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3"/>
  </p:notesMasterIdLst>
  <p:handoutMasterIdLst>
    <p:handoutMasterId r:id="rId74"/>
  </p:handoutMasterIdLst>
  <p:sldIdLst>
    <p:sldId id="256" r:id="rId7"/>
    <p:sldId id="257" r:id="rId8"/>
    <p:sldId id="341"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344" r:id="rId33"/>
    <p:sldId id="345" r:id="rId34"/>
    <p:sldId id="283" r:id="rId35"/>
    <p:sldId id="285" r:id="rId36"/>
    <p:sldId id="286" r:id="rId37"/>
    <p:sldId id="293" r:id="rId38"/>
    <p:sldId id="338" r:id="rId39"/>
    <p:sldId id="302" r:id="rId40"/>
    <p:sldId id="347" r:id="rId41"/>
    <p:sldId id="346" r:id="rId42"/>
    <p:sldId id="304" r:id="rId43"/>
    <p:sldId id="315" r:id="rId44"/>
    <p:sldId id="305" r:id="rId45"/>
    <p:sldId id="316" r:id="rId46"/>
    <p:sldId id="317" r:id="rId47"/>
    <p:sldId id="303" r:id="rId48"/>
    <p:sldId id="309" r:id="rId49"/>
    <p:sldId id="311" r:id="rId50"/>
    <p:sldId id="324" r:id="rId51"/>
    <p:sldId id="339" r:id="rId52"/>
    <p:sldId id="340" r:id="rId53"/>
    <p:sldId id="310" r:id="rId54"/>
    <p:sldId id="348" r:id="rId55"/>
    <p:sldId id="342" r:id="rId56"/>
    <p:sldId id="329" r:id="rId57"/>
    <p:sldId id="331" r:id="rId58"/>
    <p:sldId id="343" r:id="rId59"/>
    <p:sldId id="296" r:id="rId60"/>
    <p:sldId id="330" r:id="rId61"/>
    <p:sldId id="334" r:id="rId62"/>
    <p:sldId id="325" r:id="rId63"/>
    <p:sldId id="335" r:id="rId64"/>
    <p:sldId id="327" r:id="rId65"/>
    <p:sldId id="326" r:id="rId66"/>
    <p:sldId id="328" r:id="rId67"/>
    <p:sldId id="336" r:id="rId68"/>
    <p:sldId id="349" r:id="rId69"/>
    <p:sldId id="264" r:id="rId70"/>
    <p:sldId id="266" r:id="rId71"/>
    <p:sldId id="265" r:id="rId7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68C"/>
    <a:srgbClr val="808000"/>
    <a:srgbClr val="F0F0F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79691" autoAdjust="0"/>
  </p:normalViewPr>
  <p:slideViewPr>
    <p:cSldViewPr snapToGrid="0">
      <p:cViewPr>
        <p:scale>
          <a:sx n="89" d="100"/>
          <a:sy n="89" d="100"/>
        </p:scale>
        <p:origin x="800" y="536"/>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2016-10-18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t>
            </a:r>
            <a:r>
              <a:rPr lang="en-US" baseline="0" dirty="0" err="1" smtClean="0"/>
              <a:t>httpd</a:t>
            </a:r>
            <a:r>
              <a:rPr lang="en-US" baseline="0" dirty="0" smtClean="0"/>
              <a:t>' and the ruby file is named '</a:t>
            </a:r>
            <a:r>
              <a:rPr lang="en-US" baseline="0" dirty="0" err="1" smtClean="0"/>
              <a:t>vhost</a:t>
            </a:r>
            <a:r>
              <a:rPr lang="en-US" baseline="0" dirty="0" smtClean="0"/>
              <a:t>' so the default name for the resource is '</a:t>
            </a:r>
            <a:r>
              <a:rPr lang="en-US" baseline="0" dirty="0" err="1" smtClean="0"/>
              <a:t>httpd_vhost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a:t>
            </a:r>
            <a:r>
              <a:rPr lang="en-US" baseline="0" dirty="0" smtClean="0"/>
              <a:t> </a:t>
            </a:r>
            <a:r>
              <a:rPr lang="en-US" dirty="0" err="1" smtClean="0"/>
              <a:t>ChefSpec</a:t>
            </a:r>
            <a:r>
              <a:rPr lang="en-US" baseline="0" dirty="0" smtClean="0"/>
              <a:t> expectations are validating the contents of the state of the resource collection.</a:t>
            </a:r>
          </a:p>
          <a:p>
            <a:endParaRPr lang="en-US" baseline="0" dirty="0" smtClean="0"/>
          </a:p>
          <a:p>
            <a:r>
              <a:rPr lang="en-US" baseline="0" dirty="0" smtClean="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72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custom resource created a resource collection within our resource collection; a sub-resource collection. </a:t>
            </a:r>
            <a:r>
              <a:rPr lang="en-US" baseline="0" dirty="0" err="1" smtClean="0"/>
              <a:t>ChefSpec</a:t>
            </a:r>
            <a:r>
              <a:rPr lang="en-US" baseline="0" dirty="0" smtClean="0"/>
              <a:t> by default does not step into this sub-resource collection. We can however enable that behavior if we modify our test setup to explicitly state we are interested in evaluating the contents of this sub-resource collection.</a:t>
            </a:r>
          </a:p>
          <a:p>
            <a:endParaRPr lang="en-US" baseline="0" dirty="0" smtClean="0"/>
          </a:p>
          <a:p>
            <a:r>
              <a:rPr lang="en-US" baseline="0" dirty="0" smtClean="0"/>
              <a:t>We will discuss more about the implications of having a sub-resource collection in the follow-up module.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7998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46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589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691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672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5354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014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are defined in the</a:t>
            </a:r>
            <a:r>
              <a:rPr lang="en-US" baseline="0" dirty="0" smtClean="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t>
            </a:r>
            <a:r>
              <a:rPr lang="en-US" baseline="0" dirty="0" smtClean="0"/>
              <a:t>a String for text and a </a:t>
            </a:r>
            <a:r>
              <a:rPr lang="en-US" baseline="0" dirty="0" err="1" smtClean="0"/>
              <a:t>Fixnum</a:t>
            </a:r>
            <a:r>
              <a:rPr lang="en-US" baseline="0" dirty="0" smtClean="0"/>
              <a:t> for numbers. The optional parameters are defined as a Hash. We will explore defining a property with these parameters in the next module.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7459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property that you define within</a:t>
            </a:r>
            <a:r>
              <a:rPr lang="en-US" baseline="0" dirty="0" smtClean="0"/>
              <a:t> the custom resource definition becomes part of how you can describe the resource within the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9615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368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491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232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8076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343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450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176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2737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httpd_vhost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155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193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429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httpd_vhost</a:t>
            </a:r>
            <a:r>
              <a:rPr lang="en-US" baseline="0" dirty="0" smtClean="0"/>
              <a:t>' custom resource is now capable of being used to create more sites if needed for different roles on different ports for our web server.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6131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01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t>
            </a:r>
            <a:r>
              <a:rPr lang="en-US" dirty="0" smtClean="0"/>
              <a:t>asks </a:t>
            </a:r>
            <a:r>
              <a:rPr lang="en-US" dirty="0" smtClean="0"/>
              <a:t>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595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httpd</a:t>
            </a:r>
            <a:r>
              <a:rPr lang="en-US" dirty="0" smtClean="0"/>
              <a:t>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646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resource now has two actions and we have removed the initial welcome site.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t>
            </a:r>
            <a:r>
              <a:rPr lang="en-US" baseline="0" dirty="0" err="1" smtClean="0"/>
              <a:t>httpd</a:t>
            </a:r>
            <a:r>
              <a:rPr lang="en-US" baseline="0" dirty="0" smtClean="0"/>
              <a:t> deploys. Manipulating this resource is no longer important so we want to remove this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0587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848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2890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0615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711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203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734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4606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a:t>
            </a:r>
            <a:r>
              <a:rPr lang="en-US" dirty="0" smtClean="0"/>
              <a:t>The</a:t>
            </a:r>
            <a:r>
              <a:rPr lang="en-US" baseline="0" dirty="0" smtClean="0"/>
              <a:t> custom resource now is able to create sites and remove them.</a:t>
            </a:r>
          </a:p>
          <a:p>
            <a:endParaRPr lang="en-US" baseline="0" dirty="0" smtClean="0"/>
          </a:p>
          <a:p>
            <a:r>
              <a:rPr lang="en-US" baseline="0" dirty="0" smtClean="0"/>
              <a:t>There are still more things to learn about custom resources that we will explore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6022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54201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642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p>
          <a:p>
            <a:r>
              <a:rPr lang="en-US" sz="2000" dirty="0"/>
              <a:t> </a:t>
            </a:r>
            <a:r>
              <a:rPr lang="en-US" sz="2000" dirty="0" smtClean="0"/>
              <a:t>  </a:t>
            </a:r>
            <a:r>
              <a:rPr lang="en-US" sz="2000" dirty="0" smtClean="0"/>
              <a:t> </a:t>
            </a:r>
            <a:r>
              <a:rPr lang="en-US" sz="2000" dirty="0" smtClean="0"/>
              <a:t>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a:t>').</a:t>
            </a:r>
            <a:r>
              <a:rPr lang="en-US" sz="2000" dirty="0" smtClean="0"/>
              <a:t>wit ('&lt;h1...h1</a:t>
            </a:r>
            <a:r>
              <a:rPr lang="en-US" sz="2000" dirty="0"/>
              <a:t>&gt;')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t>
            </a:r>
            <a:r>
              <a:rPr lang="en-US" sz="2000" dirty="0" err="1" smtClean="0"/>
              <a:t>httpd</a:t>
            </a:r>
            <a:r>
              <a:rPr lang="en-US" sz="2000" dirty="0" smtClean="0"/>
              <a:t>::default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err="1" smtClean="0"/>
              <a:t>httpd</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2016 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err="1" smtClean="0"/>
              <a:t>srv</a:t>
            </a:r>
            <a:r>
              <a:rPr lang="en-US" sz="2000" dirty="0" smtClean="0"/>
              <a:t>/apache/admins/html',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 action create</a:t>
            </a:r>
          </a:p>
          <a:p>
            <a:r>
              <a:rPr lang="en-US" sz="2000" dirty="0"/>
              <a:t>    - create new directory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p>
          <a:p>
            <a:r>
              <a:rPr lang="en-US" sz="2000" dirty="0"/>
              <a:t>  * template[/Users/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/apache/admins/</a:t>
            </a:r>
            <a:r>
              <a:rPr lang="en-US" sz="2000" dirty="0" err="1" smtClean="0"/>
              <a:t>html',port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t>
            </a:r>
            <a:r>
              <a:rPr lang="en-US" sz="2000" dirty="0" err="1" smtClean="0"/>
              <a:t>httpd</a:t>
            </a:r>
            <a:endParaRPr lang="en-US" sz="2000" dirty="0" smtClean="0"/>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2016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err="1" smtClean="0"/>
              <a:t>srv</a:t>
            </a:r>
            <a:r>
              <a:rPr lang="en-US" sz="2000" dirty="0" smtClean="0"/>
              <a:t>/apache/admins/html',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err="1"/>
              <a:t>httpd</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err="1"/>
              <a:t>httpd</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err="1"/>
              <a:t>httpd</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smtClean="0">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smtClean="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5868949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A Sub-Resource Collection</a:t>
            </a:r>
            <a:endParaRPr lang="en-US" sz="4000" dirty="0"/>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smtClean="0">
                <a:latin typeface="Courier New" charset="0"/>
                <a:ea typeface="Courier New" charset="0"/>
                <a:cs typeface="Courier New" charset="0"/>
              </a:rPr>
              <a:t>httpd_vhost</a:t>
            </a:r>
            <a:endParaRPr lang="en-US" b="1" dirty="0" smtClean="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solidFill>
                  <a:schemeClr val="bg1"/>
                </a:solidFill>
              </a:rPr>
              <a:t>Sub-Resource </a:t>
            </a:r>
            <a:r>
              <a:rPr lang="en-US" b="1" dirty="0">
                <a:solidFill>
                  <a:schemeClr val="bg1"/>
                </a:solidFill>
              </a:rPr>
              <a:t>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httpd</a:t>
            </a:r>
            <a:r>
              <a:rPr lang="en-US" dirty="0" smtClean="0"/>
              <a:t>:</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httpd_vhost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35401973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A property is defined with the following syntax.</a:t>
            </a:r>
            <a:endParaRPr lang="en-US" dirty="0"/>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t</a:t>
            </a:r>
            <a:r>
              <a:rPr lang="en-US" sz="2800" dirty="0" smtClean="0">
                <a:solidFill>
                  <a:schemeClr val="bg1"/>
                </a:solidFill>
              </a:rPr>
              <a:t>ype</a:t>
            </a:r>
            <a:endParaRPr lang="en-US" sz="2800" dirty="0" smtClean="0">
              <a:solidFill>
                <a:schemeClr val="bg1"/>
              </a:solidFill>
            </a:endParaRP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Optional Parameters</a:t>
            </a:r>
            <a:endParaRPr lang="en-US" sz="2800" dirty="0" smtClean="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Properties are defined in the resource definition and then available within definition of the resource within the recipe.</a:t>
            </a:r>
            <a:endParaRPr lang="en-US" dirty="0"/>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a:latin typeface="Courier New" charset="0"/>
                <a:ea typeface="Courier New" charset="0"/>
                <a:cs typeface="Courier New" charset="0"/>
              </a:rPr>
              <a:t>httpd_vhost</a:t>
            </a:r>
            <a:r>
              <a:rPr lang="en-US" b="1" dirty="0">
                <a:latin typeface="Courier New" charset="0"/>
                <a:ea typeface="Courier New" charset="0"/>
                <a:cs typeface="Courier New" charset="0"/>
              </a:rPr>
              <a:t> 'admins'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a:t>
            </a:r>
            <a:r>
              <a:rPr lang="en-US" sz="2000" dirty="0" smtClean="0"/>
              <a:t>end</a:t>
            </a:r>
          </a:p>
          <a:p>
            <a:pPr>
              <a:lnSpc>
                <a:spcPct val="80000"/>
              </a:lnSpc>
            </a:pPr>
            <a:endParaRPr lang="en-US" sz="2000" dirty="0"/>
          </a:p>
          <a:p>
            <a:pPr>
              <a:lnSpc>
                <a:spcPct val="80000"/>
              </a:lnSpc>
            </a:pPr>
            <a:r>
              <a:rPr lang="en-US" sz="2000" dirty="0" smtClean="0"/>
              <a:t>  #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r>
              <a:rPr lang="en-US" sz="2000" dirty="0" smtClean="0"/>
              <a:t>)</a:t>
            </a:r>
          </a:p>
          <a:p>
            <a:pPr>
              <a:lnSpc>
                <a:spcPct val="80000"/>
              </a:lnSpc>
            </a:pPr>
            <a:r>
              <a:rPr lang="en-US" sz="2000" dirty="0"/>
              <a:t> </a:t>
            </a:r>
            <a:r>
              <a:rPr lang="en-US" sz="2000" dirty="0" smtClean="0"/>
              <a:t>   notifies :restart, "service[</a:t>
            </a:r>
            <a:r>
              <a:rPr lang="en-US" sz="2000" dirty="0" err="1" smtClean="0"/>
              <a:t>httpd</a:t>
            </a:r>
            <a:r>
              <a:rPr lang="en-US" sz="2000" dirty="0" smtClean="0"/>
              <a:t>]"</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6" name="Text Placeholder 5"/>
          <p:cNvSpPr>
            <a:spLocks noGrp="1"/>
          </p:cNvSpPr>
          <p:nvPr>
            <p:ph type="body" sz="quarter" idx="13"/>
          </p:nvPr>
        </p:nvSpPr>
        <p:spPr>
          <a:xfrm>
            <a:off x="1135063" y="2760725"/>
            <a:ext cx="14404975" cy="455044"/>
          </a:xfrm>
        </p:spPr>
        <p:txBody>
          <a:bodyPr/>
          <a:lstStyle/>
          <a:p>
            <a:endParaRPr lang="en-US" dirty="0"/>
          </a:p>
        </p:txBody>
      </p:sp>
      <p:sp>
        <p:nvSpPr>
          <p:cNvPr id="8" name="Rectangle 7"/>
          <p:cNvSpPr/>
          <p:nvPr/>
        </p:nvSpPr>
        <p:spPr bwMode="auto">
          <a:xfrm>
            <a:off x="1111615" y="4476113"/>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15404" y="5520281"/>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05684" y="6891431"/>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a:t>C</a:t>
            </a:r>
            <a:r>
              <a:rPr lang="en-US" dirty="0" smtClean="0"/>
              <a:t>reate </a:t>
            </a:r>
            <a:r>
              <a:rPr lang="en-US" dirty="0"/>
              <a:t>a </a:t>
            </a:r>
            <a:r>
              <a:rPr lang="en-US" dirty="0" smtClean="0"/>
              <a:t>custom resource property named </a:t>
            </a:r>
            <a:r>
              <a:rPr lang="en-US" b="1" dirty="0" err="1" smtClean="0"/>
              <a:t>site_port</a:t>
            </a:r>
            <a:r>
              <a:rPr lang="en-US" dirty="0" smtClean="0"/>
              <a:t> that </a:t>
            </a:r>
            <a:r>
              <a:rPr lang="en-US" dirty="0"/>
              <a:t>is a </a:t>
            </a:r>
            <a:r>
              <a:rPr lang="en-US" i="1" dirty="0" err="1"/>
              <a:t>Fixnum</a:t>
            </a:r>
            <a:endParaRPr lang="en-US" i="1" dirty="0"/>
          </a:p>
          <a:p>
            <a:pPr>
              <a:lnSpc>
                <a:spcPct val="120000"/>
              </a:lnSpc>
            </a:pPr>
            <a:r>
              <a:rPr lang="en-US" dirty="0"/>
              <a:t>Within the </a:t>
            </a:r>
            <a:r>
              <a:rPr lang="en-US" dirty="0" err="1"/>
              <a:t>httpd_vhost's</a:t>
            </a:r>
            <a:r>
              <a:rPr lang="en-US" dirty="0"/>
              <a:t> create action replace the hard-coded value 8080 with the </a:t>
            </a:r>
            <a:r>
              <a:rPr lang="en-US" b="1" dirty="0" err="1"/>
              <a:t>site_port</a:t>
            </a:r>
            <a:r>
              <a:rPr lang="en-US" dirty="0"/>
              <a:t> property</a:t>
            </a:r>
          </a:p>
          <a:p>
            <a:pPr>
              <a:lnSpc>
                <a:spcPct val="120000"/>
              </a:lnSpc>
            </a:pPr>
            <a:r>
              <a:rPr lang="en-US" dirty="0" smtClean="0"/>
              <a:t>Within the default recipe set t</a:t>
            </a:r>
            <a:r>
              <a:rPr lang="en-US" dirty="0" smtClean="0">
                <a:solidFill>
                  <a:schemeClr val="tx1"/>
                </a:solidFill>
              </a:rPr>
              <a:t>he </a:t>
            </a:r>
            <a:r>
              <a:rPr lang="en-US" dirty="0" err="1" smtClean="0">
                <a:solidFill>
                  <a:schemeClr val="tx1"/>
                </a:solidFill>
              </a:rPr>
              <a:t>httpd_vhost</a:t>
            </a:r>
            <a:r>
              <a:rPr lang="en-US" dirty="0" smtClean="0">
                <a:solidFill>
                  <a:schemeClr val="tx1"/>
                </a:solidFill>
              </a:rPr>
              <a:t> resource named 'admins' to have a </a:t>
            </a:r>
            <a:r>
              <a:rPr lang="en-US" dirty="0" err="1" smtClean="0">
                <a:solidFill>
                  <a:schemeClr val="tx1"/>
                </a:solidFill>
              </a:rPr>
              <a:t>site_port</a:t>
            </a:r>
            <a:r>
              <a:rPr lang="en-US" dirty="0" smtClean="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a:t>
            </a:r>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err="1"/>
              <a:t>Fixnum</a:t>
            </a:r>
            <a:endParaRPr lang="en-US" i="1" dirty="0"/>
          </a:p>
          <a:p>
            <a:pPr>
              <a:lnSpc>
                <a:spcPct val="120000"/>
              </a:lnSpc>
              <a:buFont typeface="Wingdings" charset="2"/>
              <a:buChar char="ü"/>
            </a:pPr>
            <a:r>
              <a:rPr lang="en-US" dirty="0"/>
              <a:t>Within the </a:t>
            </a:r>
            <a:r>
              <a:rPr lang="en-US" dirty="0" err="1"/>
              <a:t>httpd_vhost's</a:t>
            </a:r>
            <a:r>
              <a:rPr lang="en-US" dirty="0"/>
              <a:t> 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a:solidFill>
                  <a:schemeClr val="tx1"/>
                </a:solidFill>
              </a:rPr>
              <a:t>httpd_vhost</a:t>
            </a:r>
            <a:r>
              <a:rPr lang="en-US" dirty="0">
                <a:solidFill>
                  <a:schemeClr val="tx1"/>
                </a:solidFill>
              </a:rPr>
              <a:t> 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Remove the Welcome Site</a:t>
            </a:r>
            <a:endParaRPr lang="en-US" dirty="0"/>
          </a:p>
        </p:txBody>
      </p:sp>
      <p:sp>
        <p:nvSpPr>
          <p:cNvPr id="3" name="Subtitle 2"/>
          <p:cNvSpPr>
            <a:spLocks noGrp="1"/>
          </p:cNvSpPr>
          <p:nvPr>
            <p:ph type="subTitle" idx="1"/>
          </p:nvPr>
        </p:nvSpPr>
        <p:spPr/>
        <p:txBody>
          <a:bodyPr/>
          <a:lstStyle/>
          <a:p>
            <a:r>
              <a:rPr lang="en-US" dirty="0" smtClean="0"/>
              <a:t>When apache installs itself it defines a default site on port 80. Up until this point we have relied on this site. We now want to remove that initial welcome site but we want to do that we a new action we will define on the custom resource we are defining.</a:t>
            </a:r>
            <a:endParaRPr lang="en-US" dirty="0"/>
          </a:p>
        </p:txBody>
      </p:sp>
    </p:spTree>
    <p:extLst>
      <p:ext uri="{BB962C8B-B14F-4D97-AF65-F5344CB8AC3E}">
        <p14:creationId xmlns:p14="http://schemas.microsoft.com/office/powerpoint/2010/main" val="97071234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Define the 'remove' </a:t>
            </a:r>
            <a:r>
              <a:rPr lang="en-US" dirty="0" smtClean="0"/>
              <a:t>action </a:t>
            </a:r>
            <a:r>
              <a:rPr lang="en-US" dirty="0" smtClean="0"/>
              <a:t>for </a:t>
            </a:r>
            <a:r>
              <a:rPr lang="en-US" dirty="0" err="1" smtClean="0"/>
              <a:t>httpd_vhost</a:t>
            </a:r>
            <a:r>
              <a:rPr lang="en-US" dirty="0" smtClean="0"/>
              <a:t> that </a:t>
            </a:r>
            <a:r>
              <a:rPr lang="en-US" dirty="0" smtClean="0"/>
              <a:t>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pPr>
            <a:r>
              <a:rPr lang="en-US" dirty="0" smtClean="0"/>
              <a:t>Update </a:t>
            </a:r>
            <a:r>
              <a:rPr lang="en-US" dirty="0" smtClean="0"/>
              <a:t>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httpd_vhost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a:t>httpd_vhost</a:t>
            </a:r>
            <a:r>
              <a:rPr lang="en-US" dirty="0"/>
              <a:t> 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a:solidFill>
                  <a:srgbClr val="3E4346"/>
                </a:solidFill>
              </a:rPr>
              <a:t>srv</a:t>
            </a:r>
            <a:r>
              <a:rPr lang="en-US" sz="2400" b="1" dirty="0">
                <a:solidFill>
                  <a:srgbClr val="3E4346"/>
                </a:solidFill>
              </a:rPr>
              <a:t>/apache/#{</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buFont typeface="Wingdings" charset="2"/>
              <a:buChar char="ü"/>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httpd_vhost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a:solidFill>
                  <a:srgbClr val="3E4346"/>
                </a:solidFill>
              </a:rPr>
              <a:t>httpd_vhost</a:t>
            </a:r>
            <a:r>
              <a:rPr lang="en-US" dirty="0">
                <a:solidFill>
                  <a:srgbClr val="3E4346"/>
                </a:solidFill>
              </a:rPr>
              <a:t> 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httpd_vhost</a:t>
            </a:r>
            <a:r>
              <a:rPr lang="en-US" dirty="0" smtClean="0"/>
              <a:t> resource named '</a:t>
            </a:r>
            <a:r>
              <a:rPr lang="en-US" smtClean="0"/>
              <a:t>users'</a:t>
            </a:r>
            <a:endParaRPr lang="en-US" dirty="0"/>
          </a:p>
          <a:p>
            <a:pPr>
              <a:lnSpc>
                <a:spcPct val="150000"/>
              </a:lnSpc>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httpd_vhost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httpd_vhost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httpd_vhost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Remove Action</a:t>
            </a:r>
            <a:endParaRPr lang="en-US" dirty="0"/>
          </a:p>
        </p:txBody>
      </p:sp>
      <p:sp>
        <p:nvSpPr>
          <p:cNvPr id="3" name="Subtitle 2"/>
          <p:cNvSpPr>
            <a:spLocks noGrp="1"/>
          </p:cNvSpPr>
          <p:nvPr>
            <p:ph type="subTitle" idx="1"/>
          </p:nvPr>
        </p:nvSpPr>
        <p:spPr>
          <a:xfrm>
            <a:off x="1671638" y="3260725"/>
            <a:ext cx="12319000" cy="4573090"/>
          </a:xfrm>
        </p:spPr>
        <p:txBody>
          <a:bodyPr/>
          <a:lstStyle/>
          <a:p>
            <a:pPr>
              <a:lnSpc>
                <a:spcPct val="150000"/>
              </a:lnSpc>
              <a:buFont typeface="Wingdings" charset="2"/>
              <a:buChar char="ü"/>
            </a:pPr>
            <a:r>
              <a:rPr lang="en-US" dirty="0" smtClean="0"/>
              <a:t>Add a new 'remove' action to the </a:t>
            </a:r>
            <a:r>
              <a:rPr lang="en-US" dirty="0" err="1" smtClean="0"/>
              <a:t>httpd_vhost</a:t>
            </a:r>
            <a:r>
              <a:rPr lang="en-US" dirty="0" smtClean="0"/>
              <a:t> resource that:</a:t>
            </a:r>
          </a:p>
          <a:p>
            <a:pPr lvl="1" algn="l">
              <a:lnSpc>
                <a:spcPct val="150000"/>
              </a:lnSpc>
            </a:pPr>
            <a:r>
              <a:rPr lang="en-US" sz="2400" i="1" dirty="0" smtClean="0">
                <a:solidFill>
                  <a:schemeClr val="tx1"/>
                </a:solidFill>
              </a:rPr>
              <a:t>Removes the directory that is created</a:t>
            </a:r>
          </a:p>
          <a:p>
            <a:pPr lvl="1" algn="l">
              <a:lnSpc>
                <a:spcPct val="150000"/>
              </a:lnSpc>
            </a:pPr>
            <a:r>
              <a:rPr lang="en-US" sz="2400" i="1" dirty="0" smtClean="0">
                <a:solidFill>
                  <a:schemeClr val="tx1"/>
                </a:solidFill>
              </a:rPr>
              <a:t>Removes the configuration file</a:t>
            </a:r>
            <a:endParaRPr lang="en-US" i="1" dirty="0" smtClean="0"/>
          </a:p>
          <a:p>
            <a:pPr>
              <a:lnSpc>
                <a:spcPct val="150000"/>
              </a:lnSpc>
              <a:buFont typeface="Wingdings" charset="2"/>
              <a:buChar char="ü"/>
            </a:pPr>
            <a:r>
              <a:rPr lang="en-US" dirty="0" err="1" smtClean="0"/>
              <a:t>Removae</a:t>
            </a:r>
            <a:r>
              <a:rPr lang="en-US" dirty="0" smtClean="0"/>
              <a:t> </a:t>
            </a:r>
            <a:r>
              <a:rPr lang="en-US" dirty="0" smtClean="0"/>
              <a:t>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buFont typeface="Wingdings" charset="2"/>
              <a:buChar char="ü"/>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buFont typeface="Wingdings" charset="2"/>
              <a:buChar char="ü"/>
            </a:pPr>
            <a:r>
              <a:rPr lang="en-US" dirty="0"/>
              <a:t>Update the </a:t>
            </a:r>
            <a:r>
              <a:rPr lang="en-US" dirty="0" smtClean="0"/>
              <a:t>tests </a:t>
            </a:r>
            <a:r>
              <a:rPr lang="en-US" dirty="0"/>
              <a:t>to set expect the default site to "</a:t>
            </a:r>
            <a:r>
              <a:rPr lang="en-US" dirty="0" smtClean="0"/>
              <a:t>Welcome users!"</a:t>
            </a:r>
            <a:endParaRPr lang="en-US" dirty="0"/>
          </a:p>
        </p:txBody>
      </p:sp>
    </p:spTree>
    <p:extLst>
      <p:ext uri="{BB962C8B-B14F-4D97-AF65-F5344CB8AC3E}">
        <p14:creationId xmlns:p14="http://schemas.microsoft.com/office/powerpoint/2010/main" val="1957429357"/>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a:solidFill>
                  <a:srgbClr val="3E4346"/>
                </a:solidFill>
              </a:rPr>
              <a:t>httpd_vhost</a:t>
            </a:r>
            <a:r>
              <a:rPr lang="en-US" dirty="0">
                <a:solidFill>
                  <a:srgbClr val="3E4346"/>
                </a:solidFill>
              </a:rPr>
              <a:t> 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buFont typeface="Wingdings" charset="2"/>
              <a:buChar char="ü"/>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httpd_vhost</a:t>
            </a:r>
            <a:r>
              <a:rPr lang="en-US" dirty="0" smtClean="0"/>
              <a:t> resource named 'users'</a:t>
            </a:r>
            <a:endParaRPr lang="en-US" dirty="0"/>
          </a:p>
          <a:p>
            <a:pPr>
              <a:lnSpc>
                <a:spcPct val="150000"/>
              </a:lnSpc>
              <a:buFont typeface="Wingdings" charset="2"/>
              <a:buChar char="ü"/>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747221206"/>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t>
            </a:r>
            <a:r>
              <a:rPr lang="en-US" sz="2000" dirty="0" err="1" smtClean="0"/>
              <a:t>httpd</a:t>
            </a:r>
            <a:r>
              <a:rPr lang="en-US" sz="2000" dirty="0" smtClean="0"/>
              <a:t>:</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r>
              <a:rPr lang="en-US" sz="2000" dirty="0" smtClean="0"/>
              <a:t> </a:t>
            </a:r>
          </a:p>
          <a:p>
            <a:r>
              <a:rPr lang="en-US" sz="2000" dirty="0"/>
              <a:t> </a:t>
            </a:r>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17207</TotalTime>
  <Words>6453</Words>
  <Application>Microsoft Macintosh PowerPoint</Application>
  <PresentationFormat>Custom</PresentationFormat>
  <Paragraphs>856</Paragraphs>
  <Slides>66</Slides>
  <Notes>65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66</vt:i4>
      </vt:variant>
    </vt:vector>
  </HeadingPairs>
  <TitlesOfParts>
    <vt:vector size="72" baseType="lpstr">
      <vt:lpstr>Courier New</vt:lpstr>
      <vt:lpstr>ＭＳ Ｐゴシック</vt:lpstr>
      <vt:lpstr>Wingdings</vt:lpstr>
      <vt:lpstr>Arial</vt: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httpd_vhost - site_port Property</vt:lpstr>
      <vt:lpstr>Defining a Property to Manage the site_port</vt:lpstr>
      <vt:lpstr>Updating the Resource to use the Property</vt:lpstr>
      <vt:lpstr>Executing the Unit Tests</vt:lpstr>
      <vt:lpstr>Converging and Verifying the Test Instance</vt:lpstr>
      <vt:lpstr>httpd_vhost - site_port Property</vt:lpstr>
      <vt:lpstr>Remove the Welcome Site</vt:lpstr>
      <vt:lpstr>httpd_vhost Remove Action</vt:lpstr>
      <vt:lpstr>Defining the Resource's Remove Action</vt:lpstr>
      <vt:lpstr>Adding the Resource with Remove Action to the Recipe</vt:lpstr>
      <vt:lpstr>httpd_vhost Remove Action</vt:lpstr>
      <vt:lpstr>httpd_vhost Remove Action</vt:lpstr>
      <vt:lpstr>Removing the Resource from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httpd_vhost Remove Action</vt:lpstr>
      <vt:lpstr>httpd_vhost Remove Action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2437</cp:revision>
  <cp:lastPrinted>2015-02-07T23:49:10Z</cp:lastPrinted>
  <dcterms:created xsi:type="dcterms:W3CDTF">2012-09-13T17:36:07Z</dcterms:created>
  <dcterms:modified xsi:type="dcterms:W3CDTF">2016-10-18T19:50:05Z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