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7"/>
    <p:restoredTop sz="69971"/>
  </p:normalViewPr>
  <p:slideViewPr>
    <p:cSldViewPr snapToGrid="0">
      <p:cViewPr>
        <p:scale>
          <a:sx n="80" d="100"/>
          <a:sy n="80" d="100"/>
        </p:scale>
        <p:origin x="-1912" y="-352"/>
      </p:cViewPr>
      <p:guideLst>
        <p:guide orient="horz" pos="139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installed with the Chef DK so we will use it to clone the </a:t>
            </a:r>
            <a:r>
              <a:rPr lang="en-US" baseline="0" dirty="0" err="1" smtClean="0"/>
              <a:t>Ohai</a:t>
            </a:r>
            <a:r>
              <a:rPr lang="en-US" baseline="0" dirty="0" smtClean="0"/>
              <a:t> project.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contains several important items within the top-level directory. We are going to explore the contents of some of the essential files.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README contains information on how to install, configure and use this gem. This is often the place to start when exploring the gem.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lib (or library) directory</a:t>
            </a:r>
            <a:r>
              <a:rPr lang="en-US" baseline="0" dirty="0" smtClean="0"/>
              <a:t> contains the source code for this gem. Within the root of the directory you will find a single file that shares the same name as the gem.</a:t>
            </a:r>
          </a:p>
          <a:p>
            <a:endParaRPr lang="en-US" baseline="0" dirty="0" smtClean="0"/>
          </a:p>
          <a:p>
            <a:r>
              <a:rPr lang="en-US" baseline="0" dirty="0" smtClean="0"/>
              <a:t>In the previous module when we typed "require '</a:t>
            </a:r>
            <a:r>
              <a:rPr lang="en-US" baseline="0" dirty="0" err="1" smtClean="0"/>
              <a:t>ohai</a:t>
            </a:r>
            <a:r>
              <a:rPr lang="en-US" baseline="0" dirty="0" smtClean="0"/>
              <a:t>'" this was the file that was loaded into memory.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file</a:t>
            </a:r>
            <a:r>
              <a:rPr lang="en-US" baseline="0" dirty="0" smtClean="0"/>
              <a:t> requires more files from within the gem. The paths specified are relative to the 'lib' directory so all of these examples are loading files from within the subdirectory of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stores</a:t>
            </a:r>
            <a:r>
              <a:rPr lang="en-US" baseline="0" dirty="0" smtClean="0"/>
              <a:t> its plugins in a specific subdirectory of this project.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was a quick introduction to the gem structure to give us an idea about where the plugins are stored. Now it is time to explore the Domain Specific Language (DSL) used to write these plugins.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has seen</a:t>
            </a:r>
            <a:r>
              <a:rPr lang="en-US" baseline="0" dirty="0" smtClean="0"/>
              <a:t> many notable releases. Depending on the version of Chef you are using within your organization may dictate which version of </a:t>
            </a:r>
            <a:r>
              <a:rPr lang="en-US" baseline="0" dirty="0" err="1" smtClean="0"/>
              <a:t>Ohai</a:t>
            </a:r>
            <a:r>
              <a:rPr lang="en-US" baseline="0" dirty="0" smtClean="0"/>
              <a:t> is being used</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Ohai</a:t>
            </a:r>
            <a:r>
              <a:rPr lang="en-US" baseline="0" dirty="0" smtClean="0"/>
              <a:t> 6 introduced the ability to express plugins through a DSL. </a:t>
            </a:r>
            <a:r>
              <a:rPr lang="en-US" baseline="0" dirty="0" err="1" smtClean="0"/>
              <a:t>Ohai</a:t>
            </a:r>
            <a:r>
              <a:rPr lang="en-US" baseline="0" dirty="0" smtClean="0"/>
              <a:t> 7 refined that DSL. </a:t>
            </a:r>
            <a:r>
              <a:rPr lang="en-US" baseline="0" dirty="0" err="1" smtClean="0"/>
              <a:t>Ohai</a:t>
            </a:r>
            <a:r>
              <a:rPr lang="en-US" baseline="0" dirty="0" smtClean="0"/>
              <a:t> 8 continues to use </a:t>
            </a:r>
            <a:r>
              <a:rPr lang="en-US" baseline="0" dirty="0" smtClean="0"/>
              <a:t>that same </a:t>
            </a:r>
            <a:r>
              <a:rPr lang="en-US" baseline="0" dirty="0" smtClean="0"/>
              <a:t>language. The following slides and our exercise in the next module will focus on the </a:t>
            </a:r>
            <a:r>
              <a:rPr lang="en-US" baseline="0" dirty="0" smtClean="0"/>
              <a:t>DSL defined </a:t>
            </a:r>
            <a:r>
              <a:rPr lang="en-US" baseline="0" dirty="0" smtClean="0"/>
              <a:t>in </a:t>
            </a:r>
            <a:r>
              <a:rPr lang="en-US" baseline="0" dirty="0" err="1" smtClean="0"/>
              <a:t>Ohai</a:t>
            </a:r>
            <a:r>
              <a:rPr lang="en-US" baseline="0" dirty="0" smtClean="0"/>
              <a:t> 7.</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saw in the previous module </a:t>
            </a:r>
            <a:r>
              <a:rPr lang="en-US" baseline="0" dirty="0" err="1" smtClean="0"/>
              <a:t>Ohai</a:t>
            </a:r>
            <a:r>
              <a:rPr lang="en-US" baseline="0" dirty="0" smtClean="0"/>
              <a:t> provides a large set of attributes that it provides through plugins. All the data that </a:t>
            </a:r>
            <a:r>
              <a:rPr lang="en-US" baseline="0" dirty="0" err="1" smtClean="0"/>
              <a:t>Ohai</a:t>
            </a:r>
            <a:r>
              <a:rPr lang="en-US" baseline="0" dirty="0" smtClean="0"/>
              <a:t> collects are stored in plugins. </a:t>
            </a:r>
            <a:r>
              <a:rPr lang="en-US" baseline="0" dirty="0" err="1" smtClean="0"/>
              <a:t>Ohai</a:t>
            </a:r>
            <a:r>
              <a:rPr lang="en-US" baseline="0" dirty="0" smtClean="0"/>
              <a:t> comes packaged with a core set of plugins that capture a lot of common data across many different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load the languages plugin and review the basic structure of the plugin.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starts</a:t>
            </a:r>
            <a:r>
              <a:rPr lang="en-US" baseline="0" dirty="0" smtClean="0"/>
              <a:t> with invoking a method on the </a:t>
            </a:r>
            <a:r>
              <a:rPr lang="en-US" baseline="0" dirty="0" err="1" smtClean="0"/>
              <a:t>Ohai</a:t>
            </a:r>
            <a:r>
              <a:rPr lang="en-US" baseline="0" dirty="0" smtClean="0"/>
              <a:t> class with a single parameter. That parameter provided is the symbol name of the plugin. All </a:t>
            </a:r>
            <a:r>
              <a:rPr lang="en-US" baseline="0" dirty="0" err="1" smtClean="0"/>
              <a:t>Ohai</a:t>
            </a:r>
            <a:r>
              <a:rPr lang="en-US" baseline="0" dirty="0" smtClean="0"/>
              <a:t> plugins must have a symbol name with the first letter capitalized.</a:t>
            </a:r>
          </a:p>
          <a:p>
            <a:endParaRPr lang="en-US" baseline="0" dirty="0" smtClean="0"/>
          </a:p>
          <a:p>
            <a:r>
              <a:rPr lang="en-US" baseline="0" dirty="0" smtClean="0"/>
              <a:t>The remainder of the plugin is defined within the block of the 'plugin' method. The 'provides' method specifies what attribute or attributes the plugin will be added to the node object. The '</a:t>
            </a:r>
            <a:r>
              <a:rPr lang="en-US" baseline="0" dirty="0" err="1" smtClean="0"/>
              <a:t>collect_data</a:t>
            </a:r>
            <a:r>
              <a:rPr lang="en-US" baseline="0" dirty="0" smtClean="0"/>
              <a:t>' method defines a block which contains the code that is executed on all platforms. This block of code will often times set the values of the attributes the plugin provides.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plugin is named Languages. It provides the languages attribute on the node. This languages attribute is populated with the contents of a new Mash</a:t>
            </a:r>
            <a:r>
              <a:rPr lang="en-US" baseline="0" dirty="0" smtClean="0"/>
              <a:t>.</a:t>
            </a:r>
          </a:p>
          <a:p>
            <a:endParaRPr lang="en-US" baseline="0" dirty="0" smtClean="0"/>
          </a:p>
          <a:p>
            <a:r>
              <a:rPr lang="en-US" baseline="0" dirty="0" smtClean="0"/>
              <a:t>But what is a Mash?</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language plugin is small plugin that setups up a data structure for other language plugins to add more information to it. Let's review a specific language plugin to see a more complex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within the</a:t>
            </a:r>
            <a:r>
              <a:rPr lang="en-US" baseline="0" dirty="0" smtClean="0"/>
              <a:t> Python plugin we see the same structure with a dependency and a significant amount of work being done in the '</a:t>
            </a:r>
            <a:r>
              <a:rPr lang="en-US" baseline="0" dirty="0" err="1" smtClean="0"/>
              <a:t>collect_data</a:t>
            </a:r>
            <a:r>
              <a:rPr lang="en-US" baseline="0" dirty="0" smtClean="0"/>
              <a:t>' method block. The attribute provided by this plugin can be found on the node object under the specified path. Remember this is the same path structure you use on the command-line when wanting to traverse the attributes provided.</a:t>
            </a:r>
          </a:p>
          <a:p>
            <a:endParaRPr lang="en-US" baseline="0" dirty="0" smtClean="0"/>
          </a:p>
          <a:p>
            <a:r>
              <a:rPr lang="en-US" baseline="0" dirty="0" smtClean="0"/>
              <a:t>The dependency described here states that this plugin requires that the node attribute value 'languages' must be defined first before this plugin will execute. </a:t>
            </a:r>
            <a:r>
              <a:rPr lang="en-US" baseline="0" dirty="0" err="1" smtClean="0"/>
              <a:t>Ohai</a:t>
            </a:r>
            <a:r>
              <a:rPr lang="en-US" baseline="0" dirty="0" smtClean="0"/>
              <a:t> will determine how to execute the plugins based on these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a:t>
            </a:r>
            <a:r>
              <a:rPr lang="en-US" baseline="0" dirty="0" err="1" smtClean="0"/>
              <a:t>collect_data</a:t>
            </a:r>
            <a:r>
              <a:rPr lang="en-US" baseline="0" dirty="0" smtClean="0"/>
              <a:t> block we use a helper method named '</a:t>
            </a:r>
            <a:r>
              <a:rPr lang="en-US" baseline="0" dirty="0" err="1" smtClean="0"/>
              <a:t>shell_out</a:t>
            </a:r>
            <a:r>
              <a:rPr lang="en-US" baseline="0" dirty="0" smtClean="0"/>
              <a:t>'. This '</a:t>
            </a:r>
            <a:r>
              <a:rPr lang="en-US" baseline="0" dirty="0" err="1" smtClean="0"/>
              <a:t>shell_out</a:t>
            </a:r>
            <a:r>
              <a:rPr lang="en-US" baseline="0" dirty="0" smtClean="0"/>
              <a:t>' method accepts a single parameter which is the command to run. This '</a:t>
            </a:r>
            <a:r>
              <a:rPr lang="en-US" baseline="0" dirty="0" err="1" smtClean="0"/>
              <a:t>shell_out</a:t>
            </a:r>
            <a:r>
              <a:rPr lang="en-US" baseline="0" dirty="0" smtClean="0"/>
              <a:t>' method will generate an object for which you can ask for the standard output, standard error, and the exit status.</a:t>
            </a:r>
          </a:p>
          <a:p>
            <a:endParaRPr lang="en-US" baseline="0" dirty="0" smtClean="0"/>
          </a:p>
          <a:p>
            <a:r>
              <a:rPr lang="en-US" baseline="0" dirty="0" smtClean="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smtClean="0"/>
          </a:p>
          <a:p>
            <a:r>
              <a:rPr lang="en-US" baseline="0" dirty="0" smtClean="0"/>
              <a:t>You will find that most </a:t>
            </a:r>
            <a:r>
              <a:rPr lang="en-US" baseline="0" dirty="0" err="1" smtClean="0"/>
              <a:t>Ohai</a:t>
            </a:r>
            <a:r>
              <a:rPr lang="en-US" baseline="0" dirty="0" smtClean="0"/>
              <a:t> plugins will fit the following pattern. Perform a system related call to collect some data, use Ruby to process that data, and then store the data.</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view the contents of the gem and examine the contents of a few plugins to give us an understanding of how plugins are structured. Now it is time for use to create our own.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995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5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find </a:t>
            </a:r>
            <a:r>
              <a:rPr lang="en-US" baseline="0" dirty="0" smtClean="0"/>
              <a:t>the plugins that come packaged core with Chef, express what a plugin provides, depends on, and how it collects its data</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for you?</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038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review the core plugins packaged with </a:t>
            </a:r>
            <a:r>
              <a:rPr lang="en-US" baseline="0" dirty="0" err="1" smtClean="0"/>
              <a:t>Ohai</a:t>
            </a:r>
            <a:r>
              <a:rPr lang="en-US" baseline="0" dirty="0" smtClean="0"/>
              <a:t> we need to spend some time reviewing the source code of the gem as none of the gems are not defined in documentation.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a:t>
            </a:r>
            <a:r>
              <a:rPr lang="en-US" baseline="0" dirty="0" smtClean="0"/>
              <a:t> a Ruby gem that is packed in the Chef Development Kit (Chef DK). A Ruby gem is a packaging structure that allows for the code to be reused and shared.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dirty="0" err="1" smtClean="0"/>
              <a:t>Rubygems</a:t>
            </a:r>
            <a:r>
              <a:rPr lang="en-US" dirty="0" smtClean="0"/>
              <a:t> are stored</a:t>
            </a:r>
            <a:r>
              <a:rPr lang="en-US" baseline="0" dirty="0" smtClean="0"/>
              <a:t> on </a:t>
            </a:r>
            <a:r>
              <a:rPr lang="en-US" baseline="0" dirty="0" err="1" smtClean="0"/>
              <a:t>rubygems.org</a:t>
            </a:r>
            <a:r>
              <a:rPr lang="en-US" baseline="0" dirty="0" smtClean="0"/>
              <a:t>. We can come to the site and search for any gem by their name. Search for the Rubygem named "</a:t>
            </a:r>
            <a:r>
              <a:rPr lang="en-US" baseline="0" dirty="0" err="1" smtClean="0"/>
              <a:t>ohai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ohai</a:t>
            </a:r>
            <a:r>
              <a:rPr lang="en-US" baseline="0" dirty="0" smtClean="0"/>
              <a:t> project is stored as a git repository within the Chef organization on GitHub. We can clone this project to our workstation to give us the ability to review the source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obtain</a:t>
            </a:r>
            <a:r>
              <a:rPr lang="en-US" baseline="0" dirty="0" smtClean="0"/>
              <a:t> the </a:t>
            </a:r>
            <a:r>
              <a:rPr lang="en-US" baseline="0" dirty="0" err="1" smtClean="0"/>
              <a:t>Ohai</a:t>
            </a:r>
            <a:r>
              <a:rPr lang="en-US" baseline="0" dirty="0" smtClean="0"/>
              <a:t> library on our local workstation so let's start by returning to the home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264112"/>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a:t>
            </a:r>
            <a:r>
              <a:rPr lang="en-US" baseline="0" dirty="0" smtClean="0">
                <a:solidFill>
                  <a:srgbClr val="7D868C"/>
                </a:solidFill>
                <a:latin typeface="+mn-lt"/>
                <a:ea typeface="+mn-ea"/>
                <a:cs typeface="+mn-cs"/>
              </a:rPr>
              <a:t> </a:t>
            </a:r>
            <a:r>
              <a:rPr lang="en-US" dirty="0" smtClean="0">
                <a:solidFill>
                  <a:srgbClr val="7D868C"/>
                </a:solidFill>
                <a:latin typeface="+mn-lt"/>
                <a:ea typeface="+mn-ea"/>
                <a:cs typeface="+mn-cs"/>
              </a:rPr>
              <a:t>Chef </a:t>
            </a:r>
            <a:r>
              <a:rPr lang="en-US" dirty="0">
                <a:solidFill>
                  <a:srgbClr val="7D868C"/>
                </a:solidFill>
                <a:latin typeface="+mn-lt"/>
                <a:ea typeface="+mn-ea"/>
                <a:cs typeface="+mn-cs"/>
              </a:rPr>
              <a:t>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r>
              <a:rPr lang="en-US" dirty="0" smtClean="0"/>
              <a:t> Plugins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endParaRPr lang="en-US" sz="2400" dirty="0"/>
          </a:p>
        </p:txBody>
      </p:sp>
      <p:sp>
        <p:nvSpPr>
          <p:cNvPr id="3" name="Text Placeholder 2"/>
          <p:cNvSpPr>
            <a:spLocks noGrp="1"/>
          </p:cNvSpPr>
          <p:nvPr>
            <p:ph type="body" sz="quarter" idx="11"/>
          </p:nvPr>
        </p:nvSpPr>
        <p:spPr/>
        <p:txBody>
          <a:bodyPr/>
          <a:lstStyle/>
          <a:p>
            <a:r>
              <a:rPr lang="en-US" dirty="0" smtClean="0"/>
              <a:t>&gt; git clone </a:t>
            </a:r>
            <a:r>
              <a:rPr lang="en-US" dirty="0"/>
              <a:t>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smtClean="0"/>
              <a:t>Cloning the </a:t>
            </a:r>
            <a:r>
              <a:rPr lang="en-US" dirty="0" err="1" smtClean="0"/>
              <a:t>Ohai</a:t>
            </a:r>
            <a:r>
              <a:rPr lang="en-US" dirty="0" smtClean="0"/>
              <a:t> Library</a:t>
            </a:r>
            <a:endParaRPr lang="en-US" dirty="0"/>
          </a:p>
        </p:txBody>
      </p:sp>
    </p:spTree>
    <p:extLst>
      <p:ext uri="{BB962C8B-B14F-4D97-AF65-F5344CB8AC3E}">
        <p14:creationId xmlns:p14="http://schemas.microsoft.com/office/powerpoint/2010/main" val="1410455725"/>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err="1"/>
              <a:t>ohai</a:t>
            </a:r>
            <a:endParaRPr lang="en-US" sz="2400" dirty="0"/>
          </a:p>
          <a:p>
            <a:r>
              <a:rPr lang="en-US" sz="2400" dirty="0"/>
              <a:t>├── </a:t>
            </a:r>
            <a:r>
              <a:rPr lang="en-US" sz="2400" dirty="0" err="1"/>
              <a:t>CHANGELOG.md</a:t>
            </a:r>
            <a:endParaRPr lang="en-US" sz="2400" dirty="0"/>
          </a:p>
          <a:p>
            <a:r>
              <a:rPr lang="en-US" sz="2400" dirty="0"/>
              <a:t>├── </a:t>
            </a:r>
            <a:r>
              <a:rPr lang="en-US" sz="2400" dirty="0" err="1"/>
              <a:t>DOC_CHANGES.md</a:t>
            </a:r>
            <a:endParaRPr lang="en-US" sz="2400" dirty="0"/>
          </a:p>
          <a:p>
            <a:r>
              <a:rPr lang="en-US" sz="2400" dirty="0"/>
              <a:t>├── </a:t>
            </a:r>
            <a:r>
              <a:rPr lang="en-US" sz="2400" dirty="0" err="1"/>
              <a:t>Gemfile</a:t>
            </a:r>
            <a:endParaRPr lang="en-US" sz="2400" dirty="0"/>
          </a:p>
          <a:p>
            <a:r>
              <a:rPr lang="en-US" sz="2400" dirty="0"/>
              <a:t>├── LICENSE</a:t>
            </a:r>
          </a:p>
          <a:p>
            <a:r>
              <a:rPr lang="en-US" sz="2400" dirty="0"/>
              <a:t>├── NOTICE</a:t>
            </a:r>
          </a:p>
          <a:p>
            <a:r>
              <a:rPr lang="en-US" sz="2400" dirty="0"/>
              <a:t>├── </a:t>
            </a:r>
            <a:r>
              <a:rPr lang="en-US" sz="2400" dirty="0" err="1"/>
              <a:t>OHAI_MVPS.md</a:t>
            </a:r>
            <a:endParaRPr lang="en-US" sz="2400" dirty="0"/>
          </a:p>
          <a:p>
            <a:r>
              <a:rPr lang="en-US" sz="2400" dirty="0"/>
              <a:t>├── </a:t>
            </a:r>
            <a:r>
              <a:rPr lang="en-US" sz="2400" dirty="0" err="1"/>
              <a:t>README.md</a:t>
            </a:r>
            <a:endParaRPr lang="en-US" sz="2400" dirty="0"/>
          </a:p>
          <a:p>
            <a:r>
              <a:rPr lang="en-US" sz="2400" dirty="0"/>
              <a:t>├── </a:t>
            </a:r>
            <a:r>
              <a:rPr lang="en-US" sz="2400" dirty="0" err="1"/>
              <a:t>RELEASE_NOTES.md</a:t>
            </a:r>
            <a:endParaRPr lang="en-US" sz="2400" dirty="0"/>
          </a:p>
          <a:p>
            <a:r>
              <a:rPr lang="en-US" sz="2400" dirty="0"/>
              <a:t>├── </a:t>
            </a:r>
            <a:r>
              <a:rPr lang="en-US" sz="2400" dirty="0" err="1" smtClean="0"/>
              <a:t>Rakefile</a:t>
            </a:r>
          </a:p>
          <a:p>
            <a:r>
              <a:rPr lang="en-US" sz="2400" dirty="0" smtClean="0"/>
              <a:t>├── </a:t>
            </a:r>
            <a:r>
              <a:rPr lang="en-US" sz="2400" dirty="0" err="1" smtClean="0"/>
              <a:t>appveyor.yml</a:t>
            </a:r>
            <a:endParaRPr lang="en-US" sz="2400" dirty="0" smtClean="0"/>
          </a:p>
          <a:p>
            <a:r>
              <a:rPr lang="en-US" sz="2400" dirty="0" smtClean="0"/>
              <a:t>├── bin</a:t>
            </a:r>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endParaRPr lang="en-US" dirty="0"/>
          </a:p>
        </p:txBody>
      </p:sp>
      <p:sp>
        <p:nvSpPr>
          <p:cNvPr id="5" name="Title 4"/>
          <p:cNvSpPr>
            <a:spLocks noGrp="1"/>
          </p:cNvSpPr>
          <p:nvPr>
            <p:ph type="title"/>
          </p:nvPr>
        </p:nvSpPr>
        <p:spPr/>
        <p:txBody>
          <a:bodyPr/>
          <a:lstStyle/>
          <a:p>
            <a:r>
              <a:rPr lang="en-US" dirty="0" smtClean="0"/>
              <a:t>Viewing the Contents of the Project</a:t>
            </a:r>
            <a:endParaRPr lang="en-US" dirty="0"/>
          </a:p>
        </p:txBody>
      </p:sp>
    </p:spTree>
    <p:extLst>
      <p:ext uri="{BB962C8B-B14F-4D97-AF65-F5344CB8AC3E}">
        <p14:creationId xmlns:p14="http://schemas.microsoft.com/office/powerpoint/2010/main" val="1827809598"/>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the README</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smtClean="0"/>
          </a:p>
          <a:p>
            <a:r>
              <a:rPr lang="en-US" dirty="0" smtClean="0"/>
              <a:t>... PROJECT BADGES ... </a:t>
            </a:r>
            <a:endParaRPr lang="en-US" dirty="0"/>
          </a:p>
          <a:p>
            <a:endParaRPr lang="en-US" dirty="0"/>
          </a:p>
          <a:p>
            <a:r>
              <a:rPr lang="en-US" dirty="0"/>
              <a:t>## </a:t>
            </a:r>
            <a:r>
              <a:rPr lang="en-US" dirty="0" smtClean="0"/>
              <a:t>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a:p>
            <a:endParaRPr lang="en-US" dirty="0"/>
          </a:p>
          <a:p>
            <a:r>
              <a:rPr lang="en-US" dirty="0"/>
              <a:t>- General documentation: &lt;https://</a:t>
            </a:r>
            <a:r>
              <a:rPr lang="en-US" dirty="0" err="1"/>
              <a:t>docs.chef.io</a:t>
            </a:r>
            <a:r>
              <a:rPr lang="en-US" dirty="0"/>
              <a:t>/</a:t>
            </a:r>
            <a:r>
              <a:rPr lang="en-US" dirty="0" err="1"/>
              <a:t>ohai.html</a:t>
            </a:r>
            <a:r>
              <a:rPr lang="en-US" dirty="0"/>
              <a:t>&gt;</a:t>
            </a:r>
          </a:p>
          <a:p>
            <a:r>
              <a:rPr lang="en-US" dirty="0"/>
              <a:t>- Custom plugin documentation: &lt;https://</a:t>
            </a:r>
            <a:r>
              <a:rPr lang="en-US" dirty="0" err="1"/>
              <a:t>docs.chef.io</a:t>
            </a:r>
            <a:r>
              <a:rPr lang="en-US" dirty="0"/>
              <a:t>/</a:t>
            </a:r>
            <a:r>
              <a:rPr lang="en-US" dirty="0" err="1"/>
              <a:t>ohai_custom.html</a:t>
            </a:r>
            <a:r>
              <a:rPr lang="en-US" dirty="0"/>
              <a:t>&gt;</a:t>
            </a:r>
          </a:p>
          <a:p>
            <a:endParaRPr lang="en-US" dirty="0"/>
          </a:p>
        </p:txBody>
      </p:sp>
      <p:sp>
        <p:nvSpPr>
          <p:cNvPr id="3" name="Text Placeholder 2"/>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README.md</a:t>
            </a:r>
            <a:endParaRPr lang="en-US" dirty="0"/>
          </a:p>
        </p:txBody>
      </p:sp>
    </p:spTree>
    <p:extLst>
      <p:ext uri="{BB962C8B-B14F-4D97-AF65-F5344CB8AC3E}">
        <p14:creationId xmlns:p14="http://schemas.microsoft.com/office/powerpoint/2010/main" val="1958302942"/>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Gem Specification</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a:t>
            </a:r>
            <a:r>
              <a:rPr lang="en-US" dirty="0"/>
              <a:t>:.</a:t>
            </a:r>
            <a:r>
              <a:rPr lang="en-US" dirty="0" err="1"/>
              <a:t>unshift</a:t>
            </a:r>
            <a:r>
              <a:rPr lang="en-US" dirty="0"/>
              <a:t> </a:t>
            </a:r>
            <a:r>
              <a:rPr lang="en-US" dirty="0" err="1"/>
              <a:t>File.expand_path</a:t>
            </a:r>
            <a:r>
              <a:rPr lang="en-US" dirty="0"/>
              <a:t>("../lib", __FILE__)</a:t>
            </a:r>
          </a:p>
          <a:p>
            <a:r>
              <a:rPr lang="en-US" dirty="0"/>
              <a:t>require "</a:t>
            </a:r>
            <a:r>
              <a:rPr lang="en-US" dirty="0" err="1"/>
              <a:t>ohai</a:t>
            </a:r>
            <a:r>
              <a:rPr lang="en-US" dirty="0"/>
              <a:t>/version"</a:t>
            </a:r>
          </a:p>
          <a:p>
            <a:endParaRPr lang="en-US" dirty="0"/>
          </a:p>
          <a:p>
            <a:r>
              <a:rPr lang="en-US" dirty="0"/>
              <a:t>Gem::</a:t>
            </a:r>
            <a:r>
              <a:rPr lang="en-US" dirty="0" err="1"/>
              <a:t>Specification.new</a:t>
            </a:r>
            <a:r>
              <a:rPr lang="en-US" dirty="0"/>
              <a:t> do |s|</a:t>
            </a:r>
          </a:p>
          <a:p>
            <a:r>
              <a:rPr lang="en-US" dirty="0"/>
              <a:t>  </a:t>
            </a:r>
            <a:r>
              <a:rPr lang="en-US" dirty="0" err="1"/>
              <a:t>s.name</a:t>
            </a:r>
            <a:r>
              <a:rPr lang="en-US" dirty="0"/>
              <a:t> = "</a:t>
            </a:r>
            <a:r>
              <a:rPr lang="en-US" dirty="0" err="1"/>
              <a:t>ohai</a:t>
            </a:r>
            <a:r>
              <a:rPr lang="en-US" dirty="0"/>
              <a:t>"</a:t>
            </a:r>
          </a:p>
          <a:p>
            <a:r>
              <a:rPr lang="en-US" dirty="0"/>
              <a:t>  </a:t>
            </a:r>
            <a:r>
              <a:rPr lang="en-US" dirty="0" err="1"/>
              <a:t>s.version</a:t>
            </a:r>
            <a:r>
              <a:rPr lang="en-US" dirty="0"/>
              <a:t> = </a:t>
            </a:r>
            <a:r>
              <a:rPr lang="en-US" dirty="0" err="1"/>
              <a:t>Ohai</a:t>
            </a:r>
            <a:r>
              <a:rPr lang="en-US" dirty="0"/>
              <a:t>::VERSION</a:t>
            </a:r>
          </a:p>
          <a:p>
            <a:r>
              <a:rPr lang="en-US" dirty="0"/>
              <a:t>  </a:t>
            </a:r>
            <a:r>
              <a:rPr lang="en-US" dirty="0" err="1"/>
              <a:t>s.platform</a:t>
            </a:r>
            <a:r>
              <a:rPr lang="en-US" dirty="0"/>
              <a:t> = Gem::Platform::RUBY</a:t>
            </a:r>
          </a:p>
          <a:p>
            <a:r>
              <a:rPr lang="en-US" dirty="0"/>
              <a:t>  </a:t>
            </a:r>
            <a:r>
              <a:rPr lang="en-US" dirty="0" err="1"/>
              <a:t>s.summary</a:t>
            </a:r>
            <a:r>
              <a:rPr lang="en-US" dirty="0"/>
              <a:t> = "</a:t>
            </a:r>
            <a:r>
              <a:rPr lang="en-US" dirty="0" err="1"/>
              <a:t>Ohai</a:t>
            </a:r>
            <a:r>
              <a:rPr lang="en-US" dirty="0"/>
              <a:t> profiles your system and emits JSON"</a:t>
            </a:r>
          </a:p>
          <a:p>
            <a:r>
              <a:rPr lang="en-US" dirty="0"/>
              <a:t>  </a:t>
            </a:r>
            <a:r>
              <a:rPr lang="en-US" dirty="0" err="1"/>
              <a:t>s.description</a:t>
            </a:r>
            <a:r>
              <a:rPr lang="en-US" dirty="0"/>
              <a:t> = </a:t>
            </a:r>
            <a:r>
              <a:rPr lang="en-US" dirty="0" err="1"/>
              <a:t>s.summary</a:t>
            </a:r>
            <a:endParaRPr lang="en-US" dirty="0"/>
          </a:p>
          <a:p>
            <a:r>
              <a:rPr lang="en-US" dirty="0"/>
              <a:t>  </a:t>
            </a:r>
            <a:r>
              <a:rPr lang="en-US" dirty="0" err="1"/>
              <a:t>s.license</a:t>
            </a:r>
            <a:r>
              <a:rPr lang="en-US" dirty="0"/>
              <a:t> = "Apache-2.0"</a:t>
            </a:r>
          </a:p>
          <a:p>
            <a:r>
              <a:rPr lang="en-US" dirty="0"/>
              <a:t>  </a:t>
            </a:r>
            <a:r>
              <a:rPr lang="en-US" dirty="0" err="1"/>
              <a:t>s.author</a:t>
            </a:r>
            <a:r>
              <a:rPr lang="en-US" dirty="0"/>
              <a:t> = "Adam Jacob"</a:t>
            </a:r>
          </a:p>
          <a:p>
            <a:r>
              <a:rPr lang="en-US" dirty="0"/>
              <a:t>  </a:t>
            </a:r>
            <a:r>
              <a:rPr lang="en-US" dirty="0" err="1"/>
              <a:t>s.email</a:t>
            </a:r>
            <a:r>
              <a:rPr lang="en-US" dirty="0"/>
              <a:t> = "</a:t>
            </a:r>
            <a:r>
              <a:rPr lang="en-US" dirty="0" err="1"/>
              <a:t>adam@chef.io</a:t>
            </a:r>
            <a:r>
              <a:rPr lang="en-US" dirty="0"/>
              <a:t>"</a:t>
            </a:r>
          </a:p>
          <a:p>
            <a:r>
              <a:rPr lang="en-US" dirty="0"/>
              <a:t>  </a:t>
            </a:r>
            <a:r>
              <a:rPr lang="en-US" dirty="0" err="1"/>
              <a:t>s.homepage</a:t>
            </a:r>
            <a:r>
              <a:rPr lang="en-US" dirty="0"/>
              <a:t> = "https://</a:t>
            </a:r>
            <a:r>
              <a:rPr lang="en-US" dirty="0" err="1"/>
              <a:t>docs.chef.io</a:t>
            </a:r>
            <a:r>
              <a:rPr lang="en-US" dirty="0"/>
              <a:t>/</a:t>
            </a:r>
            <a:r>
              <a:rPr lang="en-US" dirty="0" err="1"/>
              <a:t>ohai.html</a:t>
            </a:r>
            <a:r>
              <a:rPr lang="en-US" dirty="0"/>
              <a:t>"</a:t>
            </a:r>
          </a:p>
          <a:p>
            <a:endParaRPr lang="en-US" dirty="0"/>
          </a:p>
          <a:p>
            <a:r>
              <a:rPr lang="en-US" dirty="0"/>
              <a:t>  </a:t>
            </a:r>
            <a:r>
              <a:rPr lang="en-US" dirty="0" err="1"/>
              <a:t>s.required_ruby_version</a:t>
            </a:r>
            <a:r>
              <a:rPr lang="en-US" dirty="0"/>
              <a:t> = "&gt;= 2.1.0</a:t>
            </a:r>
            <a:r>
              <a:rPr lang="en-US" dirty="0" smtClean="0"/>
              <a:t>"</a:t>
            </a:r>
          </a:p>
          <a:p>
            <a:endParaRPr lang="en-US" dirty="0"/>
          </a:p>
          <a:p>
            <a:r>
              <a:rPr lang="en-US" dirty="0"/>
              <a:t>  </a:t>
            </a:r>
            <a:r>
              <a:rPr lang="en-US" dirty="0" err="1"/>
              <a:t>s.add_dependency</a:t>
            </a:r>
            <a:r>
              <a:rPr lang="en-US" dirty="0"/>
              <a:t> "</a:t>
            </a:r>
            <a:r>
              <a:rPr lang="en-US" dirty="0" err="1"/>
              <a:t>systemu</a:t>
            </a:r>
            <a:r>
              <a:rPr lang="en-US" dirty="0"/>
              <a:t>", "~&gt; 2.6.4"</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ohai.gemspec</a:t>
            </a:r>
            <a:endParaRPr lang="en-US" dirty="0"/>
          </a:p>
        </p:txBody>
      </p:sp>
    </p:spTree>
    <p:extLst>
      <p:ext uri="{BB962C8B-B14F-4D97-AF65-F5344CB8AC3E}">
        <p14:creationId xmlns:p14="http://schemas.microsoft.com/office/powerpoint/2010/main" val="1079508131"/>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smtClean="0"/>
              <a:t>...</a:t>
            </a:r>
            <a:endParaRPr lang="pl-PL" dirty="0"/>
          </a:p>
          <a:p>
            <a:r>
              <a:rPr lang="pl-PL" dirty="0"/>
              <a:t>│   └── </a:t>
            </a:r>
            <a:r>
              <a:rPr lang="pl-PL" dirty="0" err="1"/>
              <a:t>version.rb</a:t>
            </a:r>
            <a:endParaRPr lang="pl-PL" dirty="0"/>
          </a:p>
          <a:p>
            <a:r>
              <a:rPr lang="pl-PL" dirty="0"/>
              <a:t>└── </a:t>
            </a:r>
            <a:r>
              <a:rPr lang="pl-PL" dirty="0" err="1" smtClean="0"/>
              <a:t>ohai.rb</a:t>
            </a:r>
            <a:endParaRPr lang="pl-PL" dirty="0" smtClean="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endParaRPr lang="en-US" dirty="0"/>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Viewing the lib Directory</a:t>
            </a:r>
            <a:endParaRPr lang="en-US" dirty="0"/>
          </a:p>
        </p:txBody>
      </p:sp>
    </p:spTree>
    <p:extLst>
      <p:ext uri="{BB962C8B-B14F-4D97-AF65-F5344CB8AC3E}">
        <p14:creationId xmlns:p14="http://schemas.microsoft.com/office/powerpoint/2010/main" val="1401334362"/>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err="1" smtClean="0"/>
              <a:t>ohai.rb</a:t>
            </a:r>
            <a:r>
              <a:rPr lang="en-US" dirty="0" smtClean="0"/>
              <a:t> file in the lib Directory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ohai.rb</a:t>
            </a:r>
            <a:endParaRPr lang="en-US" dirty="0"/>
          </a:p>
        </p:txBody>
      </p:sp>
    </p:spTree>
    <p:extLst>
      <p:ext uri="{BB962C8B-B14F-4D97-AF65-F5344CB8AC3E}">
        <p14:creationId xmlns:p14="http://schemas.microsoft.com/office/powerpoint/2010/main" val="118109225"/>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smtClean="0"/>
              <a:t>azure.rb</a:t>
            </a:r>
          </a:p>
          <a:p>
            <a:r>
              <a:rPr lang="en-US" sz="2000" dirty="0" smtClean="0"/>
              <a:t>├── </a:t>
            </a:r>
            <a:r>
              <a:rPr lang="en-US" sz="2000" dirty="0" err="1" smtClean="0"/>
              <a:t>bsd</a:t>
            </a:r>
            <a:endParaRPr lang="en-US" sz="2000" dirty="0" smtClean="0"/>
          </a:p>
          <a:p>
            <a:r>
              <a:rPr lang="en-US" sz="2000" dirty="0" smtClean="0"/>
              <a:t>│   ├── </a:t>
            </a:r>
            <a:r>
              <a:rPr lang="en-US" sz="2000" dirty="0" err="1" smtClean="0"/>
              <a:t>filesystem.rb</a:t>
            </a:r>
            <a:endParaRPr lang="en-US" sz="2000" dirty="0" smtClean="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r>
              <a:rPr lang="en-US" dirty="0" err="1" smtClean="0"/>
              <a:t>ohai</a:t>
            </a:r>
            <a:r>
              <a:rPr lang="en-US" dirty="0" smtClean="0"/>
              <a:t>/plugins</a:t>
            </a:r>
            <a:endParaRPr lang="en-US" dirty="0"/>
          </a:p>
        </p:txBody>
      </p:sp>
      <p:sp>
        <p:nvSpPr>
          <p:cNvPr id="5" name="Title 4"/>
          <p:cNvSpPr>
            <a:spLocks noGrp="1"/>
          </p:cNvSpPr>
          <p:nvPr>
            <p:ph type="title"/>
          </p:nvPr>
        </p:nvSpPr>
        <p:spPr/>
        <p:txBody>
          <a:bodyPr/>
          <a:lstStyle/>
          <a:p>
            <a:r>
              <a:rPr lang="en-US" dirty="0" smtClean="0"/>
              <a:t>Viewing the plugins directory</a:t>
            </a:r>
            <a:endParaRPr lang="en-US" dirty="0"/>
          </a:p>
        </p:txBody>
      </p:sp>
    </p:spTree>
    <p:extLst>
      <p:ext uri="{BB962C8B-B14F-4D97-AF65-F5344CB8AC3E}">
        <p14:creationId xmlns:p14="http://schemas.microsoft.com/office/powerpoint/2010/main" val="1804181560"/>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Let's take a look at the structure of a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7105671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Recent Major </a:t>
            </a:r>
            <a:r>
              <a:rPr lang="en-US" dirty="0" err="1" smtClean="0"/>
              <a:t>Ohai</a:t>
            </a:r>
            <a:r>
              <a:rPr lang="en-US" dirty="0" smtClean="0"/>
              <a:t> Releases</a:t>
            </a:r>
            <a:endParaRPr lang="en-US" dirty="0"/>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endParaRPr lang="en-US" sz="8000" dirty="0" smtClean="0">
              <a:gradFill>
                <a:gsLst>
                  <a:gs pos="0">
                    <a:srgbClr val="FFFFFF"/>
                  </a:gs>
                  <a:gs pos="100000">
                    <a:srgbClr val="FFFFFF"/>
                  </a:gs>
                </a:gsLst>
                <a:lin ang="5400000" scaled="0"/>
              </a:gradFill>
            </a:endParaRP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smtClean="0"/>
              <a:t>Released: April 13, 2011</a:t>
            </a:r>
          </a:p>
          <a:p>
            <a:pPr>
              <a:lnSpc>
                <a:spcPct val="150000"/>
              </a:lnSpc>
            </a:pPr>
            <a:r>
              <a:rPr lang="en-US" sz="2000" dirty="0" smtClean="0"/>
              <a:t>Chef Version: 0.10.0 </a:t>
            </a:r>
          </a:p>
          <a:p>
            <a:pPr>
              <a:lnSpc>
                <a:spcPct val="150000"/>
              </a:lnSpc>
            </a:pPr>
            <a:r>
              <a:rPr lang="en-US" sz="2000" b="1" dirty="0" err="1" smtClean="0"/>
              <a:t>docs.chef.io</a:t>
            </a:r>
            <a:r>
              <a:rPr lang="en-US" sz="2000" b="1" dirty="0"/>
              <a:t>/release/ohai-</a:t>
            </a:r>
            <a:r>
              <a:rPr lang="en-US" sz="2000" b="1" dirty="0" smtClean="0"/>
              <a:t>6</a:t>
            </a:r>
            <a:endParaRPr lang="en-US" sz="2000" b="1" dirty="0" smtClean="0"/>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smtClean="0"/>
              <a:t>Released: April 8, 2014</a:t>
            </a:r>
          </a:p>
          <a:p>
            <a:pPr>
              <a:lnSpc>
                <a:spcPct val="150000"/>
              </a:lnSpc>
            </a:pPr>
            <a:r>
              <a:rPr lang="en-US" sz="2000" dirty="0" smtClean="0"/>
              <a:t>Chef Version: 11.12.0</a:t>
            </a:r>
          </a:p>
          <a:p>
            <a:pPr>
              <a:lnSpc>
                <a:spcPct val="150000"/>
              </a:lnSpc>
            </a:pPr>
            <a:r>
              <a:rPr lang="en-US" sz="2000" b="1" dirty="0" err="1" smtClean="0"/>
              <a:t>docs.chef.io</a:t>
            </a:r>
            <a:r>
              <a:rPr lang="en-US" sz="2000" b="1" dirty="0"/>
              <a:t>/release/ohai-</a:t>
            </a:r>
            <a:r>
              <a:rPr lang="en-US" sz="2000" b="1" dirty="0" smtClean="0"/>
              <a:t>7</a:t>
            </a:r>
            <a:endParaRPr lang="en-US" sz="2000" b="1" dirty="0" smtClean="0"/>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endParaRPr lang="en-US" sz="8000" dirty="0" smtClean="0">
              <a:gradFill>
                <a:gsLst>
                  <a:gs pos="0">
                    <a:srgbClr val="FFFFFF"/>
                  </a:gs>
                  <a:gs pos="100000">
                    <a:srgbClr val="FFFFFF"/>
                  </a:gs>
                </a:gsLst>
                <a:lin ang="5400000" scaled="0"/>
              </a:gradFill>
            </a:endParaRP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smtClean="0"/>
              <a:t>Released: Dec. </a:t>
            </a:r>
            <a:r>
              <a:rPr lang="en-US" sz="2000" dirty="0"/>
              <a:t>4</a:t>
            </a:r>
            <a:r>
              <a:rPr lang="en-US" sz="2000" dirty="0" smtClean="0"/>
              <a:t>, 2014</a:t>
            </a:r>
          </a:p>
          <a:p>
            <a:pPr>
              <a:lnSpc>
                <a:spcPct val="150000"/>
              </a:lnSpc>
            </a:pPr>
            <a:r>
              <a:rPr lang="en-US" sz="2000" dirty="0" smtClean="0"/>
              <a:t>Chef Version: 11.18.0</a:t>
            </a:r>
          </a:p>
          <a:p>
            <a:pPr>
              <a:lnSpc>
                <a:spcPct val="150000"/>
              </a:lnSpc>
            </a:pPr>
            <a:r>
              <a:rPr lang="en-US" sz="2000" b="1" dirty="0" err="1" smtClean="0"/>
              <a:t>docs.chef.io</a:t>
            </a:r>
            <a:r>
              <a:rPr lang="en-US" sz="2000" b="1" dirty="0"/>
              <a:t>/release/ohai</a:t>
            </a:r>
            <a:r>
              <a:rPr lang="en-US" sz="2000" b="1" dirty="0" smtClean="0"/>
              <a:t>-8</a:t>
            </a:r>
            <a:endParaRPr lang="en-US" sz="2000" b="1" dirty="0" smtClean="0"/>
          </a:p>
        </p:txBody>
      </p:sp>
    </p:spTree>
    <p:extLst>
      <p:ext uri="{BB962C8B-B14F-4D97-AF65-F5344CB8AC3E}">
        <p14:creationId xmlns:p14="http://schemas.microsoft.com/office/powerpoint/2010/main" val="7267511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endParaRPr lang="en-US" sz="8000" dirty="0" smtClean="0">
              <a:gradFill>
                <a:gsLst>
                  <a:gs pos="0">
                    <a:srgbClr val="FFFFFF"/>
                  </a:gs>
                  <a:gs pos="100000">
                    <a:srgbClr val="FFFFFF"/>
                  </a:gs>
                </a:gsLst>
                <a:lin ang="5400000" scaled="0"/>
              </a:gradFill>
            </a:endParaRP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endParaRPr lang="en-US" sz="8000"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Focus on </a:t>
            </a:r>
            <a:r>
              <a:rPr lang="en-US" dirty="0" err="1" smtClean="0"/>
              <a:t>Ohai</a:t>
            </a:r>
            <a:r>
              <a:rPr lang="en-US" dirty="0" smtClean="0"/>
              <a:t> 7</a:t>
            </a:r>
            <a:endParaRPr lang="en-US" dirty="0"/>
          </a:p>
        </p:txBody>
      </p:sp>
      <p:sp>
        <p:nvSpPr>
          <p:cNvPr id="3" name="Subtitle 2"/>
          <p:cNvSpPr>
            <a:spLocks noGrp="1"/>
          </p:cNvSpPr>
          <p:nvPr>
            <p:ph type="subTitle" idx="1"/>
          </p:nvPr>
        </p:nvSpPr>
        <p:spPr>
          <a:xfrm>
            <a:off x="1671638" y="3255963"/>
            <a:ext cx="12319000" cy="3346421"/>
          </a:xfrm>
        </p:spPr>
        <p:txBody>
          <a:bodyPr/>
          <a:lstStyle/>
          <a:p>
            <a:r>
              <a:rPr lang="en-US" dirty="0" err="1" smtClean="0"/>
              <a:t>Ohai</a:t>
            </a:r>
            <a:r>
              <a:rPr lang="en-US" dirty="0" smtClean="0"/>
              <a:t> 7 refined the Domain Specific Language (DSL) created in the previous version of </a:t>
            </a:r>
            <a:r>
              <a:rPr lang="en-US" dirty="0" err="1" smtClean="0"/>
              <a:t>Ohai</a:t>
            </a:r>
            <a:r>
              <a:rPr lang="en-US" dirty="0" smtClean="0"/>
              <a:t>. </a:t>
            </a:r>
            <a:r>
              <a:rPr lang="en-US" dirty="0" err="1" smtClean="0"/>
              <a:t>Ohai</a:t>
            </a:r>
            <a:r>
              <a:rPr lang="en-US" dirty="0" smtClean="0"/>
              <a:t> 8 continues to use the same language.</a:t>
            </a:r>
          </a:p>
        </p:txBody>
      </p:sp>
    </p:spTree>
    <p:extLst>
      <p:ext uri="{BB962C8B-B14F-4D97-AF65-F5344CB8AC3E}">
        <p14:creationId xmlns:p14="http://schemas.microsoft.com/office/powerpoint/2010/main" val="15415994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Composed of Plugins</a:t>
            </a:r>
            <a:endParaRPr lang="en-US" dirty="0"/>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smtClean="0"/>
              <a:t>Languages </a:t>
            </a:r>
            <a:r>
              <a:rPr lang="en-US" dirty="0" smtClean="0"/>
              <a:t>Plugin</a:t>
            </a:r>
            <a:endParaRPr lang="en-US" dirty="0"/>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Tree>
    <p:extLst>
      <p:ext uri="{BB962C8B-B14F-4D97-AF65-F5344CB8AC3E}">
        <p14:creationId xmlns:p14="http://schemas.microsoft.com/office/powerpoint/2010/main" val="573884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smtClean="0"/>
              <a:t>Languages </a:t>
            </a:r>
            <a:r>
              <a:rPr lang="en-US" dirty="0" smtClean="0"/>
              <a:t>Plugin</a:t>
            </a:r>
            <a:endParaRPr lang="en-US" dirty="0"/>
          </a:p>
        </p:txBody>
      </p:sp>
      <p:sp>
        <p:nvSpPr>
          <p:cNvPr id="3" name="Content Placeholder 2"/>
          <p:cNvSpPr>
            <a:spLocks noGrp="1"/>
          </p:cNvSpPr>
          <p:nvPr>
            <p:ph sz="quarter" idx="10"/>
          </p:nvPr>
        </p:nvSpPr>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Plugin Name</a:t>
            </a:r>
          </a:p>
          <a:p>
            <a:pPr marL="342900" indent="-342900">
              <a:buFont typeface="Wingdings" charset="2"/>
              <a:buChar char="§"/>
            </a:pPr>
            <a:r>
              <a:rPr lang="en-US" dirty="0" smtClean="0"/>
              <a:t>Ruby Symbol</a:t>
            </a:r>
          </a:p>
          <a:p>
            <a:pPr marL="342900" indent="-342900">
              <a:buFont typeface="Wingdings" charset="2"/>
              <a:buChar char="§"/>
            </a:pPr>
            <a:r>
              <a:rPr lang="en-US" dirty="0" smtClean="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Code executed on all platforms and stored </a:t>
            </a:r>
            <a:r>
              <a:rPr lang="en-US" b="1" dirty="0" smtClean="0"/>
              <a:t>in the provided attribute(s).</a:t>
            </a:r>
            <a:endParaRPr lang="en-US" b="1" dirty="0" smtClean="0"/>
          </a:p>
        </p:txBody>
      </p:sp>
      <p:cxnSp>
        <p:nvCxnSpPr>
          <p:cNvPr id="11" name="Straight Connector 10"/>
          <p:cNvCxnSpPr>
            <a:stCxn id="8" idx="1"/>
          </p:cNvCxnSpPr>
          <p:nvPr/>
        </p:nvCxnSpPr>
        <p:spPr>
          <a:xfrm flipH="1" flipV="1">
            <a:off x="6397625" y="2905125"/>
            <a:ext cx="2746375" cy="154463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p:cNvCxnSpPr>
          <p:nvPr/>
        </p:nvCxnSpPr>
        <p:spPr>
          <a:xfrm flipH="1" flipV="1">
            <a:off x="6318250" y="4079875"/>
            <a:ext cx="2825750" cy="161290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5978525" y="2438401"/>
            <a:ext cx="3165474" cy="577849"/>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the Language </a:t>
            </a:r>
            <a:r>
              <a:rPr lang="en-US" dirty="0" smtClean="0"/>
              <a:t>Plugin</a:t>
            </a:r>
            <a:endParaRPr lang="en-US" dirty="0"/>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smtClean="0"/>
              <a:t>The </a:t>
            </a:r>
            <a:r>
              <a:rPr lang="en-US" dirty="0" smtClean="0">
                <a:solidFill>
                  <a:schemeClr val="accent4"/>
                </a:solidFill>
              </a:rPr>
              <a:t>Languages</a:t>
            </a:r>
            <a:r>
              <a:rPr lang="en-US" dirty="0" smtClean="0"/>
              <a:t> plugin provides the node attribute '</a:t>
            </a:r>
            <a:r>
              <a:rPr lang="en-US" dirty="0" smtClean="0">
                <a:solidFill>
                  <a:schemeClr val="accent5"/>
                </a:solidFill>
              </a:rPr>
              <a:t>languages</a:t>
            </a:r>
            <a:r>
              <a:rPr lang="en-US" dirty="0" smtClean="0"/>
              <a:t>' which is populated, on all platforms, with a </a:t>
            </a:r>
            <a:r>
              <a:rPr lang="en-US" dirty="0" smtClean="0">
                <a:solidFill>
                  <a:srgbClr val="5AB7B2"/>
                </a:solidFill>
              </a:rPr>
              <a:t>Mash</a:t>
            </a:r>
            <a:r>
              <a:rPr lang="en-US" dirty="0" smtClean="0"/>
              <a:t>.</a:t>
            </a:r>
            <a:endParaRPr lang="en-US" dirty="0" smtClean="0"/>
          </a:p>
        </p:txBody>
      </p:sp>
    </p:spTree>
    <p:extLst>
      <p:ext uri="{BB962C8B-B14F-4D97-AF65-F5344CB8AC3E}">
        <p14:creationId xmlns:p14="http://schemas.microsoft.com/office/powerpoint/2010/main" val="1244804561"/>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Hash</a:t>
            </a:r>
            <a:endParaRPr lang="en-US" dirty="0"/>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endParaRPr lang="en-US" sz="2400" b="1" dirty="0">
              <a:solidFill>
                <a:schemeClr val="bg1"/>
              </a:solidFill>
              <a:latin typeface="Courier New"/>
              <a:cs typeface="Courier New"/>
            </a:endParaRP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endParaRPr lang="en-US" b="1" dirty="0" smtClean="0"/>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endParaRPr lang="en-US" b="1" dirty="0" smtClean="0"/>
          </a:p>
        </p:txBody>
      </p:sp>
    </p:spTree>
    <p:extLst>
      <p:ext uri="{BB962C8B-B14F-4D97-AF65-F5344CB8AC3E}">
        <p14:creationId xmlns:p14="http://schemas.microsoft.com/office/powerpoint/2010/main" val="220689041"/>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Mash</a:t>
            </a:r>
            <a:endParaRPr lang="en-US" dirty="0"/>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smtClean="0">
                <a:solidFill>
                  <a:schemeClr val="bg1"/>
                </a:solidFill>
                <a:latin typeface="Courier New"/>
                <a:cs typeface="Courier New"/>
              </a:rPr>
              <a:t>[1] pry(main)&gt; require 'chef'</a:t>
            </a:r>
          </a:p>
          <a:p>
            <a:pPr>
              <a:lnSpc>
                <a:spcPct val="120000"/>
              </a:lnSpc>
            </a:pPr>
            <a:r>
              <a:rPr lang="en-US" sz="2000" b="1" dirty="0" smtClean="0">
                <a:solidFill>
                  <a:schemeClr val="bg1"/>
                </a:solidFill>
                <a:latin typeface="Courier New"/>
                <a:cs typeface="Courier New"/>
              </a:rPr>
              <a:t>=&gt; true</a:t>
            </a:r>
          </a:p>
          <a:p>
            <a:pPr>
              <a:lnSpc>
                <a:spcPct val="120000"/>
              </a:lnSpc>
            </a:pPr>
            <a:r>
              <a:rPr lang="en-US" sz="2000" b="1" dirty="0" smtClean="0">
                <a:solidFill>
                  <a:schemeClr val="bg1"/>
                </a:solidFill>
                <a:latin typeface="Courier New"/>
                <a:cs typeface="Courier New"/>
              </a:rPr>
              <a:t>[2] pry(main)&gt; content = </a:t>
            </a:r>
            <a:r>
              <a:rPr lang="en-US" sz="2000" b="1" dirty="0" err="1" smtClean="0">
                <a:solidFill>
                  <a:schemeClr val="bg1"/>
                </a:solidFill>
                <a:latin typeface="Courier New"/>
                <a:cs typeface="Courier New"/>
              </a:rPr>
              <a:t>Mash.new</a:t>
            </a:r>
            <a:endParaRPr lang="en-US" sz="2000" b="1" dirty="0" smtClean="0">
              <a:solidFill>
                <a:schemeClr val="bg1"/>
              </a:solidFill>
              <a:latin typeface="Courier New"/>
              <a:cs typeface="Courier New"/>
            </a:endParaRPr>
          </a:p>
          <a:p>
            <a:pPr>
              <a:lnSpc>
                <a:spcPct val="120000"/>
              </a:lnSpc>
            </a:pPr>
            <a:r>
              <a:rPr lang="en-US" sz="2000" b="1" dirty="0" smtClean="0">
                <a:solidFill>
                  <a:schemeClr val="bg1"/>
                </a:solidFill>
                <a:latin typeface="Courier New"/>
                <a:cs typeface="Courier New"/>
              </a:rPr>
              <a:t>=&gt; {}</a:t>
            </a:r>
          </a:p>
          <a:p>
            <a:pPr>
              <a:lnSpc>
                <a:spcPct val="120000"/>
              </a:lnSpc>
            </a:pPr>
            <a:r>
              <a:rPr lang="en-US" sz="2000" b="1" dirty="0" smtClean="0">
                <a:solidFill>
                  <a:schemeClr val="bg1"/>
                </a:solidFill>
                <a:latin typeface="Courier New"/>
                <a:cs typeface="Courier New"/>
              </a:rPr>
              <a:t>[3] pry(main)&gt; content['name'] = 'Chef'</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[4] pry(main)&gt; content['name']</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[5] pry(main)&gt; content[:name]</a:t>
            </a:r>
          </a:p>
          <a:p>
            <a:pPr>
              <a:lnSpc>
                <a:spcPct val="120000"/>
              </a:lnSpc>
            </a:pPr>
            <a:r>
              <a:rPr lang="en-US" sz="2000" b="1" dirty="0" smtClean="0">
                <a:solidFill>
                  <a:schemeClr val="bg1"/>
                </a:solidFill>
                <a:latin typeface="Courier New"/>
                <a:cs typeface="Courier New"/>
              </a:rPr>
              <a:t>=&gt; "Chef"</a:t>
            </a:r>
            <a:endParaRPr lang="en-US" sz="2000" b="1" dirty="0">
              <a:solidFill>
                <a:schemeClr val="bg1"/>
              </a:solidFill>
              <a:latin typeface="Courier New"/>
              <a:cs typeface="Courier New"/>
            </a:endParaRP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endParaRPr lang="en-US" b="1" dirty="0" smtClean="0"/>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a:t>
            </a:r>
            <a:r>
              <a:rPr lang="en-US" sz="2000" b="1" dirty="0" smtClean="0">
                <a:solidFill>
                  <a:schemeClr val="bg1"/>
                </a:solidFill>
                <a:latin typeface="Courier New"/>
                <a:cs typeface="Courier New"/>
              </a:rPr>
              <a:t>[:name] </a:t>
            </a:r>
            <a:r>
              <a:rPr lang="en-US" sz="2000" b="1" dirty="0">
                <a:solidFill>
                  <a:schemeClr val="bg1"/>
                </a:solidFill>
                <a:latin typeface="Courier New"/>
                <a:cs typeface="Courier New"/>
              </a:rPr>
              <a:t>=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endParaRPr lang="en-US" sz="2000" b="1" dirty="0">
              <a:solidFill>
                <a:schemeClr val="bg1"/>
              </a:solidFill>
              <a:latin typeface="Courier New"/>
              <a:cs typeface="Courier New"/>
            </a:endParaRP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endParaRPr lang="en-US" b="1" dirty="0" smtClean="0"/>
          </a:p>
        </p:txBody>
      </p:sp>
    </p:spTree>
    <p:extLst>
      <p:ext uri="{BB962C8B-B14F-4D97-AF65-F5344CB8AC3E}">
        <p14:creationId xmlns:p14="http://schemas.microsoft.com/office/powerpoint/2010/main" val="130037146"/>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Now it is time to look at a more complex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491947539"/>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This plugin depends on the attributes in the Languages to be defined</a:t>
            </a:r>
            <a:endParaRPr lang="en-US" b="1" dirty="0" smtClean="0"/>
          </a:p>
        </p:txBody>
      </p:sp>
      <p:cxnSp>
        <p:nvCxnSpPr>
          <p:cNvPr id="10" name="Straight Connector 9"/>
          <p:cNvCxnSpPr>
            <a:stCxn id="8" idx="1"/>
          </p:cNvCxnSpPr>
          <p:nvPr/>
        </p:nvCxnSpPr>
        <p:spPr>
          <a:xfrm flipH="1" flipV="1">
            <a:off x="6111876" y="2714625"/>
            <a:ext cx="3032124" cy="8413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1250" y="3460750"/>
            <a:ext cx="4222750" cy="549275"/>
          </a:xfrm>
          <a:prstGeom prst="line">
            <a:avLst/>
          </a:prstGeom>
          <a:ln>
            <a:solidFill>
              <a:srgbClr val="66006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smtClean="0"/>
              <a:t>collect_data</a:t>
            </a:r>
            <a:r>
              <a:rPr lang="en-US" sz="5400" dirty="0" smtClean="0"/>
              <a:t> for a specific Platform</a:t>
            </a:r>
            <a:endParaRPr lang="en-US" sz="5400" dirty="0"/>
          </a:p>
        </p:txBody>
      </p:sp>
      <p:sp>
        <p:nvSpPr>
          <p:cNvPr id="3" name="Subtitle 2"/>
          <p:cNvSpPr>
            <a:spLocks noGrp="1"/>
          </p:cNvSpPr>
          <p:nvPr>
            <p:ph type="subTitle" idx="1"/>
          </p:nvPr>
        </p:nvSpPr>
        <p:spPr/>
        <p:txBody>
          <a:bodyPr/>
          <a:lstStyle/>
          <a:p>
            <a:r>
              <a:rPr lang="en-US" dirty="0" smtClean="0"/>
              <a:t>Plugins can collect data in different ways across different platforms. When defining a </a:t>
            </a:r>
            <a:r>
              <a:rPr lang="en-US" dirty="0" err="1" smtClean="0"/>
              <a:t>collect_data</a:t>
            </a:r>
            <a:r>
              <a:rPr lang="en-US" dirty="0" smtClean="0"/>
              <a:t> block if you do not provide any arguments it is assumed the default and all platforms unless you define a </a:t>
            </a:r>
            <a:r>
              <a:rPr lang="en-US" dirty="0" err="1" smtClean="0"/>
              <a:t>collect_data</a:t>
            </a:r>
            <a:r>
              <a:rPr lang="en-US" dirty="0" smtClean="0"/>
              <a:t> block specific for a platform.</a:t>
            </a:r>
            <a:endParaRPr lang="en-US" dirty="0"/>
          </a:p>
        </p:txBody>
      </p:sp>
    </p:spTree>
    <p:extLst>
      <p:ext uri="{BB962C8B-B14F-4D97-AF65-F5344CB8AC3E}">
        <p14:creationId xmlns:p14="http://schemas.microsoft.com/office/powerpoint/2010/main" val="1015056634"/>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a:t>W</a:t>
            </a:r>
            <a:r>
              <a:rPr lang="en-US" dirty="0" smtClean="0"/>
              <a:t>e know where the plugins are located and what they look like. Now it's time to make one.</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ü"/>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539946505"/>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Find </a:t>
            </a:r>
            <a:r>
              <a:rPr lang="en-US" dirty="0" err="1" smtClean="0"/>
              <a:t>Ohai's</a:t>
            </a:r>
            <a:r>
              <a:rPr lang="en-US" dirty="0" smtClean="0"/>
              <a:t> core plugins</a:t>
            </a:r>
          </a:p>
          <a:p>
            <a:pPr marL="457200" indent="-457200">
              <a:buFont typeface="Wingdings" charset="2"/>
              <a:buChar char="Ø"/>
            </a:pPr>
            <a:r>
              <a:rPr lang="en-US" dirty="0" smtClean="0"/>
              <a:t>Express what a plugin provides, depends on, and how it collects its </a:t>
            </a:r>
            <a:r>
              <a:rPr lang="en-US" dirty="0" smtClean="0"/>
              <a:t>data</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How are the structures of a Rubygem and a Cookbook similar to each other?</a:t>
            </a:r>
          </a:p>
          <a:p>
            <a:endParaRPr lang="en-US" dirty="0"/>
          </a:p>
          <a:p>
            <a:r>
              <a:rPr lang="en-US" dirty="0" smtClean="0"/>
              <a:t>What are the requirements when specifying the name of a </a:t>
            </a:r>
            <a:r>
              <a:rPr lang="en-US" dirty="0" err="1" smtClean="0"/>
              <a:t>Ohai</a:t>
            </a:r>
            <a:r>
              <a:rPr lang="en-US" dirty="0" smtClean="0"/>
              <a:t> plugin?</a:t>
            </a:r>
            <a:endParaRPr lang="en-US" dirty="0"/>
          </a:p>
          <a:p>
            <a:endParaRPr lang="en-US" dirty="0" smtClean="0"/>
          </a:p>
          <a:p>
            <a:r>
              <a:rPr lang="en-US" dirty="0" smtClean="0"/>
              <a:t>What is the difference between a Ruby Hash and a Mash?</a:t>
            </a:r>
            <a:endParaRPr lang="en-US" dirty="0"/>
          </a:p>
        </p:txBody>
      </p:sp>
    </p:spTree>
    <p:extLst>
      <p:ext uri="{BB962C8B-B14F-4D97-AF65-F5344CB8AC3E}">
        <p14:creationId xmlns:p14="http://schemas.microsoft.com/office/powerpoint/2010/main" val="1056430212"/>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err="1" smtClean="0"/>
              <a:t>Ohai</a:t>
            </a:r>
            <a:r>
              <a:rPr lang="en-US" dirty="0" smtClean="0"/>
              <a:t> is a Rubygem. First we need to learn about how a gem is structured.</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675657755"/>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Ruby Gem</a:t>
            </a:r>
            <a:endParaRPr lang="en-US" dirty="0"/>
          </a:p>
        </p:txBody>
      </p:sp>
      <p:sp>
        <p:nvSpPr>
          <p:cNvPr id="3" name="Subtitle 2"/>
          <p:cNvSpPr>
            <a:spLocks noGrp="1"/>
          </p:cNvSpPr>
          <p:nvPr>
            <p:ph type="subTitle" idx="1"/>
          </p:nvPr>
        </p:nvSpPr>
        <p:spPr/>
        <p:txBody>
          <a:bodyPr/>
          <a:lstStyle/>
          <a:p>
            <a:r>
              <a:rPr lang="en-US" dirty="0" smtClean="0"/>
              <a:t>Ruby gems are the ways in which Ruby developers share the code that they develop with others. A Ruby gem is really a packaging structure similar to that of a Chef cookbook. </a:t>
            </a:r>
            <a:endParaRPr lang="en-US" dirty="0"/>
          </a:p>
        </p:txBody>
      </p:sp>
    </p:spTree>
    <p:extLst>
      <p:ext uri="{BB962C8B-B14F-4D97-AF65-F5344CB8AC3E}">
        <p14:creationId xmlns:p14="http://schemas.microsoft.com/office/powerpoint/2010/main" val="1316357716"/>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smtClean="0"/>
              <a:t>Steps</a:t>
            </a:r>
          </a:p>
          <a:p>
            <a:endParaRPr lang="en-US" sz="2400" dirty="0" smtClean="0"/>
          </a:p>
          <a:p>
            <a:pPr marL="457200" indent="-457200">
              <a:buAutoNum type="arabicPeriod"/>
            </a:pPr>
            <a:r>
              <a:rPr lang="en-US" sz="2400" dirty="0" smtClean="0"/>
              <a:t>Visit </a:t>
            </a:r>
            <a:r>
              <a:rPr lang="en-US" sz="2400" dirty="0" smtClean="0">
                <a:hlinkClick r:id="rId3"/>
              </a:rPr>
              <a:t>https://rubygems.org</a:t>
            </a:r>
            <a:endParaRPr lang="en-US" sz="2400" dirty="0" smtClean="0"/>
          </a:p>
          <a:p>
            <a:pPr marL="457200" indent="-457200">
              <a:buAutoNum type="arabicPeriod"/>
            </a:pPr>
            <a:r>
              <a:rPr lang="en-US" sz="2400" dirty="0" smtClean="0"/>
              <a:t>Within the search field enter: </a:t>
            </a:r>
            <a:r>
              <a:rPr lang="en-US" sz="2400" b="1" dirty="0" err="1" smtClean="0"/>
              <a:t>ohai</a:t>
            </a:r>
            <a:endParaRPr lang="en-US" sz="2400" b="1" dirty="0" smtClean="0"/>
          </a:p>
          <a:p>
            <a:pPr marL="457200" indent="-457200">
              <a:buAutoNum type="arabicPeriod"/>
            </a:pPr>
            <a:r>
              <a:rPr lang="en-US" sz="2400" dirty="0" smtClean="0"/>
              <a:t>Press enter or click the magnified glass at the right-side of the search box.</a:t>
            </a:r>
          </a:p>
          <a:p>
            <a:pPr marL="457200" indent="-457200">
              <a:buAutoNum type="arabicPeriod"/>
            </a:pPr>
            <a:r>
              <a:rPr lang="en-US" sz="2400" dirty="0" smtClean="0">
                <a:solidFill>
                  <a:schemeClr val="tx1">
                    <a:lumMod val="60000"/>
                    <a:lumOff val="40000"/>
                  </a:schemeClr>
                </a:solidFill>
              </a:rPr>
              <a:t>Click the 'Source Code' link</a:t>
            </a:r>
          </a:p>
          <a:p>
            <a:pPr marL="457200" indent="-457200">
              <a:buAutoNum type="arabicPeriod"/>
            </a:pPr>
            <a:r>
              <a:rPr lang="en-US" sz="2400" dirty="0" smtClean="0">
                <a:solidFill>
                  <a:srgbClr val="878F94"/>
                </a:solidFill>
              </a:rPr>
              <a:t>Click </a:t>
            </a:r>
            <a:r>
              <a:rPr lang="en-US" sz="2400" dirty="0">
                <a:solidFill>
                  <a:srgbClr val="878F94"/>
                </a:solidFill>
              </a:rPr>
              <a:t>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652499" y="4508500"/>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a:t>
            </a:r>
            <a:r>
              <a:rPr lang="en-US" sz="2400" dirty="0" smtClean="0">
                <a:solidFill>
                  <a:srgbClr val="3E4346"/>
                </a:solidFill>
              </a:rPr>
              <a:t>link</a:t>
            </a:r>
          </a:p>
          <a:p>
            <a:pPr marL="457200" indent="-457200">
              <a:buFont typeface="Arial" charset="0"/>
              <a:buAutoNum type="arabicPeriod"/>
            </a:pPr>
            <a:r>
              <a:rPr lang="en-US" sz="2400" dirty="0">
                <a:solidFill>
                  <a:srgbClr val="878F94"/>
                </a:solidFill>
              </a:rPr>
              <a:t>Click on 'Clone or download' and then copy the git URL</a:t>
            </a:r>
            <a:r>
              <a:rPr lang="en-US" sz="2400" dirty="0" smtClean="0">
                <a:solidFill>
                  <a:srgbClr val="878F94"/>
                </a:solidFill>
              </a:rPr>
              <a:t>.</a:t>
            </a:r>
            <a:endParaRPr lang="en-US" sz="2400" dirty="0">
              <a:solidFill>
                <a:srgbClr val="878F94"/>
              </a:solidFill>
            </a:endParaRP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a:t>
            </a:r>
            <a:r>
              <a:rPr lang="en-US" sz="2400" dirty="0" smtClean="0">
                <a:solidFill>
                  <a:schemeClr val="tx1">
                    <a:lumMod val="60000"/>
                    <a:lumOff val="40000"/>
                  </a:schemeClr>
                </a:solidFill>
              </a:rPr>
              <a:t>link</a:t>
            </a:r>
          </a:p>
          <a:p>
            <a:pPr marL="457200" indent="-457200">
              <a:buAutoNum type="arabicPeriod"/>
            </a:pPr>
            <a:r>
              <a:rPr lang="en-US" sz="2400" dirty="0" smtClean="0">
                <a:solidFill>
                  <a:srgbClr val="3E4346"/>
                </a:solidFill>
              </a:rPr>
              <a:t>Click on 'Clone or download' and then copy the git URL.</a:t>
            </a:r>
            <a:endParaRPr lang="en-US" sz="2400" dirty="0">
              <a:solidFill>
                <a:srgbClr val="3E4346"/>
              </a:solidFill>
            </a:endParaRP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4106524" y="4533900"/>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flipH="1">
            <a:off x="14100174" y="5384800"/>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1427204636"/>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15650</TotalTime>
  <Words>3381</Words>
  <Application>Microsoft Macintosh PowerPoint</Application>
  <PresentationFormat>Custom</PresentationFormat>
  <Paragraphs>378</Paragraphs>
  <Slides>32</Slides>
  <Notes>30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2254</cp:revision>
  <cp:lastPrinted>2015-02-07T23:49:10Z</cp:lastPrinted>
  <dcterms:created xsi:type="dcterms:W3CDTF">2012-09-13T17:36:07Z</dcterms:created>
  <dcterms:modified xsi:type="dcterms:W3CDTF">2016-10-21T21:26:53Z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