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5"/>
  </p:notesMasterIdLst>
  <p:handoutMasterIdLst>
    <p:handoutMasterId r:id="rId66"/>
  </p:handoutMasterIdLst>
  <p:sldIdLst>
    <p:sldId id="256" r:id="rId7"/>
    <p:sldId id="257" r:id="rId8"/>
    <p:sldId id="258" r:id="rId9"/>
    <p:sldId id="267" r:id="rId10"/>
    <p:sldId id="269" r:id="rId11"/>
    <p:sldId id="299" r:id="rId12"/>
    <p:sldId id="268" r:id="rId13"/>
    <p:sldId id="271" r:id="rId14"/>
    <p:sldId id="270" r:id="rId15"/>
    <p:sldId id="272" r:id="rId16"/>
    <p:sldId id="337" r:id="rId17"/>
    <p:sldId id="273" r:id="rId18"/>
    <p:sldId id="300" r:id="rId19"/>
    <p:sldId id="274" r:id="rId20"/>
    <p:sldId id="275" r:id="rId21"/>
    <p:sldId id="277" r:id="rId22"/>
    <p:sldId id="301" r:id="rId23"/>
    <p:sldId id="278" r:id="rId24"/>
    <p:sldId id="279" r:id="rId25"/>
    <p:sldId id="280" r:id="rId26"/>
    <p:sldId id="281" r:id="rId27"/>
    <p:sldId id="282" r:id="rId28"/>
    <p:sldId id="288" r:id="rId29"/>
    <p:sldId id="290" r:id="rId30"/>
    <p:sldId id="289" r:id="rId31"/>
    <p:sldId id="284" r:id="rId32"/>
    <p:sldId id="283" r:id="rId33"/>
    <p:sldId id="285" r:id="rId34"/>
    <p:sldId id="286" r:id="rId35"/>
    <p:sldId id="293" r:id="rId36"/>
    <p:sldId id="338" r:id="rId37"/>
    <p:sldId id="302" r:id="rId38"/>
    <p:sldId id="304" r:id="rId39"/>
    <p:sldId id="315" r:id="rId40"/>
    <p:sldId id="305" r:id="rId41"/>
    <p:sldId id="316" r:id="rId42"/>
    <p:sldId id="317" r:id="rId43"/>
    <p:sldId id="303" r:id="rId44"/>
    <p:sldId id="309" r:id="rId45"/>
    <p:sldId id="311" r:id="rId46"/>
    <p:sldId id="324" r:id="rId47"/>
    <p:sldId id="339" r:id="rId48"/>
    <p:sldId id="340" r:id="rId49"/>
    <p:sldId id="310" r:id="rId50"/>
    <p:sldId id="296" r:id="rId51"/>
    <p:sldId id="329" r:id="rId52"/>
    <p:sldId id="330" r:id="rId53"/>
    <p:sldId id="331" r:id="rId54"/>
    <p:sldId id="334" r:id="rId55"/>
    <p:sldId id="325" r:id="rId56"/>
    <p:sldId id="335" r:id="rId57"/>
    <p:sldId id="327" r:id="rId58"/>
    <p:sldId id="326" r:id="rId59"/>
    <p:sldId id="328" r:id="rId60"/>
    <p:sldId id="336" r:id="rId61"/>
    <p:sldId id="264" r:id="rId62"/>
    <p:sldId id="266" r:id="rId63"/>
    <p:sldId id="265" r:id="rId6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54779" autoAdjust="0"/>
  </p:normalViewPr>
  <p:slideViewPr>
    <p:cSldViewPr snapToGrid="0">
      <p:cViewPr>
        <p:scale>
          <a:sx n="60" d="100"/>
          <a:sy n="60" d="100"/>
        </p:scale>
        <p:origin x="1248" y="-632"/>
      </p:cViewPr>
      <p:guideLst>
        <p:guide orient="horz" pos="894"/>
        <p:guide pos="9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2016-10-05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2016-10-05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admin site we ensure that the site directory is created, a configuration file is written, and that the home page displays a welcoming message to the admins visiting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014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7370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reviewing the expectations it is important to execute them to ensure that all of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1392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it is time to review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492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see that</a:t>
            </a:r>
            <a:r>
              <a:rPr lang="en-US" baseline="0" dirty="0" smtClean="0"/>
              <a:t> the recipe installs the necessary packages to install the web server. An html page is written out for the default site to contain the appropriate welcome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19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76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webserver to work correctly with the default</a:t>
            </a:r>
            <a:r>
              <a:rPr lang="en-US" baseline="0" dirty="0" smtClean="0"/>
              <a:t> site and the admin site the service needs to be started. We also enable the service to ensure the web server will start again if the instance this is being executed on happens to reboot.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42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Reviewing the integration tests, unit tests, and recipe gives us a good understanding of what this cookbook accomplishes.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2111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working cookbook it is time</a:t>
            </a:r>
            <a:r>
              <a:rPr lang="en-US" baseline="0" dirty="0" smtClean="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391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command-line</a:t>
            </a:r>
            <a:r>
              <a:rPr lang="en-US" baseline="0" dirty="0" smtClean="0"/>
              <a:t> tool allows you to generate some initial directories and resource file. While we are developing a Custom Resource the former name for them was called Light Weight Resource Provider or LWRP. The chef command still uses the acronym </a:t>
            </a:r>
            <a:r>
              <a:rPr lang="en-US" baseline="0" dirty="0" err="1" smtClean="0"/>
              <a:t>lwrp</a:t>
            </a:r>
            <a:r>
              <a:rPr lang="en-US" baseline="0" dirty="0" smtClean="0"/>
              <a:t> as the generate sub-command.</a:t>
            </a:r>
          </a:p>
          <a:p>
            <a:endParaRPr lang="en-US" baseline="0" dirty="0" smtClean="0"/>
          </a:p>
          <a:p>
            <a:r>
              <a:rPr lang="en-US" baseline="0" dirty="0" smtClean="0"/>
              <a:t>We call these multiple different sites, available on different ports, a virtual host. This is often abbreviated as '</a:t>
            </a:r>
            <a:r>
              <a:rPr lang="en-US" baseline="0" dirty="0" err="1" smtClean="0"/>
              <a:t>vhost</a:t>
            </a:r>
            <a:r>
              <a:rPr lang="en-US" baseline="0" dirty="0" smtClean="0"/>
              <a:t>'. Create a custom resource with the name '</a:t>
            </a:r>
            <a:r>
              <a:rPr lang="en-US" baseline="0" dirty="0" err="1" smtClean="0"/>
              <a:t>vhost</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877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this module you should be able to: create a custom resource file; define a custom resource action; and extract Chef resources into a custom resource action implementation.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LWRP</a:t>
            </a:r>
            <a:r>
              <a:rPr lang="en-US" baseline="0" dirty="0" smtClean="0"/>
              <a:t> (light-weight resource provider) requires two directories. A resources directory and a provider directory. The custom resource implementation requires only the resources directory.</a:t>
            </a:r>
          </a:p>
          <a:p>
            <a:endParaRPr lang="en-US" baseline="0" dirty="0" smtClean="0"/>
          </a:p>
          <a:p>
            <a:r>
              <a:rPr lang="en-US" baseline="0" dirty="0" smtClean="0"/>
              <a:t>The providers directory is not needed so it should be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3723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resources</a:t>
            </a:r>
            <a:r>
              <a:rPr lang="en-US" baseline="0" dirty="0" smtClean="0"/>
              <a:t> directory a file named '</a:t>
            </a:r>
            <a:r>
              <a:rPr lang="en-US" baseline="0" dirty="0" err="1" smtClean="0"/>
              <a:t>vhost</a:t>
            </a:r>
            <a:r>
              <a:rPr lang="en-US" baseline="0" dirty="0" smtClean="0"/>
              <a:t>' should exist. Within it we are simply going to define an action with the name :create. This create action is where we will define the resources necessary to create a new </a:t>
            </a:r>
            <a:r>
              <a:rPr lang="en-US" baseline="0" dirty="0" err="1" smtClean="0"/>
              <a:t>vhost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virtual host we need to generate a directory, add a configuration file, and define an html file. This is similar to the exact same resources that we defined for the admin site in the default recipe.</a:t>
            </a:r>
          </a:p>
          <a:p>
            <a:endParaRPr lang="en-US" baseline="0" dirty="0" smtClean="0"/>
          </a:p>
          <a:p>
            <a:r>
              <a:rPr lang="en-US" baseline="0" dirty="0" smtClean="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those three resources are defined within the custom resource we want to use it within our recipe. We can now remove the use of these three resources within the default recipe.</a:t>
            </a:r>
          </a:p>
          <a:p>
            <a:endParaRPr lang="en-US" baseline="0" dirty="0" smtClean="0"/>
          </a:p>
          <a:p>
            <a:r>
              <a:rPr lang="en-US" baseline="0" dirty="0" smtClean="0"/>
              <a:t>Remove the directory resource, the template resource, and the file resource that generate the admin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Remove the directory resource, the template resource, and the file resource that generate the admin site.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insert</a:t>
            </a:r>
            <a:r>
              <a:rPr lang="en-US" baseline="0" dirty="0" smtClean="0"/>
              <a:t> the custom resource that is create for us. The full name of the custom resource comes from the name of the cookbook joined with an underscore to the name of the ruby file defined within the resources directory.</a:t>
            </a:r>
          </a:p>
          <a:p>
            <a:endParaRPr lang="en-US" baseline="0" dirty="0" smtClean="0"/>
          </a:p>
          <a:p>
            <a:r>
              <a:rPr lang="en-US" baseline="0" dirty="0" smtClean="0"/>
              <a:t>In this instance the cookbook's name is '</a:t>
            </a:r>
            <a:r>
              <a:rPr lang="en-US" baseline="0" dirty="0" err="1" smtClean="0"/>
              <a:t>httpd</a:t>
            </a:r>
            <a:r>
              <a:rPr lang="en-US" baseline="0" dirty="0" smtClean="0"/>
              <a:t>' and the ruby file is named '</a:t>
            </a:r>
            <a:r>
              <a:rPr lang="en-US" baseline="0" dirty="0" err="1" smtClean="0"/>
              <a:t>vhost</a:t>
            </a:r>
            <a:r>
              <a:rPr lang="en-US" baseline="0" dirty="0" smtClean="0"/>
              <a:t>' so the default name for the resource is '</a:t>
            </a:r>
            <a:r>
              <a:rPr lang="en-US" baseline="0" dirty="0" err="1" smtClean="0"/>
              <a:t>httpd_vhost</a:t>
            </a:r>
            <a:r>
              <a:rPr lang="en-US" baseline="0" dirty="0" smtClean="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custom resource defined now within the default recipe it is time to run our unit tests to ensure that we have not broken our implementation.</a:t>
            </a:r>
          </a:p>
          <a:p>
            <a:endParaRPr lang="en-US" baseline="0" dirty="0" smtClean="0"/>
          </a:p>
          <a:p>
            <a:r>
              <a:rPr lang="en-US" baseline="0" dirty="0" smtClean="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smtClean="0"/>
          </a:p>
          <a:p>
            <a:r>
              <a:rPr lang="en-US" baseline="0" dirty="0" smtClean="0"/>
              <a:t>This does not seem right. The resources defined within the custom resource do just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a:t>
            </a:r>
            <a:r>
              <a:rPr lang="en-US" baseline="0" dirty="0" smtClean="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smtClean="0"/>
          </a:p>
          <a:p>
            <a:r>
              <a:rPr lang="en-US" baseline="0" dirty="0" smtClean="0"/>
              <a:t>To ask our unit tests to verify the resources defined within our custom resource we need to explicitly ask the </a:t>
            </a:r>
            <a:r>
              <a:rPr lang="en-US" baseline="0" dirty="0" err="1" smtClean="0"/>
              <a:t>ChefSpec</a:t>
            </a:r>
            <a:r>
              <a:rPr lang="en-US" baseline="0" dirty="0" smtClean="0"/>
              <a:t> runner to step into the resource and examine the resources it uses to accomplish it's work.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4621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the unit tests again should show all the expectations have been met.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58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important</a:t>
            </a:r>
            <a:r>
              <a:rPr lang="en-US" baseline="0" dirty="0" smtClean="0"/>
              <a:t> to execute the integration tests defined. First converging the test instance to ensure the recipe is defined correctly and converges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69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we verify that the state of the system is still hosting our two sites.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6726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made changes</a:t>
            </a:r>
            <a:r>
              <a:rPr lang="en-US" baseline="0" dirty="0" smtClean="0"/>
              <a:t> to the recipe and then used kitchen to converge this recipe against the test instance. This ensured that our recipe will successfully converge against a system that has already been configured and not raise any errors.</a:t>
            </a:r>
          </a:p>
          <a:p>
            <a:endParaRPr lang="en-US" baseline="0" dirty="0" smtClean="0"/>
          </a:p>
          <a:p>
            <a:r>
              <a:rPr lang="en-US" baseline="0" dirty="0" smtClean="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535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implementation of the custom resource has been created and we have verified that it works by running our two test suites.</a:t>
            </a:r>
          </a:p>
          <a:p>
            <a:endParaRPr lang="en-US" baseline="0" dirty="0" smtClean="0"/>
          </a:p>
          <a:p>
            <a:r>
              <a:rPr lang="en-US" baseline="0" dirty="0" smtClean="0"/>
              <a:t>Now it is time to address the problem with the implementation having hard-coded values specific to the admin site. We want to make it more generic so that it can deploy a different, custom site for us if needed.</a:t>
            </a:r>
          </a:p>
          <a:p>
            <a:endParaRPr lang="en-US" baseline="0" dirty="0" smtClean="0"/>
          </a:p>
          <a:p>
            <a:r>
              <a:rPr lang="en-US" baseline="0" dirty="0" smtClean="0"/>
              <a:t>This can be done through properties that you defined on the custom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014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defining a property named '</a:t>
            </a:r>
            <a:r>
              <a:rPr lang="en-US" baseline="0" dirty="0" err="1" smtClean="0"/>
              <a:t>site_name</a:t>
            </a:r>
            <a:r>
              <a:rPr lang="en-US" baseline="0" dirty="0" smtClean="0"/>
              <a:t>' that will contain the name of the site we want to create. The name of the site will be used to create the directory for our index page, the configuration file details, and the message we send out to the visitor.</a:t>
            </a:r>
          </a:p>
          <a:p>
            <a:endParaRPr lang="en-US" baseline="0" dirty="0" smtClean="0"/>
          </a:p>
          <a:p>
            <a:r>
              <a:rPr lang="en-US" baseline="0" dirty="0" smtClean="0"/>
              <a:t>The '</a:t>
            </a:r>
            <a:r>
              <a:rPr lang="en-US" baseline="0" dirty="0" err="1" smtClean="0"/>
              <a:t>site_name</a:t>
            </a:r>
            <a:r>
              <a:rPr lang="en-US" baseline="0" dirty="0" smtClean="0"/>
              <a:t>' is going to be a text so we specify the type as String.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3681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action implementation we want to remove the</a:t>
            </a:r>
            <a:r>
              <a:rPr lang="en-US" baseline="0" dirty="0" smtClean="0"/>
              <a:t> mention of 'admin' and replace it with the value found within the '</a:t>
            </a:r>
            <a:r>
              <a:rPr lang="en-US" baseline="0" dirty="0" err="1" smtClean="0"/>
              <a:t>site_name</a:t>
            </a:r>
            <a:r>
              <a:rPr lang="en-US" baseline="0" dirty="0" smtClean="0"/>
              <a:t>' custom property. A resource property creates a method with the same name as the property.</a:t>
            </a:r>
          </a:p>
          <a:p>
            <a:endParaRPr lang="en-US" baseline="0" dirty="0" smtClean="0"/>
          </a:p>
          <a:p>
            <a:r>
              <a:rPr lang="en-US" baseline="0" dirty="0" smtClean="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4916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property is not automatically defined and does not contain a default value so we must add this </a:t>
            </a:r>
            <a:r>
              <a:rPr lang="en-US" baseline="0" dirty="0" err="1" smtClean="0"/>
              <a:t>propery</a:t>
            </a:r>
            <a:r>
              <a:rPr lang="en-US" baseline="0" dirty="0" smtClean="0"/>
              <a:t> to the custom resource implementation with the default recipe. In this case we are adding '</a:t>
            </a:r>
            <a:r>
              <a:rPr lang="en-US" baseline="0" dirty="0" err="1" smtClean="0"/>
              <a:t>site_name</a:t>
            </a:r>
            <a:r>
              <a:rPr lang="en-US" baseline="0" dirty="0" smtClean="0"/>
              <a:t>' and specifying the value is 'admins'.</a:t>
            </a:r>
          </a:p>
          <a:p>
            <a:endParaRPr lang="en-US" baseline="0" dirty="0" smtClean="0"/>
          </a:p>
          <a:p>
            <a:r>
              <a:rPr lang="en-US" baseline="0" dirty="0" smtClean="0"/>
              <a:t>This means our implementation should be exactly the same as before but the details are now configurable through this property instead of being hard-coded to 'admin'.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2320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98076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3432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 custom resource implementation that has helped express our intentions more clearly in the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450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dirty="0" smtClean="0"/>
              <a:t>Instructor</a:t>
            </a:r>
            <a:r>
              <a:rPr lang="en-US" baseline="0" dirty="0" smtClean="0"/>
              <a:t> Note: Allow 10 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176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tests</a:t>
            </a:r>
            <a:r>
              <a:rPr lang="en-US" baseline="0" dirty="0" smtClean="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222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property is defined near the top of the resource file. A port is generally a whole number so we want that reflected in the type.</a:t>
            </a:r>
          </a:p>
          <a:p>
            <a:endParaRPr lang="en-US" baseline="0" dirty="0" smtClean="0"/>
          </a:p>
          <a:p>
            <a:r>
              <a:rPr lang="en-US" baseline="0" dirty="0" smtClean="0"/>
              <a:t>A </a:t>
            </a:r>
            <a:r>
              <a:rPr lang="en-US" baseline="0" dirty="0" err="1" smtClean="0"/>
              <a:t>Fixnum</a:t>
            </a:r>
            <a:r>
              <a:rPr lang="en-US" baseline="0" dirty="0" smtClean="0"/>
              <a:t> can contain negative integers and floating point numbers so this type does not perfectly represent the domain of acceptable values. Later we may explore ways to ensure better restrictions on the values provided to properties.</a:t>
            </a:r>
          </a:p>
          <a:p>
            <a:endParaRPr lang="en-US" baseline="0" dirty="0" smtClean="0"/>
          </a:p>
          <a:p>
            <a:r>
              <a:rPr lang="en-US" baseline="0" dirty="0" smtClean="0"/>
              <a:t>Within the action implementation the 8080 value should be replaced with the value found in '</a:t>
            </a:r>
            <a:r>
              <a:rPr lang="en-US" baseline="0" dirty="0" err="1" smtClean="0"/>
              <a:t>site_port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27371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default</a:t>
            </a:r>
            <a:r>
              <a:rPr lang="en-US" baseline="0" dirty="0" smtClean="0"/>
              <a:t> recipe, within the '</a:t>
            </a:r>
            <a:r>
              <a:rPr lang="en-US" baseline="0" dirty="0" err="1" smtClean="0"/>
              <a:t>httpd_vhost</a:t>
            </a:r>
            <a:r>
              <a:rPr lang="en-US" baseline="0" dirty="0" smtClean="0"/>
              <a:t>' resource, we must define a value for this </a:t>
            </a:r>
            <a:r>
              <a:rPr lang="en-US" baseline="0" dirty="0" err="1" smtClean="0"/>
              <a:t>site_port</a:t>
            </a:r>
            <a:r>
              <a:rPr lang="en-US" baseline="0" dirty="0" smtClean="0"/>
              <a:t>. Similar to before we simply define the value that was previously hard-coded here as a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15530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1939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429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err="1" smtClean="0"/>
              <a:t>site_port</a:t>
            </a:r>
            <a:r>
              <a:rPr lang="en-US" baseline="0" dirty="0" smtClean="0"/>
              <a:t> property developed the '</a:t>
            </a:r>
            <a:r>
              <a:rPr lang="en-US" baseline="0" dirty="0" err="1" smtClean="0"/>
              <a:t>httpd_vhost</a:t>
            </a:r>
            <a:r>
              <a:rPr lang="en-US" baseline="0" dirty="0" smtClean="0"/>
              <a:t>' custom resource is now capable of being used to create more sites if needed for different roles on different ports for our web server.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6131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remove action </a:t>
            </a:r>
            <a:r>
              <a:rPr lang="en-US" dirty="0" err="1" smtClean="0"/>
              <a:t>askes</a:t>
            </a:r>
            <a:r>
              <a:rPr lang="en-US" dirty="0" smtClean="0"/>
              <a:t> that you remove the directory</a:t>
            </a:r>
            <a:r>
              <a:rPr lang="en-US" baseline="0" dirty="0" smtClean="0"/>
              <a:t> that may or may not exist at the location dependent on the </a:t>
            </a:r>
            <a:r>
              <a:rPr lang="en-US" baseline="0" dirty="0" err="1" smtClean="0"/>
              <a:t>site_name</a:t>
            </a:r>
            <a:r>
              <a:rPr lang="en-US" baseline="0" dirty="0" smtClean="0"/>
              <a:t> provided as a property. We also want it to remove the configuration file from the webserver's default configuration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595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resource within the default recipe modifies a</a:t>
            </a:r>
            <a:r>
              <a:rPr lang="en-US" baseline="0" dirty="0" smtClean="0"/>
              <a:t> generic files that </a:t>
            </a:r>
            <a:r>
              <a:rPr lang="en-US" baseline="0" dirty="0" err="1" smtClean="0"/>
              <a:t>httpd</a:t>
            </a:r>
            <a:r>
              <a:rPr lang="en-US" baseline="0" dirty="0" smtClean="0"/>
              <a:t> deploys. Manipulating this resource is no longer important so we want to remove this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05879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err="1" smtClean="0"/>
              <a:t>httpd</a:t>
            </a:r>
            <a:r>
              <a:rPr lang="en-US" dirty="0" smtClean="0"/>
              <a:t> initial</a:t>
            </a:r>
            <a:r>
              <a:rPr lang="en-US" baseline="0" dirty="0" smtClean="0"/>
              <a:t> sets itself up it deploys the first, default site, with a welcome configuration file that we want to remove. While the 'welcome' directory does not exist the configuration file does and so we want that removed from the system.</a:t>
            </a:r>
          </a:p>
          <a:p>
            <a:endParaRPr lang="en-US" baseline="0" dirty="0" smtClean="0"/>
          </a:p>
          <a:p>
            <a:r>
              <a:rPr lang="en-US" baseline="0" dirty="0" smtClean="0"/>
              <a:t>This will ensure the default site that is deployed on port 80 is no longer deployed.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6468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 to add in our users site with our custom resource. We define a </a:t>
            </a:r>
            <a:r>
              <a:rPr lang="en-US" baseline="0" dirty="0" err="1" smtClean="0"/>
              <a:t>site_port</a:t>
            </a:r>
            <a:r>
              <a:rPr lang="en-US" baseline="0" dirty="0" smtClean="0"/>
              <a:t> and and </a:t>
            </a:r>
            <a:r>
              <a:rPr lang="en-US" baseline="0" dirty="0" err="1" smtClean="0"/>
              <a:t>site_name</a:t>
            </a:r>
            <a:r>
              <a:rPr lang="en-US" baseline="0" dirty="0" smtClean="0"/>
              <a:t> to ensure we receive the correct message on the correct 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0984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refactoring the cookbook it is important that you verify that the cookbook is in a known good state. To do that you would want to use Test Kitchen to execute the two test are defined.</a:t>
            </a:r>
          </a:p>
          <a:p>
            <a:endParaRPr lang="en-US" baseline="0" dirty="0" smtClean="0"/>
          </a:p>
          <a:p>
            <a:r>
              <a:rPr lang="en-US" baseline="0" dirty="0" smtClean="0"/>
              <a:t>Each example should pass without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519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changes our default</a:t>
            </a:r>
            <a:r>
              <a:rPr lang="en-US" baseline="0" dirty="0" smtClean="0"/>
              <a:t> expectations that the site will say welcome home so we want to remove that content from our unit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289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add a new series of expectations</a:t>
            </a:r>
            <a:r>
              <a:rPr lang="en-US" baseline="0" dirty="0" smtClean="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0615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unit tests we should see all these brand new expectations passing.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7117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 to change the integration test</a:t>
            </a:r>
            <a:r>
              <a:rPr lang="en-US" baseline="0" dirty="0" smtClean="0"/>
              <a:t> to verify the message on port 80 to welcome users and not to welcome visitors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7342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integration</a:t>
            </a:r>
            <a:r>
              <a:rPr lang="en-US" baseline="0" dirty="0" smtClean="0"/>
              <a:t> tests should result in all examples passing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46061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a:t>
            </a:r>
            <a:r>
              <a:rPr lang="en-US" dirty="0" smtClean="0"/>
              <a:t>The</a:t>
            </a:r>
            <a:r>
              <a:rPr lang="en-US" baseline="0" dirty="0" smtClean="0"/>
              <a:t> custom resource now is able to create sites and remove them.</a:t>
            </a:r>
          </a:p>
          <a:p>
            <a:endParaRPr lang="en-US" baseline="0" dirty="0" smtClean="0"/>
          </a:p>
          <a:p>
            <a:r>
              <a:rPr lang="en-US" baseline="0" dirty="0" smtClean="0"/>
              <a:t>There are still more things to learn about custom resources that we will explore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60229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finish this module with a discussion.</a:t>
            </a:r>
            <a:r>
              <a:rPr lang="en-US" baseline="0" dirty="0" smtClean="0"/>
              <a:t> </a:t>
            </a:r>
            <a:r>
              <a:rPr lang="en-US" dirty="0" smtClean="0"/>
              <a:t>Answer these questions.</a:t>
            </a:r>
            <a:r>
              <a:rPr lang="en-US" baseline="0" dirty="0" smtClean="0"/>
              <a:t> </a:t>
            </a:r>
            <a:r>
              <a:rPr lang="en-US" dirty="0" smtClean="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642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6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unit tests that are defined within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20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single specification</a:t>
            </a:r>
            <a:r>
              <a:rPr lang="en-US" baseline="0" dirty="0" smtClean="0"/>
              <a:t> file defined for the default recipe. The first expectation defined is the generic one that assures us that the chef run should converge without raising an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473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expectations ensure</a:t>
            </a:r>
            <a:r>
              <a:rPr lang="en-US" baseline="0" dirty="0" smtClean="0"/>
              <a:t> that the necessary packages are installed and the services are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02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expectation ensures</a:t>
            </a:r>
            <a:r>
              <a:rPr lang="en-US" baseline="0" dirty="0" smtClean="0"/>
              <a:t> that the default site has an html page that is written out and contains a small amount of content that we assume should be present within that file to ensure our guests are welcome to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14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describe </a:t>
            </a:r>
            <a:r>
              <a:rPr lang="en-US" sz="2000" dirty="0"/>
              <a:t>'for the admin site' do</a:t>
            </a:r>
          </a:p>
          <a:p>
            <a:r>
              <a:rPr lang="en-US" sz="2000" dirty="0" smtClean="0"/>
              <a:t>    it </a:t>
            </a:r>
            <a:r>
              <a:rPr lang="en-US" sz="2000" dirty="0"/>
              <a:t>'creates the </a:t>
            </a:r>
            <a:r>
              <a:rPr lang="en-US" sz="2000" dirty="0" smtClean="0"/>
              <a:t>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/apache/admins/html')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a:t>
            </a:r>
            <a:r>
              <a:rPr lang="en-US" sz="2000" dirty="0" err="1"/>
              <a:t>with_content</a:t>
            </a:r>
            <a:r>
              <a:rPr lang="en-US" sz="2000" dirty="0"/>
              <a:t>('Listen 8080')</a:t>
            </a:r>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/apache/admins/html/</a:t>
            </a:r>
            <a:r>
              <a:rPr lang="en-US" sz="2000" dirty="0" err="1" smtClean="0"/>
              <a:t>index.html</a:t>
            </a:r>
            <a:r>
              <a:rPr lang="en-US" sz="2000" dirty="0"/>
              <a:t>').</a:t>
            </a:r>
            <a:r>
              <a:rPr lang="en-US" sz="2000" dirty="0" err="1"/>
              <a:t>with_content</a:t>
            </a:r>
            <a:r>
              <a:rPr lang="en-US" sz="2000" dirty="0"/>
              <a:t>('&lt;</a:t>
            </a:r>
            <a:r>
              <a:rPr lang="en-US" sz="2000" dirty="0" smtClean="0"/>
              <a:t>h1&gt;Welcome admins!&lt;/</a:t>
            </a:r>
            <a:r>
              <a:rPr lang="en-US" sz="2000" dirty="0"/>
              <a:t>h1&gt;')</a:t>
            </a:r>
          </a:p>
          <a:p>
            <a:r>
              <a:rPr lang="en-US" sz="2000" dirty="0" smtClean="0"/>
              <a:t>    end</a:t>
            </a:r>
          </a:p>
          <a:p>
            <a:r>
              <a:rPr lang="en-US" sz="2000" dirty="0"/>
              <a:t># ... CONTINUES ON THE NEXT SLIDE ...</a:t>
            </a:r>
          </a:p>
          <a:p>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end # describe admin site</a:t>
            </a:r>
          </a:p>
          <a:p>
            <a:r>
              <a:rPr lang="en-US" sz="2000" dirty="0"/>
              <a:t> </a:t>
            </a:r>
            <a:r>
              <a:rPr lang="en-US" sz="2000" dirty="0" smtClean="0"/>
              <a:t> end # context</a:t>
            </a:r>
          </a:p>
          <a:p>
            <a:r>
              <a:rPr lang="en-US" sz="2000" dirty="0" smtClean="0"/>
              <a:t>end # describe '</a:t>
            </a:r>
            <a:r>
              <a:rPr lang="en-US" sz="2000" dirty="0" err="1" smtClean="0"/>
              <a:t>httpd</a:t>
            </a:r>
            <a:r>
              <a:rPr lang="en-US" sz="2000" dirty="0" smtClean="0"/>
              <a:t>::default</a:t>
            </a:r>
            <a:r>
              <a:rPr lang="en-US" sz="2000" dirty="0"/>
              <a:t>'</a:t>
            </a: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Existing Unit Tests</a:t>
            </a:r>
            <a:endParaRPr lang="en-US" dirty="0"/>
          </a:p>
        </p:txBody>
      </p:sp>
    </p:spTree>
    <p:extLst>
      <p:ext uri="{BB962C8B-B14F-4D97-AF65-F5344CB8AC3E}">
        <p14:creationId xmlns:p14="http://schemas.microsoft.com/office/powerpoint/2010/main" val="385103613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413869531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t>
            </a:r>
            <a:r>
              <a:rPr lang="en-US" sz="2400" dirty="0" err="1" smtClean="0"/>
              <a:t>httpd</a:t>
            </a:r>
            <a:endParaRPr lang="en-US" sz="2400" dirty="0"/>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2016 The Authors, All Rights Reserved.</a:t>
            </a:r>
          </a:p>
          <a:p>
            <a:pPr>
              <a:lnSpc>
                <a:spcPct val="80000"/>
              </a:lnSpc>
            </a:pPr>
            <a:r>
              <a:rPr lang="en-US" sz="2400" dirty="0"/>
              <a:t>package '</a:t>
            </a:r>
            <a:r>
              <a:rPr lang="en-US" sz="2400" dirty="0" err="1"/>
              <a:t>httpd</a:t>
            </a:r>
            <a:r>
              <a:rPr lang="en-US" sz="2400" dirty="0" smtClean="0"/>
              <a:t>'</a:t>
            </a:r>
          </a:p>
          <a:p>
            <a:pPr>
              <a:lnSpc>
                <a:spcPct val="80000"/>
              </a:lnSpc>
            </a:pPr>
            <a:endParaRPr lang="en-US" sz="2400" dirty="0" smtClean="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a:t>
            </a:r>
            <a:r>
              <a:rPr lang="en-US" sz="2400" dirty="0" smtClean="0"/>
              <a:t>h1&gt;Welcome home!&lt;/</a:t>
            </a:r>
            <a:r>
              <a:rPr lang="en-US" sz="2400" dirty="0"/>
              <a:t>h1&gt;'</a:t>
            </a:r>
          </a:p>
          <a:p>
            <a:pPr>
              <a:lnSpc>
                <a:spcPct val="80000"/>
              </a:lnSpc>
            </a:pPr>
            <a:r>
              <a:rPr lang="en-US" sz="2400" dirty="0"/>
              <a:t>end</a:t>
            </a:r>
          </a:p>
          <a:p>
            <a:pPr>
              <a:lnSpc>
                <a:spcPct val="80000"/>
              </a:lnSpc>
            </a:pPr>
            <a:endParaRPr lang="en-US" sz="2400" dirty="0"/>
          </a:p>
          <a:p>
            <a:pPr>
              <a:lnSpc>
                <a:spcPct val="80000"/>
              </a:lnSpc>
            </a:pPr>
            <a:r>
              <a:rPr lang="en-US" sz="2400" dirty="0" smtClean="0"/>
              <a:t># ... CONTINUES ON THE NEXT SLIDE ...</a:t>
            </a:r>
            <a:endParaRPr lang="en-US" sz="24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r>
              <a:rPr lang="en-US" sz="2000" dirty="0"/>
              <a:t>directory </a:t>
            </a:r>
            <a:r>
              <a:rPr lang="en-US" sz="2000" dirty="0" smtClean="0"/>
              <a:t>'/</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a:t>:</a:t>
            </a:r>
            <a:r>
              <a:rPr lang="en-US" sz="2000" dirty="0" smtClean="0"/>
              <a:t>'/</a:t>
            </a:r>
            <a:r>
              <a:rPr lang="en-US" sz="2000" dirty="0" err="1" smtClean="0"/>
              <a:t>srv</a:t>
            </a:r>
            <a:r>
              <a:rPr lang="en-US" sz="2000" dirty="0" smtClean="0"/>
              <a:t>/apache/admins/html', port: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file '/</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endParaRPr lang="en-US" sz="2000" dirty="0" smtClean="0"/>
          </a:p>
          <a:p>
            <a:pPr>
              <a:lnSpc>
                <a:spcPct val="80000"/>
              </a:lnSpc>
            </a:pPr>
            <a:r>
              <a:rPr lang="en-US" sz="2000" dirty="0" smtClean="0"/>
              <a:t>service </a:t>
            </a:r>
            <a:r>
              <a:rPr lang="en-US" sz="2000" dirty="0"/>
              <a:t>'</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ü"/>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08500378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This will make our recipe much cleaner.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310611270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 action create</a:t>
            </a:r>
          </a:p>
          <a:p>
            <a:r>
              <a:rPr lang="en-US" sz="2000" dirty="0"/>
              <a:t>    - create new directory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p>
          <a:p>
            <a:r>
              <a:rPr lang="en-US" sz="2000" dirty="0"/>
              <a:t>  * template[/Users/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action create</a:t>
            </a:r>
          </a:p>
          <a:p>
            <a:r>
              <a:rPr lang="en-US" sz="2000" dirty="0"/>
              <a:t>    - create new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endParaRPr lang="en-US" sz="2000" dirty="0"/>
          </a:p>
          <a:p>
            <a:r>
              <a:rPr lang="en-US" sz="2000" dirty="0"/>
              <a:t>    - update content in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providers] action </a:t>
            </a:r>
            <a:r>
              <a:rPr lang="en-US" sz="2000" dirty="0" smtClean="0"/>
              <a:t>create</a:t>
            </a:r>
            <a:endParaRPr lang="en-US" sz="2000" dirty="0"/>
          </a:p>
        </p:txBody>
      </p:sp>
      <p:sp>
        <p:nvSpPr>
          <p:cNvPr id="3" name="Text Placeholder 2"/>
          <p:cNvSpPr>
            <a:spLocks noGrp="1"/>
          </p:cNvSpPr>
          <p:nvPr>
            <p:ph type="body" sz="quarter" idx="11"/>
          </p:nvPr>
        </p:nvSpPr>
        <p:spPr/>
        <p:txBody>
          <a:bodyPr/>
          <a:lstStyle/>
          <a:p>
            <a:r>
              <a:rPr lang="en-US" dirty="0" smtClean="0"/>
              <a:t>&gt; chef generate </a:t>
            </a:r>
            <a:r>
              <a:rPr lang="en-US" dirty="0" err="1" smtClean="0"/>
              <a:t>lwrp</a:t>
            </a:r>
            <a:r>
              <a:rPr lang="en-US" dirty="0" smtClean="0"/>
              <a:t> </a:t>
            </a:r>
            <a:r>
              <a:rPr lang="en-US" dirty="0" err="1" smtClean="0"/>
              <a:t>vhost</a:t>
            </a:r>
            <a:endParaRPr lang="en-US" dirty="0"/>
          </a:p>
        </p:txBody>
      </p:sp>
      <p:sp>
        <p:nvSpPr>
          <p:cNvPr id="4" name="Content Placeholder 3"/>
          <p:cNvSpPr>
            <a:spLocks noGrp="1"/>
          </p:cNvSpPr>
          <p:nvPr>
            <p:ph sz="quarter" idx="12"/>
          </p:nvPr>
        </p:nvSpPr>
        <p:spPr>
          <a:xfrm>
            <a:off x="1127883" y="3160956"/>
            <a:ext cx="14420850" cy="716884"/>
          </a:xfrm>
        </p:spPr>
        <p:txBody>
          <a:bodyPr/>
          <a:lstStyle/>
          <a:p>
            <a:endParaRPr lang="en-US" dirty="0"/>
          </a:p>
        </p:txBody>
      </p:sp>
      <p:sp>
        <p:nvSpPr>
          <p:cNvPr id="5" name="Title 4"/>
          <p:cNvSpPr>
            <a:spLocks noGrp="1"/>
          </p:cNvSpPr>
          <p:nvPr>
            <p:ph type="title"/>
          </p:nvPr>
        </p:nvSpPr>
        <p:spPr/>
        <p:txBody>
          <a:bodyPr/>
          <a:lstStyle/>
          <a:p>
            <a:r>
              <a:rPr lang="en-US" dirty="0" smtClean="0"/>
              <a:t>Generating a Custom Resource</a:t>
            </a:r>
            <a:endParaRPr lang="en-US" dirty="0"/>
          </a:p>
        </p:txBody>
      </p:sp>
    </p:spTree>
    <p:extLst>
      <p:ext uri="{BB962C8B-B14F-4D97-AF65-F5344CB8AC3E}">
        <p14:creationId xmlns:p14="http://schemas.microsoft.com/office/powerpoint/2010/main" val="268078511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a custom resource file</a:t>
            </a:r>
          </a:p>
          <a:p>
            <a:pPr marL="457200" indent="-457200">
              <a:buFont typeface="Wingdings" charset="2"/>
              <a:buChar char="Ø"/>
            </a:pPr>
            <a:r>
              <a:rPr lang="en-US" dirty="0" smtClean="0"/>
              <a:t>Define a custom resource action</a:t>
            </a:r>
          </a:p>
          <a:p>
            <a:pPr marL="457200" indent="-457200">
              <a:buFont typeface="Wingdings" charset="2"/>
              <a:buChar char="Ø"/>
            </a:pPr>
            <a:r>
              <a:rPr lang="en-US" dirty="0"/>
              <a:t>Extract Chef resources into a custom resource action </a:t>
            </a:r>
            <a:r>
              <a:rPr lang="en-US" dirty="0" smtClean="0"/>
              <a:t>implementation</a:t>
            </a:r>
          </a:p>
          <a:p>
            <a:pPr marL="457200" indent="-457200">
              <a:buFont typeface="Wingdings" charset="2"/>
              <a:buChar char="Ø"/>
            </a:pPr>
            <a:r>
              <a:rPr lang="en-US"/>
              <a:t>Create custom resource </a:t>
            </a:r>
            <a:r>
              <a:rPr lang="en-US" smtClean="0"/>
              <a:t>properties</a:t>
            </a:r>
            <a:endParaRPr lang="en-US"/>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err="1" smtClean="0"/>
              <a:t>rf</a:t>
            </a:r>
            <a:r>
              <a:rPr lang="en-US" dirty="0" smtClean="0"/>
              <a:t> providers</a:t>
            </a:r>
            <a:endParaRPr lang="en-US" dirty="0"/>
          </a:p>
        </p:txBody>
      </p:sp>
      <p:sp>
        <p:nvSpPr>
          <p:cNvPr id="5" name="Title 4"/>
          <p:cNvSpPr>
            <a:spLocks noGrp="1"/>
          </p:cNvSpPr>
          <p:nvPr>
            <p:ph type="title"/>
          </p:nvPr>
        </p:nvSpPr>
        <p:spPr/>
        <p:txBody>
          <a:bodyPr/>
          <a:lstStyle/>
          <a:p>
            <a:r>
              <a:rPr lang="en-US" dirty="0" smtClean="0"/>
              <a:t>Removing an un-needed Directory</a:t>
            </a:r>
            <a:endParaRPr lang="en-US" dirty="0"/>
          </a:p>
        </p:txBody>
      </p:sp>
    </p:spTree>
    <p:extLst>
      <p:ext uri="{BB962C8B-B14F-4D97-AF65-F5344CB8AC3E}">
        <p14:creationId xmlns:p14="http://schemas.microsoft.com/office/powerpoint/2010/main" val="308724637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Create Action</a:t>
            </a:r>
            <a:endParaRPr lang="en-US" dirty="0"/>
          </a:p>
        </p:txBody>
      </p:sp>
      <p:sp>
        <p:nvSpPr>
          <p:cNvPr id="3" name="Content Placeholder 2"/>
          <p:cNvSpPr>
            <a:spLocks noGrp="1"/>
          </p:cNvSpPr>
          <p:nvPr>
            <p:ph sz="quarter" idx="10"/>
          </p:nvPr>
        </p:nvSpPr>
        <p:spPr/>
        <p:txBody>
          <a:bodyPr/>
          <a:lstStyle/>
          <a:p>
            <a:r>
              <a:rPr lang="en-US" dirty="0" smtClean="0"/>
              <a:t>action :create do</a:t>
            </a:r>
          </a:p>
          <a:p>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Create Action</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:create do</a:t>
            </a:r>
          </a:p>
          <a:p>
            <a:pPr>
              <a:lnSpc>
                <a:spcPct val="80000"/>
              </a:lnSpc>
            </a:pPr>
            <a:r>
              <a:rPr lang="en-US" sz="2000" dirty="0"/>
              <a:t> </a:t>
            </a:r>
            <a:r>
              <a:rPr lang="en-US" sz="2000" dirty="0" smtClean="0"/>
              <a:t> 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/apache/admins/</a:t>
            </a:r>
            <a:r>
              <a:rPr lang="en-US" sz="2000" dirty="0" err="1" smtClean="0"/>
              <a:t>html',port</a:t>
            </a:r>
            <a:r>
              <a:rPr lang="en-US" sz="2000" dirty="0" smtClean="0"/>
              <a: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  </a:t>
            </a:r>
            <a:r>
              <a:rPr lang="en-US" sz="2000" dirty="0" smtClean="0"/>
              <a:t>end</a:t>
            </a:r>
            <a:endParaRPr lang="en-US" sz="2000" dirty="0"/>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t>
            </a:r>
          </a:p>
          <a:p>
            <a:pPr>
              <a:lnSpc>
                <a:spcPct val="80000"/>
              </a:lnSpc>
            </a:pPr>
            <a:r>
              <a:rPr lang="en-US" sz="2000" dirty="0" smtClean="0"/>
              <a:t># Cookbook Name:: </a:t>
            </a:r>
            <a:r>
              <a:rPr lang="en-US" sz="2000" dirty="0" err="1" smtClean="0"/>
              <a:t>httpd</a:t>
            </a:r>
            <a:endParaRPr lang="en-US" sz="2000" dirty="0" smtClean="0"/>
          </a:p>
          <a:p>
            <a:pPr>
              <a:lnSpc>
                <a:spcPct val="80000"/>
              </a:lnSpc>
            </a:pPr>
            <a:r>
              <a:rPr lang="en-US" sz="2000" dirty="0" smtClean="0"/>
              <a:t># Recipe:: default</a:t>
            </a:r>
          </a:p>
          <a:p>
            <a:pPr>
              <a:lnSpc>
                <a:spcPct val="80000"/>
              </a:lnSpc>
            </a:pPr>
            <a:r>
              <a:rPr lang="en-US" sz="2000" dirty="0" smtClean="0"/>
              <a:t>#</a:t>
            </a:r>
          </a:p>
          <a:p>
            <a:pPr>
              <a:lnSpc>
                <a:spcPct val="80000"/>
              </a:lnSpc>
            </a:pPr>
            <a:r>
              <a:rPr lang="en-US" sz="2000" dirty="0" smtClean="0"/>
              <a:t># Copyright (c) 2016 The Authors, All Rights Reserved.</a:t>
            </a:r>
          </a:p>
          <a:p>
            <a:pPr>
              <a:lnSpc>
                <a:spcPct val="80000"/>
              </a:lnSpc>
            </a:pPr>
            <a:r>
              <a:rPr lang="en-US" sz="2000" dirty="0" smtClean="0"/>
              <a:t>package '</a:t>
            </a:r>
            <a:r>
              <a:rPr lang="en-US" sz="2000" dirty="0" err="1" smtClean="0"/>
              <a:t>httpd</a:t>
            </a:r>
            <a:r>
              <a:rPr lang="en-US" sz="2000" dirty="0" smtClean="0"/>
              <a:t>'</a:t>
            </a:r>
          </a:p>
          <a:p>
            <a:pPr>
              <a:lnSpc>
                <a:spcPct val="80000"/>
              </a:lnSpc>
            </a:pPr>
            <a:endParaRPr lang="en-US" sz="2000" dirty="0" smtClean="0"/>
          </a:p>
          <a:p>
            <a:pPr>
              <a:lnSpc>
                <a:spcPct val="80000"/>
              </a:lnSpc>
            </a:pPr>
            <a:r>
              <a:rPr lang="en-US" sz="2000" dirty="0" smtClean="0"/>
              <a:t>file '/</a:t>
            </a:r>
            <a:r>
              <a:rPr lang="en-US" sz="2000" dirty="0" err="1" smtClean="0"/>
              <a:t>var</a:t>
            </a:r>
            <a:r>
              <a:rPr lang="en-US" sz="2000" dirty="0" smtClean="0"/>
              <a:t>/www/html/</a:t>
            </a:r>
            <a:r>
              <a:rPr lang="en-US" sz="2000" dirty="0" err="1" smtClean="0"/>
              <a:t>index.html</a:t>
            </a:r>
            <a:r>
              <a:rPr lang="en-US" sz="2000" dirty="0" smtClean="0"/>
              <a:t>' do</a:t>
            </a:r>
          </a:p>
          <a:p>
            <a:pPr>
              <a:lnSpc>
                <a:spcPct val="80000"/>
              </a:lnSpc>
            </a:pPr>
            <a:r>
              <a:rPr lang="en-US" sz="2000" dirty="0" smtClean="0"/>
              <a:t>  content '&lt;h1&gt;Welcome home!&lt;/h1&gt;'</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do</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5727191"/>
            <a:ext cx="14404273" cy="2325744"/>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smtClean="0"/>
              <a:t>document_root</a:t>
            </a:r>
            <a:r>
              <a:rPr lang="en-US" sz="2000" dirty="0" smtClean="0"/>
              <a:t>: '/</a:t>
            </a:r>
            <a:r>
              <a:rPr lang="en-US" sz="2000" dirty="0" err="1" smtClean="0"/>
              <a:t>srv</a:t>
            </a:r>
            <a:r>
              <a:rPr lang="en-US" sz="2000" dirty="0" smtClean="0"/>
              <a:t>/apache/admins/html',</a:t>
            </a:r>
            <a:endParaRPr lang="en-US" sz="2000" dirty="0"/>
          </a:p>
          <a:p>
            <a:pPr>
              <a:lnSpc>
                <a:spcPct val="80000"/>
              </a:lnSpc>
            </a:pPr>
            <a:r>
              <a:rPr lang="en-US" sz="2000" dirty="0"/>
              <a:t>    </a:t>
            </a:r>
            <a:r>
              <a:rPr lang="en-US" sz="2000" dirty="0" smtClean="0"/>
              <a:t>port: 8080</a:t>
            </a:r>
            <a:endParaRPr lang="en-US" sz="2000" dirty="0"/>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New Custom Resource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t>
            </a:r>
            <a:r>
              <a:rPr lang="en-US" sz="2000" dirty="0" err="1"/>
              <a:t>httpd</a:t>
            </a:r>
            <a:r>
              <a:rPr lang="en-US" sz="2000" dirty="0"/>
              <a:t>::default When all attributes are default, on an unspecified platform for the admin site creates the directory</a:t>
            </a:r>
          </a:p>
          <a:p>
            <a:r>
              <a:rPr lang="en-US" sz="2000" dirty="0" err="1"/>
              <a:t>rspec</a:t>
            </a:r>
            <a:r>
              <a:rPr lang="en-US" sz="2000" dirty="0"/>
              <a:t> ./spec/unit/recipes/default_spec.rb:43 # </a:t>
            </a:r>
            <a:r>
              <a:rPr lang="en-US" sz="2000" dirty="0" err="1"/>
              <a:t>httpd</a:t>
            </a:r>
            <a:r>
              <a:rPr lang="en-US" sz="2000" dirty="0"/>
              <a:t>::default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t>
            </a:r>
            <a:r>
              <a:rPr lang="en-US" sz="2000" dirty="0" err="1"/>
              <a:t>httpd</a:t>
            </a:r>
            <a:r>
              <a:rPr lang="en-US" sz="2000" dirty="0"/>
              <a:t>::default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884752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Updating the Unit Tests to Verify Custom Resource</a:t>
            </a:r>
            <a:endParaRPr lang="en-US" sz="4800"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httpd</a:t>
            </a:r>
            <a:r>
              <a:rPr lang="en-US" dirty="0" smtClean="0"/>
              <a:t>:</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a:t>
            </a:r>
            <a:r>
              <a:rPr lang="en-US" dirty="0" err="1" smtClean="0"/>
              <a:t>step_into</a:t>
            </a:r>
            <a:r>
              <a:rPr lang="en-US" dirty="0" smtClean="0"/>
              <a:t>: ['</a:t>
            </a:r>
            <a:r>
              <a:rPr lang="en-US" dirty="0" err="1" smtClean="0"/>
              <a:t>httpd_vhost</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r>
              <a:rPr lang="en-US" dirty="0"/>
              <a:t>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 CONTINUES ON THE NEXT SLIDE ...</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67004"/>
            <a:ext cx="14404273" cy="459396"/>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124435626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        </a:t>
            </a:r>
            <a:r>
              <a:rPr lang="en-US" sz="2000" dirty="0"/>
              <a:t>(up to date)</a:t>
            </a:r>
          </a:p>
          <a:p>
            <a:r>
              <a:rPr lang="en-US" sz="2000" dirty="0"/>
              <a:t>        (up to date)</a:t>
            </a:r>
          </a:p>
          <a:p>
            <a:r>
              <a:rPr lang="en-US" sz="2000" dirty="0"/>
              <a:t>            (up to date)</a:t>
            </a:r>
          </a:p>
          <a:p>
            <a:r>
              <a:rPr lang="en-US" sz="2000" dirty="0"/>
              <a:t>        (up to date)</a:t>
            </a:r>
          </a:p>
          <a:p>
            <a:r>
              <a:rPr lang="en-US" sz="2000" dirty="0"/>
              <a:t>         * service[</a:t>
            </a:r>
            <a:r>
              <a:rPr lang="en-US" sz="2000" dirty="0" err="1"/>
              <a:t>httpd</a:t>
            </a:r>
            <a:r>
              <a:rPr lang="en-US" sz="2000" dirty="0"/>
              <a:t>] 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Converging the Test Instance</a:t>
            </a:r>
            <a:endParaRPr lang="en-US" dirty="0"/>
          </a:p>
        </p:txBody>
      </p:sp>
    </p:spTree>
    <p:extLst>
      <p:ext uri="{BB962C8B-B14F-4D97-AF65-F5344CB8AC3E}">
        <p14:creationId xmlns:p14="http://schemas.microsoft.com/office/powerpoint/2010/main" val="90610852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smtClean="0"/>
          </a:p>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Verifying the Test Instance</a:t>
            </a:r>
            <a:endParaRPr lang="en-US" dirty="0"/>
          </a:p>
        </p:txBody>
      </p:sp>
    </p:spTree>
    <p:extLst>
      <p:ext uri="{BB962C8B-B14F-4D97-AF65-F5344CB8AC3E}">
        <p14:creationId xmlns:p14="http://schemas.microsoft.com/office/powerpoint/2010/main" val="365891648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a:t>
            </a:r>
            <a:r>
              <a:rPr lang="en-US" sz="2000" dirty="0" smtClean="0"/>
              <a:t>      Finished </a:t>
            </a:r>
            <a:r>
              <a:rPr lang="en-US" sz="2000" dirty="0"/>
              <a:t>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Run a Complete Test on the Test Instance</a:t>
            </a:r>
            <a:endParaRPr lang="en-US" dirty="0"/>
          </a:p>
        </p:txBody>
      </p:sp>
    </p:spTree>
    <p:extLst>
      <p:ext uri="{BB962C8B-B14F-4D97-AF65-F5344CB8AC3E}">
        <p14:creationId xmlns:p14="http://schemas.microsoft.com/office/powerpoint/2010/main" val="334545182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101341367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Property to Manage the </a:t>
            </a:r>
            <a:r>
              <a:rPr lang="en-US" dirty="0" err="1" smtClean="0"/>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property </a:t>
            </a:r>
            <a:r>
              <a:rPr lang="en-US" sz="2000" dirty="0"/>
              <a:t>:</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a:t>
            </a:r>
            <a:r>
              <a:rPr lang="en-US" sz="2000" dirty="0"/>
              <a:t>:restart,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smtClean="0"/>
              <a:t>  #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7" name="Text Placeholder 5"/>
          <p:cNvSpPr>
            <a:spLocks noGrp="1"/>
          </p:cNvSpPr>
          <p:nvPr>
            <p:ph type="body" sz="quarter" idx="13"/>
          </p:nvPr>
        </p:nvSpPr>
        <p:spPr>
          <a:xfrm>
            <a:off x="1135063" y="2125663"/>
            <a:ext cx="14404975" cy="495300"/>
          </a:xfrm>
        </p:spPr>
        <p:txBody>
          <a:bodyPr/>
          <a:lstStyle/>
          <a:p>
            <a:endParaRPr lang="en-US"/>
          </a:p>
        </p:txBody>
      </p:sp>
    </p:spTree>
    <p:extLst>
      <p:ext uri="{BB962C8B-B14F-4D97-AF65-F5344CB8AC3E}">
        <p14:creationId xmlns:p14="http://schemas.microsoft.com/office/powerpoint/2010/main" val="4030438893"/>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Action to use the Property</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 CONTINUES ON THE </a:t>
            </a:r>
            <a:r>
              <a:rPr lang="en-US" sz="2000" dirty="0" smtClean="0"/>
              <a:t>PREVIOUS </a:t>
            </a:r>
            <a:r>
              <a:rPr lang="en-US" sz="2000" dirty="0"/>
              <a:t>SLIDE ...</a:t>
            </a:r>
          </a:p>
          <a:p>
            <a:pPr>
              <a:lnSpc>
                <a:spcPct val="80000"/>
              </a:lnSpc>
            </a:pPr>
            <a:r>
              <a:rPr lang="en-US" sz="2000" dirty="0" smtClean="0"/>
              <a:t>action </a:t>
            </a:r>
            <a:r>
              <a:rPr lang="en-US" sz="2000" dirty="0"/>
              <a:t>:create </a:t>
            </a:r>
            <a:r>
              <a:rPr lang="en-US" sz="2000" dirty="0" smtClean="0"/>
              <a:t>do</a:t>
            </a: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port: 8080)</a:t>
            </a:r>
            <a:endParaRPr lang="en-US" sz="2000" dirty="0"/>
          </a:p>
          <a:p>
            <a:pPr>
              <a:lnSpc>
                <a:spcPct val="80000"/>
              </a:lnSpc>
            </a:pPr>
            <a:r>
              <a:rPr lang="en-US" sz="2000" dirty="0"/>
              <a:t>  end</a:t>
            </a:r>
          </a:p>
          <a:p>
            <a:pPr>
              <a:lnSpc>
                <a:spcPct val="80000"/>
              </a:lnSpc>
            </a:pPr>
            <a:endParaRPr lang="en-US" sz="2000" dirty="0"/>
          </a:p>
          <a:p>
            <a:pPr>
              <a:lnSpc>
                <a:spcPct val="80000"/>
              </a:lnSpc>
            </a:pPr>
            <a:r>
              <a:rPr lang="en-US" sz="2000" dirty="0" smtClean="0"/>
              <a:t>  file </a:t>
            </a:r>
            <a:r>
              <a:rPr lang="en-US" sz="2000" dirty="0"/>
              <a:t>"/</a:t>
            </a:r>
            <a:r>
              <a:rPr lang="en-US" sz="2000" dirty="0" err="1"/>
              <a:t>srv</a:t>
            </a:r>
            <a:r>
              <a:rPr lang="en-US" sz="2000" dirty="0"/>
              <a:t>/apache/#{</a:t>
            </a:r>
            <a:r>
              <a:rPr lang="en-US" sz="2000" dirty="0" err="1"/>
              <a:t>site_name</a:t>
            </a:r>
            <a:r>
              <a:rPr lang="en-US" sz="2000" dirty="0"/>
              <a:t>}/html/</a:t>
            </a:r>
            <a:r>
              <a:rPr lang="en-US" sz="2000" dirty="0" err="1"/>
              <a:t>index.html</a:t>
            </a:r>
            <a:r>
              <a:rPr lang="en-US" sz="2000" dirty="0"/>
              <a:t>" do</a:t>
            </a:r>
          </a:p>
          <a:p>
            <a:pPr>
              <a:lnSpc>
                <a:spcPct val="80000"/>
              </a:lnSpc>
            </a:pPr>
            <a:r>
              <a:rPr lang="en-US" sz="2000" dirty="0"/>
              <a:t>    content "&lt;h1&gt;Welcome </a:t>
            </a:r>
            <a:r>
              <a:rPr lang="en-US" sz="2000" dirty="0" smtClean="0"/>
              <a:t>#{</a:t>
            </a:r>
            <a:r>
              <a:rPr lang="en-US" sz="2000" dirty="0" err="1" smtClean="0"/>
              <a:t>site_name</a:t>
            </a:r>
            <a:r>
              <a:rPr lang="en-US" sz="2000" dirty="0" smtClean="0"/>
              <a:t>}!&lt;/</a:t>
            </a:r>
            <a:r>
              <a:rPr lang="en-US" sz="2000" dirty="0"/>
              <a:t>h1&gt;"</a:t>
            </a:r>
          </a:p>
          <a:p>
            <a:pPr>
              <a:lnSpc>
                <a:spcPct val="80000"/>
              </a:lnSpc>
            </a:pPr>
            <a:r>
              <a:rPr lang="en-US" sz="2000" dirty="0"/>
              <a:t>  </a:t>
            </a:r>
            <a:r>
              <a:rPr lang="en-US" sz="2000" dirty="0" smtClean="0"/>
              <a:t>end</a:t>
            </a:r>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6" name="Text Placeholder 5"/>
          <p:cNvSpPr>
            <a:spLocks noGrp="1"/>
          </p:cNvSpPr>
          <p:nvPr>
            <p:ph type="body" sz="quarter" idx="13"/>
          </p:nvPr>
        </p:nvSpPr>
        <p:spPr>
          <a:xfrm>
            <a:off x="1135063" y="2760725"/>
            <a:ext cx="14404975" cy="455044"/>
          </a:xfrm>
        </p:spPr>
        <p:txBody>
          <a:bodyPr/>
          <a:lstStyle/>
          <a:p>
            <a:endParaRPr lang="en-US" dirty="0"/>
          </a:p>
        </p:txBody>
      </p:sp>
      <p:sp>
        <p:nvSpPr>
          <p:cNvPr id="8" name="Rectangle 7"/>
          <p:cNvSpPr/>
          <p:nvPr/>
        </p:nvSpPr>
        <p:spPr bwMode="auto">
          <a:xfrm>
            <a:off x="1111615" y="4476113"/>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 name="Rectangle 8"/>
          <p:cNvSpPr/>
          <p:nvPr/>
        </p:nvSpPr>
        <p:spPr bwMode="auto">
          <a:xfrm>
            <a:off x="1115404" y="5520281"/>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ectangle 9"/>
          <p:cNvSpPr/>
          <p:nvPr/>
        </p:nvSpPr>
        <p:spPr bwMode="auto">
          <a:xfrm>
            <a:off x="1105684" y="6564462"/>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929559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63640130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That's much better.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a:t>
            </a:r>
            <a:r>
              <a:rPr lang="en-US" dirty="0" smtClean="0"/>
              <a:t>properties</a:t>
            </a:r>
          </a:p>
        </p:txBody>
      </p:sp>
    </p:spTree>
    <p:extLst>
      <p:ext uri="{BB962C8B-B14F-4D97-AF65-F5344CB8AC3E}">
        <p14:creationId xmlns:p14="http://schemas.microsoft.com/office/powerpoint/2010/main" val="146589368"/>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 </a:t>
            </a:r>
            <a:r>
              <a:rPr lang="en-US" dirty="0" err="1"/>
              <a:t>site_port</a:t>
            </a:r>
            <a:r>
              <a:rPr lang="en-US" dirty="0"/>
              <a:t> </a:t>
            </a:r>
            <a:r>
              <a:rPr lang="en-US" dirty="0" smtClean="0"/>
              <a:t>Property</a:t>
            </a:r>
            <a:endParaRPr lang="en-US" dirty="0"/>
          </a:p>
        </p:txBody>
      </p:sp>
      <p:sp>
        <p:nvSpPr>
          <p:cNvPr id="3" name="Subtitle 2"/>
          <p:cNvSpPr>
            <a:spLocks noGrp="1"/>
          </p:cNvSpPr>
          <p:nvPr>
            <p:ph type="subTitle" idx="1"/>
          </p:nvPr>
        </p:nvSpPr>
        <p:spPr/>
        <p:txBody>
          <a:bodyPr/>
          <a:lstStyle/>
          <a:p>
            <a:pPr>
              <a:lnSpc>
                <a:spcPct val="120000"/>
              </a:lnSpc>
            </a:pPr>
            <a:r>
              <a:rPr lang="en-US" dirty="0" smtClean="0"/>
              <a:t>Create a </a:t>
            </a:r>
            <a:r>
              <a:rPr lang="en-US" b="1" dirty="0" err="1" smtClean="0"/>
              <a:t>site_port</a:t>
            </a:r>
            <a:r>
              <a:rPr lang="en-US" dirty="0" smtClean="0"/>
              <a:t> property that is a </a:t>
            </a:r>
            <a:r>
              <a:rPr lang="en-US" i="1" dirty="0" err="1" smtClean="0"/>
              <a:t>Fixnum</a:t>
            </a:r>
            <a:r>
              <a:rPr lang="en-US" dirty="0"/>
              <a:t> </a:t>
            </a:r>
            <a:r>
              <a:rPr lang="en-US" dirty="0" smtClean="0"/>
              <a:t>with a default value of 80</a:t>
            </a:r>
            <a:endParaRPr lang="en-US" i="1" dirty="0" smtClean="0"/>
          </a:p>
          <a:p>
            <a:pPr>
              <a:lnSpc>
                <a:spcPct val="120000"/>
              </a:lnSpc>
            </a:pPr>
            <a:r>
              <a:rPr lang="en-US" dirty="0" smtClean="0"/>
              <a:t>Replace the hard-coded within the custom resource</a:t>
            </a:r>
          </a:p>
          <a:p>
            <a:pPr>
              <a:lnSpc>
                <a:spcPct val="120000"/>
              </a:lnSpc>
            </a:pPr>
            <a:r>
              <a:rPr lang="en-US" dirty="0" smtClean="0"/>
              <a:t>Update the usage of custom resource to use the new property</a:t>
            </a:r>
            <a:endParaRPr lang="en-US" dirty="0"/>
          </a:p>
        </p:txBody>
      </p:sp>
    </p:spTree>
    <p:extLst>
      <p:ext uri="{BB962C8B-B14F-4D97-AF65-F5344CB8AC3E}">
        <p14:creationId xmlns:p14="http://schemas.microsoft.com/office/powerpoint/2010/main" val="152752176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Integration Tests</a:t>
            </a:r>
            <a:endParaRPr lang="en-US" dirty="0"/>
          </a:p>
        </p:txBody>
      </p:sp>
      <p:sp>
        <p:nvSpPr>
          <p:cNvPr id="3" name="Content Placeholder 2"/>
          <p:cNvSpPr>
            <a:spLocks noGrp="1"/>
          </p:cNvSpPr>
          <p:nvPr>
            <p:ph sz="quarter" idx="10"/>
          </p:nvPr>
        </p:nvSpPr>
        <p:spPr/>
        <p:txBody>
          <a:bodyPr/>
          <a:lstStyle/>
          <a:p>
            <a:r>
              <a:rPr lang="en-US" dirty="0" smtClean="0"/>
              <a:t>describe </a:t>
            </a:r>
            <a:r>
              <a:rPr lang="en-US" dirty="0"/>
              <a:t>command('curl http://</a:t>
            </a:r>
            <a:r>
              <a:rPr lang="en-US" dirty="0" err="1"/>
              <a:t>localhost</a:t>
            </a:r>
            <a:r>
              <a:rPr lang="en-US" dirty="0"/>
              <a:t>') do</a:t>
            </a:r>
          </a:p>
          <a:p>
            <a:r>
              <a:rPr lang="en-US" dirty="0"/>
              <a:t>  </a:t>
            </a:r>
            <a:r>
              <a:rPr lang="en-US" dirty="0" smtClean="0"/>
              <a:t>its</a:t>
            </a:r>
            <a:r>
              <a:rPr lang="en-US" dirty="0"/>
              <a:t>(:</a:t>
            </a:r>
            <a:r>
              <a:rPr lang="en-US" dirty="0" err="1"/>
              <a:t>stdout</a:t>
            </a:r>
            <a:r>
              <a:rPr lang="en-US" dirty="0"/>
              <a:t>) { should match(/Welcome </a:t>
            </a:r>
            <a:r>
              <a:rPr lang="en-US" dirty="0" smtClean="0"/>
              <a:t>home</a:t>
            </a:r>
            <a:r>
              <a:rPr lang="en-US" dirty="0"/>
              <a:t>/) }</a:t>
            </a:r>
          </a:p>
          <a:p>
            <a:r>
              <a:rPr lang="en-US" dirty="0"/>
              <a:t> </a:t>
            </a:r>
            <a:r>
              <a:rPr lang="en-US" dirty="0" smtClean="0"/>
              <a:t>end</a:t>
            </a:r>
            <a:endParaRPr lang="en-US" dirty="0"/>
          </a:p>
          <a:p>
            <a:endParaRPr lang="en-US" dirty="0"/>
          </a:p>
          <a:p>
            <a:r>
              <a:rPr lang="en-US" dirty="0" smtClean="0"/>
              <a:t>describe </a:t>
            </a:r>
            <a:r>
              <a:rPr lang="en-US" dirty="0"/>
              <a:t>command('curl http://localhost:8080') do</a:t>
            </a:r>
          </a:p>
          <a:p>
            <a:r>
              <a:rPr lang="en-US" dirty="0"/>
              <a:t> </a:t>
            </a:r>
            <a:r>
              <a:rPr lang="en-US" dirty="0" smtClean="0"/>
              <a:t> </a:t>
            </a:r>
            <a:r>
              <a:rPr lang="en-US" dirty="0"/>
              <a:t>its(:</a:t>
            </a:r>
            <a:r>
              <a:rPr lang="en-US" dirty="0" err="1"/>
              <a:t>stdout</a:t>
            </a:r>
            <a:r>
              <a:rPr lang="en-US" dirty="0"/>
              <a:t>) { should match</a:t>
            </a:r>
            <a:r>
              <a:rPr lang="en-US" dirty="0" smtClean="0"/>
              <a:t>(/Welcome admins/) </a:t>
            </a:r>
            <a:r>
              <a:rPr lang="en-US" dirty="0"/>
              <a: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Defining a Property to Manage the </a:t>
            </a:r>
            <a:r>
              <a:rPr lang="en-US" dirty="0" err="1" smtClean="0"/>
              <a:t>site_port</a:t>
            </a:r>
            <a:endParaRPr lang="en-US" dirty="0"/>
          </a:p>
        </p:txBody>
      </p:sp>
      <p:sp>
        <p:nvSpPr>
          <p:cNvPr id="3" name="Content Placeholder 2"/>
          <p:cNvSpPr>
            <a:spLocks noGrp="1"/>
          </p:cNvSpPr>
          <p:nvPr>
            <p:ph sz="quarter" idx="10"/>
          </p:nvPr>
        </p:nvSpPr>
        <p:spPr/>
        <p:txBody>
          <a:bodyPr>
            <a:noAutofit/>
          </a:bodyPr>
          <a:lstStyle/>
          <a:p>
            <a:r>
              <a:rPr lang="en-US" sz="2000" dirty="0" smtClean="0"/>
              <a:t>property </a:t>
            </a:r>
            <a:r>
              <a:rPr lang="en-US" sz="2000" dirty="0"/>
              <a:t>:</a:t>
            </a:r>
            <a:r>
              <a:rPr lang="en-US" sz="2000" dirty="0" err="1"/>
              <a:t>site_name</a:t>
            </a:r>
            <a:r>
              <a:rPr lang="en-US" sz="2000" dirty="0"/>
              <a:t>, </a:t>
            </a:r>
            <a:r>
              <a:rPr lang="en-US" sz="2000" dirty="0" smtClean="0"/>
              <a:t>String, </a:t>
            </a:r>
            <a:r>
              <a:rPr lang="en-US" sz="2000" dirty="0" err="1" smtClean="0"/>
              <a:t>name_attribute</a:t>
            </a:r>
            <a:r>
              <a:rPr lang="en-US" sz="2000" dirty="0" smtClean="0"/>
              <a:t>: true</a:t>
            </a:r>
            <a:endParaRPr lang="en-US" sz="2000" dirty="0"/>
          </a:p>
          <a:p>
            <a:r>
              <a:rPr lang="en-US" sz="2000" dirty="0" smtClean="0"/>
              <a:t>property :</a:t>
            </a:r>
            <a:r>
              <a:rPr lang="en-US" sz="2000" dirty="0" err="1" smtClean="0"/>
              <a:t>site_port</a:t>
            </a:r>
            <a:r>
              <a:rPr lang="en-US" sz="2000" dirty="0" smtClean="0"/>
              <a:t>, </a:t>
            </a:r>
            <a:r>
              <a:rPr lang="en-US" sz="2000" dirty="0" err="1" smtClean="0"/>
              <a:t>Fixnum</a:t>
            </a:r>
            <a:endParaRPr lang="en-US" sz="2000" dirty="0" smtClean="0"/>
          </a:p>
          <a:p>
            <a:endParaRPr lang="en-US" sz="2000" dirty="0" smtClean="0"/>
          </a:p>
          <a:p>
            <a:r>
              <a:rPr lang="en-US" sz="2000" dirty="0" smtClean="0"/>
              <a:t>action :create do</a:t>
            </a:r>
          </a:p>
          <a:p>
            <a:pPr>
              <a:lnSpc>
                <a:spcPct val="80000"/>
              </a:lnSpc>
            </a:pPr>
            <a:r>
              <a:rPr lang="en-US" sz="2000" dirty="0" smtClean="0"/>
              <a:t>  directory "/</a:t>
            </a:r>
            <a:r>
              <a:rPr lang="en-US" sz="2000" dirty="0" err="1" smtClean="0"/>
              <a:t>srv</a:t>
            </a:r>
            <a:r>
              <a:rPr lang="en-US" sz="2000" dirty="0" smtClean="0"/>
              <a:t>/apache/#{</a:t>
            </a:r>
            <a:r>
              <a:rPr lang="en-US" sz="2000" dirty="0" err="1" smtClean="0"/>
              <a:t>site_name</a:t>
            </a:r>
            <a:r>
              <a:rPr lang="en-US" sz="2000" dirty="0" smtClean="0"/>
              <a:t>}/html" do</a:t>
            </a:r>
            <a:endParaRPr lang="en-US" sz="2000" dirty="0"/>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/apache/#{</a:t>
            </a:r>
            <a:r>
              <a:rPr lang="en-US" sz="2000" dirty="0" err="1" smtClean="0"/>
              <a:t>site_name</a:t>
            </a:r>
            <a:r>
              <a:rPr lang="en-US" sz="2000" dirty="0" smtClean="0"/>
              <a:t>}/html", port: </a:t>
            </a:r>
            <a:r>
              <a:rPr lang="en-US" sz="2000" dirty="0" err="1" smtClean="0"/>
              <a:t>site_port</a:t>
            </a:r>
            <a:r>
              <a:rPr lang="en-US" sz="2000" dirty="0" smtClean="0"/>
              <a:t>)</a:t>
            </a:r>
          </a:p>
          <a:p>
            <a:pPr>
              <a:lnSpc>
                <a:spcPct val="80000"/>
              </a:lnSpc>
            </a:pPr>
            <a:r>
              <a:rPr lang="en-US" sz="2000" dirty="0" smtClean="0"/>
              <a:t>    </a:t>
            </a:r>
            <a:r>
              <a:rPr lang="en-US" sz="2000" dirty="0"/>
              <a:t>notifies :restart, 'service[</a:t>
            </a:r>
            <a:r>
              <a:rPr lang="en-US" sz="2000" dirty="0" err="1"/>
              <a:t>httpd</a:t>
            </a:r>
            <a:r>
              <a:rPr lang="en-US" sz="2000" dirty="0"/>
              <a:t>]'</a:t>
            </a:r>
          </a:p>
          <a:p>
            <a:pPr>
              <a:lnSpc>
                <a:spcPct val="80000"/>
              </a:lnSpc>
            </a:pPr>
            <a:r>
              <a:rPr lang="en-US" sz="2000" dirty="0"/>
              <a:t>  </a:t>
            </a:r>
            <a:r>
              <a:rPr lang="en-US" sz="2000" dirty="0" smtClean="0"/>
              <a:t>end</a:t>
            </a:r>
            <a:endParaRPr lang="en-US" sz="2000" dirty="0"/>
          </a:p>
          <a:p>
            <a:pPr>
              <a:lnSpc>
                <a:spcPct val="80000"/>
              </a:lnSpc>
            </a:pPr>
            <a:r>
              <a:rPr lang="en-US" sz="2000" dirty="0" smtClean="0"/>
              <a:t># ... REMAINDER OF CUSTOM RESOURCE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a:t>
            </a:r>
            <a:r>
              <a:rPr lang="en-US" dirty="0" err="1" smtClean="0"/>
              <a:t>vhost.rb</a:t>
            </a:r>
            <a:endParaRPr lang="en-US" dirty="0"/>
          </a:p>
        </p:txBody>
      </p:sp>
      <p:sp>
        <p:nvSpPr>
          <p:cNvPr id="8" name="Text Placeholder 7"/>
          <p:cNvSpPr>
            <a:spLocks noGrp="1"/>
          </p:cNvSpPr>
          <p:nvPr>
            <p:ph type="body" sz="quarter" idx="13"/>
          </p:nvPr>
        </p:nvSpPr>
        <p:spPr>
          <a:xfrm>
            <a:off x="1135042" y="2518029"/>
            <a:ext cx="14404273" cy="454532"/>
          </a:xfrm>
        </p:spPr>
        <p:txBody>
          <a:bodyPr/>
          <a:lstStyle/>
          <a:p>
            <a:endParaRPr lang="en-US" dirty="0"/>
          </a:p>
        </p:txBody>
      </p:sp>
      <p:sp>
        <p:nvSpPr>
          <p:cNvPr id="9" name="Rectangle 8"/>
          <p:cNvSpPr/>
          <p:nvPr/>
        </p:nvSpPr>
        <p:spPr bwMode="auto">
          <a:xfrm>
            <a:off x="1111615" y="6428086"/>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t>
            </a:r>
            <a:r>
              <a:rPr lang="en-US" dirty="0" err="1" smtClean="0"/>
              <a:t>site_port</a:t>
            </a:r>
            <a:r>
              <a:rPr lang="en-US" dirty="0" smtClean="0"/>
              <a:t> 8080</a:t>
            </a:r>
          </a:p>
          <a:p>
            <a:r>
              <a:rPr lang="en-US" dirty="0" smtClean="0"/>
              <a:t>  </a:t>
            </a:r>
            <a:r>
              <a:rPr lang="en-US" dirty="0"/>
              <a:t>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650030419"/>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116186507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a:t>
            </a:r>
            <a:r>
              <a:rPr lang="en-US" dirty="0"/>
              <a:t>- </a:t>
            </a:r>
            <a:r>
              <a:rPr lang="en-US" dirty="0" err="1" smtClean="0"/>
              <a:t>site_port</a:t>
            </a:r>
            <a:r>
              <a:rPr lang="en-US" dirty="0" smtClean="0"/>
              <a:t> </a:t>
            </a:r>
            <a:r>
              <a:rPr lang="en-US" dirty="0"/>
              <a:t>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a:t>
            </a:r>
            <a:r>
              <a:rPr lang="en-US" b="1" dirty="0" err="1"/>
              <a:t>site_port</a:t>
            </a:r>
            <a:r>
              <a:rPr lang="en-US" dirty="0"/>
              <a:t> property that is a </a:t>
            </a:r>
            <a:r>
              <a:rPr lang="en-US" i="1" dirty="0" err="1"/>
              <a:t>Fixnum</a:t>
            </a:r>
            <a:r>
              <a:rPr lang="en-US" dirty="0"/>
              <a:t> with a default value of 80</a:t>
            </a:r>
            <a:endParaRPr lang="en-US" i="1" dirty="0"/>
          </a:p>
          <a:p>
            <a:pPr>
              <a:lnSpc>
                <a:spcPct val="120000"/>
              </a:lnSpc>
              <a:buFont typeface="Wingdings" charset="2"/>
              <a:buChar char="ü"/>
            </a:pPr>
            <a:r>
              <a:rPr lang="en-US" dirty="0"/>
              <a:t>Replace the hard-coded within the custom resource</a:t>
            </a:r>
          </a:p>
          <a:p>
            <a:pPr>
              <a:lnSpc>
                <a:spcPct val="120000"/>
              </a:lnSpc>
              <a:buFont typeface="Wingdings" charset="2"/>
              <a:buChar char="ü"/>
            </a:pPr>
            <a:r>
              <a:rPr lang="en-US" dirty="0"/>
              <a:t>Update the usage of custom resource to use the new property</a:t>
            </a:r>
          </a:p>
        </p:txBody>
      </p:sp>
    </p:spTree>
    <p:extLst>
      <p:ext uri="{BB962C8B-B14F-4D97-AF65-F5344CB8AC3E}">
        <p14:creationId xmlns:p14="http://schemas.microsoft.com/office/powerpoint/2010/main" val="40979579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a:t>
            </a:r>
            <a:r>
              <a:rPr lang="en-US" dirty="0" err="1"/>
              <a:t>v</a:t>
            </a:r>
            <a:r>
              <a:rPr lang="en-US" dirty="0" err="1" smtClean="0"/>
              <a:t>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Add a new 'remove' action to the </a:t>
            </a:r>
            <a:r>
              <a:rPr lang="en-US" dirty="0" err="1" smtClean="0"/>
              <a:t>httpd_vhost</a:t>
            </a:r>
            <a:r>
              <a:rPr lang="en-US" dirty="0" smtClean="0"/>
              <a:t> resource that:</a:t>
            </a:r>
          </a:p>
          <a:p>
            <a:pPr lvl="1" algn="l">
              <a:lnSpc>
                <a:spcPct val="150000"/>
              </a:lnSpc>
            </a:pPr>
            <a:r>
              <a:rPr lang="en-US" sz="2400" i="1" dirty="0" smtClean="0">
                <a:solidFill>
                  <a:schemeClr val="tx1"/>
                </a:solidFill>
              </a:rPr>
              <a:t>Removes the directory that is created with the directory resource</a:t>
            </a:r>
          </a:p>
          <a:p>
            <a:pPr lvl="1" algn="l">
              <a:lnSpc>
                <a:spcPct val="150000"/>
              </a:lnSpc>
            </a:pPr>
            <a:r>
              <a:rPr lang="en-US" sz="2400" i="1" dirty="0" smtClean="0">
                <a:solidFill>
                  <a:schemeClr val="tx1"/>
                </a:solidFill>
              </a:rPr>
              <a:t>Removes the configuration file that is created with the template resourc</a:t>
            </a:r>
            <a:r>
              <a:rPr lang="en-US" sz="2400" i="1" dirty="0">
                <a:solidFill>
                  <a:schemeClr val="tx1"/>
                </a:solidFill>
              </a:rPr>
              <a:t>e</a:t>
            </a:r>
            <a:endParaRPr lang="en-US" i="1" dirty="0" smtClean="0"/>
          </a:p>
          <a:p>
            <a:pPr>
              <a:lnSpc>
                <a:spcPct val="150000"/>
              </a:lnSpc>
            </a:pPr>
            <a:r>
              <a:rPr lang="en-US" dirty="0" smtClean="0"/>
              <a:t>Remove the default site by removing the 'welcome' </a:t>
            </a:r>
            <a:r>
              <a:rPr lang="en-US" dirty="0" err="1" smtClean="0"/>
              <a:t>httpd</a:t>
            </a:r>
            <a:r>
              <a:rPr lang="en-US" dirty="0" smtClean="0"/>
              <a:t> </a:t>
            </a:r>
            <a:r>
              <a:rPr lang="en-US" dirty="0" err="1" smtClean="0"/>
              <a:t>vhost</a:t>
            </a:r>
            <a:endParaRPr lang="en-US" dirty="0" smtClean="0"/>
          </a:p>
          <a:p>
            <a:pPr marL="609559" lvl="2" algn="l">
              <a:lnSpc>
                <a:spcPct val="150000"/>
              </a:lnSpc>
              <a:spcBef>
                <a:spcPts val="0"/>
              </a:spcBef>
            </a:pPr>
            <a:r>
              <a:rPr lang="en-US" i="1" dirty="0" smtClean="0">
                <a:solidFill>
                  <a:schemeClr val="tx1"/>
                </a:solidFill>
              </a:rPr>
              <a:t>Ensure </a:t>
            </a:r>
            <a:r>
              <a:rPr lang="en-US" i="1" dirty="0">
                <a:solidFill>
                  <a:schemeClr val="tx1"/>
                </a:solidFill>
              </a:rPr>
              <a:t>if this resource takes action it will restart the Apache </a:t>
            </a:r>
            <a:r>
              <a:rPr lang="en-US" i="1" dirty="0" smtClean="0">
                <a:solidFill>
                  <a:schemeClr val="tx1"/>
                </a:solidFill>
              </a:rPr>
              <a:t>service</a:t>
            </a:r>
            <a:endParaRPr lang="en-US" i="1" dirty="0" smtClean="0"/>
          </a:p>
          <a:p>
            <a:pPr>
              <a:lnSpc>
                <a:spcPct val="150000"/>
              </a:lnSpc>
            </a:pPr>
            <a:r>
              <a:rPr lang="en-US" dirty="0" smtClean="0"/>
              <a:t>Add a 'users' </a:t>
            </a:r>
            <a:r>
              <a:rPr lang="en-US" dirty="0" err="1" smtClean="0"/>
              <a:t>httpd</a:t>
            </a:r>
            <a:r>
              <a:rPr lang="en-US" dirty="0" smtClean="0"/>
              <a:t> </a:t>
            </a:r>
            <a:r>
              <a:rPr lang="en-US" dirty="0" err="1" smtClean="0"/>
              <a:t>vhost</a:t>
            </a:r>
            <a:r>
              <a:rPr lang="en-US" dirty="0" smtClean="0"/>
              <a:t> that is available on port 80</a:t>
            </a:r>
          </a:p>
          <a:p>
            <a:pPr>
              <a:lnSpc>
                <a:spcPct val="150000"/>
              </a:lnSpc>
            </a:pPr>
            <a:r>
              <a:rPr lang="en-US" dirty="0"/>
              <a:t>Update the </a:t>
            </a:r>
            <a:r>
              <a:rPr lang="en-US" dirty="0" smtClean="0"/>
              <a:t>tests </a:t>
            </a:r>
            <a:r>
              <a:rPr lang="en-US" dirty="0"/>
              <a:t>to </a:t>
            </a:r>
            <a:r>
              <a:rPr lang="en-US" dirty="0" smtClean="0"/>
              <a:t>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09488753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Resource's Remove Action</a:t>
            </a:r>
            <a:endParaRPr lang="en-US" dirty="0"/>
          </a:p>
        </p:txBody>
      </p:sp>
      <p:sp>
        <p:nvSpPr>
          <p:cNvPr id="3" name="Content Placeholder 2"/>
          <p:cNvSpPr>
            <a:spLocks noGrp="1"/>
          </p:cNvSpPr>
          <p:nvPr>
            <p:ph sz="quarter" idx="10"/>
          </p:nvPr>
        </p:nvSpPr>
        <p:spPr/>
        <p:txBody>
          <a:bodyPr>
            <a:normAutofit/>
          </a:bodyPr>
          <a:lstStyle/>
          <a:p>
            <a:r>
              <a:rPr lang="en-US" dirty="0" smtClean="0"/>
              <a:t># ... CREATE ACTION ...</a:t>
            </a:r>
          </a:p>
          <a:p>
            <a:endParaRPr lang="en-US" dirty="0"/>
          </a:p>
          <a:p>
            <a:r>
              <a:rPr lang="en-US" dirty="0" smtClean="0"/>
              <a:t>action </a:t>
            </a:r>
            <a:r>
              <a:rPr lang="en-US" dirty="0"/>
              <a:t>:remove </a:t>
            </a:r>
            <a:r>
              <a:rPr lang="en-US" dirty="0" smtClean="0"/>
              <a:t>do</a:t>
            </a:r>
            <a:endParaRPr lang="en-US" dirty="0"/>
          </a:p>
          <a:p>
            <a:r>
              <a:rPr lang="en-US" dirty="0"/>
              <a:t>  directory </a:t>
            </a:r>
            <a:r>
              <a:rPr lang="en-US" dirty="0" smtClean="0"/>
              <a:t>"/</a:t>
            </a:r>
            <a:r>
              <a:rPr lang="en-US" dirty="0" err="1" smtClean="0"/>
              <a:t>srv</a:t>
            </a:r>
            <a:r>
              <a:rPr lang="en-US" dirty="0" smtClean="0"/>
              <a:t>/apache/#{</a:t>
            </a:r>
            <a:r>
              <a:rPr lang="en-US" dirty="0" err="1" smtClean="0"/>
              <a:t>site_name</a:t>
            </a:r>
            <a:r>
              <a:rPr lang="en-US" dirty="0" smtClean="0"/>
              <a:t>}/html" </a:t>
            </a:r>
            <a:r>
              <a:rPr lang="en-US" dirty="0"/>
              <a:t>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r>
              <a:rPr lang="en-US" dirty="0"/>
              <a:t>    action :delete</a:t>
            </a:r>
          </a:p>
          <a:p>
            <a:r>
              <a:rPr lang="en-US" dirty="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Removing the Resource from the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646534"/>
            <a:ext cx="14404273" cy="1366418"/>
          </a:xfrm>
        </p:spPr>
        <p:txBody>
          <a:bodyPr/>
          <a:lstStyle/>
          <a:p>
            <a:endParaRPr lang="en-US" dirty="0"/>
          </a:p>
        </p:txBody>
      </p:sp>
    </p:spTree>
    <p:extLst>
      <p:ext uri="{BB962C8B-B14F-4D97-AF65-F5344CB8AC3E}">
        <p14:creationId xmlns:p14="http://schemas.microsoft.com/office/powerpoint/2010/main" val="1536347070"/>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Adding the Resource with Remove Action to the Recipe</a:t>
            </a:r>
            <a:endParaRPr lang="en-US" sz="4400"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err="1" smtClean="0"/>
              <a:t>httpd_vhost</a:t>
            </a:r>
            <a:r>
              <a:rPr lang="en-US" sz="2000" dirty="0" smtClean="0"/>
              <a:t> </a:t>
            </a:r>
            <a:r>
              <a:rPr lang="en-US" sz="2000" dirty="0"/>
              <a:t>'welcome' </a:t>
            </a:r>
            <a:r>
              <a:rPr lang="en-US" sz="2000" dirty="0" smtClean="0"/>
              <a:t>do</a:t>
            </a:r>
          </a:p>
          <a:p>
            <a:pPr>
              <a:lnSpc>
                <a:spcPct val="80000"/>
              </a:lnSpc>
            </a:pPr>
            <a:r>
              <a:rPr lang="en-US" sz="2000" dirty="0" smtClean="0"/>
              <a:t>  </a:t>
            </a:r>
            <a:r>
              <a:rPr lang="en-US" sz="2000" dirty="0" err="1" smtClean="0"/>
              <a:t>site_name</a:t>
            </a:r>
            <a:r>
              <a:rPr lang="en-US" sz="2000" dirty="0" smtClean="0"/>
              <a:t> 'welcome'</a:t>
            </a:r>
            <a:endParaRPr lang="en-US" sz="2000" dirty="0"/>
          </a:p>
          <a:p>
            <a:pPr>
              <a:lnSpc>
                <a:spcPct val="80000"/>
              </a:lnSpc>
            </a:pPr>
            <a:r>
              <a:rPr lang="en-US" sz="2000" dirty="0"/>
              <a:t>  action :remove</a:t>
            </a:r>
          </a:p>
          <a:p>
            <a:pPr>
              <a:lnSpc>
                <a:spcPct val="80000"/>
              </a:lnSpc>
            </a:pPr>
            <a:r>
              <a:rPr lang="en-US" sz="2000" dirty="0"/>
              <a:t>end</a:t>
            </a:r>
          </a:p>
          <a:p>
            <a:pPr>
              <a:lnSpc>
                <a:spcPct val="80000"/>
              </a:lnSpc>
            </a:pPr>
            <a:endParaRPr lang="en-US" sz="2000" dirty="0" smtClean="0"/>
          </a:p>
          <a:p>
            <a:pPr>
              <a:lnSpc>
                <a:spcPct val="80000"/>
              </a:lnSpc>
            </a:pPr>
            <a:r>
              <a:rPr lang="en-US" sz="2000" dirty="0" err="1" smtClean="0"/>
              <a:t>httpd_vhost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service '</a:t>
            </a:r>
            <a:r>
              <a:rPr lang="en-US" sz="2000" dirty="0" err="1" smtClean="0"/>
              <a:t>httpd</a:t>
            </a:r>
            <a:r>
              <a:rPr lang="en-US" sz="2000" dirty="0" smtClean="0"/>
              <a:t>' do</a:t>
            </a:r>
          </a:p>
          <a:p>
            <a:pPr>
              <a:lnSpc>
                <a:spcPct val="80000"/>
              </a:lnSpc>
            </a:pPr>
            <a:r>
              <a:rPr lang="en-US" sz="2000" dirty="0" smtClean="0"/>
              <a:t>  action [:enable, :start]</a:t>
            </a:r>
          </a:p>
          <a:p>
            <a:pPr>
              <a:lnSpc>
                <a:spcPct val="80000"/>
              </a:lnSpc>
            </a:pPr>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2729013"/>
            <a:ext cx="14404273" cy="1524010"/>
          </a:xfrm>
        </p:spPr>
        <p:txBody>
          <a:bodyPr/>
          <a:lstStyle/>
          <a:p>
            <a:r>
              <a:rPr lang="en-US" dirty="0" smtClean="0"/>
              <a:t>`</a:t>
            </a:r>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Resource to create the users site</a:t>
            </a:r>
            <a:endParaRPr lang="en-US" dirty="0"/>
          </a:p>
        </p:txBody>
      </p:sp>
      <p:sp>
        <p:nvSpPr>
          <p:cNvPr id="3" name="Content Placeholder 2"/>
          <p:cNvSpPr>
            <a:spLocks noGrp="1"/>
          </p:cNvSpPr>
          <p:nvPr>
            <p:ph sz="quarter" idx="10"/>
          </p:nvPr>
        </p:nvSpPr>
        <p:spPr/>
        <p:txBody>
          <a:bodyPr>
            <a:noAutofit/>
          </a:bodyPr>
          <a:lstStyle/>
          <a:p>
            <a:r>
              <a:rPr lang="en-US" sz="2000" dirty="0" err="1" smtClean="0"/>
              <a:t>httpd_vhost</a:t>
            </a:r>
            <a:r>
              <a:rPr lang="en-US" sz="2000" dirty="0" smtClean="0"/>
              <a:t> </a:t>
            </a:r>
            <a:r>
              <a:rPr lang="en-US" sz="2000" dirty="0"/>
              <a:t>'welcome' do</a:t>
            </a:r>
          </a:p>
          <a:p>
            <a:r>
              <a:rPr lang="en-US" sz="2000" dirty="0" smtClean="0"/>
              <a:t>  </a:t>
            </a:r>
            <a:r>
              <a:rPr lang="en-US" sz="2000" dirty="0" err="1" smtClean="0"/>
              <a:t>site_name</a:t>
            </a:r>
            <a:r>
              <a:rPr lang="en-US" sz="2000" dirty="0" smtClean="0"/>
              <a:t> 'welcome'</a:t>
            </a:r>
          </a:p>
          <a:p>
            <a:r>
              <a:rPr lang="en-US" sz="2000" dirty="0" smtClean="0"/>
              <a:t>  action </a:t>
            </a:r>
            <a:r>
              <a:rPr lang="en-US" sz="2000" dirty="0"/>
              <a:t>:remove</a:t>
            </a:r>
          </a:p>
          <a:p>
            <a:r>
              <a:rPr lang="en-US" sz="2000" dirty="0"/>
              <a:t>end</a:t>
            </a:r>
          </a:p>
          <a:p>
            <a:endParaRPr lang="en-US" sz="2000" dirty="0" smtClean="0"/>
          </a:p>
          <a:p>
            <a:r>
              <a:rPr lang="en-US" sz="2000" dirty="0" err="1" smtClean="0"/>
              <a:t>httpd_vhost</a:t>
            </a:r>
            <a:r>
              <a:rPr lang="en-US" sz="2000" dirty="0" smtClean="0"/>
              <a:t> 'users' do</a:t>
            </a:r>
          </a:p>
          <a:p>
            <a:r>
              <a:rPr lang="en-US" sz="2000" dirty="0" smtClean="0"/>
              <a:t>  </a:t>
            </a:r>
            <a:r>
              <a:rPr lang="en-US" sz="2000" dirty="0" err="1" smtClean="0"/>
              <a:t>site_port</a:t>
            </a:r>
            <a:r>
              <a:rPr lang="en-US" sz="2000" dirty="0" smtClean="0"/>
              <a:t> 80</a:t>
            </a:r>
          </a:p>
          <a:p>
            <a:r>
              <a:rPr lang="en-US" sz="2000" dirty="0"/>
              <a:t> </a:t>
            </a:r>
            <a:r>
              <a:rPr lang="en-US" sz="2000" dirty="0" smtClean="0"/>
              <a:t> </a:t>
            </a:r>
            <a:r>
              <a:rPr lang="en-US" sz="2000" dirty="0" err="1" smtClean="0"/>
              <a:t>site_name</a:t>
            </a:r>
            <a:r>
              <a:rPr lang="en-US" sz="2000" dirty="0" smtClean="0"/>
              <a:t> 'users'</a:t>
            </a:r>
          </a:p>
          <a:p>
            <a:r>
              <a:rPr lang="en-US" sz="2000" dirty="0"/>
              <a:t> </a:t>
            </a:r>
            <a:r>
              <a:rPr lang="en-US" sz="2000" dirty="0" smtClean="0"/>
              <a:t> action :create</a:t>
            </a:r>
          </a:p>
          <a:p>
            <a:r>
              <a:rPr lang="en-US" sz="2000" dirty="0" smtClean="0"/>
              <a:t>end</a:t>
            </a:r>
          </a:p>
          <a:p>
            <a:endParaRPr lang="en-US" sz="2000" dirty="0" smtClean="0"/>
          </a:p>
          <a:p>
            <a:r>
              <a:rPr lang="en-US" sz="2000" dirty="0" err="1" smtClean="0"/>
              <a:t>httpd_vhost</a:t>
            </a:r>
            <a:r>
              <a:rPr lang="en-US" sz="2000" dirty="0" smtClean="0"/>
              <a:t> 'admins' </a:t>
            </a:r>
            <a:r>
              <a:rPr lang="en-US" sz="2000" dirty="0"/>
              <a:t>do</a:t>
            </a:r>
          </a:p>
          <a:p>
            <a:r>
              <a:rPr lang="en-US" sz="2000" dirty="0" smtClean="0"/>
              <a:t>  notifies </a:t>
            </a:r>
            <a:r>
              <a:rPr lang="en-US" sz="2000" dirty="0"/>
              <a:t>:restart, 'service[</a:t>
            </a:r>
            <a:r>
              <a:rPr lang="en-US" sz="2000" dirty="0" err="1"/>
              <a:t>httpd</a:t>
            </a:r>
            <a:r>
              <a:rPr lang="en-US" sz="2000" dirty="0" smtClean="0"/>
              <a:t>]'</a:t>
            </a:r>
          </a:p>
          <a:p>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3994183"/>
            <a:ext cx="14404273" cy="2257762"/>
          </a:xfrm>
        </p:spPr>
        <p:txBody>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5" name="Title 4"/>
          <p:cNvSpPr>
            <a:spLocks noGrp="1"/>
          </p:cNvSpPr>
          <p:nvPr>
            <p:ph type="title"/>
          </p:nvPr>
        </p:nvSpPr>
        <p:spPr/>
        <p:txBody>
          <a:bodyPr/>
          <a:lstStyle/>
          <a:p>
            <a:r>
              <a:rPr lang="en-US" dirty="0" smtClean="0"/>
              <a:t>Executing the Existing Integration Tests</a:t>
            </a:r>
            <a:endParaRPr lang="en-US" dirty="0"/>
          </a:p>
        </p:txBody>
      </p:sp>
    </p:spTree>
    <p:extLst>
      <p:ext uri="{BB962C8B-B14F-4D97-AF65-F5344CB8AC3E}">
        <p14:creationId xmlns:p14="http://schemas.microsoft.com/office/powerpoint/2010/main" val="3228032972"/>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Removing the Un-needed Unit Test Expectation </a:t>
            </a:r>
            <a:endParaRPr lang="en-US" sz="4800" dirty="0"/>
          </a:p>
        </p:txBody>
      </p:sp>
      <p:sp>
        <p:nvSpPr>
          <p:cNvPr id="3" name="Content Placeholder 2"/>
          <p:cNvSpPr>
            <a:spLocks noGrp="1"/>
          </p:cNvSpPr>
          <p:nvPr>
            <p:ph sz="quarter" idx="10"/>
          </p:nvPr>
        </p:nvSpPr>
        <p:spPr/>
        <p:txBody>
          <a:bodyPr>
            <a:normAutofit/>
          </a:bodyPr>
          <a:lstStyle/>
          <a:p>
            <a:endParaRPr lang="en-US" sz="2000" dirty="0" smtClean="0"/>
          </a:p>
          <a:p>
            <a:r>
              <a:rPr lang="en-US" sz="2000" dirty="0" smtClean="0"/>
              <a:t>  </a:t>
            </a:r>
            <a:r>
              <a:rPr lang="en-US" sz="2000" dirty="0"/>
              <a:t># ... </a:t>
            </a:r>
            <a:r>
              <a:rPr lang="en-US" sz="2000" dirty="0" smtClean="0"/>
              <a:t>EXAMPLES DEFINED ABOVE .</a:t>
            </a:r>
            <a:r>
              <a:rPr lang="en-US" sz="2000" dirty="0"/>
              <a:t>..</a:t>
            </a:r>
          </a:p>
          <a:p>
            <a:endParaRPr lang="en-US" sz="2000" dirty="0"/>
          </a:p>
          <a:p>
            <a:r>
              <a:rPr lang="en-US" sz="2000" dirty="0" smtClean="0"/>
              <a:t>  describe </a:t>
            </a:r>
            <a:r>
              <a:rPr lang="en-US" sz="2000" dirty="0"/>
              <a:t>'for the default site' do</a:t>
            </a:r>
          </a:p>
          <a:p>
            <a:r>
              <a:rPr lang="en-US" sz="2000" dirty="0"/>
              <a:t>   </a:t>
            </a:r>
            <a:r>
              <a:rPr lang="en-US" sz="2000" dirty="0" smtClean="0"/>
              <a:t> it </a:t>
            </a:r>
            <a:r>
              <a:rPr lang="en-US" sz="2000" dirty="0"/>
              <a:t>'writes out a new home page' do</a:t>
            </a:r>
          </a:p>
          <a:p>
            <a:r>
              <a:rPr lang="en-US" sz="2000" dirty="0"/>
              <a:t>     </a:t>
            </a:r>
            <a:r>
              <a:rPr lang="en-US" sz="2000" dirty="0" smtClean="0"/>
              <a:t> expect</a:t>
            </a:r>
            <a:r>
              <a:rPr lang="en-US" sz="2000" dirty="0"/>
              <a: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end</a:t>
            </a:r>
            <a:endParaRPr lang="en-US" sz="2000" dirty="0"/>
          </a:p>
          <a:p>
            <a:r>
              <a:rPr lang="en-US" sz="2000" dirty="0"/>
              <a:t>  </a:t>
            </a:r>
            <a:r>
              <a:rPr lang="en-US" sz="2000" dirty="0" smtClean="0"/>
              <a:t>end</a:t>
            </a:r>
          </a:p>
          <a:p>
            <a:endParaRPr lang="en-US" sz="2000" dirty="0"/>
          </a:p>
          <a:p>
            <a:r>
              <a:rPr lang="en-US" sz="2000" dirty="0" smtClean="0"/>
              <a:t>  </a:t>
            </a:r>
            <a:r>
              <a:rPr lang="en-US" sz="2000" dirty="0"/>
              <a:t># ... EXAMPLES DEFINED </a:t>
            </a:r>
            <a:r>
              <a:rPr lang="en-US" sz="2000" dirty="0" smtClean="0"/>
              <a:t>BELOW .</a:t>
            </a:r>
            <a:r>
              <a:rPr lang="en-US" sz="2000"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Expectations for the users Site</a:t>
            </a:r>
            <a:endParaRPr lang="en-US" dirty="0"/>
          </a:p>
        </p:txBody>
      </p:sp>
      <p:sp>
        <p:nvSpPr>
          <p:cNvPr id="3" name="Content Placeholder 2"/>
          <p:cNvSpPr>
            <a:spLocks noGrp="1"/>
          </p:cNvSpPr>
          <p:nvPr>
            <p:ph sz="quarter" idx="10"/>
          </p:nvPr>
        </p:nvSpPr>
        <p:spPr/>
        <p:txBody>
          <a:bodyPr>
            <a:noAutofit/>
          </a:bodyPr>
          <a:lstStyle/>
          <a:p>
            <a:r>
              <a:rPr lang="en-US" sz="2000" dirty="0"/>
              <a:t> # ... EXAMPLES DEFINED ABOVE ..</a:t>
            </a:r>
            <a:r>
              <a:rPr lang="en-US" sz="2000" dirty="0" smtClean="0"/>
              <a:t>.</a:t>
            </a:r>
          </a:p>
          <a:p>
            <a:r>
              <a:rPr lang="en-US" sz="2000" dirty="0" smtClean="0"/>
              <a:t>  describe </a:t>
            </a:r>
            <a:r>
              <a:rPr lang="en-US" sz="2000" dirty="0"/>
              <a:t>'for the </a:t>
            </a:r>
            <a:r>
              <a:rPr lang="en-US" sz="2000" dirty="0" smtClean="0"/>
              <a:t>users site</a:t>
            </a:r>
            <a:r>
              <a:rPr lang="en-US" sz="2000" dirty="0"/>
              <a:t>' do</a:t>
            </a:r>
          </a:p>
          <a:p>
            <a:r>
              <a:rPr lang="en-US" sz="2000" dirty="0" smtClean="0"/>
              <a:t>    it </a:t>
            </a:r>
            <a:r>
              <a:rPr lang="en-US" sz="2000" dirty="0"/>
              <a:t>'creates </a:t>
            </a:r>
            <a:r>
              <a:rPr lang="en-US" sz="2000" dirty="0" smtClean="0"/>
              <a:t>the 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/apache/users/html')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users.conf</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/apache/users/html/</a:t>
            </a:r>
            <a:r>
              <a:rPr lang="en-US" sz="2000" dirty="0" err="1" smtClean="0"/>
              <a:t>index.html</a:t>
            </a:r>
            <a:r>
              <a:rPr lang="en-US" sz="2000" dirty="0"/>
              <a:t>').</a:t>
            </a:r>
            <a:r>
              <a:rPr lang="en-US" sz="2000" dirty="0" err="1"/>
              <a:t>with_content</a:t>
            </a:r>
            <a:r>
              <a:rPr lang="en-US" sz="2000" dirty="0"/>
              <a:t>('&lt;</a:t>
            </a:r>
            <a:r>
              <a:rPr lang="en-US" sz="2000" dirty="0" smtClean="0"/>
              <a:t>h1&gt;Welcome users!&lt;/</a:t>
            </a:r>
            <a:r>
              <a:rPr lang="en-US" sz="2000" dirty="0"/>
              <a:t>h1&gt;')</a:t>
            </a:r>
          </a:p>
          <a:p>
            <a:r>
              <a:rPr lang="en-US" sz="2000" dirty="0" smtClean="0"/>
              <a:t>    end</a:t>
            </a:r>
          </a:p>
          <a:p>
            <a:r>
              <a:rPr lang="en-US" sz="2000" dirty="0" smtClean="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6" name="Title 5"/>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243151239"/>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Expectation for the users Site</a:t>
            </a:r>
            <a:endParaRPr lang="en-US" dirty="0"/>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/test/recipes/</a:t>
            </a:r>
            <a:r>
              <a:rPr lang="en-US" dirty="0" err="1" smtClean="0"/>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6" name="Title 5"/>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041959323"/>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Remove Action</a:t>
            </a:r>
            <a:endParaRPr lang="en-US" dirty="0"/>
          </a:p>
        </p:txBody>
      </p:sp>
      <p:sp>
        <p:nvSpPr>
          <p:cNvPr id="3" name="Subtitle 2"/>
          <p:cNvSpPr>
            <a:spLocks noGrp="1"/>
          </p:cNvSpPr>
          <p:nvPr>
            <p:ph type="subTitle" idx="1"/>
          </p:nvPr>
        </p:nvSpPr>
        <p:spPr>
          <a:xfrm>
            <a:off x="1671638" y="3260725"/>
            <a:ext cx="12319000" cy="4573090"/>
          </a:xfrm>
        </p:spPr>
        <p:txBody>
          <a:bodyPr/>
          <a:lstStyle/>
          <a:p>
            <a:pPr>
              <a:lnSpc>
                <a:spcPct val="150000"/>
              </a:lnSpc>
              <a:buFont typeface="Wingdings" charset="2"/>
              <a:buChar char="ü"/>
            </a:pPr>
            <a:r>
              <a:rPr lang="en-US" dirty="0" smtClean="0"/>
              <a:t>Add a new 'remove' action to the </a:t>
            </a:r>
            <a:r>
              <a:rPr lang="en-US" dirty="0" err="1" smtClean="0"/>
              <a:t>httpd_vhost</a:t>
            </a:r>
            <a:r>
              <a:rPr lang="en-US" dirty="0" smtClean="0"/>
              <a:t> resource that:</a:t>
            </a:r>
          </a:p>
          <a:p>
            <a:pPr lvl="1" algn="l">
              <a:lnSpc>
                <a:spcPct val="150000"/>
              </a:lnSpc>
            </a:pPr>
            <a:r>
              <a:rPr lang="en-US" sz="2400" i="1" dirty="0" smtClean="0">
                <a:solidFill>
                  <a:schemeClr val="tx1"/>
                </a:solidFill>
              </a:rPr>
              <a:t>Removes the directory that is created</a:t>
            </a:r>
          </a:p>
          <a:p>
            <a:pPr lvl="1" algn="l">
              <a:lnSpc>
                <a:spcPct val="150000"/>
              </a:lnSpc>
            </a:pPr>
            <a:r>
              <a:rPr lang="en-US" sz="2400" i="1" dirty="0" smtClean="0">
                <a:solidFill>
                  <a:schemeClr val="tx1"/>
                </a:solidFill>
              </a:rPr>
              <a:t>Removes the configuration file</a:t>
            </a:r>
            <a:endParaRPr lang="en-US" i="1" dirty="0" smtClean="0"/>
          </a:p>
          <a:p>
            <a:pPr>
              <a:lnSpc>
                <a:spcPct val="150000"/>
              </a:lnSpc>
              <a:buFont typeface="Wingdings" charset="2"/>
              <a:buChar char="ü"/>
            </a:pPr>
            <a:r>
              <a:rPr lang="en-US" dirty="0" smtClean="0"/>
              <a:t>Remove the default site by removing the 'welcome' </a:t>
            </a:r>
            <a:r>
              <a:rPr lang="en-US" dirty="0" err="1" smtClean="0"/>
              <a:t>httpd</a:t>
            </a:r>
            <a:r>
              <a:rPr lang="en-US" dirty="0" smtClean="0"/>
              <a:t> </a:t>
            </a:r>
            <a:r>
              <a:rPr lang="en-US" dirty="0" err="1" smtClean="0"/>
              <a:t>vhost</a:t>
            </a:r>
            <a:endParaRPr lang="en-US" dirty="0" smtClean="0"/>
          </a:p>
          <a:p>
            <a:pPr marL="609559" lvl="2" algn="l">
              <a:lnSpc>
                <a:spcPct val="150000"/>
              </a:lnSpc>
              <a:spcBef>
                <a:spcPts val="0"/>
              </a:spcBef>
            </a:pPr>
            <a:r>
              <a:rPr lang="en-US" i="1" dirty="0" smtClean="0">
                <a:solidFill>
                  <a:schemeClr val="tx1"/>
                </a:solidFill>
              </a:rPr>
              <a:t>Ensure </a:t>
            </a:r>
            <a:r>
              <a:rPr lang="en-US" i="1" dirty="0">
                <a:solidFill>
                  <a:schemeClr val="tx1"/>
                </a:solidFill>
              </a:rPr>
              <a:t>if this resource takes action it will restart the Apache </a:t>
            </a:r>
            <a:r>
              <a:rPr lang="en-US" i="1" dirty="0" smtClean="0">
                <a:solidFill>
                  <a:schemeClr val="tx1"/>
                </a:solidFill>
              </a:rPr>
              <a:t>service</a:t>
            </a:r>
            <a:endParaRPr lang="en-US" i="1" dirty="0" smtClean="0"/>
          </a:p>
          <a:p>
            <a:pPr>
              <a:lnSpc>
                <a:spcPct val="150000"/>
              </a:lnSpc>
              <a:buFont typeface="Wingdings" charset="2"/>
              <a:buChar char="ü"/>
            </a:pPr>
            <a:r>
              <a:rPr lang="en-US" dirty="0" smtClean="0"/>
              <a:t>Add a 'users' </a:t>
            </a:r>
            <a:r>
              <a:rPr lang="en-US" dirty="0" err="1" smtClean="0"/>
              <a:t>httpd</a:t>
            </a:r>
            <a:r>
              <a:rPr lang="en-US" dirty="0" smtClean="0"/>
              <a:t> </a:t>
            </a:r>
            <a:r>
              <a:rPr lang="en-US" dirty="0" err="1" smtClean="0"/>
              <a:t>vhost</a:t>
            </a:r>
            <a:r>
              <a:rPr lang="en-US" dirty="0" smtClean="0"/>
              <a:t> that is available on port 80</a:t>
            </a:r>
          </a:p>
          <a:p>
            <a:pPr>
              <a:lnSpc>
                <a:spcPct val="150000"/>
              </a:lnSpc>
              <a:buFont typeface="Wingdings" charset="2"/>
              <a:buChar char="ü"/>
            </a:pPr>
            <a:r>
              <a:rPr lang="en-US" dirty="0"/>
              <a:t>Update the </a:t>
            </a:r>
            <a:r>
              <a:rPr lang="en-US" dirty="0" smtClean="0"/>
              <a:t>tests </a:t>
            </a:r>
            <a:r>
              <a:rPr lang="en-US" dirty="0"/>
              <a:t>to set expect the default site to "</a:t>
            </a:r>
            <a:r>
              <a:rPr lang="en-US" dirty="0" smtClean="0"/>
              <a:t>Welcome users!"</a:t>
            </a:r>
            <a:endParaRPr lang="en-US" dirty="0"/>
          </a:p>
        </p:txBody>
      </p:sp>
    </p:spTree>
    <p:extLst>
      <p:ext uri="{BB962C8B-B14F-4D97-AF65-F5344CB8AC3E}">
        <p14:creationId xmlns:p14="http://schemas.microsoft.com/office/powerpoint/2010/main" val="1957429357"/>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using a custom resource to manage the virtual hosts?</a:t>
            </a:r>
            <a:r>
              <a:rPr lang="en-US" dirty="0"/>
              <a:t> </a:t>
            </a:r>
            <a:r>
              <a:rPr lang="en-US" dirty="0" smtClean="0"/>
              <a:t>What are the drawbacks of using a custom resource?</a:t>
            </a:r>
          </a:p>
          <a:p>
            <a:endParaRPr lang="en-US" dirty="0"/>
          </a:p>
          <a:p>
            <a:r>
              <a:rPr lang="en-US" dirty="0" smtClean="0"/>
              <a:t>What does the resource collection look like when using a custom resource?</a:t>
            </a:r>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8770978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t>
            </a:r>
            <a:r>
              <a:rPr lang="en-US" sz="2000" dirty="0" smtClean="0"/>
              <a:t>'</a:t>
            </a:r>
            <a:r>
              <a:rPr lang="en-US" sz="2000" dirty="0" err="1" smtClean="0"/>
              <a:t>httpd</a:t>
            </a:r>
            <a:r>
              <a:rPr lang="en-US" sz="2000" dirty="0" smtClean="0"/>
              <a:t>:</a:t>
            </a:r>
            <a:r>
              <a:rPr lang="en-US" sz="2000" dirty="0"/>
              <a:t>:default' do</a:t>
            </a:r>
          </a:p>
          <a:p>
            <a:r>
              <a:rPr lang="en-US" sz="2000" dirty="0"/>
              <a:t>  context 'When all attributes are default, on an unspecified platform'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endParaRPr lang="en-US" sz="2000" dirty="0"/>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a:t>
            </a:r>
            <a:r>
              <a:rPr lang="en-US" sz="2000" dirty="0" smtClean="0"/>
              <a:t>end</a:t>
            </a:r>
          </a:p>
          <a:p>
            <a:r>
              <a:rPr lang="en-US" sz="2000" dirty="0"/>
              <a:t> </a:t>
            </a:r>
            <a:r>
              <a:rPr lang="en-US" sz="2000" dirty="0" smtClean="0"/>
              <a:t>  </a:t>
            </a:r>
          </a:p>
          <a:p>
            <a:r>
              <a:rPr lang="en-US" sz="2000" dirty="0"/>
              <a:t> </a:t>
            </a:r>
            <a:r>
              <a:rPr lang="en-US" sz="2000" dirty="0" smtClean="0"/>
              <a:t>   it </a:t>
            </a:r>
            <a:r>
              <a:rPr lang="en-US" sz="2000" dirty="0"/>
              <a:t>'converges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smtClean="0"/>
          </a:p>
          <a:p>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smtClean="0"/>
              <a:t># ... CONTINUES FROM THE PREVIOUS SLIDE ...</a:t>
            </a:r>
          </a:p>
          <a:p>
            <a:endParaRPr lang="en-US" sz="2000" dirty="0"/>
          </a:p>
          <a:p>
            <a:r>
              <a:rPr lang="en-US" sz="2000" dirty="0" smtClean="0"/>
              <a:t>    it </a:t>
            </a:r>
            <a:r>
              <a:rPr lang="en-US" sz="2000" dirty="0"/>
              <a:t>'installs the necessary package' do</a:t>
            </a:r>
          </a:p>
          <a:p>
            <a:r>
              <a:rPr lang="en-US" sz="2000" dirty="0" smtClean="0"/>
              <a:t>      expect</a:t>
            </a:r>
            <a:r>
              <a:rPr lang="en-US" sz="2000" dirty="0"/>
              <a: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smtClean="0"/>
              <a:t>    end</a:t>
            </a:r>
            <a:endParaRPr lang="en-US" sz="2000" dirty="0"/>
          </a:p>
          <a:p>
            <a:endParaRPr lang="en-US" sz="2000" dirty="0"/>
          </a:p>
          <a:p>
            <a:r>
              <a:rPr lang="en-US" sz="2000" dirty="0" smtClean="0"/>
              <a:t>    it </a:t>
            </a:r>
            <a:r>
              <a:rPr lang="en-US" sz="2000" dirty="0"/>
              <a:t>'starts the necessary service' do</a:t>
            </a:r>
          </a:p>
          <a:p>
            <a:r>
              <a:rPr lang="en-US" sz="2000" dirty="0" smtClean="0"/>
              <a:t>      expect</a:t>
            </a:r>
            <a:r>
              <a:rPr lang="en-US" sz="2000" dirty="0"/>
              <a: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smtClean="0"/>
              <a:t>    end</a:t>
            </a:r>
            <a:endParaRPr lang="en-US" sz="2000" dirty="0"/>
          </a:p>
          <a:p>
            <a:endParaRPr lang="en-US" sz="2000" dirty="0" smtClean="0"/>
          </a:p>
          <a:p>
            <a:r>
              <a:rPr lang="en-US" sz="2000" dirty="0" smtClean="0"/>
              <a:t>    </a:t>
            </a:r>
            <a:r>
              <a:rPr lang="en-US" sz="2000" dirty="0"/>
              <a:t>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endParaRPr lang="en-US" sz="2000" dirty="0" smtClean="0"/>
          </a:p>
          <a:p>
            <a:r>
              <a:rPr lang="en-US" sz="2000" dirty="0" smtClean="0"/>
              <a:t>#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smtClean="0"/>
          </a:p>
          <a:p>
            <a:r>
              <a:rPr lang="en-US" sz="2000" dirty="0" smtClean="0"/>
              <a:t>  describe </a:t>
            </a:r>
            <a:r>
              <a:rPr lang="en-US" sz="2000" dirty="0"/>
              <a:t>'for the default site' do</a:t>
            </a:r>
          </a:p>
          <a:p>
            <a:r>
              <a:rPr lang="en-US" sz="2000" dirty="0" smtClean="0"/>
              <a:t>    it </a:t>
            </a:r>
            <a:r>
              <a:rPr lang="en-US" sz="2000" dirty="0"/>
              <a:t>'writes out a new home page'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  end</a:t>
            </a:r>
            <a:endParaRPr lang="en-US" sz="2000" dirty="0"/>
          </a:p>
          <a:p>
            <a:r>
              <a:rPr lang="en-US" sz="2000" dirty="0" smtClean="0"/>
              <a:t>  end</a:t>
            </a:r>
          </a:p>
          <a:p>
            <a:endParaRPr lang="en-US" sz="2000" dirty="0"/>
          </a:p>
          <a:p>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16197</TotalTime>
  <Words>5699</Words>
  <Application>Microsoft Macintosh PowerPoint</Application>
  <PresentationFormat>Custom</PresentationFormat>
  <Paragraphs>774</Paragraphs>
  <Slides>58</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Courier New</vt:lpstr>
      <vt:lpstr>ＭＳ Ｐゴシック</vt:lpstr>
      <vt:lpstr>Wingdings</vt:lpstr>
      <vt:lpstr>Arial</vt:lpstr>
      <vt:lpstr>Template</vt:lpstr>
      <vt:lpstr>Interaction</vt:lpstr>
      <vt:lpstr>Creating a Custom Resource</vt:lpstr>
      <vt:lpstr>Objectives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Removing an un-needed Directory</vt:lpstr>
      <vt:lpstr>Defining the Create Action</vt:lpstr>
      <vt:lpstr>Implementing the Create Action</vt:lpstr>
      <vt:lpstr>Refactoring the Default Recipe</vt:lpstr>
      <vt:lpstr>Refactoring the Default Recipe</vt:lpstr>
      <vt:lpstr>Adding the New Custom Resource</vt:lpstr>
      <vt:lpstr>Executing the Unit Tests</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httpd_vhost - site_port Property</vt:lpstr>
      <vt:lpstr>Defining a Property to Manage the site_port</vt:lpstr>
      <vt:lpstr>Updating the Resource to use the Property</vt:lpstr>
      <vt:lpstr>Executing the Unit Tests</vt:lpstr>
      <vt:lpstr>Converging and Verifying the Test Instance</vt:lpstr>
      <vt:lpstr>httpd_vhost - site_port Property</vt:lpstr>
      <vt:lpstr>httpd_vhost Remove Action</vt:lpstr>
      <vt:lpstr>Defining the Resource's Remove Action</vt:lpstr>
      <vt:lpstr>Removing the Resource from the Recipe</vt:lpstr>
      <vt:lpstr>Adding the Resource with Remove Action to the Recipe</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httpd_vhost Remove Action</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2371</cp:revision>
  <cp:lastPrinted>2015-02-07T23:49:10Z</cp:lastPrinted>
  <dcterms:created xsi:type="dcterms:W3CDTF">2012-09-13T17:36:07Z</dcterms:created>
  <dcterms:modified xsi:type="dcterms:W3CDTF">2016-10-05T22:12:18Z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