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6"/>
  </p:notesMasterIdLst>
  <p:handoutMasterIdLst>
    <p:handoutMasterId r:id="rId27"/>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77" r:id="rId20"/>
    <p:sldId id="280" r:id="rId21"/>
    <p:sldId id="278" r:id="rId22"/>
    <p:sldId id="281" r:id="rId23"/>
    <p:sldId id="266" r:id="rId24"/>
    <p:sldId id="265" r:id="rId2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9941"/>
  </p:normalViewPr>
  <p:slideViewPr>
    <p:cSldViewPr snapToGrid="0">
      <p:cViewPr>
        <p:scale>
          <a:sx n="80" d="100"/>
          <a:sy n="80" d="100"/>
        </p:scale>
        <p:origin x="2416" y="576"/>
      </p:cViewPr>
      <p:guideLst>
        <p:guide orient="horz" pos="1392"/>
        <p:guide pos="5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2016-10-03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2016-10-03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 But before we do that, it is important to understand the value that a custom resource brings to a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Maintainability measures the code to see if it is supportable. If there is a failure are you able to quickly identify the issue? Are you able to easily adapt the solution? Is it testable?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Portability refers to how well the software can adapt to changes in its environment or with its requirements. This may also include evaluating code for its adaptability and maybe even be easily replaced.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examine this first example and apply the criteria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We've</a:t>
            </a:r>
            <a:r>
              <a:rPr lang="en-US" baseline="0" dirty="0" smtClean="0"/>
              <a:t> evaluated one code sample, let's look at a second one.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398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These</a:t>
            </a:r>
            <a:r>
              <a:rPr lang="en-US" baseline="0" dirty="0" smtClean="0"/>
              <a:t> two code samples do not speak for all the implementations within the wild but hopefully give you an understanding and some practical skills you can use when evaluating whether implementing a custom resource is the appropriate choice.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972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when</a:t>
            </a:r>
            <a:r>
              <a:rPr lang="en-US" baseline="0" dirty="0" smtClean="0"/>
              <a:t> </a:t>
            </a:r>
            <a:r>
              <a:rPr lang="en-US" dirty="0" smtClean="0"/>
              <a:t>a Custom Resource would be beneficial for clarity and reusability.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an group exercise we are going to look at a series of resources and discuss their quality. Quality can be rather variable unless we select a criteria for which to judge it.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resources within our recipes we are writing software. Software has a number of quality characteristics that have already been defined. ISO/IEC 9126 is an international standard for evaluation of software quality.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identifies 6 main quality characteristics.</a:t>
            </a:r>
            <a:r>
              <a:rPr lang="en-US" baseline="0" dirty="0" smtClean="0"/>
              <a:t> </a:t>
            </a:r>
            <a:r>
              <a:rPr lang="en-US" dirty="0" smtClean="0"/>
              <a:t>Let's talk about each one of these so that we have a shared understanding of what we mean when using them in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Functionality is the essential purpose of any product or service. Does the code accomplish what it is designed to accomplish? Functionality may also be concerned with if it does so securely and within compliance guidelines.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is a judgment of whether the code accomplishes its functional goal consistently, is able to withstand fault, and recover from a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Usability refers to the ease of use for the given code. Is the code easy to understand? Is it easy to learn? Does it adhere to common team standards?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is concerned with the system resources required to achieve the functionality. We may consider the time, CPU, memory, network requirements, or physical space it takes to accomplish the intended operation.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7974746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Use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Maintainability</a:t>
            </a:r>
            <a:endParaRPr lang="en-US" dirty="0"/>
          </a:p>
        </p:txBody>
      </p:sp>
      <p:sp>
        <p:nvSpPr>
          <p:cNvPr id="3" name="Subtitle 2"/>
          <p:cNvSpPr>
            <a:spLocks noGrp="1"/>
          </p:cNvSpPr>
          <p:nvPr>
            <p:ph type="subTitle" idx="1"/>
          </p:nvPr>
        </p:nvSpPr>
        <p:spPr/>
        <p:txBody>
          <a:bodyPr/>
          <a:lstStyle/>
          <a:p>
            <a:r>
              <a:rPr lang="en-US" dirty="0"/>
              <a:t>Are you able to easily adapt the solution? Is it testable?</a:t>
            </a:r>
          </a:p>
        </p:txBody>
      </p:sp>
    </p:spTree>
    <p:extLst>
      <p:ext uri="{BB962C8B-B14F-4D97-AF65-F5344CB8AC3E}">
        <p14:creationId xmlns:p14="http://schemas.microsoft.com/office/powerpoint/2010/main" val="172946888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Portability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950895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q"/>
            </a:pPr>
            <a:r>
              <a:rPr lang="en-US" dirty="0" smtClean="0"/>
              <a:t>Evaluate first code sample</a:t>
            </a:r>
          </a:p>
          <a:p>
            <a:pPr marL="342900" indent="-342900">
              <a:buFont typeface="Wingdings" charset="2"/>
              <a:buChar char="q"/>
            </a:pPr>
            <a:r>
              <a:rPr lang="en-US" dirty="0" smtClean="0"/>
              <a:t>Evaluate second code sample</a:t>
            </a:r>
            <a:endParaRPr lang="en-US" dirty="0"/>
          </a:p>
        </p:txBody>
      </p:sp>
    </p:spTree>
    <p:extLst>
      <p:ext uri="{BB962C8B-B14F-4D97-AF65-F5344CB8AC3E}">
        <p14:creationId xmlns:p14="http://schemas.microsoft.com/office/powerpoint/2010/main" val="130832310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endParaRPr lang="en-US" b="1" dirty="0"/>
          </a:p>
        </p:txBody>
      </p:sp>
      <p:sp>
        <p:nvSpPr>
          <p:cNvPr id="7" name="Content Placeholder 2"/>
          <p:cNvSpPr>
            <a:spLocks noGrp="1"/>
          </p:cNvSpPr>
          <p:nvPr>
            <p:ph sz="quarter" idx="10"/>
          </p:nvPr>
        </p:nvSpPr>
        <p:spPr>
          <a:xfrm>
            <a:off x="8233863" y="1348276"/>
            <a:ext cx="7310937" cy="6678417"/>
          </a:xfrm>
        </p:spPr>
        <p:txBody>
          <a:bodyPr/>
          <a:lstStyle/>
          <a:p>
            <a:endParaRPr lang="en-US" b="1" dirty="0"/>
          </a:p>
        </p:txBody>
      </p:sp>
    </p:spTree>
    <p:extLst>
      <p:ext uri="{BB962C8B-B14F-4D97-AF65-F5344CB8AC3E}">
        <p14:creationId xmlns:p14="http://schemas.microsoft.com/office/powerpoint/2010/main" val="38842719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first code sample</a:t>
            </a:r>
          </a:p>
          <a:p>
            <a:pPr marL="342900" indent="-342900">
              <a:buFont typeface="Wingdings" charset="2"/>
              <a:buChar char="q"/>
            </a:pPr>
            <a:r>
              <a:rPr lang="en-US" dirty="0" smtClean="0"/>
              <a:t>Evaluate second code sample</a:t>
            </a:r>
            <a:endParaRPr lang="en-US" dirty="0"/>
          </a:p>
        </p:txBody>
      </p:sp>
    </p:spTree>
    <p:extLst>
      <p:ext uri="{BB962C8B-B14F-4D97-AF65-F5344CB8AC3E}">
        <p14:creationId xmlns:p14="http://schemas.microsoft.com/office/powerpoint/2010/main" val="202328264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4"/>
          <p:cNvSpPr>
            <a:spLocks noGrp="1"/>
          </p:cNvSpPr>
          <p:nvPr>
            <p:ph sz="quarter" idx="10"/>
          </p:nvPr>
        </p:nvSpPr>
        <p:spPr/>
        <p:txBody>
          <a:bodyPr/>
          <a:lstStyle/>
          <a:p>
            <a:endParaRPr lang="en-US" dirty="0"/>
          </a:p>
        </p:txBody>
      </p:sp>
      <p:sp>
        <p:nvSpPr>
          <p:cNvPr id="4" name="Title 3"/>
          <p:cNvSpPr>
            <a:spLocks noGrp="1"/>
          </p:cNvSpPr>
          <p:nvPr>
            <p:ph type="title"/>
          </p:nvPr>
        </p:nvSpPr>
        <p:spPr/>
        <p:txBody>
          <a:bodyPr/>
          <a:lstStyle/>
          <a:p>
            <a:endParaRPr lang="en-US"/>
          </a:p>
        </p:txBody>
      </p:sp>
      <p:sp>
        <p:nvSpPr>
          <p:cNvPr id="12" name="Content Placeholder 4"/>
          <p:cNvSpPr>
            <a:spLocks noGrp="1"/>
          </p:cNvSpPr>
          <p:nvPr>
            <p:ph sz="quarter" idx="10"/>
          </p:nvPr>
        </p:nvSpPr>
        <p:spPr>
          <a:xfrm>
            <a:off x="8233863" y="1348277"/>
            <a:ext cx="7310937" cy="6678417"/>
          </a:xfrm>
        </p:spPr>
        <p:txBody>
          <a:bodyPr/>
          <a:lstStyle/>
          <a:p>
            <a:endParaRPr lang="en-US"/>
          </a:p>
        </p:txBody>
      </p:sp>
    </p:spTree>
    <p:extLst>
      <p:ext uri="{BB962C8B-B14F-4D97-AF65-F5344CB8AC3E}">
        <p14:creationId xmlns:p14="http://schemas.microsoft.com/office/powerpoint/2010/main" val="166695316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Evaluation Complete</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first code sample</a:t>
            </a:r>
          </a:p>
          <a:p>
            <a:pPr marL="342900" indent="-342900">
              <a:buFont typeface="Wingdings" charset="2"/>
              <a:buChar char="ü"/>
            </a:pPr>
            <a:r>
              <a:rPr lang="en-US" dirty="0" smtClean="0"/>
              <a:t>Evaluate second code sample</a:t>
            </a:r>
            <a:endParaRPr lang="en-US" dirty="0"/>
          </a:p>
        </p:txBody>
      </p:sp>
    </p:spTree>
    <p:extLst>
      <p:ext uri="{BB962C8B-B14F-4D97-AF65-F5344CB8AC3E}">
        <p14:creationId xmlns:p14="http://schemas.microsoft.com/office/powerpoint/2010/main" val="28703266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7739784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Determine when a Custom </a:t>
            </a:r>
            <a:r>
              <a:rPr lang="en-US" dirty="0"/>
              <a:t>R</a:t>
            </a:r>
            <a:r>
              <a:rPr lang="en-US" dirty="0" smtClean="0"/>
              <a:t>esource would be beneficial for clarity and reusability</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the judgment criteria</a:t>
            </a:r>
          </a:p>
          <a:p>
            <a:pPr marL="342900" indent="-342900">
              <a:buFont typeface="Wingdings" charset="2"/>
              <a:buChar char="q"/>
            </a:pPr>
            <a:r>
              <a:rPr lang="en-US" dirty="0" smtClean="0"/>
              <a:t>Evaluate first code sample</a:t>
            </a:r>
          </a:p>
          <a:p>
            <a:pPr marL="342900" indent="-342900">
              <a:buFont typeface="Wingdings" charset="2"/>
              <a:buChar char="q"/>
            </a:pPr>
            <a:r>
              <a:rPr lang="en-US" dirty="0" smtClean="0"/>
              <a:t>Evaluate second code sample</a:t>
            </a:r>
            <a:endParaRPr lang="en-US" dirty="0"/>
          </a:p>
        </p:txBody>
      </p:sp>
    </p:spTree>
    <p:extLst>
      <p:ext uri="{BB962C8B-B14F-4D97-AF65-F5344CB8AC3E}">
        <p14:creationId xmlns:p14="http://schemas.microsoft.com/office/powerpoint/2010/main" val="4374325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pPr marL="457200" indent="-457200">
              <a:buFont typeface="Arial" charset="0"/>
              <a:buChar char="•"/>
            </a:pPr>
            <a:r>
              <a:rPr lang="en-US" sz="3200" dirty="0" smtClean="0"/>
              <a:t>Functionality</a:t>
            </a:r>
          </a:p>
          <a:p>
            <a:pPr marL="457200" indent="-457200">
              <a:buFont typeface="Arial" charset="0"/>
              <a:buChar char="•"/>
            </a:pPr>
            <a:r>
              <a:rPr lang="en-US" sz="3200" dirty="0" smtClean="0"/>
              <a:t>Reliability</a:t>
            </a:r>
          </a:p>
          <a:p>
            <a:pPr marL="457200" indent="-457200">
              <a:buFont typeface="Arial" charset="0"/>
              <a:buChar char="•"/>
            </a:pPr>
            <a:r>
              <a:rPr lang="en-US" sz="3200" dirty="0" smtClean="0"/>
              <a:t>Usability</a:t>
            </a:r>
          </a:p>
          <a:p>
            <a:pPr marL="457200" indent="-457200">
              <a:buFont typeface="Arial" charset="0"/>
              <a:buChar char="•"/>
            </a:pPr>
            <a:r>
              <a:rPr lang="en-US" sz="3200" dirty="0" smtClean="0"/>
              <a:t>Efficiency</a:t>
            </a:r>
          </a:p>
          <a:p>
            <a:pPr marL="457200" indent="-457200">
              <a:buFont typeface="Arial" charset="0"/>
              <a:buChar char="•"/>
            </a:pPr>
            <a:r>
              <a:rPr lang="en-US" sz="3200" dirty="0" smtClean="0"/>
              <a:t>Maintainability</a:t>
            </a:r>
          </a:p>
          <a:p>
            <a:pPr marL="457200" indent="-457200">
              <a:buFont typeface="Arial" charset="0"/>
              <a:buChar char="•"/>
            </a:pPr>
            <a:r>
              <a:rPr lang="en-US" sz="3200" dirty="0" smtClean="0"/>
              <a:t>Portability</a:t>
            </a:r>
            <a:endParaRPr lang="en-US" sz="3200" dirty="0"/>
          </a:p>
        </p:txBody>
      </p:sp>
    </p:spTree>
    <p:extLst>
      <p:ext uri="{BB962C8B-B14F-4D97-AF65-F5344CB8AC3E}">
        <p14:creationId xmlns:p14="http://schemas.microsoft.com/office/powerpoint/2010/main" val="1394499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Functionality</a:t>
            </a:r>
            <a:endParaRPr lang="en-US" dirty="0"/>
          </a:p>
        </p:txBody>
      </p:sp>
      <p:sp>
        <p:nvSpPr>
          <p:cNvPr id="3" name="Subtitle 2"/>
          <p:cNvSpPr>
            <a:spLocks noGrp="1"/>
          </p:cNvSpPr>
          <p:nvPr>
            <p:ph type="subTitle" idx="1"/>
          </p:nvPr>
        </p:nvSpPr>
        <p:spPr/>
        <p:txBody>
          <a:bodyPr/>
          <a:lstStyle/>
          <a:p>
            <a:r>
              <a:rPr lang="en-US" dirty="0"/>
              <a:t>Does the code accomplish what it is designed to accomplish?</a:t>
            </a:r>
          </a:p>
        </p:txBody>
      </p:sp>
    </p:spTree>
    <p:extLst>
      <p:ext uri="{BB962C8B-B14F-4D97-AF65-F5344CB8AC3E}">
        <p14:creationId xmlns:p14="http://schemas.microsoft.com/office/powerpoint/2010/main" val="110964914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Reliability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220117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Usability</a:t>
            </a:r>
            <a:endParaRPr lang="en-US" dirty="0"/>
          </a:p>
        </p:txBody>
      </p:sp>
      <p:sp>
        <p:nvSpPr>
          <p:cNvPr id="3" name="Subtitle 2"/>
          <p:cNvSpPr>
            <a:spLocks noGrp="1"/>
          </p:cNvSpPr>
          <p:nvPr>
            <p:ph type="subTitle" idx="1"/>
          </p:nvPr>
        </p:nvSpPr>
        <p:spPr/>
        <p:txBody>
          <a:bodyPr/>
          <a:lstStyle/>
          <a:p>
            <a:r>
              <a:rPr lang="en-US" dirty="0"/>
              <a:t>Is the code easy to understand? Is it easy to learn</a:t>
            </a:r>
            <a:r>
              <a:rPr lang="en-US" dirty="0" smtClean="0"/>
              <a:t>?</a:t>
            </a:r>
            <a:endParaRPr lang="en-US" dirty="0"/>
          </a:p>
        </p:txBody>
      </p:sp>
    </p:spTree>
    <p:extLst>
      <p:ext uri="{BB962C8B-B14F-4D97-AF65-F5344CB8AC3E}">
        <p14:creationId xmlns:p14="http://schemas.microsoft.com/office/powerpoint/2010/main" val="11747654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Efficiency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6639428"/>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15364</TotalTime>
  <Words>646</Words>
  <Application>Microsoft Macintosh PowerPoint</Application>
  <PresentationFormat>Custom</PresentationFormat>
  <Paragraphs>68</Paragraphs>
  <Slides>19</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Courier New</vt:lpstr>
      <vt:lpstr>ＭＳ Ｐゴシック</vt:lpstr>
      <vt:lpstr>Wingdings</vt:lpstr>
      <vt:lpstr>Arial</vt:lpstr>
      <vt:lpstr>Template</vt:lpstr>
      <vt:lpstr>Interaction</vt:lpstr>
      <vt:lpstr>Why Use Custom Resources</vt:lpstr>
      <vt:lpstr>Objectives</vt:lpstr>
      <vt:lpstr>PowerPoint Presentation</vt:lpstr>
      <vt:lpstr>Software Quality Standards</vt:lpstr>
      <vt:lpstr>Software Quality Standards</vt:lpstr>
      <vt:lpstr>Functionality</vt:lpstr>
      <vt:lpstr>Reliability</vt:lpstr>
      <vt:lpstr>Usability</vt:lpstr>
      <vt:lpstr>Efficiency</vt:lpstr>
      <vt:lpstr>Maintainability</vt:lpstr>
      <vt:lpstr>Portability</vt:lpstr>
      <vt:lpstr>Examine the Code Sample</vt:lpstr>
      <vt:lpstr>PowerPoint Presentation</vt:lpstr>
      <vt:lpstr>Examine the Code Sample</vt:lpstr>
      <vt:lpstr>PowerPoint Presentation</vt:lpstr>
      <vt:lpstr>Evaluation Complete</vt:lpstr>
      <vt:lpstr>PowerPoint Presentation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2104</cp:revision>
  <cp:lastPrinted>2015-02-07T23:49:10Z</cp:lastPrinted>
  <dcterms:created xsi:type="dcterms:W3CDTF">2012-09-13T17:36:07Z</dcterms:created>
  <dcterms:modified xsi:type="dcterms:W3CDTF">2016-10-03T21:41:55Z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