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"/>
  </p:notesMasterIdLst>
  <p:sldIdLst>
    <p:sldId id="256" r:id="rId2"/>
  </p:sldIdLst>
  <p:sldSz cx="7556500" cy="10693400"/>
  <p:notesSz cx="6858000" cy="9945688"/>
  <p:embeddedFontLst>
    <p:embeddedFont>
      <p:font typeface="Poppins Light Bold" panose="020B0604020202020204" charset="0"/>
      <p:regular r:id="rId4"/>
    </p:embeddedFont>
    <p:embeddedFont>
      <p:font typeface="Calibri" panose="020F0502020204030204" pitchFamily="34" charset="0"/>
      <p:regular r:id="rId5"/>
      <p:bold r:id="rId6"/>
      <p:italic r:id="rId7"/>
      <p:boldItalic r:id="rId8"/>
    </p:embeddedFont>
    <p:embeddedFont>
      <p:font typeface="Lato Bold Bold" panose="020B0604020202020204" charset="0"/>
      <p:regular r:id="rId9"/>
    </p:embeddedFont>
    <p:embeddedFont>
      <p:font typeface="Poppins Light" panose="020B0604020202020204" charset="0"/>
      <p:regular r:id="rId1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>
        <p:scale>
          <a:sx n="100" d="100"/>
          <a:sy n="100" d="100"/>
        </p:scale>
        <p:origin x="907" y="-103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presProps" Target="presProps.xml"/><Relationship Id="rId5" Type="http://schemas.openxmlformats.org/officeDocument/2006/relationships/font" Target="fonts/font2.fntdata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90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990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81FAD1-ED5B-4416-B632-DB556A6CFF16}" type="datetimeFigureOut">
              <a:rPr lang="ru-RU" smtClean="0"/>
              <a:t>01.06.2023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2243138" y="1243013"/>
            <a:ext cx="2371725" cy="33575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786362"/>
            <a:ext cx="5486400" cy="391611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446678"/>
            <a:ext cx="2971800" cy="4990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9446678"/>
            <a:ext cx="2971800" cy="4990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BCA226-2D0A-464B-83A6-9D0B758B4B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71707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BCA226-2D0A-464B-83A6-9D0B758B4BD6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09290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349110" y="-499799"/>
            <a:ext cx="5689318" cy="1121599"/>
            <a:chOff x="0" y="0"/>
            <a:chExt cx="7740848" cy="157099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863090" cy="1570990"/>
            </a:xfrm>
            <a:custGeom>
              <a:avLst/>
              <a:gdLst/>
              <a:ahLst/>
              <a:cxnLst/>
              <a:rect l="l" t="t" r="r" b="b"/>
              <a:pathLst>
                <a:path w="1863090" h="1570990">
                  <a:moveTo>
                    <a:pt x="956310" y="0"/>
                  </a:moveTo>
                  <a:lnTo>
                    <a:pt x="906780" y="0"/>
                  </a:lnTo>
                  <a:lnTo>
                    <a:pt x="0" y="1570990"/>
                  </a:lnTo>
                  <a:lnTo>
                    <a:pt x="49530" y="1570990"/>
                  </a:lnTo>
                  <a:lnTo>
                    <a:pt x="901700" y="1570990"/>
                  </a:lnTo>
                  <a:lnTo>
                    <a:pt x="951230" y="1570990"/>
                  </a:lnTo>
                  <a:lnTo>
                    <a:pt x="1813560" y="1570990"/>
                  </a:lnTo>
                  <a:lnTo>
                    <a:pt x="1863090" y="1570990"/>
                  </a:lnTo>
                  <a:close/>
                </a:path>
              </a:pathLst>
            </a:custGeom>
            <a:solidFill>
              <a:srgbClr val="202020"/>
            </a:solidFill>
          </p:spPr>
        </p:sp>
        <p:sp>
          <p:nvSpPr>
            <p:cNvPr id="4" name="Freeform 4"/>
            <p:cNvSpPr/>
            <p:nvPr/>
          </p:nvSpPr>
          <p:spPr>
            <a:xfrm>
              <a:off x="906780" y="0"/>
              <a:ext cx="6834068" cy="1570990"/>
            </a:xfrm>
            <a:custGeom>
              <a:avLst/>
              <a:gdLst/>
              <a:ahLst/>
              <a:cxnLst/>
              <a:rect l="l" t="t" r="r" b="b"/>
              <a:pathLst>
                <a:path w="6834068" h="1570990">
                  <a:moveTo>
                    <a:pt x="5927289" y="0"/>
                  </a:moveTo>
                  <a:lnTo>
                    <a:pt x="0" y="0"/>
                  </a:lnTo>
                  <a:lnTo>
                    <a:pt x="906780" y="1570990"/>
                  </a:lnTo>
                  <a:lnTo>
                    <a:pt x="6834068" y="1570990"/>
                  </a:lnTo>
                  <a:close/>
                </a:path>
              </a:pathLst>
            </a:custGeom>
            <a:solidFill>
              <a:srgbClr val="202020"/>
            </a:solidFill>
          </p:spPr>
        </p:sp>
      </p:grpSp>
      <p:sp>
        <p:nvSpPr>
          <p:cNvPr id="5" name="TextBox 5"/>
          <p:cNvSpPr txBox="1"/>
          <p:nvPr/>
        </p:nvSpPr>
        <p:spPr>
          <a:xfrm>
            <a:off x="5095705" y="452890"/>
            <a:ext cx="1774311" cy="3282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390"/>
              </a:lnSpc>
            </a:pPr>
            <a:r>
              <a:rPr lang="en-US" sz="1000" spc="10">
                <a:solidFill>
                  <a:srgbClr val="FFFFFF"/>
                </a:solidFill>
                <a:latin typeface="Poppins Light"/>
              </a:rPr>
              <a:t>123 Anywhere St., Any City, ST 12345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4880039" y="833563"/>
            <a:ext cx="1989977" cy="1568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390"/>
              </a:lnSpc>
            </a:pPr>
            <a:r>
              <a:rPr lang="en-US" sz="1000" spc="10">
                <a:solidFill>
                  <a:srgbClr val="FFFFFF"/>
                </a:solidFill>
                <a:latin typeface="Poppins Light"/>
              </a:rPr>
              <a:t>+123-4567-890</a:t>
            </a:r>
          </a:p>
        </p:txBody>
      </p:sp>
      <p:grpSp>
        <p:nvGrpSpPr>
          <p:cNvPr id="7" name="Group 7"/>
          <p:cNvGrpSpPr/>
          <p:nvPr/>
        </p:nvGrpSpPr>
        <p:grpSpPr>
          <a:xfrm rot="-10800000">
            <a:off x="1219427" y="-222853"/>
            <a:ext cx="6435893" cy="1511614"/>
            <a:chOff x="0" y="0"/>
            <a:chExt cx="6497311" cy="157099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863090" cy="1570990"/>
            </a:xfrm>
            <a:custGeom>
              <a:avLst/>
              <a:gdLst/>
              <a:ahLst/>
              <a:cxnLst/>
              <a:rect l="l" t="t" r="r" b="b"/>
              <a:pathLst>
                <a:path w="1863090" h="1570990">
                  <a:moveTo>
                    <a:pt x="956310" y="0"/>
                  </a:moveTo>
                  <a:lnTo>
                    <a:pt x="906780" y="0"/>
                  </a:lnTo>
                  <a:lnTo>
                    <a:pt x="0" y="1570990"/>
                  </a:lnTo>
                  <a:lnTo>
                    <a:pt x="49530" y="1570990"/>
                  </a:lnTo>
                  <a:lnTo>
                    <a:pt x="901700" y="1570990"/>
                  </a:lnTo>
                  <a:lnTo>
                    <a:pt x="951230" y="1570990"/>
                  </a:lnTo>
                  <a:lnTo>
                    <a:pt x="1813560" y="1570990"/>
                  </a:lnTo>
                  <a:lnTo>
                    <a:pt x="1863090" y="1570990"/>
                  </a:lnTo>
                  <a:close/>
                </a:path>
              </a:pathLst>
            </a:custGeom>
            <a:solidFill>
              <a:srgbClr val="202020"/>
            </a:solidFill>
          </p:spPr>
        </p:sp>
        <p:sp>
          <p:nvSpPr>
            <p:cNvPr id="9" name="Freeform 9"/>
            <p:cNvSpPr/>
            <p:nvPr/>
          </p:nvSpPr>
          <p:spPr>
            <a:xfrm>
              <a:off x="906780" y="0"/>
              <a:ext cx="5590531" cy="1570990"/>
            </a:xfrm>
            <a:custGeom>
              <a:avLst/>
              <a:gdLst/>
              <a:ahLst/>
              <a:cxnLst/>
              <a:rect l="l" t="t" r="r" b="b"/>
              <a:pathLst>
                <a:path w="5590531" h="1570990">
                  <a:moveTo>
                    <a:pt x="4683751" y="0"/>
                  </a:moveTo>
                  <a:lnTo>
                    <a:pt x="0" y="0"/>
                  </a:lnTo>
                  <a:lnTo>
                    <a:pt x="906780" y="1570990"/>
                  </a:lnTo>
                  <a:lnTo>
                    <a:pt x="5590531" y="1570990"/>
                  </a:lnTo>
                  <a:close/>
                </a:path>
              </a:pathLst>
            </a:custGeom>
            <a:solidFill>
              <a:srgbClr val="DA0A2D"/>
            </a:solidFill>
          </p:spPr>
        </p:sp>
      </p:grpSp>
      <p:pic>
        <p:nvPicPr>
          <p:cNvPr id="10" name="Picture 10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2743209" y="213375"/>
            <a:ext cx="2084627" cy="999319"/>
          </a:xfrm>
          <a:prstGeom prst="rect">
            <a:avLst/>
          </a:prstGeom>
        </p:spPr>
      </p:pic>
      <p:graphicFrame>
        <p:nvGraphicFramePr>
          <p:cNvPr id="11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0937841"/>
              </p:ext>
            </p:extLst>
          </p:nvPr>
        </p:nvGraphicFramePr>
        <p:xfrm>
          <a:off x="501649" y="1895722"/>
          <a:ext cx="6553202" cy="2901327"/>
        </p:xfrm>
        <a:graphic>
          <a:graphicData uri="http://schemas.openxmlformats.org/drawingml/2006/table">
            <a:tbl>
              <a:tblPr/>
              <a:tblGrid>
                <a:gridCol w="12098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46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586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0776">
                <a:tc>
                  <a:txBody>
                    <a:bodyPr/>
                    <a:lstStyle/>
                    <a:p>
                      <a:pPr algn="ctr">
                        <a:lnSpc>
                          <a:spcPts val="1119"/>
                        </a:lnSpc>
                        <a:defRPr/>
                      </a:pPr>
                      <a:r>
                        <a:rPr lang="en-US" sz="799" b="1" dirty="0" err="1" smtClean="0">
                          <a:solidFill>
                            <a:srgbClr val="000000"/>
                          </a:solidFill>
                          <a:latin typeface="Poppins Light Bold"/>
                        </a:rPr>
                        <a:t>Авиабилет</a:t>
                      </a:r>
                      <a:endParaRPr lang="en-US" sz="1100" b="1" dirty="0"/>
                    </a:p>
                  </a:txBody>
                  <a:tcPr marL="28575" marR="28575" marT="28575" marB="28575" anchor="ctr">
                    <a:lnL w="84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19"/>
                        </a:lnSpc>
                        <a:defRPr/>
                      </a:pPr>
                      <a:r>
                        <a:rPr lang="ru-RU" sz="1100" dirty="0" smtClean="0"/>
                        <a:t>-</a:t>
                      </a:r>
                      <a:endParaRPr lang="en-US" sz="1100" dirty="0"/>
                    </a:p>
                  </a:txBody>
                  <a:tcPr marL="28575" marR="28575" marT="28575" marB="28575" anchor="ctr">
                    <a:lnL w="84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19"/>
                        </a:lnSpc>
                        <a:defRPr/>
                      </a:pPr>
                      <a:r>
                        <a:rPr lang="ru-RU" sz="1200" baseline="0" dirty="0" smtClean="0">
                          <a:solidFill>
                            <a:srgbClr val="000000"/>
                          </a:solidFill>
                        </a:rPr>
                        <a:t>Название: </a:t>
                      </a:r>
                    </a:p>
                  </a:txBody>
                  <a:tcPr marL="28575" marR="28575" marT="28575" marB="28575" anchor="ctr">
                    <a:lnL w="84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0776">
                <a:tc>
                  <a:txBody>
                    <a:bodyPr/>
                    <a:lstStyle/>
                    <a:p>
                      <a:pPr algn="ctr">
                        <a:lnSpc>
                          <a:spcPts val="1119"/>
                        </a:lnSpc>
                        <a:defRPr/>
                      </a:pPr>
                      <a:r>
                        <a:rPr lang="en-US" sz="799" b="1" dirty="0" err="1" smtClean="0">
                          <a:solidFill>
                            <a:srgbClr val="000000"/>
                          </a:solidFill>
                          <a:latin typeface="Poppins Light Bold"/>
                        </a:rPr>
                        <a:t>Отель</a:t>
                      </a:r>
                      <a:endParaRPr lang="en-US" sz="1100" b="1" dirty="0"/>
                    </a:p>
                  </a:txBody>
                  <a:tcPr marL="28575" marR="28575" marT="28575" marB="28575" anchor="ctr">
                    <a:lnL w="84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19"/>
                        </a:lnSpc>
                        <a:defRPr/>
                      </a:pPr>
                      <a:r>
                        <a:rPr lang="en-US" sz="799" dirty="0" smtClean="0">
                          <a:solidFill>
                            <a:srgbClr val="000000"/>
                          </a:solidFill>
                        </a:rPr>
                        <a:t>-</a:t>
                      </a:r>
                      <a:endParaRPr lang="en-US" sz="1100" dirty="0"/>
                    </a:p>
                  </a:txBody>
                  <a:tcPr marL="28575" marR="28575" marT="28575" marB="28575" anchor="ctr">
                    <a:lnL w="84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marL="0" indent="0" algn="l">
                        <a:lnSpc>
                          <a:spcPts val="1119"/>
                        </a:lnSpc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en-US" sz="1100" dirty="0" smtClean="0"/>
                        <a:t/>
                      </a:r>
                      <a:br>
                        <a:rPr lang="en-US" sz="1100" dirty="0" smtClean="0"/>
                      </a:br>
                      <a:endParaRPr lang="en-US" sz="1100" dirty="0"/>
                    </a:p>
                  </a:txBody>
                  <a:tcPr marL="28575" marR="28575" marT="28575" marB="28575" anchor="ctr">
                    <a:lnL w="84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0776">
                <a:tc>
                  <a:txBody>
                    <a:bodyPr/>
                    <a:lstStyle/>
                    <a:p>
                      <a:pPr algn="ctr">
                        <a:lnSpc>
                          <a:spcPts val="1119"/>
                        </a:lnSpc>
                        <a:defRPr/>
                      </a:pPr>
                      <a:r>
                        <a:rPr lang="ru-RU" sz="799" b="1" dirty="0" smtClean="0">
                          <a:solidFill>
                            <a:srgbClr val="000000"/>
                          </a:solidFill>
                          <a:latin typeface="Poppins Light Bold"/>
                        </a:rPr>
                        <a:t>Т</a:t>
                      </a:r>
                      <a:r>
                        <a:rPr lang="en-US" sz="799" b="1" dirty="0" err="1" smtClean="0">
                          <a:solidFill>
                            <a:srgbClr val="000000"/>
                          </a:solidFill>
                          <a:latin typeface="Poppins Light Bold"/>
                        </a:rPr>
                        <a:t>рансфер</a:t>
                      </a:r>
                      <a:endParaRPr lang="en-US" sz="1100" b="1" dirty="0"/>
                    </a:p>
                  </a:txBody>
                  <a:tcPr marL="28575" marR="28575" marT="28575" marB="28575" anchor="ctr">
                    <a:lnL w="84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19"/>
                        </a:lnSpc>
                        <a:defRPr/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sz="1100" dirty="0"/>
                    </a:p>
                  </a:txBody>
                  <a:tcPr marL="28575" marR="28575" marT="28575" marB="28575" anchor="ctr">
                    <a:lnL w="84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>
                        <a:lnSpc>
                          <a:spcPts val="1119"/>
                        </a:lnSpc>
                        <a:defRPr/>
                      </a:pPr>
                      <a:endParaRPr lang="en-US" sz="1100"/>
                    </a:p>
                  </a:txBody>
                  <a:tcPr marL="28575" marR="28575" marT="28575" marB="28575" anchor="ctr">
                    <a:lnL w="84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0776">
                <a:tc>
                  <a:txBody>
                    <a:bodyPr/>
                    <a:lstStyle/>
                    <a:p>
                      <a:pPr algn="ctr">
                        <a:lnSpc>
                          <a:spcPts val="1119"/>
                        </a:lnSpc>
                        <a:defRPr/>
                      </a:pPr>
                      <a:r>
                        <a:rPr lang="en-US" sz="799" b="1" dirty="0" err="1">
                          <a:solidFill>
                            <a:srgbClr val="000000"/>
                          </a:solidFill>
                          <a:latin typeface="Poppins Light Bold"/>
                        </a:rPr>
                        <a:t>Виза</a:t>
                      </a:r>
                      <a:endParaRPr lang="en-US" sz="1100" b="1" dirty="0"/>
                    </a:p>
                  </a:txBody>
                  <a:tcPr marL="28575" marR="28575" marT="28575" marB="28575" anchor="ctr">
                    <a:lnL w="84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19"/>
                        </a:lnSpc>
                        <a:defRPr/>
                      </a:pPr>
                      <a:r>
                        <a:rPr lang="ru-RU" sz="799" dirty="0" smtClean="0">
                          <a:solidFill>
                            <a:srgbClr val="000000"/>
                          </a:solidFill>
                        </a:rPr>
                        <a:t>-</a:t>
                      </a:r>
                      <a:endParaRPr lang="en-US" sz="1100" dirty="0"/>
                    </a:p>
                  </a:txBody>
                  <a:tcPr marL="28575" marR="28575" marT="28575" marB="28575" anchor="ctr">
                    <a:lnL w="84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>
                        <a:lnSpc>
                          <a:spcPts val="1119"/>
                        </a:lnSpc>
                        <a:defRPr/>
                      </a:pPr>
                      <a:endParaRPr lang="en-US" sz="1100"/>
                    </a:p>
                  </a:txBody>
                  <a:tcPr marL="28575" marR="28575" marT="28575" marB="28575" anchor="ctr">
                    <a:lnL w="84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0776">
                <a:tc>
                  <a:txBody>
                    <a:bodyPr/>
                    <a:lstStyle/>
                    <a:p>
                      <a:pPr algn="ctr">
                        <a:lnSpc>
                          <a:spcPts val="1119"/>
                        </a:lnSpc>
                        <a:defRPr/>
                      </a:pPr>
                      <a:r>
                        <a:rPr lang="en-US" sz="799" b="1" dirty="0" err="1">
                          <a:solidFill>
                            <a:srgbClr val="000000"/>
                          </a:solidFill>
                          <a:latin typeface="Poppins Light Bold"/>
                        </a:rPr>
                        <a:t>Страхование</a:t>
                      </a:r>
                      <a:endParaRPr lang="en-US" sz="1100" b="1" dirty="0"/>
                    </a:p>
                  </a:txBody>
                  <a:tcPr marL="28575" marR="28575" marT="28575" marB="28575" anchor="ctr">
                    <a:lnL w="84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19"/>
                        </a:lnSpc>
                        <a:defRPr/>
                      </a:pPr>
                      <a:r>
                        <a:rPr lang="en-US" sz="800" dirty="0" smtClean="0">
                          <a:solidFill>
                            <a:srgbClr val="000000"/>
                          </a:solidFill>
                        </a:rPr>
                        <a:t>-</a:t>
                      </a:r>
                      <a:endParaRPr lang="en-US" sz="1800" dirty="0"/>
                    </a:p>
                  </a:txBody>
                  <a:tcPr marL="28575" marR="28575" marT="28575" marB="28575" anchor="ctr">
                    <a:lnL w="84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>
                        <a:lnSpc>
                          <a:spcPts val="1119"/>
                        </a:lnSpc>
                        <a:defRPr/>
                      </a:pPr>
                      <a:endParaRPr lang="en-US" sz="1100"/>
                    </a:p>
                  </a:txBody>
                  <a:tcPr marL="28575" marR="28575" marT="28575" marB="28575" anchor="ctr">
                    <a:lnL w="84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0776">
                <a:tc>
                  <a:txBody>
                    <a:bodyPr/>
                    <a:lstStyle/>
                    <a:p>
                      <a:pPr algn="ctr">
                        <a:lnSpc>
                          <a:spcPts val="1119"/>
                        </a:lnSpc>
                        <a:defRPr/>
                      </a:pPr>
                      <a:r>
                        <a:rPr lang="en-US" sz="799" b="1" dirty="0" err="1">
                          <a:solidFill>
                            <a:srgbClr val="000000"/>
                          </a:solidFill>
                          <a:latin typeface="Poppins Light Bold"/>
                        </a:rPr>
                        <a:t>Количество</a:t>
                      </a:r>
                      <a:r>
                        <a:rPr lang="en-US" sz="799" b="1" dirty="0">
                          <a:solidFill>
                            <a:srgbClr val="000000"/>
                          </a:solidFill>
                          <a:latin typeface="Poppins Light Bold"/>
                        </a:rPr>
                        <a:t> </a:t>
                      </a:r>
                      <a:r>
                        <a:rPr lang="en-US" sz="799" b="1" dirty="0" err="1">
                          <a:solidFill>
                            <a:srgbClr val="000000"/>
                          </a:solidFill>
                          <a:latin typeface="Poppins Light Bold"/>
                        </a:rPr>
                        <a:t>туристов</a:t>
                      </a:r>
                      <a:r>
                        <a:rPr lang="en-US" sz="799" b="1" dirty="0">
                          <a:solidFill>
                            <a:srgbClr val="000000"/>
                          </a:solidFill>
                          <a:latin typeface="Poppins Light Bold"/>
                        </a:rPr>
                        <a:t>:</a:t>
                      </a:r>
                      <a:endParaRPr lang="en-US" sz="1100" b="1" dirty="0"/>
                    </a:p>
                  </a:txBody>
                  <a:tcPr marL="28575" marR="28575" marT="28575" marB="28575" anchor="ctr">
                    <a:lnL w="84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19"/>
                        </a:lnSpc>
                        <a:defRPr/>
                      </a:pPr>
                      <a:r>
                        <a:rPr lang="ru-RU" sz="1100" baseline="0" dirty="0" smtClean="0"/>
                        <a:t>1 </a:t>
                      </a:r>
                      <a:r>
                        <a:rPr lang="ru-RU" sz="1100" dirty="0" smtClean="0"/>
                        <a:t>взрослых</a:t>
                      </a:r>
                      <a:endParaRPr lang="en-US" sz="1100" dirty="0"/>
                    </a:p>
                  </a:txBody>
                  <a:tcPr marL="28575" marR="28575" marT="28575" marB="28575" anchor="ctr">
                    <a:lnL w="84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19"/>
                        </a:lnSpc>
                        <a:defRPr/>
                      </a:pPr>
                      <a:r>
                        <a:rPr lang="ru-RU" sz="1100" dirty="0" smtClean="0"/>
                        <a:t>Дата:</a:t>
                      </a:r>
                      <a:r>
                        <a:rPr lang="ru-RU" sz="1100" baseline="0" dirty="0" smtClean="0"/>
                        <a:t> </a:t>
                      </a:r>
                      <a:r>
                        <a:rPr lang="en-US" sz="1100" baseline="0" dirty="0" smtClean="0"/>
                        <a:t>01</a:t>
                      </a:r>
                      <a:r>
                        <a:rPr lang="ru-RU" sz="1100" baseline="0" dirty="0" smtClean="0"/>
                        <a:t>.0</a:t>
                      </a:r>
                      <a:r>
                        <a:rPr lang="en-US" sz="1100" baseline="0" dirty="0" smtClean="0"/>
                        <a:t>6</a:t>
                      </a:r>
                      <a:r>
                        <a:rPr lang="ru-RU" sz="1100" baseline="0" dirty="0" smtClean="0"/>
                        <a:t>.2023</a:t>
                      </a:r>
                      <a:endParaRPr lang="en-US" sz="1100" dirty="0"/>
                    </a:p>
                  </a:txBody>
                  <a:tcPr marL="28575" marR="28575" marT="28575" marB="28575" anchor="ctr">
                    <a:lnL w="84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1209">
                <a:tc>
                  <a:txBody>
                    <a:bodyPr/>
                    <a:lstStyle/>
                    <a:p>
                      <a:pPr algn="ctr">
                        <a:lnSpc>
                          <a:spcPts val="1119"/>
                        </a:lnSpc>
                        <a:defRPr/>
                      </a:pPr>
                      <a:r>
                        <a:rPr lang="en-US" sz="799" b="1" dirty="0" err="1">
                          <a:solidFill>
                            <a:srgbClr val="000000"/>
                          </a:solidFill>
                          <a:latin typeface="Poppins Light Bold"/>
                        </a:rPr>
                        <a:t>Стоимость</a:t>
                      </a:r>
                      <a:r>
                        <a:rPr lang="en-US" sz="799" b="1" dirty="0">
                          <a:solidFill>
                            <a:srgbClr val="000000"/>
                          </a:solidFill>
                          <a:latin typeface="Poppins Light Bold"/>
                        </a:rPr>
                        <a:t> </a:t>
                      </a:r>
                      <a:r>
                        <a:rPr lang="en-US" sz="799" b="1" dirty="0" err="1">
                          <a:solidFill>
                            <a:srgbClr val="000000"/>
                          </a:solidFill>
                          <a:latin typeface="Poppins Light Bold"/>
                        </a:rPr>
                        <a:t>тура</a:t>
                      </a:r>
                      <a:r>
                        <a:rPr lang="en-US" sz="799" b="1" dirty="0">
                          <a:solidFill>
                            <a:srgbClr val="000000"/>
                          </a:solidFill>
                          <a:latin typeface="Poppins Light Bold"/>
                        </a:rPr>
                        <a:t>:</a:t>
                      </a:r>
                      <a:endParaRPr lang="en-US" sz="1100" b="1" dirty="0"/>
                    </a:p>
                  </a:txBody>
                  <a:tcPr marL="28575" marR="28575" marT="28575" marB="28575" anchor="ctr">
                    <a:lnL w="84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19"/>
                        </a:lnSpc>
                        <a:defRPr/>
                      </a:pPr>
                      <a:r>
                        <a:rPr lang="ru-RU" sz="1100" dirty="0" smtClean="0"/>
                        <a:t>977</a:t>
                      </a:r>
                      <a:r>
                        <a:rPr lang="en-US" sz="1100" dirty="0" smtClean="0"/>
                        <a:t> </a:t>
                      </a:r>
                      <a:r>
                        <a:rPr lang="ru-RU" sz="1100" dirty="0" smtClean="0"/>
                        <a:t>500 </a:t>
                      </a:r>
                      <a:r>
                        <a:rPr lang="ru-RU" sz="1100" dirty="0" err="1" smtClean="0"/>
                        <a:t>сўм</a:t>
                      </a:r>
                      <a:endParaRPr lang="en-US" sz="1100" dirty="0"/>
                    </a:p>
                  </a:txBody>
                  <a:tcPr marL="28575" marR="28575" marT="28575" marB="28575" anchor="ctr">
                    <a:lnL w="84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l">
                        <a:lnSpc>
                          <a:spcPts val="1119"/>
                        </a:lnSpc>
                        <a:defRPr/>
                      </a:pPr>
                      <a:endParaRPr lang="en-US" sz="1100" dirty="0"/>
                    </a:p>
                  </a:txBody>
                  <a:tcPr marL="28575" marR="28575" marT="28575" marB="28575" anchor="ctr">
                    <a:lnL w="84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0776">
                <a:tc>
                  <a:txBody>
                    <a:bodyPr/>
                    <a:lstStyle/>
                    <a:p>
                      <a:pPr algn="ctr">
                        <a:lnSpc>
                          <a:spcPts val="1119"/>
                        </a:lnSpc>
                        <a:defRPr/>
                      </a:pPr>
                      <a:r>
                        <a:rPr lang="en-US" sz="799" b="1" dirty="0" err="1">
                          <a:solidFill>
                            <a:srgbClr val="000000"/>
                          </a:solidFill>
                          <a:latin typeface="Poppins Light Bold"/>
                        </a:rPr>
                        <a:t>Оплачено</a:t>
                      </a:r>
                      <a:r>
                        <a:rPr lang="en-US" sz="799" b="1" dirty="0">
                          <a:solidFill>
                            <a:srgbClr val="000000"/>
                          </a:solidFill>
                          <a:latin typeface="Poppins Light Bold"/>
                        </a:rPr>
                        <a:t>:</a:t>
                      </a:r>
                      <a:endParaRPr lang="en-US" sz="1100" b="1" dirty="0"/>
                    </a:p>
                  </a:txBody>
                  <a:tcPr marL="28575" marR="28575" marT="28575" marB="28575" anchor="ctr">
                    <a:lnL w="84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19"/>
                        </a:lnSpc>
                        <a:defRPr/>
                      </a:pPr>
                      <a:r>
                        <a:rPr lang="ru-RU" sz="1100" dirty="0" smtClean="0"/>
                        <a:t>977</a:t>
                      </a:r>
                      <a:r>
                        <a:rPr lang="en-US" sz="1100" dirty="0" smtClean="0"/>
                        <a:t> </a:t>
                      </a:r>
                      <a:r>
                        <a:rPr lang="ru-RU" sz="1100" dirty="0" smtClean="0"/>
                        <a:t>500 </a:t>
                      </a:r>
                      <a:r>
                        <a:rPr lang="ru-RU" sz="1100" baseline="0" dirty="0" smtClean="0"/>
                        <a:t> </a:t>
                      </a:r>
                      <a:r>
                        <a:rPr lang="ru-RU" sz="1100" dirty="0" err="1" smtClean="0"/>
                        <a:t>сўм</a:t>
                      </a:r>
                      <a:endParaRPr lang="en-US" sz="1100" dirty="0"/>
                    </a:p>
                  </a:txBody>
                  <a:tcPr marL="28575" marR="28575" marT="28575" marB="28575" anchor="ctr">
                    <a:lnL w="84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>
                        <a:lnSpc>
                          <a:spcPts val="1119"/>
                        </a:lnSpc>
                        <a:defRPr/>
                      </a:pPr>
                      <a:endParaRPr lang="en-US" sz="1100"/>
                    </a:p>
                  </a:txBody>
                  <a:tcPr marL="28575" marR="28575" marT="28575" marB="28575" anchor="ctr">
                    <a:lnL w="84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0776">
                <a:tc>
                  <a:txBody>
                    <a:bodyPr/>
                    <a:lstStyle/>
                    <a:p>
                      <a:pPr algn="ctr">
                        <a:lnSpc>
                          <a:spcPts val="1119"/>
                        </a:lnSpc>
                        <a:defRPr/>
                      </a:pPr>
                      <a:r>
                        <a:rPr lang="en-US" sz="799" b="1" dirty="0" err="1">
                          <a:solidFill>
                            <a:srgbClr val="000000"/>
                          </a:solidFill>
                          <a:latin typeface="Poppins Light Bold"/>
                        </a:rPr>
                        <a:t>Остаток</a:t>
                      </a:r>
                      <a:r>
                        <a:rPr lang="en-US" sz="799" b="1" dirty="0">
                          <a:solidFill>
                            <a:srgbClr val="000000"/>
                          </a:solidFill>
                          <a:latin typeface="Poppins Light Bold"/>
                        </a:rPr>
                        <a:t>:</a:t>
                      </a:r>
                      <a:endParaRPr lang="en-US" sz="1100" b="1" dirty="0"/>
                    </a:p>
                  </a:txBody>
                  <a:tcPr marL="28575" marR="28575" marT="28575" marB="28575" anchor="ctr">
                    <a:lnL w="84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19"/>
                        </a:lnSpc>
                        <a:defRPr/>
                      </a:pPr>
                      <a:r>
                        <a:rPr lang="ru-RU" sz="800" dirty="0" smtClean="0"/>
                        <a:t>0</a:t>
                      </a:r>
                      <a:r>
                        <a:rPr lang="ru-RU" sz="800" baseline="0" dirty="0" smtClean="0"/>
                        <a:t> </a:t>
                      </a:r>
                      <a:r>
                        <a:rPr lang="ru-RU" sz="800" dirty="0" err="1" smtClean="0"/>
                        <a:t>сўм</a:t>
                      </a:r>
                      <a:endParaRPr lang="en-US" sz="1100" dirty="0"/>
                    </a:p>
                  </a:txBody>
                  <a:tcPr marL="28575" marR="28575" marT="28575" marB="28575" anchor="ctr">
                    <a:lnL w="84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>
                        <a:lnSpc>
                          <a:spcPts val="1119"/>
                        </a:lnSpc>
                        <a:defRPr/>
                      </a:pPr>
                      <a:endParaRPr lang="en-US" sz="1100"/>
                    </a:p>
                  </a:txBody>
                  <a:tcPr marL="28575" marR="28575" marT="28575" marB="28575" anchor="ctr">
                    <a:lnL w="84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0776">
                <a:tc>
                  <a:txBody>
                    <a:bodyPr/>
                    <a:lstStyle/>
                    <a:p>
                      <a:pPr algn="ctr">
                        <a:lnSpc>
                          <a:spcPts val="1119"/>
                        </a:lnSpc>
                        <a:defRPr/>
                      </a:pPr>
                      <a:r>
                        <a:rPr lang="en-US" sz="799" b="1" dirty="0" err="1">
                          <a:solidFill>
                            <a:srgbClr val="000000"/>
                          </a:solidFill>
                          <a:latin typeface="Poppins Light Bold"/>
                        </a:rPr>
                        <a:t>Комментарии</a:t>
                      </a:r>
                      <a:r>
                        <a:rPr lang="en-US" sz="799" b="1" dirty="0">
                          <a:solidFill>
                            <a:srgbClr val="000000"/>
                          </a:solidFill>
                          <a:latin typeface="Poppins Light Bold"/>
                        </a:rPr>
                        <a:t>:</a:t>
                      </a:r>
                      <a:endParaRPr lang="en-US" sz="1100" b="1" dirty="0"/>
                    </a:p>
                  </a:txBody>
                  <a:tcPr marL="28575" marR="28575" marT="28575" marB="28575" anchor="ctr">
                    <a:lnL w="84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19"/>
                        </a:lnSpc>
                        <a:defRPr/>
                      </a:pPr>
                      <a:r>
                        <a:rPr lang="ru-RU" sz="1100" dirty="0" smtClean="0"/>
                        <a:t>Перевод на карту</a:t>
                      </a:r>
                      <a:endParaRPr lang="en-US" sz="1100" dirty="0"/>
                    </a:p>
                  </a:txBody>
                  <a:tcPr marL="28575" marR="28575" marT="28575" marB="28575" anchor="ctr">
                    <a:lnL w="84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>
                        <a:lnSpc>
                          <a:spcPts val="1119"/>
                        </a:lnSpc>
                        <a:defRPr/>
                      </a:pPr>
                      <a:endParaRPr lang="en-US" sz="1100"/>
                    </a:p>
                  </a:txBody>
                  <a:tcPr marL="28575" marR="28575" marT="28575" marB="28575" anchor="ctr">
                    <a:lnL w="84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6397">
                <a:tc>
                  <a:txBody>
                    <a:bodyPr/>
                    <a:lstStyle/>
                    <a:p>
                      <a:pPr algn="ctr">
                        <a:lnSpc>
                          <a:spcPts val="1119"/>
                        </a:lnSpc>
                        <a:defRPr/>
                      </a:pPr>
                      <a:r>
                        <a:rPr lang="en-US" sz="799" b="1" dirty="0" err="1">
                          <a:solidFill>
                            <a:srgbClr val="000000"/>
                          </a:solidFill>
                          <a:latin typeface="Poppins Light Bold"/>
                        </a:rPr>
                        <a:t>Заказчик</a:t>
                      </a:r>
                      <a:endParaRPr lang="en-US" sz="1100" b="1" dirty="0"/>
                    </a:p>
                  </a:txBody>
                  <a:tcPr marL="28575" marR="28575" marT="28575" marB="28575" anchor="ctr">
                    <a:lnL w="84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effectLst/>
                          <a:latin typeface="inherit"/>
                        </a:rPr>
                        <a:t>ERGASHEV</a:t>
                      </a:r>
                      <a:r>
                        <a:rPr lang="en-US" sz="1100" baseline="0" dirty="0" smtClean="0">
                          <a:effectLst/>
                          <a:latin typeface="inherit"/>
                        </a:rPr>
                        <a:t> XUSNIDDIN</a:t>
                      </a:r>
                      <a:endParaRPr lang="en-US" sz="1100" dirty="0">
                        <a:effectLst/>
                        <a:latin typeface="inherit"/>
                      </a:endParaRPr>
                    </a:p>
                  </a:txBody>
                  <a:tcPr marL="38100" marR="38100" anchor="ctr">
                    <a:lnL w="84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19"/>
                        </a:lnSpc>
                        <a:defRPr/>
                      </a:pPr>
                      <a:r>
                        <a:rPr lang="en-US" sz="1100" dirty="0" smtClean="0"/>
                        <a:t>+998 98 110 99 94</a:t>
                      </a:r>
                      <a:endParaRPr lang="en-US" sz="1100" dirty="0"/>
                    </a:p>
                  </a:txBody>
                  <a:tcPr marL="28575" marR="28575" marT="28575" marB="28575" anchor="ctr">
                    <a:lnL w="84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0776">
                <a:tc>
                  <a:txBody>
                    <a:bodyPr/>
                    <a:lstStyle/>
                    <a:p>
                      <a:pPr algn="ctr">
                        <a:lnSpc>
                          <a:spcPts val="1119"/>
                        </a:lnSpc>
                        <a:defRPr/>
                      </a:pPr>
                      <a:r>
                        <a:rPr lang="en-US" sz="799" b="1" dirty="0" err="1">
                          <a:solidFill>
                            <a:srgbClr val="000000"/>
                          </a:solidFill>
                          <a:latin typeface="Poppins Light Bold"/>
                        </a:rPr>
                        <a:t>Оператор</a:t>
                      </a:r>
                      <a:endParaRPr lang="en-US" sz="1100" b="1" dirty="0"/>
                    </a:p>
                  </a:txBody>
                  <a:tcPr marL="28575" marR="28575" marT="28575" marB="28575" anchor="ctr">
                    <a:lnL w="84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19"/>
                        </a:lnSpc>
                        <a:defRPr/>
                      </a:pPr>
                      <a:r>
                        <a:rPr lang="ru-RU" sz="1100" dirty="0" err="1" smtClean="0"/>
                        <a:t>Шахрух</a:t>
                      </a:r>
                      <a:endParaRPr lang="en-US" sz="1100" dirty="0"/>
                    </a:p>
                  </a:txBody>
                  <a:tcPr marL="28575" marR="28575" marT="28575" marB="28575" anchor="ctr">
                    <a:lnL w="84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19"/>
                        </a:lnSpc>
                        <a:defRPr/>
                      </a:pPr>
                      <a:r>
                        <a:rPr lang="en-US" sz="799" dirty="0" smtClean="0">
                          <a:solidFill>
                            <a:srgbClr val="000000"/>
                          </a:solidFill>
                        </a:rPr>
                        <a:t>9</a:t>
                      </a:r>
                      <a:r>
                        <a:rPr lang="ru-RU" sz="799" dirty="0" smtClean="0">
                          <a:solidFill>
                            <a:srgbClr val="000000"/>
                          </a:solidFill>
                        </a:rPr>
                        <a:t>5 115 22 28</a:t>
                      </a:r>
                      <a:endParaRPr lang="en-US" sz="1100" dirty="0"/>
                    </a:p>
                  </a:txBody>
                  <a:tcPr marL="28575" marR="28575" marT="28575" marB="28575" anchor="ctr">
                    <a:lnL w="84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23278">
                <a:tc>
                  <a:txBody>
                    <a:bodyPr/>
                    <a:lstStyle/>
                    <a:p>
                      <a:pPr algn="ctr">
                        <a:lnSpc>
                          <a:spcPts val="1119"/>
                        </a:lnSpc>
                        <a:defRPr/>
                      </a:pPr>
                      <a:r>
                        <a:rPr lang="en-US" sz="799" b="1" dirty="0" err="1">
                          <a:solidFill>
                            <a:srgbClr val="000000"/>
                          </a:solidFill>
                          <a:latin typeface="Poppins Light Bold"/>
                        </a:rPr>
                        <a:t>Услуга</a:t>
                      </a:r>
                      <a:r>
                        <a:rPr lang="en-US" sz="799" b="1" dirty="0">
                          <a:solidFill>
                            <a:srgbClr val="000000"/>
                          </a:solidFill>
                          <a:latin typeface="Poppins Light Bold"/>
                        </a:rPr>
                        <a:t> </a:t>
                      </a:r>
                      <a:r>
                        <a:rPr lang="en-US" sz="799" b="1" dirty="0" err="1">
                          <a:solidFill>
                            <a:srgbClr val="000000"/>
                          </a:solidFill>
                          <a:latin typeface="Poppins Light Bold"/>
                        </a:rPr>
                        <a:t>фирмы</a:t>
                      </a:r>
                      <a:r>
                        <a:rPr lang="en-US" sz="799" b="1" dirty="0">
                          <a:solidFill>
                            <a:srgbClr val="000000"/>
                          </a:solidFill>
                          <a:latin typeface="Poppins Light Bold"/>
                        </a:rPr>
                        <a:t>:</a:t>
                      </a:r>
                      <a:endParaRPr lang="en-US" sz="1100" b="1" dirty="0"/>
                    </a:p>
                  </a:txBody>
                  <a:tcPr marL="28575" marR="28575" marT="28575" marB="28575" anchor="ctr">
                    <a:lnL w="84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19"/>
                        </a:lnSpc>
                        <a:defRPr/>
                      </a:pPr>
                      <a:r>
                        <a:rPr lang="en-US" sz="799" dirty="0">
                          <a:solidFill>
                            <a:srgbClr val="000000"/>
                          </a:solidFill>
                          <a:latin typeface="Poppins Light Bold"/>
                        </a:rPr>
                        <a:t>0</a:t>
                      </a:r>
                      <a:endParaRPr lang="en-US" sz="1100" dirty="0"/>
                    </a:p>
                  </a:txBody>
                  <a:tcPr marL="28575" marR="28575" marT="28575" marB="28575" anchor="ctr">
                    <a:lnL w="84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19"/>
                        </a:lnSpc>
                        <a:defRPr/>
                      </a:pPr>
                      <a:endParaRPr lang="en-US" sz="1100" dirty="0"/>
                    </a:p>
                  </a:txBody>
                  <a:tcPr marL="28575" marR="28575" marT="28575" marB="28575" anchor="ctr">
                    <a:lnL w="84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12" name="TextBox 12"/>
          <p:cNvSpPr txBox="1"/>
          <p:nvPr/>
        </p:nvSpPr>
        <p:spPr>
          <a:xfrm>
            <a:off x="5095705" y="5403259"/>
            <a:ext cx="1774311" cy="3282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390"/>
              </a:lnSpc>
            </a:pPr>
            <a:r>
              <a:rPr lang="en-US" sz="1000" spc="10">
                <a:solidFill>
                  <a:srgbClr val="FFFFFF"/>
                </a:solidFill>
                <a:latin typeface="Poppins Light"/>
              </a:rPr>
              <a:t>123 Anywhere St., Any City, ST 12345</a:t>
            </a:r>
          </a:p>
        </p:txBody>
      </p:sp>
      <p:grpSp>
        <p:nvGrpSpPr>
          <p:cNvPr id="13" name="Group 13"/>
          <p:cNvGrpSpPr/>
          <p:nvPr/>
        </p:nvGrpSpPr>
        <p:grpSpPr>
          <a:xfrm>
            <a:off x="351145" y="9740371"/>
            <a:ext cx="437958" cy="2268000"/>
            <a:chOff x="0" y="0"/>
            <a:chExt cx="156954" cy="8128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156954" cy="812800"/>
            </a:xfrm>
            <a:custGeom>
              <a:avLst/>
              <a:gdLst/>
              <a:ahLst/>
              <a:cxnLst/>
              <a:rect l="l" t="t" r="r" b="b"/>
              <a:pathLst>
                <a:path w="156954" h="812800">
                  <a:moveTo>
                    <a:pt x="78477" y="0"/>
                  </a:moveTo>
                  <a:lnTo>
                    <a:pt x="78477" y="0"/>
                  </a:lnTo>
                  <a:cubicBezTo>
                    <a:pt x="99291" y="0"/>
                    <a:pt x="119252" y="8268"/>
                    <a:pt x="133969" y="22985"/>
                  </a:cubicBezTo>
                  <a:cubicBezTo>
                    <a:pt x="148686" y="37703"/>
                    <a:pt x="156954" y="57664"/>
                    <a:pt x="156954" y="78477"/>
                  </a:cubicBezTo>
                  <a:lnTo>
                    <a:pt x="156954" y="734323"/>
                  </a:lnTo>
                  <a:cubicBezTo>
                    <a:pt x="156954" y="755136"/>
                    <a:pt x="148686" y="775097"/>
                    <a:pt x="133969" y="789815"/>
                  </a:cubicBezTo>
                  <a:cubicBezTo>
                    <a:pt x="119252" y="804532"/>
                    <a:pt x="99291" y="812800"/>
                    <a:pt x="78477" y="812800"/>
                  </a:cubicBezTo>
                  <a:lnTo>
                    <a:pt x="78477" y="812800"/>
                  </a:lnTo>
                  <a:cubicBezTo>
                    <a:pt x="57664" y="812800"/>
                    <a:pt x="37703" y="804532"/>
                    <a:pt x="22985" y="789815"/>
                  </a:cubicBezTo>
                  <a:cubicBezTo>
                    <a:pt x="8268" y="775097"/>
                    <a:pt x="0" y="755136"/>
                    <a:pt x="0" y="734323"/>
                  </a:cubicBezTo>
                  <a:lnTo>
                    <a:pt x="0" y="78477"/>
                  </a:lnTo>
                  <a:cubicBezTo>
                    <a:pt x="0" y="57664"/>
                    <a:pt x="8268" y="37703"/>
                    <a:pt x="22985" y="22985"/>
                  </a:cubicBezTo>
                  <a:cubicBezTo>
                    <a:pt x="37703" y="8268"/>
                    <a:pt x="57664" y="0"/>
                    <a:pt x="78477" y="0"/>
                  </a:cubicBezTo>
                  <a:close/>
                </a:path>
              </a:pathLst>
            </a:custGeom>
            <a:solidFill>
              <a:srgbClr val="DA0A2D"/>
            </a:solidFill>
          </p:spPr>
        </p:sp>
        <p:sp>
          <p:nvSpPr>
            <p:cNvPr id="15" name="TextBox 15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710"/>
                </a:lnSpc>
              </a:pPr>
              <a:endParaRPr/>
            </a:p>
          </p:txBody>
        </p:sp>
      </p:grpSp>
      <p:sp>
        <p:nvSpPr>
          <p:cNvPr id="16" name="AutoShape 16"/>
          <p:cNvSpPr/>
          <p:nvPr/>
        </p:nvSpPr>
        <p:spPr>
          <a:xfrm>
            <a:off x="-139072" y="10456200"/>
            <a:ext cx="7545092" cy="328847"/>
          </a:xfrm>
          <a:prstGeom prst="rect">
            <a:avLst/>
          </a:prstGeom>
          <a:solidFill>
            <a:srgbClr val="202020"/>
          </a:solidFill>
        </p:spPr>
      </p:sp>
      <p:grpSp>
        <p:nvGrpSpPr>
          <p:cNvPr id="17" name="Group 17"/>
          <p:cNvGrpSpPr/>
          <p:nvPr/>
        </p:nvGrpSpPr>
        <p:grpSpPr>
          <a:xfrm>
            <a:off x="875065" y="9740371"/>
            <a:ext cx="437958" cy="2268000"/>
            <a:chOff x="0" y="0"/>
            <a:chExt cx="156954" cy="812800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156954" cy="812800"/>
            </a:xfrm>
            <a:custGeom>
              <a:avLst/>
              <a:gdLst/>
              <a:ahLst/>
              <a:cxnLst/>
              <a:rect l="l" t="t" r="r" b="b"/>
              <a:pathLst>
                <a:path w="156954" h="812800">
                  <a:moveTo>
                    <a:pt x="78477" y="0"/>
                  </a:moveTo>
                  <a:lnTo>
                    <a:pt x="78477" y="0"/>
                  </a:lnTo>
                  <a:cubicBezTo>
                    <a:pt x="99291" y="0"/>
                    <a:pt x="119252" y="8268"/>
                    <a:pt x="133969" y="22985"/>
                  </a:cubicBezTo>
                  <a:cubicBezTo>
                    <a:pt x="148686" y="37703"/>
                    <a:pt x="156954" y="57664"/>
                    <a:pt x="156954" y="78477"/>
                  </a:cubicBezTo>
                  <a:lnTo>
                    <a:pt x="156954" y="734323"/>
                  </a:lnTo>
                  <a:cubicBezTo>
                    <a:pt x="156954" y="755136"/>
                    <a:pt x="148686" y="775097"/>
                    <a:pt x="133969" y="789815"/>
                  </a:cubicBezTo>
                  <a:cubicBezTo>
                    <a:pt x="119252" y="804532"/>
                    <a:pt x="99291" y="812800"/>
                    <a:pt x="78477" y="812800"/>
                  </a:cubicBezTo>
                  <a:lnTo>
                    <a:pt x="78477" y="812800"/>
                  </a:lnTo>
                  <a:cubicBezTo>
                    <a:pt x="57664" y="812800"/>
                    <a:pt x="37703" y="804532"/>
                    <a:pt x="22985" y="789815"/>
                  </a:cubicBezTo>
                  <a:cubicBezTo>
                    <a:pt x="8268" y="775097"/>
                    <a:pt x="0" y="755136"/>
                    <a:pt x="0" y="734323"/>
                  </a:cubicBezTo>
                  <a:lnTo>
                    <a:pt x="0" y="78477"/>
                  </a:lnTo>
                  <a:cubicBezTo>
                    <a:pt x="0" y="57664"/>
                    <a:pt x="8268" y="37703"/>
                    <a:pt x="22985" y="22985"/>
                  </a:cubicBezTo>
                  <a:cubicBezTo>
                    <a:pt x="37703" y="8268"/>
                    <a:pt x="57664" y="0"/>
                    <a:pt x="78477" y="0"/>
                  </a:cubicBezTo>
                  <a:close/>
                </a:path>
              </a:pathLst>
            </a:custGeom>
            <a:solidFill>
              <a:srgbClr val="DA0A2D"/>
            </a:solidFill>
          </p:spPr>
        </p:sp>
        <p:sp>
          <p:nvSpPr>
            <p:cNvPr id="19" name="TextBox 19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710"/>
                </a:lnSpc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4188074" y="9700393"/>
            <a:ext cx="6435893" cy="1511614"/>
            <a:chOff x="0" y="0"/>
            <a:chExt cx="6497311" cy="157099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1863090" cy="1570990"/>
            </a:xfrm>
            <a:custGeom>
              <a:avLst/>
              <a:gdLst/>
              <a:ahLst/>
              <a:cxnLst/>
              <a:rect l="l" t="t" r="r" b="b"/>
              <a:pathLst>
                <a:path w="1863090" h="1570990">
                  <a:moveTo>
                    <a:pt x="956310" y="0"/>
                  </a:moveTo>
                  <a:lnTo>
                    <a:pt x="906780" y="0"/>
                  </a:lnTo>
                  <a:lnTo>
                    <a:pt x="0" y="1570990"/>
                  </a:lnTo>
                  <a:lnTo>
                    <a:pt x="49530" y="1570990"/>
                  </a:lnTo>
                  <a:lnTo>
                    <a:pt x="901700" y="1570990"/>
                  </a:lnTo>
                  <a:lnTo>
                    <a:pt x="951230" y="1570990"/>
                  </a:lnTo>
                  <a:lnTo>
                    <a:pt x="1813560" y="1570990"/>
                  </a:lnTo>
                  <a:lnTo>
                    <a:pt x="1863090" y="1570990"/>
                  </a:lnTo>
                  <a:close/>
                </a:path>
              </a:pathLst>
            </a:custGeom>
            <a:solidFill>
              <a:srgbClr val="202020"/>
            </a:solidFill>
          </p:spPr>
        </p:sp>
        <p:sp>
          <p:nvSpPr>
            <p:cNvPr id="22" name="Freeform 22"/>
            <p:cNvSpPr/>
            <p:nvPr/>
          </p:nvSpPr>
          <p:spPr>
            <a:xfrm>
              <a:off x="906780" y="0"/>
              <a:ext cx="5590531" cy="1570990"/>
            </a:xfrm>
            <a:custGeom>
              <a:avLst/>
              <a:gdLst/>
              <a:ahLst/>
              <a:cxnLst/>
              <a:rect l="l" t="t" r="r" b="b"/>
              <a:pathLst>
                <a:path w="5590531" h="1570990">
                  <a:moveTo>
                    <a:pt x="4683751" y="0"/>
                  </a:moveTo>
                  <a:lnTo>
                    <a:pt x="0" y="0"/>
                  </a:lnTo>
                  <a:lnTo>
                    <a:pt x="906780" y="1570990"/>
                  </a:lnTo>
                  <a:lnTo>
                    <a:pt x="5590531" y="1570990"/>
                  </a:lnTo>
                  <a:close/>
                </a:path>
              </a:pathLst>
            </a:custGeom>
            <a:solidFill>
              <a:srgbClr val="DA0A2D"/>
            </a:solidFill>
          </p:spPr>
        </p:sp>
      </p:grpSp>
      <p:pic>
        <p:nvPicPr>
          <p:cNvPr id="23" name="Picture 2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5640389" y="9757543"/>
            <a:ext cx="1677519" cy="804162"/>
          </a:xfrm>
          <a:prstGeom prst="rect">
            <a:avLst/>
          </a:prstGeom>
        </p:spPr>
      </p:pic>
      <p:sp>
        <p:nvSpPr>
          <p:cNvPr id="24" name="AutoShape 24"/>
          <p:cNvSpPr/>
          <p:nvPr/>
        </p:nvSpPr>
        <p:spPr>
          <a:xfrm flipV="1">
            <a:off x="318762" y="5431834"/>
            <a:ext cx="6847510" cy="19050"/>
          </a:xfrm>
          <a:prstGeom prst="line">
            <a:avLst/>
          </a:prstGeom>
          <a:ln w="38100" cap="flat">
            <a:solidFill>
              <a:srgbClr val="000000"/>
            </a:solidFill>
            <a:prstDash val="sysDash"/>
            <a:headEnd type="none" w="sm" len="sm"/>
            <a:tailEnd type="none" w="sm" len="sm"/>
          </a:ln>
        </p:spPr>
      </p:sp>
      <p:sp>
        <p:nvSpPr>
          <p:cNvPr id="25" name="TextBox 25"/>
          <p:cNvSpPr txBox="1"/>
          <p:nvPr/>
        </p:nvSpPr>
        <p:spPr>
          <a:xfrm>
            <a:off x="4334599" y="1290168"/>
            <a:ext cx="2720252" cy="32060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2459"/>
              </a:lnSpc>
              <a:spcBef>
                <a:spcPct val="0"/>
              </a:spcBef>
            </a:pPr>
            <a:r>
              <a:rPr lang="en-US" sz="1438" spc="14" dirty="0" err="1">
                <a:solidFill>
                  <a:srgbClr val="202020"/>
                </a:solidFill>
                <a:latin typeface="Poppins Light"/>
              </a:rPr>
              <a:t>Ташкент</a:t>
            </a:r>
            <a:r>
              <a:rPr lang="en-US" sz="1438" spc="14" dirty="0">
                <a:solidFill>
                  <a:srgbClr val="202020"/>
                </a:solidFill>
                <a:latin typeface="Poppins Light"/>
              </a:rPr>
              <a:t> 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4437374" y="1606580"/>
            <a:ext cx="2617477" cy="25648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1999"/>
              </a:lnSpc>
            </a:pPr>
            <a:r>
              <a:rPr lang="en-US" sz="1438" spc="14" dirty="0" err="1">
                <a:solidFill>
                  <a:srgbClr val="202020"/>
                </a:solidFill>
                <a:latin typeface="Poppins Light"/>
              </a:rPr>
              <a:t>ул</a:t>
            </a:r>
            <a:r>
              <a:rPr lang="en-US" sz="1438" spc="14" dirty="0">
                <a:solidFill>
                  <a:srgbClr val="202020"/>
                </a:solidFill>
                <a:latin typeface="Poppins Light"/>
              </a:rPr>
              <a:t>. </a:t>
            </a:r>
            <a:r>
              <a:rPr lang="en-US" sz="1438" spc="14" dirty="0" err="1">
                <a:solidFill>
                  <a:srgbClr val="202020"/>
                </a:solidFill>
                <a:latin typeface="Poppins Light"/>
              </a:rPr>
              <a:t>Мусамухамедова</a:t>
            </a:r>
            <a:r>
              <a:rPr lang="en-US" sz="1438" spc="14" dirty="0">
                <a:solidFill>
                  <a:srgbClr val="202020"/>
                </a:solidFill>
                <a:latin typeface="Poppins Light"/>
              </a:rPr>
              <a:t>, </a:t>
            </a:r>
            <a:r>
              <a:rPr lang="en-US" sz="1438" spc="14" dirty="0" err="1">
                <a:solidFill>
                  <a:srgbClr val="202020"/>
                </a:solidFill>
                <a:latin typeface="Poppins Light"/>
              </a:rPr>
              <a:t>дом</a:t>
            </a:r>
            <a:r>
              <a:rPr lang="en-US" sz="1438" spc="14" dirty="0">
                <a:solidFill>
                  <a:srgbClr val="202020"/>
                </a:solidFill>
                <a:latin typeface="Poppins Light"/>
              </a:rPr>
              <a:t> 21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501648" y="1607622"/>
            <a:ext cx="2709659" cy="25648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999"/>
              </a:lnSpc>
            </a:pPr>
            <a:r>
              <a:rPr lang="en-US" sz="1438" spc="14" dirty="0">
                <a:solidFill>
                  <a:srgbClr val="202020"/>
                </a:solidFill>
                <a:latin typeface="Poppins Light"/>
              </a:rPr>
              <a:t>+998 71 202 22 28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501648" y="1241186"/>
            <a:ext cx="1550290" cy="23083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764"/>
              </a:lnSpc>
            </a:pPr>
            <a:r>
              <a:rPr lang="en-US" sz="1336" dirty="0" err="1">
                <a:solidFill>
                  <a:srgbClr val="202020"/>
                </a:solidFill>
                <a:latin typeface="Lato Bold Bold"/>
              </a:rPr>
              <a:t>Olcha</a:t>
            </a:r>
            <a:r>
              <a:rPr lang="en-US" sz="1336" dirty="0">
                <a:solidFill>
                  <a:srgbClr val="202020"/>
                </a:solidFill>
                <a:latin typeface="Lato Bold Bold"/>
              </a:rPr>
              <a:t> </a:t>
            </a:r>
            <a:r>
              <a:rPr lang="en-US" sz="1336" dirty="0" err="1">
                <a:solidFill>
                  <a:srgbClr val="202020"/>
                </a:solidFill>
                <a:latin typeface="Lato Bold Bold"/>
              </a:rPr>
              <a:t>Sayohat</a:t>
            </a:r>
            <a:endParaRPr lang="en-US" sz="1336" dirty="0">
              <a:solidFill>
                <a:srgbClr val="202020"/>
              </a:solidFill>
              <a:latin typeface="Lato Bold Bold"/>
            </a:endParaRPr>
          </a:p>
        </p:txBody>
      </p:sp>
      <p:sp>
        <p:nvSpPr>
          <p:cNvPr id="29" name="TextBox 29"/>
          <p:cNvSpPr txBox="1"/>
          <p:nvPr/>
        </p:nvSpPr>
        <p:spPr>
          <a:xfrm>
            <a:off x="4880039" y="5783932"/>
            <a:ext cx="1989977" cy="1568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390"/>
              </a:lnSpc>
            </a:pPr>
            <a:r>
              <a:rPr lang="en-US" sz="1000" spc="10">
                <a:solidFill>
                  <a:srgbClr val="FFFFFF"/>
                </a:solidFill>
                <a:latin typeface="Poppins Light"/>
              </a:rPr>
              <a:t>+123-4567-890</a:t>
            </a:r>
          </a:p>
        </p:txBody>
      </p:sp>
      <p:grpSp>
        <p:nvGrpSpPr>
          <p:cNvPr id="30" name="Group 30"/>
          <p:cNvGrpSpPr/>
          <p:nvPr/>
        </p:nvGrpSpPr>
        <p:grpSpPr>
          <a:xfrm>
            <a:off x="501648" y="5557881"/>
            <a:ext cx="6553204" cy="622917"/>
            <a:chOff x="203541" y="-19050"/>
            <a:chExt cx="8737605" cy="830555"/>
          </a:xfrm>
        </p:grpSpPr>
        <p:sp>
          <p:nvSpPr>
            <p:cNvPr id="31" name="TextBox 31"/>
            <p:cNvSpPr txBox="1"/>
            <p:nvPr/>
          </p:nvSpPr>
          <p:spPr>
            <a:xfrm>
              <a:off x="5314143" y="62134"/>
              <a:ext cx="3627003" cy="427467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r">
                <a:lnSpc>
                  <a:spcPts val="2459"/>
                </a:lnSpc>
                <a:spcBef>
                  <a:spcPct val="0"/>
                </a:spcBef>
              </a:pPr>
              <a:r>
                <a:rPr lang="en-US" sz="1438" spc="14" dirty="0" err="1">
                  <a:solidFill>
                    <a:srgbClr val="202020"/>
                  </a:solidFill>
                  <a:latin typeface="Poppins Light"/>
                </a:rPr>
                <a:t>Ташкент</a:t>
              </a:r>
              <a:r>
                <a:rPr lang="en-US" sz="1438" spc="14" dirty="0">
                  <a:solidFill>
                    <a:srgbClr val="202020"/>
                  </a:solidFill>
                  <a:latin typeface="Poppins Light"/>
                </a:rPr>
                <a:t> </a:t>
              </a:r>
            </a:p>
          </p:txBody>
        </p:sp>
        <p:sp>
          <p:nvSpPr>
            <p:cNvPr id="32" name="TextBox 32"/>
            <p:cNvSpPr txBox="1"/>
            <p:nvPr/>
          </p:nvSpPr>
          <p:spPr>
            <a:xfrm>
              <a:off x="5451176" y="468141"/>
              <a:ext cx="3489969" cy="341973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r">
                <a:lnSpc>
                  <a:spcPts val="1999"/>
                </a:lnSpc>
              </a:pPr>
              <a:r>
                <a:rPr lang="en-US" sz="1438" spc="14" dirty="0" err="1">
                  <a:solidFill>
                    <a:srgbClr val="202020"/>
                  </a:solidFill>
                  <a:latin typeface="Poppins Light"/>
                </a:rPr>
                <a:t>ул</a:t>
              </a:r>
              <a:r>
                <a:rPr lang="en-US" sz="1438" spc="14" dirty="0">
                  <a:solidFill>
                    <a:srgbClr val="202020"/>
                  </a:solidFill>
                  <a:latin typeface="Poppins Light"/>
                </a:rPr>
                <a:t>. </a:t>
              </a:r>
              <a:r>
                <a:rPr lang="en-US" sz="1438" spc="14" dirty="0" err="1">
                  <a:solidFill>
                    <a:srgbClr val="202020"/>
                  </a:solidFill>
                  <a:latin typeface="Poppins Light"/>
                </a:rPr>
                <a:t>Мусамухамедова</a:t>
              </a:r>
              <a:r>
                <a:rPr lang="en-US" sz="1438" spc="14" dirty="0">
                  <a:solidFill>
                    <a:srgbClr val="202020"/>
                  </a:solidFill>
                  <a:latin typeface="Poppins Light"/>
                </a:rPr>
                <a:t>, </a:t>
              </a:r>
              <a:r>
                <a:rPr lang="en-US" sz="1438" spc="14" dirty="0" err="1">
                  <a:solidFill>
                    <a:srgbClr val="202020"/>
                  </a:solidFill>
                  <a:latin typeface="Poppins Light"/>
                </a:rPr>
                <a:t>дом</a:t>
              </a:r>
              <a:r>
                <a:rPr lang="en-US" sz="1438" spc="14" dirty="0">
                  <a:solidFill>
                    <a:srgbClr val="202020"/>
                  </a:solidFill>
                  <a:latin typeface="Poppins Light"/>
                </a:rPr>
                <a:t> 21</a:t>
              </a:r>
            </a:p>
          </p:txBody>
        </p:sp>
        <p:sp>
          <p:nvSpPr>
            <p:cNvPr id="33" name="TextBox 33"/>
            <p:cNvSpPr txBox="1"/>
            <p:nvPr/>
          </p:nvSpPr>
          <p:spPr>
            <a:xfrm>
              <a:off x="203541" y="469532"/>
              <a:ext cx="3612880" cy="341973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1999"/>
                </a:lnSpc>
              </a:pPr>
              <a:r>
                <a:rPr lang="en-US" sz="1438" spc="14" dirty="0">
                  <a:solidFill>
                    <a:srgbClr val="202020"/>
                  </a:solidFill>
                  <a:latin typeface="Poppins Light"/>
                </a:rPr>
                <a:t>+998 71 202 22 28</a:t>
              </a:r>
            </a:p>
          </p:txBody>
        </p:sp>
        <p:sp>
          <p:nvSpPr>
            <p:cNvPr id="34" name="TextBox 34"/>
            <p:cNvSpPr txBox="1"/>
            <p:nvPr/>
          </p:nvSpPr>
          <p:spPr>
            <a:xfrm>
              <a:off x="203541" y="-19050"/>
              <a:ext cx="2067053" cy="307776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1764"/>
                </a:lnSpc>
              </a:pPr>
              <a:r>
                <a:rPr lang="en-US" sz="1336" dirty="0" err="1">
                  <a:solidFill>
                    <a:srgbClr val="202020"/>
                  </a:solidFill>
                  <a:latin typeface="Lato Bold Bold"/>
                </a:rPr>
                <a:t>Olcha</a:t>
              </a:r>
              <a:r>
                <a:rPr lang="en-US" sz="1336" dirty="0">
                  <a:solidFill>
                    <a:srgbClr val="202020"/>
                  </a:solidFill>
                  <a:latin typeface="Lato Bold Bold"/>
                </a:rPr>
                <a:t> </a:t>
              </a:r>
              <a:r>
                <a:rPr lang="en-US" sz="1336" dirty="0" err="1">
                  <a:solidFill>
                    <a:srgbClr val="202020"/>
                  </a:solidFill>
                  <a:latin typeface="Lato Bold Bold"/>
                </a:rPr>
                <a:t>Sayohat</a:t>
              </a:r>
              <a:endParaRPr lang="en-US" sz="1336" dirty="0">
                <a:solidFill>
                  <a:srgbClr val="202020"/>
                </a:solidFill>
                <a:latin typeface="Lato Bold Bold"/>
              </a:endParaRPr>
            </a:p>
          </p:txBody>
        </p:sp>
      </p:grpSp>
      <p:graphicFrame>
        <p:nvGraphicFramePr>
          <p:cNvPr id="35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4963833"/>
              </p:ext>
            </p:extLst>
          </p:nvPr>
        </p:nvGraphicFramePr>
        <p:xfrm>
          <a:off x="578256" y="6327430"/>
          <a:ext cx="6553203" cy="2901327"/>
        </p:xfrm>
        <a:graphic>
          <a:graphicData uri="http://schemas.openxmlformats.org/drawingml/2006/table">
            <a:tbl>
              <a:tblPr/>
              <a:tblGrid>
                <a:gridCol w="12098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46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586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0776">
                <a:tc>
                  <a:txBody>
                    <a:bodyPr/>
                    <a:lstStyle/>
                    <a:p>
                      <a:pPr algn="ctr">
                        <a:lnSpc>
                          <a:spcPts val="1119"/>
                        </a:lnSpc>
                        <a:defRPr/>
                      </a:pPr>
                      <a:r>
                        <a:rPr lang="en-US" sz="799" b="1" dirty="0" err="1" smtClean="0">
                          <a:solidFill>
                            <a:srgbClr val="000000"/>
                          </a:solidFill>
                          <a:latin typeface="Poppins Light Bold"/>
                        </a:rPr>
                        <a:t>Авиабилет</a:t>
                      </a:r>
                      <a:endParaRPr lang="en-US" sz="1100" b="1" dirty="0"/>
                    </a:p>
                  </a:txBody>
                  <a:tcPr marL="28575" marR="28575" marT="28575" marB="28575" anchor="ctr">
                    <a:lnL w="84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19"/>
                        </a:lnSpc>
                        <a:defRPr/>
                      </a:pPr>
                      <a:r>
                        <a:rPr lang="ru-RU" sz="1100" dirty="0" smtClean="0"/>
                        <a:t>-</a:t>
                      </a:r>
                      <a:endParaRPr lang="en-US" sz="1100" dirty="0"/>
                    </a:p>
                  </a:txBody>
                  <a:tcPr marL="28575" marR="28575" marT="28575" marB="28575" anchor="ctr">
                    <a:lnL w="84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19"/>
                        </a:lnSpc>
                        <a:defRPr/>
                      </a:pPr>
                      <a:r>
                        <a:rPr lang="ru-RU" sz="1200" baseline="0" dirty="0" smtClean="0">
                          <a:solidFill>
                            <a:srgbClr val="000000"/>
                          </a:solidFill>
                        </a:rPr>
                        <a:t>Название: </a:t>
                      </a:r>
                    </a:p>
                  </a:txBody>
                  <a:tcPr marL="28575" marR="28575" marT="28575" marB="28575" anchor="ctr">
                    <a:lnL w="84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0776">
                <a:tc>
                  <a:txBody>
                    <a:bodyPr/>
                    <a:lstStyle/>
                    <a:p>
                      <a:pPr algn="ctr">
                        <a:lnSpc>
                          <a:spcPts val="1119"/>
                        </a:lnSpc>
                        <a:defRPr/>
                      </a:pPr>
                      <a:r>
                        <a:rPr lang="en-US" sz="799" b="1" dirty="0" err="1" smtClean="0">
                          <a:solidFill>
                            <a:srgbClr val="000000"/>
                          </a:solidFill>
                          <a:latin typeface="Poppins Light Bold"/>
                        </a:rPr>
                        <a:t>Отель</a:t>
                      </a:r>
                      <a:endParaRPr lang="en-US" sz="1100" b="1" dirty="0"/>
                    </a:p>
                  </a:txBody>
                  <a:tcPr marL="28575" marR="28575" marT="28575" marB="28575" anchor="ctr">
                    <a:lnL w="84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19"/>
                        </a:lnSpc>
                        <a:defRPr/>
                      </a:pPr>
                      <a:r>
                        <a:rPr lang="en-US" sz="799" dirty="0" smtClean="0">
                          <a:solidFill>
                            <a:srgbClr val="000000"/>
                          </a:solidFill>
                        </a:rPr>
                        <a:t>-</a:t>
                      </a:r>
                      <a:endParaRPr lang="en-US" sz="1100" dirty="0"/>
                    </a:p>
                  </a:txBody>
                  <a:tcPr marL="28575" marR="28575" marT="28575" marB="28575" anchor="ctr">
                    <a:lnL w="84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marL="0" indent="0" algn="l">
                        <a:lnSpc>
                          <a:spcPts val="1119"/>
                        </a:lnSpc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en-US" sz="1100" dirty="0" smtClean="0"/>
                        <a:t/>
                      </a:r>
                      <a:br>
                        <a:rPr lang="en-US" sz="1100" dirty="0" smtClean="0"/>
                      </a:br>
                      <a:endParaRPr lang="en-US" sz="1100" dirty="0"/>
                    </a:p>
                  </a:txBody>
                  <a:tcPr marL="28575" marR="28575" marT="28575" marB="28575" anchor="ctr">
                    <a:lnL w="84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0776">
                <a:tc>
                  <a:txBody>
                    <a:bodyPr/>
                    <a:lstStyle/>
                    <a:p>
                      <a:pPr algn="ctr">
                        <a:lnSpc>
                          <a:spcPts val="1119"/>
                        </a:lnSpc>
                        <a:defRPr/>
                      </a:pPr>
                      <a:r>
                        <a:rPr lang="ru-RU" sz="799" b="1" dirty="0" smtClean="0">
                          <a:solidFill>
                            <a:srgbClr val="000000"/>
                          </a:solidFill>
                          <a:latin typeface="Poppins Light Bold"/>
                        </a:rPr>
                        <a:t>Т</a:t>
                      </a:r>
                      <a:r>
                        <a:rPr lang="en-US" sz="799" b="1" dirty="0" err="1" smtClean="0">
                          <a:solidFill>
                            <a:srgbClr val="000000"/>
                          </a:solidFill>
                          <a:latin typeface="Poppins Light Bold"/>
                        </a:rPr>
                        <a:t>рансфер</a:t>
                      </a:r>
                      <a:endParaRPr lang="en-US" sz="1100" b="1" dirty="0"/>
                    </a:p>
                  </a:txBody>
                  <a:tcPr marL="28575" marR="28575" marT="28575" marB="28575" anchor="ctr">
                    <a:lnL w="84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19"/>
                        </a:lnSpc>
                        <a:defRPr/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sz="1100" dirty="0"/>
                    </a:p>
                  </a:txBody>
                  <a:tcPr marL="28575" marR="28575" marT="28575" marB="28575" anchor="ctr">
                    <a:lnL w="84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>
                        <a:lnSpc>
                          <a:spcPts val="1119"/>
                        </a:lnSpc>
                        <a:defRPr/>
                      </a:pPr>
                      <a:endParaRPr lang="en-US" sz="1100"/>
                    </a:p>
                  </a:txBody>
                  <a:tcPr marL="28575" marR="28575" marT="28575" marB="28575" anchor="ctr">
                    <a:lnL w="84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0776">
                <a:tc>
                  <a:txBody>
                    <a:bodyPr/>
                    <a:lstStyle/>
                    <a:p>
                      <a:pPr algn="ctr">
                        <a:lnSpc>
                          <a:spcPts val="1119"/>
                        </a:lnSpc>
                        <a:defRPr/>
                      </a:pPr>
                      <a:r>
                        <a:rPr lang="en-US" sz="799" b="1" dirty="0" err="1">
                          <a:solidFill>
                            <a:srgbClr val="000000"/>
                          </a:solidFill>
                          <a:latin typeface="Poppins Light Bold"/>
                        </a:rPr>
                        <a:t>Виза</a:t>
                      </a:r>
                      <a:endParaRPr lang="en-US" sz="1100" b="1" dirty="0"/>
                    </a:p>
                  </a:txBody>
                  <a:tcPr marL="28575" marR="28575" marT="28575" marB="28575" anchor="ctr">
                    <a:lnL w="84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19"/>
                        </a:lnSpc>
                        <a:defRPr/>
                      </a:pPr>
                      <a:r>
                        <a:rPr lang="ru-RU" sz="799" dirty="0" smtClean="0">
                          <a:solidFill>
                            <a:srgbClr val="000000"/>
                          </a:solidFill>
                        </a:rPr>
                        <a:t>-</a:t>
                      </a:r>
                      <a:endParaRPr lang="en-US" sz="1100" dirty="0"/>
                    </a:p>
                  </a:txBody>
                  <a:tcPr marL="28575" marR="28575" marT="28575" marB="28575" anchor="ctr">
                    <a:lnL w="84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>
                        <a:lnSpc>
                          <a:spcPts val="1119"/>
                        </a:lnSpc>
                        <a:defRPr/>
                      </a:pPr>
                      <a:endParaRPr lang="en-US" sz="1100"/>
                    </a:p>
                  </a:txBody>
                  <a:tcPr marL="28575" marR="28575" marT="28575" marB="28575" anchor="ctr">
                    <a:lnL w="84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0776">
                <a:tc>
                  <a:txBody>
                    <a:bodyPr/>
                    <a:lstStyle/>
                    <a:p>
                      <a:pPr algn="ctr">
                        <a:lnSpc>
                          <a:spcPts val="1119"/>
                        </a:lnSpc>
                        <a:defRPr/>
                      </a:pPr>
                      <a:r>
                        <a:rPr lang="en-US" sz="799" b="1" dirty="0" err="1">
                          <a:solidFill>
                            <a:srgbClr val="000000"/>
                          </a:solidFill>
                          <a:latin typeface="Poppins Light Bold"/>
                        </a:rPr>
                        <a:t>Страхование</a:t>
                      </a:r>
                      <a:endParaRPr lang="en-US" sz="1100" b="1" dirty="0"/>
                    </a:p>
                  </a:txBody>
                  <a:tcPr marL="28575" marR="28575" marT="28575" marB="28575" anchor="ctr">
                    <a:lnL w="84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19"/>
                        </a:lnSpc>
                        <a:defRPr/>
                      </a:pPr>
                      <a:r>
                        <a:rPr lang="en-US" sz="800" dirty="0" smtClean="0">
                          <a:solidFill>
                            <a:srgbClr val="000000"/>
                          </a:solidFill>
                        </a:rPr>
                        <a:t>-</a:t>
                      </a:r>
                      <a:endParaRPr lang="en-US" sz="1800" dirty="0"/>
                    </a:p>
                  </a:txBody>
                  <a:tcPr marL="28575" marR="28575" marT="28575" marB="28575" anchor="ctr">
                    <a:lnL w="84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>
                        <a:lnSpc>
                          <a:spcPts val="1119"/>
                        </a:lnSpc>
                        <a:defRPr/>
                      </a:pPr>
                      <a:endParaRPr lang="en-US" sz="1100"/>
                    </a:p>
                  </a:txBody>
                  <a:tcPr marL="28575" marR="28575" marT="28575" marB="28575" anchor="ctr">
                    <a:lnL w="84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0776">
                <a:tc>
                  <a:txBody>
                    <a:bodyPr/>
                    <a:lstStyle/>
                    <a:p>
                      <a:pPr algn="ctr">
                        <a:lnSpc>
                          <a:spcPts val="1119"/>
                        </a:lnSpc>
                        <a:defRPr/>
                      </a:pPr>
                      <a:r>
                        <a:rPr lang="en-US" sz="799" b="1" dirty="0" err="1">
                          <a:solidFill>
                            <a:srgbClr val="000000"/>
                          </a:solidFill>
                          <a:latin typeface="Poppins Light Bold"/>
                        </a:rPr>
                        <a:t>Количество</a:t>
                      </a:r>
                      <a:r>
                        <a:rPr lang="en-US" sz="799" b="1" dirty="0">
                          <a:solidFill>
                            <a:srgbClr val="000000"/>
                          </a:solidFill>
                          <a:latin typeface="Poppins Light Bold"/>
                        </a:rPr>
                        <a:t> </a:t>
                      </a:r>
                      <a:r>
                        <a:rPr lang="en-US" sz="799" b="1" dirty="0" err="1">
                          <a:solidFill>
                            <a:srgbClr val="000000"/>
                          </a:solidFill>
                          <a:latin typeface="Poppins Light Bold"/>
                        </a:rPr>
                        <a:t>туристов</a:t>
                      </a:r>
                      <a:r>
                        <a:rPr lang="en-US" sz="799" b="1" dirty="0">
                          <a:solidFill>
                            <a:srgbClr val="000000"/>
                          </a:solidFill>
                          <a:latin typeface="Poppins Light Bold"/>
                        </a:rPr>
                        <a:t>:</a:t>
                      </a:r>
                      <a:endParaRPr lang="en-US" sz="1100" b="1" dirty="0"/>
                    </a:p>
                  </a:txBody>
                  <a:tcPr marL="28575" marR="28575" marT="28575" marB="28575" anchor="ctr">
                    <a:lnL w="84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19"/>
                        </a:lnSpc>
                        <a:defRPr/>
                      </a:pPr>
                      <a:r>
                        <a:rPr lang="ru-RU" sz="1100" baseline="0" dirty="0" smtClean="0"/>
                        <a:t>1 </a:t>
                      </a:r>
                      <a:r>
                        <a:rPr lang="ru-RU" sz="1100" dirty="0" smtClean="0"/>
                        <a:t>взрослых</a:t>
                      </a:r>
                      <a:endParaRPr lang="en-US" sz="1100" dirty="0"/>
                    </a:p>
                  </a:txBody>
                  <a:tcPr marL="28575" marR="28575" marT="28575" marB="28575" anchor="ctr">
                    <a:lnL w="84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19"/>
                        </a:lnSpc>
                        <a:defRPr/>
                      </a:pPr>
                      <a:r>
                        <a:rPr lang="ru-RU" sz="1100" dirty="0" smtClean="0"/>
                        <a:t>Дата:</a:t>
                      </a:r>
                      <a:r>
                        <a:rPr lang="ru-RU" sz="1100" baseline="0" dirty="0" smtClean="0"/>
                        <a:t> </a:t>
                      </a:r>
                      <a:r>
                        <a:rPr lang="en-US" sz="1100" baseline="0" dirty="0" smtClean="0"/>
                        <a:t>01</a:t>
                      </a:r>
                      <a:r>
                        <a:rPr lang="ru-RU" sz="1100" baseline="0" dirty="0" smtClean="0"/>
                        <a:t>.0</a:t>
                      </a:r>
                      <a:r>
                        <a:rPr lang="en-US" sz="1100" baseline="0" dirty="0" smtClean="0"/>
                        <a:t>6</a:t>
                      </a:r>
                      <a:r>
                        <a:rPr lang="ru-RU" sz="1100" baseline="0" dirty="0" smtClean="0"/>
                        <a:t>.2023</a:t>
                      </a:r>
                      <a:endParaRPr lang="en-US" sz="1100" dirty="0"/>
                    </a:p>
                  </a:txBody>
                  <a:tcPr marL="28575" marR="28575" marT="28575" marB="28575" anchor="ctr">
                    <a:lnL w="84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1209">
                <a:tc>
                  <a:txBody>
                    <a:bodyPr/>
                    <a:lstStyle/>
                    <a:p>
                      <a:pPr algn="ctr">
                        <a:lnSpc>
                          <a:spcPts val="1119"/>
                        </a:lnSpc>
                        <a:defRPr/>
                      </a:pPr>
                      <a:r>
                        <a:rPr lang="en-US" sz="799" b="1" dirty="0" err="1">
                          <a:solidFill>
                            <a:srgbClr val="000000"/>
                          </a:solidFill>
                          <a:latin typeface="Poppins Light Bold"/>
                        </a:rPr>
                        <a:t>Стоимость</a:t>
                      </a:r>
                      <a:r>
                        <a:rPr lang="en-US" sz="799" b="1" dirty="0">
                          <a:solidFill>
                            <a:srgbClr val="000000"/>
                          </a:solidFill>
                          <a:latin typeface="Poppins Light Bold"/>
                        </a:rPr>
                        <a:t> </a:t>
                      </a:r>
                      <a:r>
                        <a:rPr lang="en-US" sz="799" b="1" dirty="0" err="1">
                          <a:solidFill>
                            <a:srgbClr val="000000"/>
                          </a:solidFill>
                          <a:latin typeface="Poppins Light Bold"/>
                        </a:rPr>
                        <a:t>тура</a:t>
                      </a:r>
                      <a:r>
                        <a:rPr lang="en-US" sz="799" b="1" dirty="0">
                          <a:solidFill>
                            <a:srgbClr val="000000"/>
                          </a:solidFill>
                          <a:latin typeface="Poppins Light Bold"/>
                        </a:rPr>
                        <a:t>:</a:t>
                      </a:r>
                      <a:endParaRPr lang="en-US" sz="1100" b="1" dirty="0"/>
                    </a:p>
                  </a:txBody>
                  <a:tcPr marL="28575" marR="28575" marT="28575" marB="28575" anchor="ctr">
                    <a:lnL w="84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19"/>
                        </a:lnSpc>
                        <a:defRPr/>
                      </a:pPr>
                      <a:r>
                        <a:rPr lang="ru-RU" sz="1100" dirty="0" smtClean="0"/>
                        <a:t>977</a:t>
                      </a:r>
                      <a:r>
                        <a:rPr lang="en-US" sz="1100" dirty="0" smtClean="0"/>
                        <a:t> </a:t>
                      </a:r>
                      <a:r>
                        <a:rPr lang="ru-RU" sz="1100" dirty="0" smtClean="0"/>
                        <a:t>500 </a:t>
                      </a:r>
                      <a:r>
                        <a:rPr lang="ru-RU" sz="1100" dirty="0" err="1" smtClean="0"/>
                        <a:t>сўм</a:t>
                      </a:r>
                      <a:endParaRPr lang="en-US" sz="1100" dirty="0"/>
                    </a:p>
                  </a:txBody>
                  <a:tcPr marL="28575" marR="28575" marT="28575" marB="28575" anchor="ctr">
                    <a:lnL w="84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l">
                        <a:lnSpc>
                          <a:spcPts val="1119"/>
                        </a:lnSpc>
                        <a:defRPr/>
                      </a:pPr>
                      <a:endParaRPr lang="en-US" sz="1100" dirty="0"/>
                    </a:p>
                  </a:txBody>
                  <a:tcPr marL="28575" marR="28575" marT="28575" marB="28575" anchor="ctr">
                    <a:lnL w="84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0776">
                <a:tc>
                  <a:txBody>
                    <a:bodyPr/>
                    <a:lstStyle/>
                    <a:p>
                      <a:pPr algn="ctr">
                        <a:lnSpc>
                          <a:spcPts val="1119"/>
                        </a:lnSpc>
                        <a:defRPr/>
                      </a:pPr>
                      <a:r>
                        <a:rPr lang="en-US" sz="799" b="1" dirty="0" err="1">
                          <a:solidFill>
                            <a:srgbClr val="000000"/>
                          </a:solidFill>
                          <a:latin typeface="Poppins Light Bold"/>
                        </a:rPr>
                        <a:t>Оплачено</a:t>
                      </a:r>
                      <a:r>
                        <a:rPr lang="en-US" sz="799" b="1" dirty="0">
                          <a:solidFill>
                            <a:srgbClr val="000000"/>
                          </a:solidFill>
                          <a:latin typeface="Poppins Light Bold"/>
                        </a:rPr>
                        <a:t>:</a:t>
                      </a:r>
                      <a:endParaRPr lang="en-US" sz="1100" b="1" dirty="0"/>
                    </a:p>
                  </a:txBody>
                  <a:tcPr marL="28575" marR="28575" marT="28575" marB="28575" anchor="ctr">
                    <a:lnL w="84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19"/>
                        </a:lnSpc>
                        <a:defRPr/>
                      </a:pPr>
                      <a:r>
                        <a:rPr lang="ru-RU" sz="1100" dirty="0" smtClean="0"/>
                        <a:t>977</a:t>
                      </a:r>
                      <a:r>
                        <a:rPr lang="en-US" sz="1100" dirty="0" smtClean="0"/>
                        <a:t> </a:t>
                      </a:r>
                      <a:r>
                        <a:rPr lang="ru-RU" sz="1100" dirty="0" smtClean="0"/>
                        <a:t>500 </a:t>
                      </a:r>
                      <a:r>
                        <a:rPr lang="ru-RU" sz="1100" baseline="0" dirty="0" smtClean="0"/>
                        <a:t> </a:t>
                      </a:r>
                      <a:r>
                        <a:rPr lang="ru-RU" sz="1100" dirty="0" err="1" smtClean="0"/>
                        <a:t>сўм</a:t>
                      </a:r>
                      <a:endParaRPr lang="en-US" sz="1100" dirty="0"/>
                    </a:p>
                  </a:txBody>
                  <a:tcPr marL="28575" marR="28575" marT="28575" marB="28575" anchor="ctr">
                    <a:lnL w="84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>
                        <a:lnSpc>
                          <a:spcPts val="1119"/>
                        </a:lnSpc>
                        <a:defRPr/>
                      </a:pPr>
                      <a:endParaRPr lang="en-US" sz="1100"/>
                    </a:p>
                  </a:txBody>
                  <a:tcPr marL="28575" marR="28575" marT="28575" marB="28575" anchor="ctr">
                    <a:lnL w="84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0776">
                <a:tc>
                  <a:txBody>
                    <a:bodyPr/>
                    <a:lstStyle/>
                    <a:p>
                      <a:pPr algn="ctr">
                        <a:lnSpc>
                          <a:spcPts val="1119"/>
                        </a:lnSpc>
                        <a:defRPr/>
                      </a:pPr>
                      <a:r>
                        <a:rPr lang="en-US" sz="799" b="1" dirty="0" err="1">
                          <a:solidFill>
                            <a:srgbClr val="000000"/>
                          </a:solidFill>
                          <a:latin typeface="Poppins Light Bold"/>
                        </a:rPr>
                        <a:t>Остаток</a:t>
                      </a:r>
                      <a:r>
                        <a:rPr lang="en-US" sz="799" b="1" dirty="0">
                          <a:solidFill>
                            <a:srgbClr val="000000"/>
                          </a:solidFill>
                          <a:latin typeface="Poppins Light Bold"/>
                        </a:rPr>
                        <a:t>:</a:t>
                      </a:r>
                      <a:endParaRPr lang="en-US" sz="1100" b="1" dirty="0"/>
                    </a:p>
                  </a:txBody>
                  <a:tcPr marL="28575" marR="28575" marT="28575" marB="28575" anchor="ctr">
                    <a:lnL w="84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19"/>
                        </a:lnSpc>
                        <a:defRPr/>
                      </a:pPr>
                      <a:r>
                        <a:rPr lang="ru-RU" sz="800" dirty="0" smtClean="0"/>
                        <a:t>0</a:t>
                      </a:r>
                      <a:r>
                        <a:rPr lang="ru-RU" sz="800" baseline="0" dirty="0" smtClean="0"/>
                        <a:t> </a:t>
                      </a:r>
                      <a:r>
                        <a:rPr lang="ru-RU" sz="800" dirty="0" err="1" smtClean="0"/>
                        <a:t>сўм</a:t>
                      </a:r>
                      <a:endParaRPr lang="en-US" sz="1100" dirty="0"/>
                    </a:p>
                  </a:txBody>
                  <a:tcPr marL="28575" marR="28575" marT="28575" marB="28575" anchor="ctr">
                    <a:lnL w="84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>
                        <a:lnSpc>
                          <a:spcPts val="1119"/>
                        </a:lnSpc>
                        <a:defRPr/>
                      </a:pPr>
                      <a:endParaRPr lang="en-US" sz="1100"/>
                    </a:p>
                  </a:txBody>
                  <a:tcPr marL="28575" marR="28575" marT="28575" marB="28575" anchor="ctr">
                    <a:lnL w="84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0776">
                <a:tc>
                  <a:txBody>
                    <a:bodyPr/>
                    <a:lstStyle/>
                    <a:p>
                      <a:pPr algn="ctr">
                        <a:lnSpc>
                          <a:spcPts val="1119"/>
                        </a:lnSpc>
                        <a:defRPr/>
                      </a:pPr>
                      <a:r>
                        <a:rPr lang="en-US" sz="799" b="1" dirty="0" err="1">
                          <a:solidFill>
                            <a:srgbClr val="000000"/>
                          </a:solidFill>
                          <a:latin typeface="Poppins Light Bold"/>
                        </a:rPr>
                        <a:t>Комментарии</a:t>
                      </a:r>
                      <a:r>
                        <a:rPr lang="en-US" sz="799" b="1" dirty="0">
                          <a:solidFill>
                            <a:srgbClr val="000000"/>
                          </a:solidFill>
                          <a:latin typeface="Poppins Light Bold"/>
                        </a:rPr>
                        <a:t>:</a:t>
                      </a:r>
                      <a:endParaRPr lang="en-US" sz="1100" b="1" dirty="0"/>
                    </a:p>
                  </a:txBody>
                  <a:tcPr marL="28575" marR="28575" marT="28575" marB="28575" anchor="ctr">
                    <a:lnL w="84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19"/>
                        </a:lnSpc>
                        <a:defRPr/>
                      </a:pPr>
                      <a:r>
                        <a:rPr lang="ru-RU" sz="1100" dirty="0" smtClean="0"/>
                        <a:t>Перевод на карту</a:t>
                      </a:r>
                      <a:endParaRPr lang="en-US" sz="1100" dirty="0"/>
                    </a:p>
                  </a:txBody>
                  <a:tcPr marL="28575" marR="28575" marT="28575" marB="28575" anchor="ctr">
                    <a:lnL w="84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>
                        <a:lnSpc>
                          <a:spcPts val="1119"/>
                        </a:lnSpc>
                        <a:defRPr/>
                      </a:pPr>
                      <a:endParaRPr lang="en-US" sz="1100"/>
                    </a:p>
                  </a:txBody>
                  <a:tcPr marL="28575" marR="28575" marT="28575" marB="28575" anchor="ctr">
                    <a:lnL w="84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6397">
                <a:tc>
                  <a:txBody>
                    <a:bodyPr/>
                    <a:lstStyle/>
                    <a:p>
                      <a:pPr algn="ctr">
                        <a:lnSpc>
                          <a:spcPts val="1119"/>
                        </a:lnSpc>
                        <a:defRPr/>
                      </a:pPr>
                      <a:r>
                        <a:rPr lang="en-US" sz="799" b="1">
                          <a:solidFill>
                            <a:srgbClr val="000000"/>
                          </a:solidFill>
                          <a:latin typeface="Poppins Light Bold"/>
                        </a:rPr>
                        <a:t>Заказчик</a:t>
                      </a:r>
                      <a:endParaRPr lang="en-US" sz="1100" b="1"/>
                    </a:p>
                  </a:txBody>
                  <a:tcPr marL="28575" marR="28575" marT="28575" marB="28575" anchor="ctr">
                    <a:lnL w="84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effectLst/>
                          <a:latin typeface="inherit"/>
                        </a:rPr>
                        <a:t>ERGASHEV</a:t>
                      </a:r>
                      <a:r>
                        <a:rPr lang="en-US" sz="1100" baseline="0" dirty="0" smtClean="0">
                          <a:effectLst/>
                          <a:latin typeface="inherit"/>
                        </a:rPr>
                        <a:t> XUSNIDDIN</a:t>
                      </a:r>
                      <a:endParaRPr lang="en-US" sz="1100" dirty="0">
                        <a:effectLst/>
                        <a:latin typeface="inherit"/>
                      </a:endParaRPr>
                    </a:p>
                  </a:txBody>
                  <a:tcPr marL="38100" marR="38100" anchor="ctr">
                    <a:lnL w="84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19"/>
                        </a:lnSpc>
                        <a:defRPr/>
                      </a:pPr>
                      <a:r>
                        <a:rPr lang="en-US" sz="1100" dirty="0" smtClean="0"/>
                        <a:t>+998 98 110 99 94</a:t>
                      </a:r>
                      <a:endParaRPr lang="en-US" sz="1100" dirty="0"/>
                    </a:p>
                  </a:txBody>
                  <a:tcPr marL="28575" marR="28575" marT="28575" marB="28575" anchor="ctr">
                    <a:lnL w="84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0776">
                <a:tc>
                  <a:txBody>
                    <a:bodyPr/>
                    <a:lstStyle/>
                    <a:p>
                      <a:pPr algn="ctr">
                        <a:lnSpc>
                          <a:spcPts val="1119"/>
                        </a:lnSpc>
                        <a:defRPr/>
                      </a:pPr>
                      <a:r>
                        <a:rPr lang="en-US" sz="799" b="1">
                          <a:solidFill>
                            <a:srgbClr val="000000"/>
                          </a:solidFill>
                          <a:latin typeface="Poppins Light Bold"/>
                        </a:rPr>
                        <a:t>Оператор</a:t>
                      </a:r>
                      <a:endParaRPr lang="en-US" sz="1100" b="1"/>
                    </a:p>
                  </a:txBody>
                  <a:tcPr marL="28575" marR="28575" marT="28575" marB="28575" anchor="ctr">
                    <a:lnL w="84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19"/>
                        </a:lnSpc>
                        <a:defRPr/>
                      </a:pPr>
                      <a:r>
                        <a:rPr lang="ru-RU" sz="1100" dirty="0" err="1" smtClean="0"/>
                        <a:t>Шахрух</a:t>
                      </a:r>
                      <a:endParaRPr lang="en-US" sz="1100" dirty="0"/>
                    </a:p>
                  </a:txBody>
                  <a:tcPr marL="28575" marR="28575" marT="28575" marB="28575" anchor="ctr">
                    <a:lnL w="84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19"/>
                        </a:lnSpc>
                        <a:defRPr/>
                      </a:pPr>
                      <a:r>
                        <a:rPr lang="en-US" sz="799" dirty="0" smtClean="0">
                          <a:solidFill>
                            <a:srgbClr val="000000"/>
                          </a:solidFill>
                        </a:rPr>
                        <a:t>9</a:t>
                      </a:r>
                      <a:r>
                        <a:rPr lang="ru-RU" sz="799" dirty="0" smtClean="0">
                          <a:solidFill>
                            <a:srgbClr val="000000"/>
                          </a:solidFill>
                        </a:rPr>
                        <a:t>5 115 22 28</a:t>
                      </a:r>
                      <a:endParaRPr lang="en-US" sz="1100" dirty="0"/>
                    </a:p>
                  </a:txBody>
                  <a:tcPr marL="28575" marR="28575" marT="28575" marB="28575" anchor="ctr">
                    <a:lnL w="84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23278">
                <a:tc>
                  <a:txBody>
                    <a:bodyPr/>
                    <a:lstStyle/>
                    <a:p>
                      <a:pPr algn="ctr">
                        <a:lnSpc>
                          <a:spcPts val="1119"/>
                        </a:lnSpc>
                        <a:defRPr/>
                      </a:pPr>
                      <a:r>
                        <a:rPr lang="en-US" sz="799" b="1" dirty="0" err="1">
                          <a:solidFill>
                            <a:srgbClr val="000000"/>
                          </a:solidFill>
                          <a:latin typeface="Poppins Light Bold"/>
                        </a:rPr>
                        <a:t>Услуга</a:t>
                      </a:r>
                      <a:r>
                        <a:rPr lang="en-US" sz="799" b="1" dirty="0">
                          <a:solidFill>
                            <a:srgbClr val="000000"/>
                          </a:solidFill>
                          <a:latin typeface="Poppins Light Bold"/>
                        </a:rPr>
                        <a:t> </a:t>
                      </a:r>
                      <a:r>
                        <a:rPr lang="en-US" sz="799" b="1" dirty="0" err="1">
                          <a:solidFill>
                            <a:srgbClr val="000000"/>
                          </a:solidFill>
                          <a:latin typeface="Poppins Light Bold"/>
                        </a:rPr>
                        <a:t>фирмы</a:t>
                      </a:r>
                      <a:r>
                        <a:rPr lang="en-US" sz="799" b="1" dirty="0">
                          <a:solidFill>
                            <a:srgbClr val="000000"/>
                          </a:solidFill>
                          <a:latin typeface="Poppins Light Bold"/>
                        </a:rPr>
                        <a:t>:</a:t>
                      </a:r>
                      <a:endParaRPr lang="en-US" sz="1100" b="1" dirty="0"/>
                    </a:p>
                  </a:txBody>
                  <a:tcPr marL="28575" marR="28575" marT="28575" marB="28575" anchor="ctr">
                    <a:lnL w="84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19"/>
                        </a:lnSpc>
                        <a:defRPr/>
                      </a:pPr>
                      <a:r>
                        <a:rPr lang="en-US" sz="799" dirty="0">
                          <a:solidFill>
                            <a:srgbClr val="000000"/>
                          </a:solidFill>
                          <a:latin typeface="Poppins Light Bold"/>
                        </a:rPr>
                        <a:t>0</a:t>
                      </a:r>
                      <a:endParaRPr lang="en-US" sz="1100" dirty="0"/>
                    </a:p>
                  </a:txBody>
                  <a:tcPr marL="28575" marR="28575" marT="28575" marB="28575" anchor="ctr">
                    <a:lnL w="84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19"/>
                        </a:lnSpc>
                        <a:defRPr/>
                      </a:pPr>
                      <a:endParaRPr lang="en-US" sz="1100" dirty="0"/>
                    </a:p>
                  </a:txBody>
                  <a:tcPr marL="28575" marR="28575" marT="28575" marB="28575" anchor="ctr">
                    <a:lnL w="84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1757</TotalTime>
  <Words>181</Words>
  <Application>Microsoft Office PowerPoint</Application>
  <PresentationFormat>Произвольный</PresentationFormat>
  <Paragraphs>75</Paragraphs>
  <Slides>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8" baseType="lpstr">
      <vt:lpstr>Arial</vt:lpstr>
      <vt:lpstr>inherit</vt:lpstr>
      <vt:lpstr>Poppins Light Bold</vt:lpstr>
      <vt:lpstr>Calibri</vt:lpstr>
      <vt:lpstr>Lato Bold Bold</vt:lpstr>
      <vt:lpstr>Poppins Light</vt:lpstr>
      <vt:lpstr>Office Theme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Invoice</dc:title>
  <cp:lastModifiedBy>Lenovo</cp:lastModifiedBy>
  <cp:revision>47</cp:revision>
  <cp:lastPrinted>2023-05-27T11:19:06Z</cp:lastPrinted>
  <dcterms:created xsi:type="dcterms:W3CDTF">2006-08-16T00:00:00Z</dcterms:created>
  <dcterms:modified xsi:type="dcterms:W3CDTF">2023-06-01T13:25:11Z</dcterms:modified>
  <dc:identifier>DAFfzi9Tcho</dc:identifier>
</cp:coreProperties>
</file>