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CD8B62E6-A874-4B61-9CB0-DDFA387ECED5}" type="datetimeFigureOut">
              <a:rPr lang="ru-RU" smtClean="0"/>
              <a:pPr/>
              <a:t>14.12.2023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D22040B-F9AF-4660-89D5-A18B9B08FD4C}" type="slidenum">
              <a:rPr lang="ru-RU" smtClean="0"/>
              <a:pPr/>
              <a:t>‹#›</a:t>
            </a:fld>
            <a:endParaRPr lang="ru-RU"/>
          </a:p>
        </p:txBody>
      </p:sp>
    </p:spTree>
    <p:extLst>
      <p:ext uri="{BB962C8B-B14F-4D97-AF65-F5344CB8AC3E}">
        <p14:creationId xmlns:p14="http://schemas.microsoft.com/office/powerpoint/2010/main" xmlns="" val="200915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CD8B62E6-A874-4B61-9CB0-DDFA387ECED5}" type="datetimeFigureOut">
              <a:rPr lang="ru-RU" smtClean="0"/>
              <a:pPr/>
              <a:t>14.12.2023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D22040B-F9AF-4660-89D5-A18B9B08FD4C}" type="slidenum">
              <a:rPr lang="ru-RU" smtClean="0"/>
              <a:pPr/>
              <a:t>‹#›</a:t>
            </a:fld>
            <a:endParaRPr lang="ru-RU"/>
          </a:p>
        </p:txBody>
      </p:sp>
    </p:spTree>
    <p:extLst>
      <p:ext uri="{BB962C8B-B14F-4D97-AF65-F5344CB8AC3E}">
        <p14:creationId xmlns:p14="http://schemas.microsoft.com/office/powerpoint/2010/main" xmlns="" val="77127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CD8B62E6-A874-4B61-9CB0-DDFA387ECED5}" type="datetimeFigureOut">
              <a:rPr lang="ru-RU" smtClean="0"/>
              <a:pPr/>
              <a:t>14.12.2023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D22040B-F9AF-4660-89D5-A18B9B08FD4C}" type="slidenum">
              <a:rPr lang="ru-RU" smtClean="0"/>
              <a:pPr/>
              <a:t>‹#›</a:t>
            </a:fld>
            <a:endParaRPr lang="ru-RU"/>
          </a:p>
        </p:txBody>
      </p:sp>
    </p:spTree>
    <p:extLst>
      <p:ext uri="{BB962C8B-B14F-4D97-AF65-F5344CB8AC3E}">
        <p14:creationId xmlns:p14="http://schemas.microsoft.com/office/powerpoint/2010/main" xmlns="" val="62968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CD8B62E6-A874-4B61-9CB0-DDFA387ECED5}" type="datetimeFigureOut">
              <a:rPr lang="ru-RU" smtClean="0"/>
              <a:pPr/>
              <a:t>14.12.2023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D22040B-F9AF-4660-89D5-A18B9B08FD4C}" type="slidenum">
              <a:rPr lang="ru-RU" smtClean="0"/>
              <a:pPr/>
              <a:t>‹#›</a:t>
            </a:fld>
            <a:endParaRPr lang="ru-RU"/>
          </a:p>
        </p:txBody>
      </p:sp>
    </p:spTree>
    <p:extLst>
      <p:ext uri="{BB962C8B-B14F-4D97-AF65-F5344CB8AC3E}">
        <p14:creationId xmlns:p14="http://schemas.microsoft.com/office/powerpoint/2010/main" xmlns="" val="2249528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8B62E6-A874-4B61-9CB0-DDFA387ECED5}" type="datetimeFigureOut">
              <a:rPr lang="ru-RU" smtClean="0"/>
              <a:pPr/>
              <a:t>14.12.2023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D22040B-F9AF-4660-89D5-A18B9B08FD4C}" type="slidenum">
              <a:rPr lang="ru-RU" smtClean="0"/>
              <a:pPr/>
              <a:t>‹#›</a:t>
            </a:fld>
            <a:endParaRPr lang="ru-RU"/>
          </a:p>
        </p:txBody>
      </p:sp>
    </p:spTree>
    <p:extLst>
      <p:ext uri="{BB962C8B-B14F-4D97-AF65-F5344CB8AC3E}">
        <p14:creationId xmlns:p14="http://schemas.microsoft.com/office/powerpoint/2010/main" xmlns="" val="3471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CD8B62E6-A874-4B61-9CB0-DDFA387ECED5}" type="datetimeFigureOut">
              <a:rPr lang="ru-RU" smtClean="0"/>
              <a:pPr/>
              <a:t>14.12.2023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D22040B-F9AF-4660-89D5-A18B9B08FD4C}" type="slidenum">
              <a:rPr lang="ru-RU" smtClean="0"/>
              <a:pPr/>
              <a:t>‹#›</a:t>
            </a:fld>
            <a:endParaRPr lang="ru-RU"/>
          </a:p>
        </p:txBody>
      </p:sp>
    </p:spTree>
    <p:extLst>
      <p:ext uri="{BB962C8B-B14F-4D97-AF65-F5344CB8AC3E}">
        <p14:creationId xmlns:p14="http://schemas.microsoft.com/office/powerpoint/2010/main" xmlns="" val="3345755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CD8B62E6-A874-4B61-9CB0-DDFA387ECED5}" type="datetimeFigureOut">
              <a:rPr lang="ru-RU" smtClean="0"/>
              <a:pPr/>
              <a:t>14.12.2023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D22040B-F9AF-4660-89D5-A18B9B08FD4C}" type="slidenum">
              <a:rPr lang="ru-RU" smtClean="0"/>
              <a:pPr/>
              <a:t>‹#›</a:t>
            </a:fld>
            <a:endParaRPr lang="ru-RU"/>
          </a:p>
        </p:txBody>
      </p:sp>
    </p:spTree>
    <p:extLst>
      <p:ext uri="{BB962C8B-B14F-4D97-AF65-F5344CB8AC3E}">
        <p14:creationId xmlns:p14="http://schemas.microsoft.com/office/powerpoint/2010/main" xmlns="" val="1204404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CD8B62E6-A874-4B61-9CB0-DDFA387ECED5}" type="datetimeFigureOut">
              <a:rPr lang="ru-RU" smtClean="0"/>
              <a:pPr/>
              <a:t>14.12.2023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D22040B-F9AF-4660-89D5-A18B9B08FD4C}" type="slidenum">
              <a:rPr lang="ru-RU" smtClean="0"/>
              <a:pPr/>
              <a:t>‹#›</a:t>
            </a:fld>
            <a:endParaRPr lang="ru-RU"/>
          </a:p>
        </p:txBody>
      </p:sp>
    </p:spTree>
    <p:extLst>
      <p:ext uri="{BB962C8B-B14F-4D97-AF65-F5344CB8AC3E}">
        <p14:creationId xmlns:p14="http://schemas.microsoft.com/office/powerpoint/2010/main" xmlns="" val="69544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8B62E6-A874-4B61-9CB0-DDFA387ECED5}" type="datetimeFigureOut">
              <a:rPr lang="ru-RU" smtClean="0"/>
              <a:pPr/>
              <a:t>14.12.2023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D22040B-F9AF-4660-89D5-A18B9B08FD4C}" type="slidenum">
              <a:rPr lang="ru-RU" smtClean="0"/>
              <a:pPr/>
              <a:t>‹#›</a:t>
            </a:fld>
            <a:endParaRPr lang="ru-RU"/>
          </a:p>
        </p:txBody>
      </p:sp>
    </p:spTree>
    <p:extLst>
      <p:ext uri="{BB962C8B-B14F-4D97-AF65-F5344CB8AC3E}">
        <p14:creationId xmlns:p14="http://schemas.microsoft.com/office/powerpoint/2010/main" xmlns="" val="69403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8B62E6-A874-4B61-9CB0-DDFA387ECED5}" type="datetimeFigureOut">
              <a:rPr lang="ru-RU" smtClean="0"/>
              <a:pPr/>
              <a:t>14.12.2023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D22040B-F9AF-4660-89D5-A18B9B08FD4C}" type="slidenum">
              <a:rPr lang="ru-RU" smtClean="0"/>
              <a:pPr/>
              <a:t>‹#›</a:t>
            </a:fld>
            <a:endParaRPr lang="ru-RU"/>
          </a:p>
        </p:txBody>
      </p:sp>
    </p:spTree>
    <p:extLst>
      <p:ext uri="{BB962C8B-B14F-4D97-AF65-F5344CB8AC3E}">
        <p14:creationId xmlns:p14="http://schemas.microsoft.com/office/powerpoint/2010/main" xmlns="" val="1377355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8B62E6-A874-4B61-9CB0-DDFA387ECED5}" type="datetimeFigureOut">
              <a:rPr lang="ru-RU" smtClean="0"/>
              <a:pPr/>
              <a:t>14.12.2023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D22040B-F9AF-4660-89D5-A18B9B08FD4C}" type="slidenum">
              <a:rPr lang="ru-RU" smtClean="0"/>
              <a:pPr/>
              <a:t>‹#›</a:t>
            </a:fld>
            <a:endParaRPr lang="ru-RU"/>
          </a:p>
        </p:txBody>
      </p:sp>
    </p:spTree>
    <p:extLst>
      <p:ext uri="{BB962C8B-B14F-4D97-AF65-F5344CB8AC3E}">
        <p14:creationId xmlns:p14="http://schemas.microsoft.com/office/powerpoint/2010/main" xmlns="" val="690660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B62E6-A874-4B61-9CB0-DDFA387ECED5}" type="datetimeFigureOut">
              <a:rPr lang="ru-RU" smtClean="0"/>
              <a:pPr/>
              <a:t>14.12.2023</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2040B-F9AF-4660-89D5-A18B9B08FD4C}" type="slidenum">
              <a:rPr lang="ru-RU" smtClean="0"/>
              <a:pPr/>
              <a:t>‹#›</a:t>
            </a:fld>
            <a:endParaRPr lang="ru-RU"/>
          </a:p>
        </p:txBody>
      </p:sp>
    </p:spTree>
    <p:extLst>
      <p:ext uri="{BB962C8B-B14F-4D97-AF65-F5344CB8AC3E}">
        <p14:creationId xmlns:p14="http://schemas.microsoft.com/office/powerpoint/2010/main" xmlns="" val="123878649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1778" y="2470638"/>
            <a:ext cx="9144000" cy="1118455"/>
          </a:xfrm>
        </p:spPr>
        <p:txBody>
          <a:bodyPr>
            <a:normAutofit fontScale="90000"/>
          </a:bodyPr>
          <a:lstStyle/>
          <a:p>
            <a:r>
              <a:rPr lang="fr-FR" b="1" cap="all" dirty="0" smtClean="0"/>
              <a:t>The Guitar Management System</a:t>
            </a:r>
            <a:endParaRPr lang="en-US" dirty="0"/>
          </a:p>
        </p:txBody>
      </p:sp>
    </p:spTree>
    <p:extLst>
      <p:ext uri="{BB962C8B-B14F-4D97-AF65-F5344CB8AC3E}">
        <p14:creationId xmlns:p14="http://schemas.microsoft.com/office/powerpoint/2010/main" xmlns="" val="935477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573" y="417879"/>
            <a:ext cx="3138854" cy="1325563"/>
          </a:xfrm>
        </p:spPr>
        <p:txBody>
          <a:bodyPr>
            <a:normAutofit/>
          </a:bodyPr>
          <a:lstStyle/>
          <a:p>
            <a:r>
              <a:rPr lang="en-US" dirty="0" smtClean="0"/>
              <a:t>Introduction</a:t>
            </a:r>
            <a:endParaRPr lang="ru-RU" dirty="0"/>
          </a:p>
        </p:txBody>
      </p:sp>
      <p:sp>
        <p:nvSpPr>
          <p:cNvPr id="3" name="Content Placeholder 2"/>
          <p:cNvSpPr>
            <a:spLocks noGrp="1"/>
          </p:cNvSpPr>
          <p:nvPr>
            <p:ph idx="1"/>
          </p:nvPr>
        </p:nvSpPr>
        <p:spPr/>
        <p:txBody>
          <a:bodyPr>
            <a:normAutofit fontScale="92500" lnSpcReduction="20000"/>
          </a:bodyPr>
          <a:lstStyle/>
          <a:p>
            <a:r>
              <a:rPr lang="en-US" dirty="0" smtClean="0"/>
              <a:t>The presented C program is designed to streamline the management of a guitar collection, offering a versatile and user-friendly interface for users to interact with the data. This application provides functionalities for adding new guitars, removing existing ones, searching for specific guitars, and displaying the entire collection. The program focuses on maintaining data integrity through quality control checks, ensuring that only guitars meeting specified criteria are accepted into the collection.</a:t>
            </a:r>
          </a:p>
          <a:p>
            <a:r>
              <a:rPr lang="en-US" dirty="0" smtClean="0"/>
              <a:t>With a commitment to modularity, the code is organized into distinct functions, promoting readability and ease of maintenance. Additionally, robust error handling mechanisms are implemented, especially in file operations, to enhance the program's reliability. This introduction sets the stage for a detailed exploration of the program's architecture, functionalities, and the underlying principles that make it an effective tool for managing guitar collections.</a:t>
            </a:r>
            <a:endParaRPr lang="en-US" dirty="0"/>
          </a:p>
        </p:txBody>
      </p:sp>
    </p:spTree>
    <p:extLst>
      <p:ext uri="{BB962C8B-B14F-4D97-AF65-F5344CB8AC3E}">
        <p14:creationId xmlns:p14="http://schemas.microsoft.com/office/powerpoint/2010/main" xmlns="" val="2535296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0843" y="179669"/>
            <a:ext cx="1843454" cy="899380"/>
          </a:xfrm>
        </p:spPr>
        <p:txBody>
          <a:bodyPr/>
          <a:lstStyle/>
          <a:p>
            <a:r>
              <a:rPr lang="en-US" dirty="0" smtClean="0"/>
              <a:t>Menu</a:t>
            </a:r>
            <a:endParaRPr lang="ru-RU" dirty="0"/>
          </a:p>
        </p:txBody>
      </p:sp>
      <p:sp>
        <p:nvSpPr>
          <p:cNvPr id="3" name="Content Placeholder 2"/>
          <p:cNvSpPr>
            <a:spLocks noGrp="1"/>
          </p:cNvSpPr>
          <p:nvPr>
            <p:ph idx="1"/>
          </p:nvPr>
        </p:nvSpPr>
        <p:spPr>
          <a:xfrm>
            <a:off x="861648" y="1212378"/>
            <a:ext cx="10515600" cy="1119798"/>
          </a:xfrm>
        </p:spPr>
        <p:txBody>
          <a:bodyPr/>
          <a:lstStyle/>
          <a:p>
            <a:r>
              <a:rPr lang="en-US" dirty="0" smtClean="0"/>
              <a:t>When first running the program, you will get this output where you will have to enter a number from 1 to </a:t>
            </a:r>
            <a:r>
              <a:rPr lang="en-US" dirty="0" smtClean="0"/>
              <a:t>5</a:t>
            </a:r>
            <a:endParaRPr lang="ru-RU" dirty="0"/>
          </a:p>
        </p:txBody>
      </p:sp>
      <p:sp>
        <p:nvSpPr>
          <p:cNvPr id="5" name="TextBox 4"/>
          <p:cNvSpPr txBox="1"/>
          <p:nvPr/>
        </p:nvSpPr>
        <p:spPr>
          <a:xfrm>
            <a:off x="4176348" y="3080360"/>
            <a:ext cx="3886201"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Depending on your input the program will continue</a:t>
            </a:r>
          </a:p>
          <a:p>
            <a:pPr marL="285750" indent="-285750">
              <a:buFont typeface="Arial" panose="020B0604020202020204" pitchFamily="34" charset="0"/>
              <a:buChar char="•"/>
            </a:pPr>
            <a:r>
              <a:rPr lang="en-US" sz="2000" dirty="0" smtClean="0"/>
              <a:t>The menu functionality is implemented using a “switch” statement</a:t>
            </a:r>
            <a:endParaRPr lang="ru-RU" sz="2000" dirty="0"/>
          </a:p>
        </p:txBody>
      </p:sp>
      <p:pic>
        <p:nvPicPr>
          <p:cNvPr id="1026" name="Picture 2" descr="C:\Users\USER\Desktop\Снимок.PNG"/>
          <p:cNvPicPr>
            <a:picLocks noChangeAspect="1" noChangeArrowheads="1"/>
          </p:cNvPicPr>
          <p:nvPr/>
        </p:nvPicPr>
        <p:blipFill>
          <a:blip r:embed="rId2" cstate="print"/>
          <a:srcRect/>
          <a:stretch>
            <a:fillRect/>
          </a:stretch>
        </p:blipFill>
        <p:spPr bwMode="auto">
          <a:xfrm>
            <a:off x="979488" y="2814384"/>
            <a:ext cx="2787472" cy="2050224"/>
          </a:xfrm>
          <a:prstGeom prst="rect">
            <a:avLst/>
          </a:prstGeom>
          <a:noFill/>
        </p:spPr>
      </p:pic>
      <p:pic>
        <p:nvPicPr>
          <p:cNvPr id="1028" name="Picture 4" descr="C:\Users\USER\Desktop\fada.PNG"/>
          <p:cNvPicPr>
            <a:picLocks noChangeAspect="1" noChangeArrowheads="1"/>
          </p:cNvPicPr>
          <p:nvPr/>
        </p:nvPicPr>
        <p:blipFill>
          <a:blip r:embed="rId3" cstate="print"/>
          <a:srcRect/>
          <a:stretch>
            <a:fillRect/>
          </a:stretch>
        </p:blipFill>
        <p:spPr bwMode="auto">
          <a:xfrm>
            <a:off x="7930389" y="3127693"/>
            <a:ext cx="3737356" cy="1559643"/>
          </a:xfrm>
          <a:prstGeom prst="rect">
            <a:avLst/>
          </a:prstGeom>
          <a:noFill/>
        </p:spPr>
      </p:pic>
    </p:spTree>
    <p:extLst>
      <p:ext uri="{BB962C8B-B14F-4D97-AF65-F5344CB8AC3E}">
        <p14:creationId xmlns:p14="http://schemas.microsoft.com/office/powerpoint/2010/main" xmlns="" val="392845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5285" y="184639"/>
            <a:ext cx="2696308" cy="811457"/>
          </a:xfrm>
        </p:spPr>
        <p:txBody>
          <a:bodyPr>
            <a:normAutofit/>
          </a:bodyPr>
          <a:lstStyle/>
          <a:p>
            <a:r>
              <a:rPr lang="en-US" dirty="0" smtClean="0"/>
              <a:t>Add </a:t>
            </a:r>
            <a:r>
              <a:rPr lang="en-US" dirty="0" smtClean="0"/>
              <a:t>guitar</a:t>
            </a:r>
            <a:endParaRPr lang="ru-RU" dirty="0"/>
          </a:p>
        </p:txBody>
      </p:sp>
      <p:sp>
        <p:nvSpPr>
          <p:cNvPr id="3" name="Content Placeholder 2"/>
          <p:cNvSpPr>
            <a:spLocks noGrp="1"/>
          </p:cNvSpPr>
          <p:nvPr>
            <p:ph idx="1"/>
          </p:nvPr>
        </p:nvSpPr>
        <p:spPr>
          <a:xfrm>
            <a:off x="565639" y="1208575"/>
            <a:ext cx="10515600" cy="653806"/>
          </a:xfrm>
        </p:spPr>
        <p:txBody>
          <a:bodyPr>
            <a:noAutofit/>
          </a:bodyPr>
          <a:lstStyle/>
          <a:p>
            <a:r>
              <a:rPr lang="en-US" sz="2800" dirty="0"/>
              <a:t>The "add" function seamlessly incorporates new </a:t>
            </a:r>
            <a:r>
              <a:rPr lang="en-US" sz="2800" dirty="0" smtClean="0"/>
              <a:t>guitar </a:t>
            </a:r>
            <a:r>
              <a:rPr lang="en-US" sz="2800" dirty="0"/>
              <a:t>details into the system.</a:t>
            </a:r>
            <a:endParaRPr lang="ru-RU" sz="2800" dirty="0"/>
          </a:p>
        </p:txBody>
      </p:sp>
      <p:sp>
        <p:nvSpPr>
          <p:cNvPr id="8" name="TextBox 7"/>
          <p:cNvSpPr txBox="1"/>
          <p:nvPr/>
        </p:nvSpPr>
        <p:spPr>
          <a:xfrm>
            <a:off x="8352692" y="3024554"/>
            <a:ext cx="3455377"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After adding the </a:t>
            </a:r>
            <a:r>
              <a:rPr lang="en-US" dirty="0" smtClean="0"/>
              <a:t>guitar</a:t>
            </a:r>
            <a:r>
              <a:rPr lang="en-US" dirty="0" smtClean="0"/>
              <a:t>, </a:t>
            </a:r>
            <a:r>
              <a:rPr lang="en-US" dirty="0" smtClean="0"/>
              <a:t>function increments “</a:t>
            </a:r>
            <a:r>
              <a:rPr lang="en-US" dirty="0" err="1" smtClean="0"/>
              <a:t>numGuitars</a:t>
            </a:r>
            <a:r>
              <a:rPr lang="en-US" dirty="0" smtClean="0"/>
              <a:t>” </a:t>
            </a:r>
            <a:r>
              <a:rPr lang="en-US" dirty="0" smtClean="0"/>
              <a:t>variable.</a:t>
            </a:r>
          </a:p>
          <a:p>
            <a:pPr marL="285750" indent="-285750">
              <a:buFont typeface="Arial" panose="020B0604020202020204" pitchFamily="34" charset="0"/>
              <a:buChar char="•"/>
            </a:pPr>
            <a:r>
              <a:rPr lang="en-US" dirty="0" smtClean="0"/>
              <a:t>The function returns 1 to indicate that the addition was successful</a:t>
            </a:r>
            <a:endParaRPr lang="ru-RU" dirty="0"/>
          </a:p>
        </p:txBody>
      </p:sp>
      <p:pic>
        <p:nvPicPr>
          <p:cNvPr id="2050" name="Picture 2" descr="C:\Users\USER\Desktop\fawwda.PNG"/>
          <p:cNvPicPr>
            <a:picLocks noChangeAspect="1" noChangeArrowheads="1"/>
          </p:cNvPicPr>
          <p:nvPr/>
        </p:nvPicPr>
        <p:blipFill>
          <a:blip r:embed="rId2" cstate="print"/>
          <a:srcRect/>
          <a:stretch>
            <a:fillRect/>
          </a:stretch>
        </p:blipFill>
        <p:spPr bwMode="auto">
          <a:xfrm>
            <a:off x="890396" y="2150236"/>
            <a:ext cx="6772275" cy="3837209"/>
          </a:xfrm>
          <a:prstGeom prst="rect">
            <a:avLst/>
          </a:prstGeom>
          <a:noFill/>
        </p:spPr>
      </p:pic>
    </p:spTree>
    <p:extLst>
      <p:ext uri="{BB962C8B-B14F-4D97-AF65-F5344CB8AC3E}">
        <p14:creationId xmlns:p14="http://schemas.microsoft.com/office/powerpoint/2010/main" xmlns="" val="3939052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7078" y="175846"/>
            <a:ext cx="3682512" cy="880310"/>
          </a:xfrm>
        </p:spPr>
        <p:txBody>
          <a:bodyPr>
            <a:normAutofit/>
          </a:bodyPr>
          <a:lstStyle/>
          <a:p>
            <a:r>
              <a:rPr lang="en-US" dirty="0" smtClean="0"/>
              <a:t>Remove </a:t>
            </a:r>
            <a:r>
              <a:rPr lang="en-US" dirty="0" smtClean="0"/>
              <a:t>guitar</a:t>
            </a:r>
            <a:endParaRPr lang="ru-RU" dirty="0"/>
          </a:p>
        </p:txBody>
      </p:sp>
      <p:sp>
        <p:nvSpPr>
          <p:cNvPr id="10" name="TextBox 9"/>
          <p:cNvSpPr txBox="1"/>
          <p:nvPr/>
        </p:nvSpPr>
        <p:spPr>
          <a:xfrm>
            <a:off x="633046" y="1258379"/>
            <a:ext cx="10770577"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The “remove” funciton is designed to remove a </a:t>
            </a:r>
            <a:r>
              <a:rPr lang="en-US" sz="2800" dirty="0" smtClean="0"/>
              <a:t>guitar </a:t>
            </a:r>
            <a:r>
              <a:rPr lang="en-US" sz="2800" dirty="0" smtClean="0"/>
              <a:t>from the array of </a:t>
            </a:r>
            <a:r>
              <a:rPr lang="en-US" sz="2800" dirty="0" smtClean="0"/>
              <a:t>guitars.</a:t>
            </a:r>
            <a:endParaRPr lang="ru-RU" sz="2800" dirty="0"/>
          </a:p>
        </p:txBody>
      </p:sp>
      <p:sp>
        <p:nvSpPr>
          <p:cNvPr id="11" name="TextBox 10"/>
          <p:cNvSpPr txBox="1"/>
          <p:nvPr/>
        </p:nvSpPr>
        <p:spPr>
          <a:xfrm>
            <a:off x="5913795" y="3765847"/>
            <a:ext cx="538089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a:t>
            </a:r>
            <a:r>
              <a:rPr lang="en-US" dirty="0" smtClean="0"/>
              <a:t>t initializes a variable “found” to 0, for indicating if the </a:t>
            </a:r>
            <a:r>
              <a:rPr lang="en-US" dirty="0" smtClean="0"/>
              <a:t>guitar </a:t>
            </a:r>
            <a:r>
              <a:rPr lang="en-US" dirty="0" smtClean="0"/>
              <a:t>was found.</a:t>
            </a:r>
          </a:p>
          <a:p>
            <a:pPr marL="285750" indent="-285750">
              <a:buFont typeface="Arial" panose="020B0604020202020204" pitchFamily="34" charset="0"/>
              <a:buChar char="•"/>
            </a:pPr>
            <a:r>
              <a:rPr lang="en-US" dirty="0" smtClean="0"/>
              <a:t>If the </a:t>
            </a:r>
            <a:r>
              <a:rPr lang="en-US" dirty="0" smtClean="0"/>
              <a:t>guitar </a:t>
            </a:r>
            <a:r>
              <a:rPr lang="en-US" dirty="0" smtClean="0"/>
              <a:t>with such ID was not found the program prints the message.</a:t>
            </a:r>
          </a:p>
          <a:p>
            <a:pPr marL="285750" indent="-285750">
              <a:buFont typeface="Arial" panose="020B0604020202020204" pitchFamily="34" charset="0"/>
              <a:buChar char="•"/>
            </a:pPr>
            <a:endParaRPr lang="ru-RU" dirty="0"/>
          </a:p>
        </p:txBody>
      </p:sp>
      <p:pic>
        <p:nvPicPr>
          <p:cNvPr id="13" name="Содержимое 12" descr="dwadada.PNG"/>
          <p:cNvPicPr>
            <a:picLocks noGrp="1" noChangeAspect="1"/>
          </p:cNvPicPr>
          <p:nvPr>
            <p:ph idx="1"/>
          </p:nvPr>
        </p:nvPicPr>
        <p:blipFill>
          <a:blip r:embed="rId2" cstate="print"/>
          <a:stretch>
            <a:fillRect/>
          </a:stretch>
        </p:blipFill>
        <p:spPr>
          <a:xfrm>
            <a:off x="174240" y="3137081"/>
            <a:ext cx="5936495" cy="2423370"/>
          </a:xfrm>
        </p:spPr>
      </p:pic>
    </p:spTree>
    <p:extLst>
      <p:ext uri="{BB962C8B-B14F-4D97-AF65-F5344CB8AC3E}">
        <p14:creationId xmlns:p14="http://schemas.microsoft.com/office/powerpoint/2010/main" xmlns="" val="94854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7538" y="0"/>
            <a:ext cx="3364523" cy="782515"/>
          </a:xfrm>
        </p:spPr>
        <p:txBody>
          <a:bodyPr>
            <a:normAutofit/>
          </a:bodyPr>
          <a:lstStyle/>
          <a:p>
            <a:r>
              <a:rPr lang="en-US" dirty="0" smtClean="0"/>
              <a:t>Search </a:t>
            </a:r>
            <a:r>
              <a:rPr lang="en-US" dirty="0" smtClean="0"/>
              <a:t>guitar</a:t>
            </a:r>
            <a:endParaRPr lang="ru-RU" dirty="0"/>
          </a:p>
        </p:txBody>
      </p:sp>
      <p:sp>
        <p:nvSpPr>
          <p:cNvPr id="3" name="Content Placeholder 2"/>
          <p:cNvSpPr>
            <a:spLocks noGrp="1"/>
          </p:cNvSpPr>
          <p:nvPr>
            <p:ph idx="1"/>
          </p:nvPr>
        </p:nvSpPr>
        <p:spPr>
          <a:xfrm>
            <a:off x="433754" y="1122240"/>
            <a:ext cx="10515600" cy="856029"/>
          </a:xfrm>
        </p:spPr>
        <p:txBody>
          <a:bodyPr>
            <a:normAutofit lnSpcReduction="10000"/>
          </a:bodyPr>
          <a:lstStyle/>
          <a:p>
            <a:r>
              <a:rPr lang="en-US" dirty="0" smtClean="0"/>
              <a:t>The “</a:t>
            </a:r>
            <a:r>
              <a:rPr lang="en-US" dirty="0" err="1" smtClean="0"/>
              <a:t>searchGuitars</a:t>
            </a:r>
            <a:r>
              <a:rPr lang="en-US" dirty="0" smtClean="0"/>
              <a:t>” </a:t>
            </a:r>
            <a:r>
              <a:rPr lang="en-US" dirty="0" smtClean="0"/>
              <a:t>function is designed to search for a </a:t>
            </a:r>
            <a:r>
              <a:rPr lang="en-US" dirty="0" smtClean="0"/>
              <a:t>guitar </a:t>
            </a:r>
            <a:r>
              <a:rPr lang="en-US" dirty="0" smtClean="0"/>
              <a:t>with specified </a:t>
            </a:r>
            <a:r>
              <a:rPr lang="en-US" dirty="0" smtClean="0"/>
              <a:t>serial number</a:t>
            </a:r>
            <a:endParaRPr lang="ru-RU" dirty="0"/>
          </a:p>
        </p:txBody>
      </p:sp>
      <p:sp>
        <p:nvSpPr>
          <p:cNvPr id="5" name="TextBox 4"/>
          <p:cNvSpPr txBox="1"/>
          <p:nvPr/>
        </p:nvSpPr>
        <p:spPr>
          <a:xfrm>
            <a:off x="7265377" y="3561584"/>
            <a:ext cx="4410808"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It uses the same technique to find the </a:t>
            </a:r>
            <a:r>
              <a:rPr lang="en-US" sz="2000" dirty="0" smtClean="0"/>
              <a:t>guitar </a:t>
            </a:r>
            <a:r>
              <a:rPr lang="en-US" sz="2000" dirty="0" smtClean="0"/>
              <a:t>as the remove function</a:t>
            </a:r>
          </a:p>
          <a:p>
            <a:pPr marL="285750" indent="-285750">
              <a:buFont typeface="Arial" panose="020B0604020202020204" pitchFamily="34" charset="0"/>
              <a:buChar char="•"/>
            </a:pPr>
            <a:r>
              <a:rPr lang="en-US" sz="2000" dirty="0" smtClean="0"/>
              <a:t>If it finds the </a:t>
            </a:r>
            <a:r>
              <a:rPr lang="en-US" sz="2000" dirty="0" smtClean="0"/>
              <a:t>guitar, </a:t>
            </a:r>
            <a:r>
              <a:rPr lang="en-US" sz="2000" dirty="0" smtClean="0"/>
              <a:t>it prints a </a:t>
            </a:r>
            <a:r>
              <a:rPr lang="en-US" sz="2000" dirty="0" smtClean="0"/>
              <a:t>message</a:t>
            </a:r>
            <a:endParaRPr lang="ru-RU" sz="2000" dirty="0"/>
          </a:p>
        </p:txBody>
      </p:sp>
      <p:pic>
        <p:nvPicPr>
          <p:cNvPr id="3074" name="Picture 2" descr="C:\Users\USER\Desktop\faawa.PNG"/>
          <p:cNvPicPr>
            <a:picLocks noChangeAspect="1" noChangeArrowheads="1"/>
          </p:cNvPicPr>
          <p:nvPr/>
        </p:nvPicPr>
        <p:blipFill>
          <a:blip r:embed="rId2" cstate="print"/>
          <a:srcRect/>
          <a:stretch>
            <a:fillRect/>
          </a:stretch>
        </p:blipFill>
        <p:spPr bwMode="auto">
          <a:xfrm>
            <a:off x="689465" y="3563906"/>
            <a:ext cx="6172200" cy="1539875"/>
          </a:xfrm>
          <a:prstGeom prst="rect">
            <a:avLst/>
          </a:prstGeom>
          <a:noFill/>
        </p:spPr>
      </p:pic>
    </p:spTree>
    <p:extLst>
      <p:ext uri="{BB962C8B-B14F-4D97-AF65-F5344CB8AC3E}">
        <p14:creationId xmlns:p14="http://schemas.microsoft.com/office/powerpoint/2010/main" xmlns="" val="498508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9469" y="70339"/>
            <a:ext cx="3584331" cy="751498"/>
          </a:xfrm>
        </p:spPr>
        <p:txBody>
          <a:bodyPr>
            <a:normAutofit/>
          </a:bodyPr>
          <a:lstStyle/>
          <a:p>
            <a:r>
              <a:rPr lang="en-US" dirty="0" smtClean="0"/>
              <a:t>Display </a:t>
            </a:r>
            <a:r>
              <a:rPr lang="en-US" dirty="0" smtClean="0"/>
              <a:t>guitars</a:t>
            </a:r>
            <a:endParaRPr lang="ru-RU" dirty="0"/>
          </a:p>
        </p:txBody>
      </p:sp>
      <p:sp>
        <p:nvSpPr>
          <p:cNvPr id="6" name="TextBox 5"/>
          <p:cNvSpPr txBox="1"/>
          <p:nvPr/>
        </p:nvSpPr>
        <p:spPr>
          <a:xfrm>
            <a:off x="641838" y="1266092"/>
            <a:ext cx="10128739"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The “display” function is responsible for displaying a list of </a:t>
            </a:r>
            <a:r>
              <a:rPr lang="en-US" sz="2800" dirty="0" smtClean="0"/>
              <a:t>guitars</a:t>
            </a:r>
            <a:endParaRPr lang="ru-RU" sz="2800" dirty="0"/>
          </a:p>
        </p:txBody>
      </p:sp>
      <p:sp>
        <p:nvSpPr>
          <p:cNvPr id="8" name="TextBox 7"/>
          <p:cNvSpPr txBox="1"/>
          <p:nvPr/>
        </p:nvSpPr>
        <p:spPr>
          <a:xfrm>
            <a:off x="6311589" y="2450564"/>
            <a:ext cx="3434508" cy="461665"/>
          </a:xfrm>
          <a:prstGeom prst="rect">
            <a:avLst/>
          </a:prstGeom>
          <a:noFill/>
        </p:spPr>
        <p:txBody>
          <a:bodyPr wrap="square" rtlCol="0">
            <a:spAutoFit/>
          </a:bodyPr>
          <a:lstStyle/>
          <a:p>
            <a:r>
              <a:rPr lang="en-US" sz="2400" dirty="0" smtClean="0"/>
              <a:t>This is how it looks like</a:t>
            </a:r>
            <a:endParaRPr lang="ru-RU" sz="2400" dirty="0"/>
          </a:p>
        </p:txBody>
      </p:sp>
      <p:pic>
        <p:nvPicPr>
          <p:cNvPr id="11" name="Содержимое 10" descr="fawdfawfaa.PNG"/>
          <p:cNvPicPr>
            <a:picLocks noGrp="1" noChangeAspect="1"/>
          </p:cNvPicPr>
          <p:nvPr>
            <p:ph idx="1"/>
          </p:nvPr>
        </p:nvPicPr>
        <p:blipFill>
          <a:blip r:embed="rId2" cstate="print"/>
          <a:stretch>
            <a:fillRect/>
          </a:stretch>
        </p:blipFill>
        <p:spPr>
          <a:xfrm>
            <a:off x="1222880" y="2395692"/>
            <a:ext cx="4537839" cy="2355963"/>
          </a:xfrm>
        </p:spPr>
      </p:pic>
    </p:spTree>
    <p:extLst>
      <p:ext uri="{BB962C8B-B14F-4D97-AF65-F5344CB8AC3E}">
        <p14:creationId xmlns:p14="http://schemas.microsoft.com/office/powerpoint/2010/main" xmlns="" val="3236943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5611" y="0"/>
            <a:ext cx="940777" cy="837834"/>
          </a:xfrm>
        </p:spPr>
        <p:txBody>
          <a:bodyPr>
            <a:normAutofit/>
          </a:bodyPr>
          <a:lstStyle/>
          <a:p>
            <a:r>
              <a:rPr lang="en-US" sz="4000" dirty="0" smtClean="0"/>
              <a:t>Exit</a:t>
            </a:r>
            <a:endParaRPr lang="ru-RU" sz="4000" dirty="0"/>
          </a:p>
        </p:txBody>
      </p:sp>
      <p:sp>
        <p:nvSpPr>
          <p:cNvPr id="3" name="Content Placeholder 2"/>
          <p:cNvSpPr>
            <a:spLocks noGrp="1"/>
          </p:cNvSpPr>
          <p:nvPr>
            <p:ph idx="1"/>
          </p:nvPr>
        </p:nvSpPr>
        <p:spPr>
          <a:xfrm>
            <a:off x="838199" y="1016732"/>
            <a:ext cx="10515600" cy="803276"/>
          </a:xfrm>
        </p:spPr>
        <p:txBody>
          <a:bodyPr>
            <a:normAutofit/>
          </a:bodyPr>
          <a:lstStyle/>
          <a:p>
            <a:r>
              <a:rPr lang="en-US" dirty="0" smtClean="0"/>
              <a:t>When choosing option 5 the program will stop</a:t>
            </a:r>
            <a:endParaRPr lang="ru-RU" dirty="0"/>
          </a:p>
        </p:txBody>
      </p:sp>
      <p:sp>
        <p:nvSpPr>
          <p:cNvPr id="5" name="TextBox 4"/>
          <p:cNvSpPr txBox="1"/>
          <p:nvPr/>
        </p:nvSpPr>
        <p:spPr>
          <a:xfrm>
            <a:off x="5625611" y="3318958"/>
            <a:ext cx="4352193"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Function: write all </a:t>
            </a:r>
            <a:r>
              <a:rPr lang="en-US" dirty="0" smtClean="0"/>
              <a:t>guitars </a:t>
            </a:r>
            <a:r>
              <a:rPr lang="en-US" dirty="0" smtClean="0"/>
              <a:t>with their details and feedbacks to the file</a:t>
            </a:r>
          </a:p>
          <a:p>
            <a:pPr marL="285750" indent="-285750">
              <a:buFont typeface="Arial" panose="020B0604020202020204" pitchFamily="34" charset="0"/>
              <a:buChar char="•"/>
            </a:pPr>
            <a:r>
              <a:rPr lang="en-US" dirty="0" smtClean="0"/>
              <a:t>Purpose: Terminates the program</a:t>
            </a:r>
            <a:endParaRPr lang="ru-RU" dirty="0"/>
          </a:p>
        </p:txBody>
      </p:sp>
      <p:pic>
        <p:nvPicPr>
          <p:cNvPr id="6146" name="Picture 2" descr="C:\Users\USER\Desktop\dawdawdawdawdawd.PNG"/>
          <p:cNvPicPr>
            <a:picLocks noChangeAspect="1" noChangeArrowheads="1"/>
          </p:cNvPicPr>
          <p:nvPr/>
        </p:nvPicPr>
        <p:blipFill>
          <a:blip r:embed="rId2" cstate="print"/>
          <a:srcRect/>
          <a:stretch>
            <a:fillRect/>
          </a:stretch>
        </p:blipFill>
        <p:spPr bwMode="auto">
          <a:xfrm>
            <a:off x="836485" y="2193989"/>
            <a:ext cx="4446878" cy="3365563"/>
          </a:xfrm>
          <a:prstGeom prst="rect">
            <a:avLst/>
          </a:prstGeom>
          <a:noFill/>
        </p:spPr>
      </p:pic>
    </p:spTree>
    <p:extLst>
      <p:ext uri="{BB962C8B-B14F-4D97-AF65-F5344CB8AC3E}">
        <p14:creationId xmlns:p14="http://schemas.microsoft.com/office/powerpoint/2010/main" xmlns="" val="44633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3915" y="2466486"/>
            <a:ext cx="3311769" cy="1325563"/>
          </a:xfrm>
        </p:spPr>
        <p:txBody>
          <a:bodyPr/>
          <a:lstStyle/>
          <a:p>
            <a:r>
              <a:rPr lang="en-US" dirty="0" smtClean="0"/>
              <a:t>THANK YOU!</a:t>
            </a:r>
            <a:endParaRPr lang="ru-RU" dirty="0"/>
          </a:p>
        </p:txBody>
      </p:sp>
    </p:spTree>
    <p:extLst>
      <p:ext uri="{BB962C8B-B14F-4D97-AF65-F5344CB8AC3E}">
        <p14:creationId xmlns:p14="http://schemas.microsoft.com/office/powerpoint/2010/main" xmlns="" val="1793332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TotalTime>
  <Words>381</Words>
  <Application>Microsoft Office PowerPoint</Application>
  <PresentationFormat>Произвольный</PresentationFormat>
  <Paragraphs>28</Paragraphs>
  <Slides>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Office Theme</vt:lpstr>
      <vt:lpstr>The Guitar Management System</vt:lpstr>
      <vt:lpstr>Introduction</vt:lpstr>
      <vt:lpstr>Menu</vt:lpstr>
      <vt:lpstr>Add guitar</vt:lpstr>
      <vt:lpstr>Remove guitar</vt:lpstr>
      <vt:lpstr>Search guitar</vt:lpstr>
      <vt:lpstr>Display guitars</vt:lpstr>
      <vt:lpstr>Exit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Scouting System</dc:title>
  <dc:creator>Arman</dc:creator>
  <cp:lastModifiedBy>USER</cp:lastModifiedBy>
  <cp:revision>17</cp:revision>
  <dcterms:created xsi:type="dcterms:W3CDTF">2023-12-13T17:45:43Z</dcterms:created>
  <dcterms:modified xsi:type="dcterms:W3CDTF">2023-12-14T10:21:46Z</dcterms:modified>
</cp:coreProperties>
</file>