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350" r:id="rId2"/>
    <p:sldId id="333" r:id="rId3"/>
    <p:sldId id="353" r:id="rId4"/>
    <p:sldId id="351" r:id="rId5"/>
    <p:sldId id="352" r:id="rId6"/>
    <p:sldId id="354" r:id="rId7"/>
    <p:sldId id="355" r:id="rId8"/>
    <p:sldId id="338" r:id="rId9"/>
    <p:sldId id="339" r:id="rId10"/>
    <p:sldId id="337" r:id="rId11"/>
    <p:sldId id="341" r:id="rId12"/>
    <p:sldId id="346" r:id="rId13"/>
    <p:sldId id="356" r:id="rId14"/>
    <p:sldId id="357" r:id="rId15"/>
    <p:sldId id="359" r:id="rId16"/>
    <p:sldId id="367" r:id="rId17"/>
    <p:sldId id="360" r:id="rId18"/>
    <p:sldId id="365" r:id="rId19"/>
    <p:sldId id="363" r:id="rId20"/>
    <p:sldId id="366" r:id="rId21"/>
    <p:sldId id="368" r:id="rId22"/>
    <p:sldId id="369" r:id="rId23"/>
    <p:sldId id="344" r:id="rId24"/>
    <p:sldId id="343" r:id="rId25"/>
    <p:sldId id="32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003366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41" y="-7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0070-71CB-46D9-84A4-78AFAFF5C544}" type="datetimeFigureOut">
              <a:rPr lang="en-GB" smtClean="0"/>
              <a:t>18/01/2015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1337E-BA00-440E-AC00-9695575608C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32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1337E-BA00-440E-AC00-9695575608C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81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7.png"/><Relationship Id="rId5" Type="http://schemas.openxmlformats.org/officeDocument/2006/relationships/tags" Target="../tags/tag5.xml"/><Relationship Id="rId10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4392120"/>
            <a:ext cx="9186863" cy="246588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</a:t>
            </a:r>
            <a:r>
              <a:rPr lang="en-GB" altLang="de-DE" sz="2400" smtClean="0"/>
              <a:t>Statistics </a:t>
            </a:r>
            <a:r>
              <a:rPr lang="en-GB" altLang="de-DE" sz="2400" smtClean="0"/>
              <a:t>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1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An Introduction to the</a:t>
            </a:r>
            <a:br>
              <a:rPr lang="en-GB" altLang="de-DE" sz="4400" dirty="0" smtClean="0"/>
            </a:br>
            <a:r>
              <a:rPr lang="en-GB" altLang="de-DE" sz="4400" dirty="0" smtClean="0"/>
              <a:t>R Statistical Software Suite</a:t>
            </a:r>
            <a:endParaRPr lang="en-GB" alt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4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83604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The „optimal“ </a:t>
            </a:r>
            <a:r>
              <a:rPr lang="de-DE" altLang="de-DE" sz="3600" dirty="0" err="1" smtClean="0"/>
              <a:t>learning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cycle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95536" y="1656080"/>
            <a:ext cx="7416824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(1) </a:t>
            </a:r>
            <a:r>
              <a:rPr lang="de-DE" altLang="de-DE" dirty="0" err="1">
                <a:solidFill>
                  <a:srgbClr val="003366"/>
                </a:solidFill>
              </a:rPr>
              <a:t>a</a:t>
            </a:r>
            <a:r>
              <a:rPr lang="de-DE" altLang="de-DE" dirty="0" err="1" smtClean="0">
                <a:solidFill>
                  <a:srgbClr val="003366"/>
                </a:solidFill>
              </a:rPr>
              <a:t>ttend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dirty="0" smtClean="0">
                <a:solidFill>
                  <a:srgbClr val="003366"/>
                </a:solidFill>
              </a:rPr>
              <a:t>, </a:t>
            </a:r>
            <a:r>
              <a:rPr lang="de-DE" altLang="de-DE" dirty="0" err="1" smtClean="0">
                <a:solidFill>
                  <a:srgbClr val="003366"/>
                </a:solidFill>
              </a:rPr>
              <a:t>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watch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lecturecast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899592" y="3177351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idea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doing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402208" y="2736200"/>
            <a:ext cx="66900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(2) </a:t>
            </a:r>
            <a:r>
              <a:rPr lang="de-DE" altLang="de-DE" dirty="0" err="1" smtClean="0">
                <a:solidFill>
                  <a:srgbClr val="003366"/>
                </a:solidFill>
              </a:rPr>
              <a:t>read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script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971599" y="2088847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understand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basic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concepts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892920" y="4258190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Try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follow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presented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95536" y="3817039"/>
            <a:ext cx="66900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(3) </a:t>
            </a:r>
            <a:r>
              <a:rPr lang="de-DE" altLang="de-DE" dirty="0" err="1" smtClean="0">
                <a:solidFill>
                  <a:srgbClr val="003366"/>
                </a:solidFill>
              </a:rPr>
              <a:t>attend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workshop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908644" y="4537119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Ask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instructors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cannot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figure</a:t>
            </a:r>
            <a:r>
              <a:rPr lang="de-DE" altLang="de-DE" sz="1800" dirty="0" smtClean="0">
                <a:solidFill>
                  <a:srgbClr val="003366"/>
                </a:solidFill>
              </a:rPr>
              <a:t> out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doesn‘t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02208" y="5112464"/>
            <a:ext cx="76981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(*) At </a:t>
            </a:r>
            <a:r>
              <a:rPr lang="de-DE" altLang="de-DE" dirty="0" err="1" smtClean="0">
                <a:solidFill>
                  <a:srgbClr val="003366"/>
                </a:solidFill>
              </a:rPr>
              <a:t>each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step</a:t>
            </a:r>
            <a:r>
              <a:rPr lang="de-DE" altLang="de-DE" dirty="0" smtClean="0">
                <a:solidFill>
                  <a:srgbClr val="003366"/>
                </a:solidFill>
              </a:rPr>
              <a:t>: </a:t>
            </a:r>
            <a:r>
              <a:rPr lang="de-DE" altLang="de-DE" dirty="0" err="1" smtClean="0">
                <a:solidFill>
                  <a:srgbClr val="003366"/>
                </a:solidFill>
              </a:rPr>
              <a:t>read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write</a:t>
            </a:r>
            <a:r>
              <a:rPr lang="de-DE" altLang="de-DE" dirty="0" smtClean="0">
                <a:solidFill>
                  <a:srgbClr val="003366"/>
                </a:solidFill>
              </a:rPr>
              <a:t> in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forum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899592" y="5596439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computing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general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understanding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899592" y="5884471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Ask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order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efficient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time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586288" y="6210696"/>
            <a:ext cx="82444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Really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helpful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cannot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anything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wrong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. Look at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2014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forum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!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608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An </a:t>
            </a:r>
            <a:r>
              <a:rPr lang="de-DE" altLang="de-DE" sz="4800" dirty="0" err="1" smtClean="0"/>
              <a:t>Introduction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to</a:t>
            </a:r>
            <a:r>
              <a:rPr lang="de-DE" altLang="de-DE" sz="4800" dirty="0" smtClean="0"/>
              <a:t> R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2708786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50" y="2236654"/>
            <a:ext cx="715645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187624" cy="1401202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de-DE" altLang="de-DE" sz="8800" dirty="0" smtClean="0">
                <a:solidFill>
                  <a:schemeClr val="tx1"/>
                </a:solidFill>
                <a:latin typeface="Old English Text MT" pitchFamily="66" charset="0"/>
              </a:rPr>
              <a:t>R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1259632" y="620688"/>
            <a:ext cx="7704856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Command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language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suite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graphical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interface</a:t>
            </a:r>
            <a:endParaRPr lang="de-DE" altLang="de-DE" sz="18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259632" y="105273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Increasing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professional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tasks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395536" y="1369952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Originated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at University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Auckland;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public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collaborative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project</a:t>
            </a:r>
            <a:r>
              <a:rPr lang="de-DE" altLang="de-DE" sz="1800" dirty="0" smtClean="0">
                <a:solidFill>
                  <a:srgbClr val="003366"/>
                </a:solidFill>
              </a:rPr>
              <a:t> (GNU GPL)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285584" y="3210790"/>
            <a:ext cx="2366536" cy="731842"/>
            <a:chOff x="3285584" y="3210790"/>
            <a:chExt cx="2366536" cy="731842"/>
          </a:xfrm>
        </p:grpSpPr>
        <p:sp>
          <p:nvSpPr>
            <p:cNvPr id="11" name="Inhaltsplatzhalter 2"/>
            <p:cNvSpPr txBox="1">
              <a:spLocks/>
            </p:cNvSpPr>
            <p:nvPr/>
          </p:nvSpPr>
          <p:spPr bwMode="auto">
            <a:xfrm>
              <a:off x="3822620" y="3210790"/>
              <a:ext cx="1829500" cy="63080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800" dirty="0" err="1" smtClean="0">
                  <a:solidFill>
                    <a:srgbClr val="003366"/>
                  </a:solidFill>
                </a:rPr>
                <a:t>output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window</a:t>
              </a:r>
              <a:r>
                <a:rPr lang="de-DE" altLang="de-DE" sz="1800" dirty="0">
                  <a:solidFill>
                    <a:srgbClr val="003366"/>
                  </a:solidFill>
                </a:rPr>
                <a:t/>
              </a:r>
              <a:br>
                <a:rPr lang="de-DE" altLang="de-DE" sz="1800" dirty="0">
                  <a:solidFill>
                    <a:srgbClr val="003366"/>
                  </a:solidFill>
                </a:rPr>
              </a:b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i="1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800" i="1" dirty="0" err="1" smtClean="0">
                  <a:solidFill>
                    <a:srgbClr val="003366"/>
                  </a:solidFill>
                </a:rPr>
                <a:t>console</a:t>
              </a:r>
              <a:r>
                <a:rPr lang="de-DE" altLang="de-DE" sz="1800" i="1" dirty="0" smtClean="0">
                  <a:solidFill>
                    <a:srgbClr val="003366"/>
                  </a:solidFill>
                </a:rPr>
                <a:t>“</a:t>
              </a:r>
              <a:endParaRPr lang="de-DE" altLang="de-DE" sz="1400" i="1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H="1">
              <a:off x="3285584" y="3642546"/>
              <a:ext cx="534058" cy="300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405264" y="1763088"/>
            <a:ext cx="44284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typical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analytics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R: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715850" y="5449997"/>
            <a:ext cx="2235811" cy="695851"/>
            <a:chOff x="3715850" y="5449997"/>
            <a:chExt cx="2235811" cy="695851"/>
          </a:xfrm>
        </p:grpSpPr>
        <p:cxnSp>
          <p:nvCxnSpPr>
            <p:cNvPr id="13" name="Gerade Verbindung mit Pfeil 12"/>
            <p:cNvCxnSpPr/>
            <p:nvPr/>
          </p:nvCxnSpPr>
          <p:spPr>
            <a:xfrm flipH="1">
              <a:off x="3995936" y="5872025"/>
              <a:ext cx="288032" cy="273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nhaltsplatzhalter 2"/>
            <p:cNvSpPr txBox="1">
              <a:spLocks/>
            </p:cNvSpPr>
            <p:nvPr/>
          </p:nvSpPr>
          <p:spPr bwMode="auto">
            <a:xfrm>
              <a:off x="3715850" y="5449997"/>
              <a:ext cx="2235811" cy="4220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800" dirty="0" err="1">
                  <a:solidFill>
                    <a:srgbClr val="003366"/>
                  </a:solidFill>
                </a:rPr>
                <a:t>c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ode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/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script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window</a:t>
              </a:r>
              <a:endParaRPr lang="de-DE" altLang="de-DE" sz="1400" dirty="0" smtClean="0">
                <a:solidFill>
                  <a:srgbClr val="003366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444208" y="3275548"/>
            <a:ext cx="2448272" cy="926084"/>
            <a:chOff x="6444208" y="3275548"/>
            <a:chExt cx="2448272" cy="926084"/>
          </a:xfrm>
        </p:grpSpPr>
        <p:sp>
          <p:nvSpPr>
            <p:cNvPr id="23" name="Inhaltsplatzhalter 2"/>
            <p:cNvSpPr txBox="1">
              <a:spLocks/>
            </p:cNvSpPr>
            <p:nvPr/>
          </p:nvSpPr>
          <p:spPr bwMode="auto">
            <a:xfrm>
              <a:off x="6444208" y="3275548"/>
              <a:ext cx="2448272" cy="42202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800" dirty="0" err="1" smtClean="0">
                  <a:solidFill>
                    <a:srgbClr val="003366"/>
                  </a:solidFill>
                </a:rPr>
                <a:t>graphics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/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plot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window</a:t>
              </a:r>
              <a:endParaRPr lang="de-DE" altLang="de-DE" sz="1400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 flipH="1">
              <a:off x="6876256" y="3704680"/>
              <a:ext cx="504056" cy="4969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3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How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to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with</a:t>
            </a:r>
            <a:r>
              <a:rPr lang="de-DE" altLang="de-DE" dirty="0" smtClean="0">
                <a:solidFill>
                  <a:srgbClr val="003366"/>
                </a:solidFill>
              </a:rPr>
              <a:t> R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16280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95536" y="1217492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Gui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Windows after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software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suite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5724128" y="2492896"/>
            <a:ext cx="2945273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script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window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1600" dirty="0" smtClean="0">
                <a:solidFill>
                  <a:srgbClr val="003366"/>
                </a:solidFill>
              </a:rPr>
              <a:t> R.</a:t>
            </a:r>
          </a:p>
          <a:p>
            <a:pPr marL="0" indent="0" eaLnBrk="1" hangingPunct="1">
              <a:buFontTx/>
              <a:buNone/>
            </a:pPr>
            <a:endParaRPr lang="de-DE" altLang="de-DE" sz="1600" dirty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724128" y="3356992"/>
            <a:ext cx="2945273" cy="6480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windows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opened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typing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plotting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commands</a:t>
            </a:r>
            <a:endParaRPr lang="de-DE" altLang="de-DE" sz="1600" dirty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724128" y="4221088"/>
            <a:ext cx="3161234" cy="93610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script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windows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store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600" dirty="0" smtClean="0">
                <a:solidFill>
                  <a:srgbClr val="003366"/>
                </a:solidFill>
              </a:rPr>
              <a:t/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err="1" smtClean="0">
                <a:solidFill>
                  <a:srgbClr val="003366"/>
                </a:solidFill>
              </a:rPr>
              <a:t>opened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u="sng" dirty="0" smtClean="0"/>
              <a:t>F</a:t>
            </a:r>
            <a:r>
              <a:rPr lang="de-DE" altLang="de-DE" sz="1600" dirty="0" smtClean="0"/>
              <a:t>ile/</a:t>
            </a:r>
            <a:r>
              <a:rPr lang="de-DE" altLang="de-DE" sz="1600" dirty="0"/>
              <a:t>N</a:t>
            </a:r>
            <a:r>
              <a:rPr lang="de-DE" altLang="de-DE" sz="1600" dirty="0" smtClean="0"/>
              <a:t>ew </a:t>
            </a:r>
            <a:r>
              <a:rPr lang="de-DE" altLang="de-DE" sz="1600" dirty="0" err="1" smtClean="0"/>
              <a:t>script</a:t>
            </a:r>
            <a:endParaRPr lang="de-DE" altLang="de-DE" sz="1600" dirty="0" smtClean="0"/>
          </a:p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	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u="sng" dirty="0" smtClean="0"/>
              <a:t>F</a:t>
            </a:r>
            <a:r>
              <a:rPr lang="de-DE" altLang="de-DE" sz="1600" dirty="0" smtClean="0"/>
              <a:t>ile/Open </a:t>
            </a:r>
            <a:r>
              <a:rPr lang="de-DE" altLang="de-DE" sz="1600" dirty="0" err="1" smtClean="0"/>
              <a:t>script</a:t>
            </a:r>
            <a:endParaRPr lang="de-DE" alt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402082" y="6284608"/>
            <a:ext cx="8346382" cy="356316"/>
            <a:chOff x="402082" y="6284608"/>
            <a:chExt cx="8346382" cy="356316"/>
          </a:xfrm>
        </p:grpSpPr>
        <p:sp>
          <p:nvSpPr>
            <p:cNvPr id="28" name="Inhaltsplatzhalter 2"/>
            <p:cNvSpPr txBox="1">
              <a:spLocks/>
            </p:cNvSpPr>
            <p:nvPr/>
          </p:nvSpPr>
          <p:spPr bwMode="auto">
            <a:xfrm>
              <a:off x="402082" y="6284608"/>
              <a:ext cx="8346382" cy="35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de-DE" altLang="de-DE" sz="1800" dirty="0" smtClean="0">
                  <a:solidFill>
                    <a:srgbClr val="003366"/>
                  </a:solidFill>
                </a:rPr>
                <a:t>In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the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lecture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,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commands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are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typeset</a:t>
              </a:r>
              <a:r>
                <a:rPr lang="de-DE" altLang="de-DE" sz="1800" b="1" dirty="0" smtClean="0">
                  <a:latin typeface="Miriam Fixed" pitchFamily="49" charset="-79"/>
                  <a:cs typeface="Miriam Fixed" pitchFamily="49" charset="-79"/>
                </a:rPr>
                <a:t> like </a:t>
              </a:r>
              <a:r>
                <a:rPr lang="de-DE" altLang="de-DE" sz="1800" b="1" dirty="0" err="1" smtClean="0">
                  <a:latin typeface="Miriam Fixed" pitchFamily="49" charset="-79"/>
                  <a:cs typeface="Miriam Fixed" pitchFamily="49" charset="-79"/>
                </a:rPr>
                <a:t>this</a:t>
              </a:r>
              <a:r>
                <a:rPr lang="de-DE" altLang="de-DE" sz="1800" b="1" dirty="0" smtClean="0">
                  <a:latin typeface="Miriam Fixed" pitchFamily="49" charset="-79"/>
                  <a:cs typeface="Miriam Fixed" pitchFamily="49" charset="-79"/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instead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800" dirty="0" err="1" smtClean="0">
                  <a:solidFill>
                    <a:srgbClr val="003366"/>
                  </a:solidFill>
                </a:rPr>
                <a:t>of</a:t>
              </a:r>
              <a:r>
                <a:rPr lang="de-DE" altLang="de-DE" sz="1800" dirty="0" smtClean="0">
                  <a:solidFill>
                    <a:srgbClr val="003366"/>
                  </a:solidFill>
                </a:rPr>
                <a:t> </a:t>
              </a:r>
              <a:endParaRPr lang="de-DE" altLang="de-DE" sz="1800" i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5712" y="6354048"/>
              <a:ext cx="1301974" cy="286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uppieren 8"/>
          <p:cNvGrpSpPr/>
          <p:nvPr/>
        </p:nvGrpSpPr>
        <p:grpSpPr>
          <a:xfrm>
            <a:off x="1403648" y="5343539"/>
            <a:ext cx="4896544" cy="749757"/>
            <a:chOff x="1403648" y="5343539"/>
            <a:chExt cx="4896544" cy="749757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339752" y="5343539"/>
              <a:ext cx="3960440" cy="749757"/>
              <a:chOff x="2339752" y="5373216"/>
              <a:chExt cx="3960440" cy="749757"/>
            </a:xfrm>
          </p:grpSpPr>
          <p:sp>
            <p:nvSpPr>
              <p:cNvPr id="29" name="Inhaltsplatzhalter 2"/>
              <p:cNvSpPr txBox="1">
                <a:spLocks/>
              </p:cNvSpPr>
              <p:nvPr/>
            </p:nvSpPr>
            <p:spPr bwMode="auto">
              <a:xfrm>
                <a:off x="2339752" y="5373216"/>
                <a:ext cx="3960440" cy="42202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FontTx/>
                  <a:buNone/>
                </a:pPr>
                <a:r>
                  <a:rPr lang="de-DE" altLang="de-DE" sz="1600" dirty="0">
                    <a:solidFill>
                      <a:srgbClr val="003366"/>
                    </a:solidFill>
                  </a:rPr>
                  <a:t>t</a:t>
                </a:r>
                <a:r>
                  <a:rPr lang="de-DE" altLang="de-DE" sz="1600" dirty="0" smtClean="0">
                    <a:solidFill>
                      <a:srgbClr val="003366"/>
                    </a:solidFill>
                  </a:rPr>
                  <a:t>ype </a:t>
                </a:r>
                <a:r>
                  <a:rPr lang="de-DE" altLang="de-DE" sz="1600" dirty="0" err="1" smtClean="0">
                    <a:solidFill>
                      <a:srgbClr val="003366"/>
                    </a:solidFill>
                  </a:rPr>
                  <a:t>commands</a:t>
                </a:r>
                <a:r>
                  <a:rPr lang="de-DE" altLang="de-DE" sz="1600" dirty="0" smtClean="0">
                    <a:solidFill>
                      <a:srgbClr val="003366"/>
                    </a:solidFill>
                  </a:rPr>
                  <a:t> </a:t>
                </a:r>
                <a:r>
                  <a:rPr lang="de-DE" altLang="de-DE" sz="1600" dirty="0" err="1" smtClean="0">
                    <a:solidFill>
                      <a:srgbClr val="003366"/>
                    </a:solidFill>
                  </a:rPr>
                  <a:t>here</a:t>
                </a:r>
                <a:r>
                  <a:rPr lang="de-DE" altLang="de-DE" sz="1600" dirty="0" smtClean="0">
                    <a:solidFill>
                      <a:srgbClr val="003366"/>
                    </a:solidFill>
                  </a:rPr>
                  <a:t>, </a:t>
                </a:r>
                <a:r>
                  <a:rPr lang="de-DE" altLang="de-DE" sz="1600" dirty="0" err="1" smtClean="0">
                    <a:solidFill>
                      <a:srgbClr val="003366"/>
                    </a:solidFill>
                  </a:rPr>
                  <a:t>execute</a:t>
                </a:r>
                <a:r>
                  <a:rPr lang="de-DE" altLang="de-DE" sz="1600" dirty="0" smtClean="0">
                    <a:solidFill>
                      <a:srgbClr val="003366"/>
                    </a:solidFill>
                  </a:rPr>
                  <a:t> </a:t>
                </a:r>
                <a:r>
                  <a:rPr lang="de-DE" altLang="de-DE" sz="1600" dirty="0" err="1" smtClean="0">
                    <a:solidFill>
                      <a:srgbClr val="003366"/>
                    </a:solidFill>
                  </a:rPr>
                  <a:t>with</a:t>
                </a:r>
                <a:endParaRPr lang="de-DE" altLang="de-DE" sz="1200" dirty="0" smtClean="0">
                  <a:solidFill>
                    <a:srgbClr val="003366"/>
                  </a:solidFill>
                </a:endParaRPr>
              </a:p>
            </p:txBody>
          </p:sp>
          <p:pic>
            <p:nvPicPr>
              <p:cNvPr id="5123" name="Picture 3" descr="C:\Users\Franz Király\AppData\Local\Microsoft\Windows\INetCache\IE\U19WI6CD\pc-enter[1]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6621" y="5387806"/>
                <a:ext cx="814387" cy="735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6" name="Gerade Verbindung mit Pfeil 45"/>
            <p:cNvCxnSpPr>
              <a:stCxn id="29" idx="1"/>
            </p:cNvCxnSpPr>
            <p:nvPr/>
          </p:nvCxnSpPr>
          <p:spPr>
            <a:xfrm flipH="1" flipV="1">
              <a:off x="1403648" y="5457278"/>
              <a:ext cx="936104" cy="972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0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Using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R </a:t>
            </a:r>
            <a:r>
              <a:rPr lang="de-DE" altLang="de-DE" dirty="0" err="1" smtClean="0">
                <a:solidFill>
                  <a:srgbClr val="003366"/>
                </a:solidFill>
              </a:rPr>
              <a:t>console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23528" y="1278488"/>
            <a:ext cx="59046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understands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variety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basic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commands</a:t>
            </a:r>
            <a:r>
              <a:rPr lang="de-DE" altLang="de-DE" sz="1800" dirty="0">
                <a:solidFill>
                  <a:srgbClr val="003366"/>
                </a:solidFill>
              </a:rPr>
              <a:t>.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98490" y="1710536"/>
            <a:ext cx="60515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1+1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755576" y="338226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+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52871"/>
            <a:ext cx="648072" cy="27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313800" y="2641384"/>
            <a:ext cx="59046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Commands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concatenated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semicolon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2483768" y="1700808"/>
            <a:ext cx="11521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1+1;2*2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77" y="2060848"/>
            <a:ext cx="54987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23528" y="3030608"/>
            <a:ext cx="59046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Arithmetic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operations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symbols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115616" y="3401720"/>
            <a:ext cx="10717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addition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483768" y="338226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-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780184" y="3401720"/>
            <a:ext cx="14317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subtraction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4479270" y="338226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*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768568" y="3401720"/>
            <a:ext cx="14317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multiplication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451326" y="338226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/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6740624" y="3401720"/>
            <a:ext cx="17198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division</a:t>
            </a:r>
            <a:r>
              <a:rPr lang="de-DE" altLang="de-DE" sz="1600" dirty="0" smtClean="0">
                <a:solidFill>
                  <a:srgbClr val="003366"/>
                </a:solidFill>
              </a:rPr>
              <a:t> 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exact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11560" y="3803240"/>
            <a:ext cx="61206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1196008" y="3822696"/>
            <a:ext cx="10717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brackets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4427984" y="3804584"/>
            <a:ext cx="61206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%/%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4940424" y="3824040"/>
            <a:ext cx="15757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integer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division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2339752" y="3814312"/>
            <a:ext cx="61206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^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2780184" y="3824040"/>
            <a:ext cx="15757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exponentiation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732240" y="3814312"/>
            <a:ext cx="61206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%%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7244680" y="3833768"/>
            <a:ext cx="12157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remainder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323528" y="4373488"/>
            <a:ext cx="34203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Boolean/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logical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symbols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755576" y="472514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2204120" y="4733528"/>
            <a:ext cx="10717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true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1330374" y="4725144"/>
            <a:ext cx="85697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TRUE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3572272" y="472514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F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4147070" y="4725144"/>
            <a:ext cx="1000994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FALSE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5220072" y="4725144"/>
            <a:ext cx="10717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false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3" name="Inhaltsplatzhalter 2"/>
          <p:cNvSpPr txBox="1">
            <a:spLocks/>
          </p:cNvSpPr>
          <p:nvPr/>
        </p:nvSpPr>
        <p:spPr bwMode="auto">
          <a:xfrm>
            <a:off x="755576" y="508518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!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5" name="Inhaltsplatzhalter 2"/>
          <p:cNvSpPr txBox="1">
            <a:spLocks/>
          </p:cNvSpPr>
          <p:nvPr/>
        </p:nvSpPr>
        <p:spPr bwMode="auto">
          <a:xfrm>
            <a:off x="1115616" y="5110116"/>
            <a:ext cx="17412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negation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- „not“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3275856" y="508518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&amp;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3635896" y="5110116"/>
            <a:ext cx="208823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conjunction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– „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“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6071076" y="5085184"/>
            <a:ext cx="361306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|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9" name="Inhaltsplatzhalter 2"/>
          <p:cNvSpPr txBox="1">
            <a:spLocks/>
          </p:cNvSpPr>
          <p:nvPr/>
        </p:nvSpPr>
        <p:spPr bwMode="auto">
          <a:xfrm>
            <a:off x="6372200" y="5110116"/>
            <a:ext cx="17412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disjunction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– „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“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6012160" y="5391328"/>
            <a:ext cx="2664296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err="1">
                <a:solidFill>
                  <a:srgbClr val="003366"/>
                </a:solidFill>
              </a:rPr>
              <a:t>t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his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200" dirty="0" smtClean="0">
                <a:solidFill>
                  <a:srgbClr val="003366"/>
                </a:solidFill>
              </a:rPr>
              <a:t> „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pipe</a:t>
            </a:r>
            <a:r>
              <a:rPr lang="de-DE" altLang="de-DE" sz="1200" dirty="0" smtClean="0">
                <a:solidFill>
                  <a:srgbClr val="003366"/>
                </a:solidFill>
              </a:rPr>
              <a:t>“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200" dirty="0" smtClean="0">
                <a:solidFill>
                  <a:srgbClr val="003366"/>
                </a:solidFill>
              </a:rPr>
              <a:t> „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vertical</a:t>
            </a:r>
            <a:r>
              <a:rPr lang="de-DE" altLang="de-DE" sz="1200" dirty="0" smtClean="0">
                <a:solidFill>
                  <a:srgbClr val="003366"/>
                </a:solidFill>
              </a:rPr>
              <a:t> bar“</a:t>
            </a:r>
            <a:r>
              <a:rPr lang="en-GB" altLang="de-DE" sz="1200" b="1" dirty="0">
                <a:latin typeface="Miriam Fixed" pitchFamily="49" charset="-79"/>
                <a:cs typeface="Miriam Fixed" pitchFamily="49" charset="-79"/>
              </a:rPr>
              <a:t>|</a:t>
            </a:r>
            <a:r>
              <a:rPr lang="de-DE" altLang="de-DE" sz="1200" dirty="0" smtClean="0">
                <a:solidFill>
                  <a:srgbClr val="003366"/>
                </a:solidFill>
              </a:rPr>
              <a:t>, </a:t>
            </a:r>
            <a:br>
              <a:rPr lang="de-DE" altLang="de-DE" sz="1200" dirty="0" smtClean="0">
                <a:solidFill>
                  <a:srgbClr val="003366"/>
                </a:solidFill>
              </a:rPr>
            </a:br>
            <a:r>
              <a:rPr lang="de-DE" altLang="de-DE" sz="1200" dirty="0" smtClean="0">
                <a:solidFill>
                  <a:srgbClr val="003366"/>
                </a:solidFill>
              </a:rPr>
              <a:t>not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letters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b="1" dirty="0" smtClean="0">
                <a:latin typeface="Miriam Fixed" pitchFamily="49" charset="-79"/>
                <a:cs typeface="Miriam Fixed" pitchFamily="49" charset="-79"/>
              </a:rPr>
              <a:t>I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200" b="1" dirty="0" smtClean="0">
                <a:latin typeface="Miriam Fixed" pitchFamily="49" charset="-79"/>
                <a:cs typeface="Miriam Fixed" pitchFamily="49" charset="-79"/>
              </a:rPr>
              <a:t> l</a:t>
            </a:r>
            <a:endParaRPr lang="de-DE" altLang="de-DE" sz="12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1" name="Inhaltsplatzhalter 2"/>
          <p:cNvSpPr txBox="1">
            <a:spLocks/>
          </p:cNvSpPr>
          <p:nvPr/>
        </p:nvSpPr>
        <p:spPr bwMode="auto">
          <a:xfrm>
            <a:off x="323528" y="5597624"/>
            <a:ext cx="471652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R also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understands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words</a:t>
            </a:r>
            <a:r>
              <a:rPr lang="de-DE" altLang="de-DE" sz="1800" dirty="0" smtClean="0">
                <a:solidFill>
                  <a:srgbClr val="003366"/>
                </a:solidFill>
              </a:rPr>
              <a:t>, so-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called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strings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2" name="Inhaltsplatzhalter 2"/>
          <p:cNvSpPr txBox="1">
            <a:spLocks/>
          </p:cNvSpPr>
          <p:nvPr/>
        </p:nvSpPr>
        <p:spPr bwMode="auto">
          <a:xfrm>
            <a:off x="755576" y="5949280"/>
            <a:ext cx="3240360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supercalifragilistic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3" name="Inhaltsplatzhalter 2"/>
          <p:cNvSpPr txBox="1">
            <a:spLocks/>
          </p:cNvSpPr>
          <p:nvPr/>
        </p:nvSpPr>
        <p:spPr bwMode="auto">
          <a:xfrm>
            <a:off x="395536" y="6309320"/>
            <a:ext cx="73766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 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distinguish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fixed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expressions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such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FALSE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5" name="Inhaltsplatzhalter 2"/>
          <p:cNvSpPr txBox="1">
            <a:spLocks/>
          </p:cNvSpPr>
          <p:nvPr/>
        </p:nvSpPr>
        <p:spPr bwMode="auto">
          <a:xfrm>
            <a:off x="4427984" y="5949280"/>
            <a:ext cx="3240360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"FALSE"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6" name="Inhaltsplatzhalter 2"/>
          <p:cNvSpPr txBox="1">
            <a:spLocks/>
          </p:cNvSpPr>
          <p:nvPr/>
        </p:nvSpPr>
        <p:spPr bwMode="auto">
          <a:xfrm>
            <a:off x="4245056" y="1700808"/>
            <a:ext cx="15841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(2+5)^42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080" y="2060848"/>
            <a:ext cx="1800200" cy="25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74" y="2055984"/>
            <a:ext cx="990110" cy="21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Inhaltsplatzhalter 2"/>
          <p:cNvSpPr txBox="1">
            <a:spLocks/>
          </p:cNvSpPr>
          <p:nvPr/>
        </p:nvSpPr>
        <p:spPr bwMode="auto">
          <a:xfrm>
            <a:off x="6588224" y="1691080"/>
            <a:ext cx="20882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TRUE &amp; FALSE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8" name="Inhaltsplatzhalter 2"/>
          <p:cNvSpPr txBox="1">
            <a:spLocks/>
          </p:cNvSpPr>
          <p:nvPr/>
        </p:nvSpPr>
        <p:spPr bwMode="auto">
          <a:xfrm>
            <a:off x="6372200" y="4692048"/>
            <a:ext cx="61206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9" name="Inhaltsplatzhalter 2"/>
          <p:cNvSpPr txBox="1">
            <a:spLocks/>
          </p:cNvSpPr>
          <p:nvPr/>
        </p:nvSpPr>
        <p:spPr bwMode="auto">
          <a:xfrm>
            <a:off x="6956648" y="4711504"/>
            <a:ext cx="10717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brackets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0" name="Inhaltsplatzhalter 2"/>
          <p:cNvSpPr txBox="1">
            <a:spLocks/>
          </p:cNvSpPr>
          <p:nvPr/>
        </p:nvSpPr>
        <p:spPr bwMode="auto">
          <a:xfrm>
            <a:off x="4101040" y="2276872"/>
            <a:ext cx="2664296" cy="24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200" dirty="0" smtClean="0">
                <a:solidFill>
                  <a:srgbClr val="003366"/>
                </a:solidFill>
              </a:rPr>
              <a:t>by default, R uses 7-digit E-notation</a:t>
            </a:r>
            <a:endParaRPr lang="de-DE" altLang="de-DE" sz="12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552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2" grpId="0"/>
      <p:bldP spid="27" grpId="0"/>
      <p:bldP spid="28" grpId="0"/>
      <p:bldP spid="29" grpId="0"/>
      <p:bldP spid="36" grpId="0"/>
      <p:bldP spid="38" grpId="0"/>
      <p:bldP spid="39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Variables </a:t>
            </a:r>
            <a:r>
              <a:rPr lang="de-DE" altLang="de-DE" dirty="0" err="1" smtClean="0">
                <a:solidFill>
                  <a:srgbClr val="003366"/>
                </a:solidFill>
              </a:rPr>
              <a:t>and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workspace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23529" y="1288216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assigned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&lt;-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98490" y="1691080"/>
            <a:ext cx="3135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twotimestwo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&lt;- 2*2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323528" y="5589240"/>
            <a:ext cx="39604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cleared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every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restart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3" name="Inhaltsplatzhalter 2"/>
          <p:cNvSpPr txBox="1">
            <a:spLocks/>
          </p:cNvSpPr>
          <p:nvPr/>
        </p:nvSpPr>
        <p:spPr bwMode="auto">
          <a:xfrm>
            <a:off x="323528" y="6021288"/>
            <a:ext cx="48965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for reproducibility, it is good style to save not the </a:t>
            </a:r>
            <a:r>
              <a:rPr lang="en-GB" altLang="de-DE" sz="1800" i="1" dirty="0" smtClean="0">
                <a:solidFill>
                  <a:srgbClr val="003366"/>
                </a:solidFill>
              </a:rPr>
              <a:t>workspace </a:t>
            </a:r>
            <a:r>
              <a:rPr lang="en-GB" altLang="de-DE" sz="1800" dirty="0" smtClean="0">
                <a:solidFill>
                  <a:srgbClr val="003366"/>
                </a:solidFill>
              </a:rPr>
              <a:t>but the </a:t>
            </a:r>
            <a:r>
              <a:rPr lang="en-GB" altLang="de-DE" sz="1800" i="1" dirty="0" smtClean="0">
                <a:solidFill>
                  <a:srgbClr val="003366"/>
                </a:solidFill>
              </a:rPr>
              <a:t>code</a:t>
            </a:r>
            <a:r>
              <a:rPr lang="en-GB" altLang="de-DE" sz="1800" dirty="0" smtClean="0">
                <a:solidFill>
                  <a:srgbClr val="003366"/>
                </a:solidFill>
              </a:rPr>
              <a:t> that generated it</a:t>
            </a:r>
            <a:endParaRPr lang="de-DE" altLang="de-DE" sz="1800" dirty="0" smtClean="0">
              <a:latin typeface="Miriam Fixed" pitchFamily="49" charset="-79"/>
              <a:cs typeface="Miriam Fixed" pitchFamily="49" charset="-79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5576675" y="508488"/>
            <a:ext cx="3571602" cy="6349514"/>
            <a:chOff x="5576675" y="508488"/>
            <a:chExt cx="3571602" cy="6349514"/>
          </a:xfrm>
        </p:grpSpPr>
        <p:pic>
          <p:nvPicPr>
            <p:cNvPr id="7170" name="Picture 2" descr="C:\Users\Franz Király\AppData\Local\Microsoft\Windows\INetCache\IE\0H9HY2Q4\Space.tga_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187719" y="1897444"/>
              <a:ext cx="6349514" cy="3571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Inhaltsplatzhalter 2"/>
            <p:cNvSpPr txBox="1">
              <a:spLocks/>
            </p:cNvSpPr>
            <p:nvPr/>
          </p:nvSpPr>
          <p:spPr bwMode="auto">
            <a:xfrm>
              <a:off x="5998516" y="767525"/>
              <a:ext cx="2727920" cy="50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dirty="0" err="1" smtClean="0">
                  <a:solidFill>
                    <a:schemeClr val="bg1"/>
                  </a:solidFill>
                </a:rPr>
                <a:t>workspace</a:t>
              </a:r>
              <a:endParaRPr lang="de-DE" altLang="de-DE" sz="20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80" name="Inhaltsplatzhalter 2"/>
          <p:cNvSpPr txBox="1">
            <a:spLocks/>
          </p:cNvSpPr>
          <p:nvPr/>
        </p:nvSpPr>
        <p:spPr bwMode="auto">
          <a:xfrm>
            <a:off x="794488" y="2041392"/>
            <a:ext cx="31350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twotimestwo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2*2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1" name="Inhaltsplatzhalter 2"/>
          <p:cNvSpPr txBox="1">
            <a:spLocks/>
          </p:cNvSpPr>
          <p:nvPr/>
        </p:nvSpPr>
        <p:spPr bwMode="auto">
          <a:xfrm>
            <a:off x="395536" y="2049776"/>
            <a:ext cx="4029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or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2" name="Inhaltsplatzhalter 2"/>
          <p:cNvSpPr txBox="1">
            <a:spLocks/>
          </p:cNvSpPr>
          <p:nvPr/>
        </p:nvSpPr>
        <p:spPr bwMode="auto">
          <a:xfrm>
            <a:off x="323528" y="2492896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later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referenced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their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name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3" name="Inhaltsplatzhalter 2"/>
          <p:cNvSpPr txBox="1">
            <a:spLocks/>
          </p:cNvSpPr>
          <p:nvPr/>
        </p:nvSpPr>
        <p:spPr bwMode="auto">
          <a:xfrm>
            <a:off x="827584" y="2897104"/>
            <a:ext cx="185420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twotimestwo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72348"/>
            <a:ext cx="468051" cy="21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Inhaltsplatzhalter 2"/>
          <p:cNvSpPr txBox="1">
            <a:spLocks/>
          </p:cNvSpPr>
          <p:nvPr/>
        </p:nvSpPr>
        <p:spPr bwMode="auto">
          <a:xfrm>
            <a:off x="827583" y="3266872"/>
            <a:ext cx="37048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eight &lt;- 2*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twotimestwo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5" name="Inhaltsplatzhalter 2"/>
          <p:cNvSpPr txBox="1">
            <a:spLocks/>
          </p:cNvSpPr>
          <p:nvPr/>
        </p:nvSpPr>
        <p:spPr bwMode="auto">
          <a:xfrm>
            <a:off x="323528" y="4908072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stored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workspace</a:t>
            </a:r>
            <a:r>
              <a:rPr lang="de-DE" altLang="de-DE" sz="1800" dirty="0" smtClean="0">
                <a:solidFill>
                  <a:srgbClr val="003366"/>
                </a:solidFill>
              </a:rPr>
              <a:t>“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7" name="Inhaltsplatzhalter 2"/>
          <p:cNvSpPr txBox="1">
            <a:spLocks/>
          </p:cNvSpPr>
          <p:nvPr/>
        </p:nvSpPr>
        <p:spPr bwMode="auto">
          <a:xfrm>
            <a:off x="323528" y="3674208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overwritten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8" name="Inhaltsplatzhalter 2"/>
          <p:cNvSpPr txBox="1">
            <a:spLocks/>
          </p:cNvSpPr>
          <p:nvPr/>
        </p:nvSpPr>
        <p:spPr bwMode="auto">
          <a:xfrm>
            <a:off x="323528" y="5237584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where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every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type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9" name="Inhaltsplatzhalter 2"/>
          <p:cNvSpPr txBox="1">
            <a:spLocks/>
          </p:cNvSpPr>
          <p:nvPr/>
        </p:nvSpPr>
        <p:spPr bwMode="auto">
          <a:xfrm>
            <a:off x="827584" y="4034248"/>
            <a:ext cx="43924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answer &lt;- eight*5 - 2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0" name="Inhaltsplatzhalter 2"/>
          <p:cNvSpPr txBox="1">
            <a:spLocks/>
          </p:cNvSpPr>
          <p:nvPr/>
        </p:nvSpPr>
        <p:spPr bwMode="auto">
          <a:xfrm>
            <a:off x="827584" y="4394288"/>
            <a:ext cx="43924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answer &lt;- answer +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twotimestwo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" name="Würfel 1"/>
          <p:cNvSpPr/>
          <p:nvPr/>
        </p:nvSpPr>
        <p:spPr>
          <a:xfrm>
            <a:off x="6588224" y="1988840"/>
            <a:ext cx="1440160" cy="908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Inhaltsplatzhalter 2"/>
          <p:cNvSpPr txBox="1">
            <a:spLocks/>
          </p:cNvSpPr>
          <p:nvPr/>
        </p:nvSpPr>
        <p:spPr bwMode="auto">
          <a:xfrm>
            <a:off x="6973912" y="1875292"/>
            <a:ext cx="694431" cy="61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4000" b="1" dirty="0" smtClean="0">
                <a:solidFill>
                  <a:srgbClr val="FF0000"/>
                </a:solidFill>
                <a:latin typeface="Miriam Fixed" pitchFamily="49" charset="-79"/>
                <a:cs typeface="Miriam Fixed" pitchFamily="49" charset="-79"/>
              </a:rPr>
              <a:t>4</a:t>
            </a:r>
            <a:endParaRPr lang="de-DE" altLang="de-DE" sz="3200" b="1" dirty="0" smtClean="0">
              <a:solidFill>
                <a:srgbClr val="FF0000"/>
              </a:solidFill>
              <a:latin typeface="Miriam Fixed" pitchFamily="49" charset="-79"/>
              <a:cs typeface="Miriam Fixed" pitchFamily="49" charset="-79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6559208" y="2221412"/>
            <a:ext cx="1406896" cy="675692"/>
            <a:chOff x="6559208" y="2221412"/>
            <a:chExt cx="1406896" cy="675692"/>
          </a:xfrm>
        </p:grpSpPr>
        <p:sp>
          <p:nvSpPr>
            <p:cNvPr id="4" name="Rechteck 3"/>
            <p:cNvSpPr/>
            <p:nvPr/>
          </p:nvSpPr>
          <p:spPr>
            <a:xfrm>
              <a:off x="6588224" y="2221412"/>
              <a:ext cx="1224136" cy="675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hteck 2"/>
            <p:cNvSpPr/>
            <p:nvPr/>
          </p:nvSpPr>
          <p:spPr>
            <a:xfrm>
              <a:off x="6660232" y="2668724"/>
              <a:ext cx="864096" cy="1758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Inhaltsplatzhalter 2"/>
            <p:cNvSpPr txBox="1">
              <a:spLocks/>
            </p:cNvSpPr>
            <p:nvPr/>
          </p:nvSpPr>
          <p:spPr bwMode="auto">
            <a:xfrm>
              <a:off x="6621488" y="2598000"/>
              <a:ext cx="1046856" cy="299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GB" altLang="de-DE" sz="1400" b="1" dirty="0" smtClean="0">
                  <a:latin typeface="Miriam Fixed" pitchFamily="49" charset="-79"/>
                  <a:cs typeface="Miriam Fixed" pitchFamily="49" charset="-79"/>
                </a:rPr>
                <a:t>numeric</a:t>
              </a:r>
              <a:endParaRPr lang="de-DE" altLang="de-DE" sz="11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  <p:sp>
          <p:nvSpPr>
            <p:cNvPr id="92" name="Inhaltsplatzhalter 2"/>
            <p:cNvSpPr txBox="1">
              <a:spLocks/>
            </p:cNvSpPr>
            <p:nvPr/>
          </p:nvSpPr>
          <p:spPr bwMode="auto">
            <a:xfrm>
              <a:off x="6559208" y="2271616"/>
              <a:ext cx="140689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GB" altLang="de-DE" sz="1200" b="1" dirty="0" err="1" smtClean="0">
                  <a:latin typeface="Miriam Fixed" pitchFamily="49" charset="-79"/>
                  <a:cs typeface="Miriam Fixed" pitchFamily="49" charset="-79"/>
                </a:rPr>
                <a:t>twotimestwo</a:t>
              </a:r>
              <a:endParaRPr lang="de-DE" altLang="de-DE" sz="105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sp>
        <p:nvSpPr>
          <p:cNvPr id="95" name="Würfel 94"/>
          <p:cNvSpPr/>
          <p:nvPr/>
        </p:nvSpPr>
        <p:spPr>
          <a:xfrm>
            <a:off x="6588224" y="3470540"/>
            <a:ext cx="1440160" cy="908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Inhaltsplatzhalter 2"/>
          <p:cNvSpPr txBox="1">
            <a:spLocks/>
          </p:cNvSpPr>
          <p:nvPr/>
        </p:nvSpPr>
        <p:spPr bwMode="auto">
          <a:xfrm>
            <a:off x="6973912" y="3356992"/>
            <a:ext cx="694431" cy="61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4000" b="1" dirty="0">
                <a:solidFill>
                  <a:srgbClr val="FF0000"/>
                </a:solidFill>
                <a:latin typeface="Miriam Fixed" pitchFamily="49" charset="-79"/>
                <a:cs typeface="Miriam Fixed" pitchFamily="49" charset="-79"/>
              </a:rPr>
              <a:t>8</a:t>
            </a:r>
            <a:endParaRPr lang="de-DE" altLang="de-DE" sz="3200" b="1" dirty="0" smtClean="0">
              <a:solidFill>
                <a:srgbClr val="FF0000"/>
              </a:solidFill>
              <a:latin typeface="Miriam Fixed" pitchFamily="49" charset="-79"/>
              <a:cs typeface="Miriam Fixed" pitchFamily="49" charset="-79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6559208" y="3703112"/>
            <a:ext cx="1406896" cy="675692"/>
            <a:chOff x="6559208" y="2221412"/>
            <a:chExt cx="1406896" cy="675692"/>
          </a:xfrm>
        </p:grpSpPr>
        <p:sp>
          <p:nvSpPr>
            <p:cNvPr id="98" name="Rechteck 97"/>
            <p:cNvSpPr/>
            <p:nvPr/>
          </p:nvSpPr>
          <p:spPr>
            <a:xfrm>
              <a:off x="6588224" y="2221412"/>
              <a:ext cx="1224136" cy="675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hteck 98"/>
            <p:cNvSpPr/>
            <p:nvPr/>
          </p:nvSpPr>
          <p:spPr>
            <a:xfrm>
              <a:off x="6660232" y="2668724"/>
              <a:ext cx="864096" cy="1758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nhaltsplatzhalter 2"/>
            <p:cNvSpPr txBox="1">
              <a:spLocks/>
            </p:cNvSpPr>
            <p:nvPr/>
          </p:nvSpPr>
          <p:spPr bwMode="auto">
            <a:xfrm>
              <a:off x="6621488" y="2598000"/>
              <a:ext cx="1046856" cy="299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GB" altLang="de-DE" sz="1400" b="1" dirty="0" smtClean="0">
                  <a:latin typeface="Miriam Fixed" pitchFamily="49" charset="-79"/>
                  <a:cs typeface="Miriam Fixed" pitchFamily="49" charset="-79"/>
                </a:rPr>
                <a:t>numeric</a:t>
              </a:r>
              <a:endParaRPr lang="de-DE" altLang="de-DE" sz="11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  <p:sp>
          <p:nvSpPr>
            <p:cNvPr id="101" name="Inhaltsplatzhalter 2"/>
            <p:cNvSpPr txBox="1">
              <a:spLocks/>
            </p:cNvSpPr>
            <p:nvPr/>
          </p:nvSpPr>
          <p:spPr bwMode="auto">
            <a:xfrm>
              <a:off x="6559208" y="2271616"/>
              <a:ext cx="140689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GB" altLang="de-DE" sz="1200" b="1" dirty="0" smtClean="0">
                  <a:latin typeface="Miriam Fixed" pitchFamily="49" charset="-79"/>
                  <a:cs typeface="Miriam Fixed" pitchFamily="49" charset="-79"/>
                </a:rPr>
                <a:t>eight</a:t>
              </a:r>
              <a:endParaRPr lang="de-DE" altLang="de-DE" sz="105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sp>
        <p:nvSpPr>
          <p:cNvPr id="102" name="Würfel 101"/>
          <p:cNvSpPr/>
          <p:nvPr/>
        </p:nvSpPr>
        <p:spPr>
          <a:xfrm>
            <a:off x="6578496" y="5054716"/>
            <a:ext cx="1440160" cy="9082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Inhaltsplatzhalter 2"/>
          <p:cNvSpPr txBox="1">
            <a:spLocks/>
          </p:cNvSpPr>
          <p:nvPr/>
        </p:nvSpPr>
        <p:spPr bwMode="auto">
          <a:xfrm>
            <a:off x="6804248" y="4941168"/>
            <a:ext cx="1064200" cy="61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4000" b="1" dirty="0" smtClean="0">
                <a:solidFill>
                  <a:srgbClr val="FF0000"/>
                </a:solidFill>
                <a:latin typeface="Miriam Fixed" pitchFamily="49" charset="-79"/>
                <a:cs typeface="Miriam Fixed" pitchFamily="49" charset="-79"/>
              </a:rPr>
              <a:t>38</a:t>
            </a:r>
            <a:endParaRPr lang="de-DE" altLang="de-DE" sz="3200" b="1" dirty="0" smtClean="0">
              <a:solidFill>
                <a:srgbClr val="FF0000"/>
              </a:solidFill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09" name="Inhaltsplatzhalter 2"/>
          <p:cNvSpPr txBox="1">
            <a:spLocks/>
          </p:cNvSpPr>
          <p:nvPr/>
        </p:nvSpPr>
        <p:spPr bwMode="auto">
          <a:xfrm>
            <a:off x="6804248" y="4941168"/>
            <a:ext cx="1064200" cy="61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4000" b="1" dirty="0" smtClean="0">
                <a:solidFill>
                  <a:srgbClr val="FF0000"/>
                </a:solidFill>
                <a:latin typeface="Miriam Fixed" pitchFamily="49" charset="-79"/>
                <a:cs typeface="Miriam Fixed" pitchFamily="49" charset="-79"/>
              </a:rPr>
              <a:t>42</a:t>
            </a:r>
            <a:endParaRPr lang="de-DE" altLang="de-DE" sz="3200" b="1" dirty="0" smtClean="0">
              <a:solidFill>
                <a:srgbClr val="FF0000"/>
              </a:solidFill>
              <a:latin typeface="Miriam Fixed" pitchFamily="49" charset="-79"/>
              <a:cs typeface="Miriam Fixed" pitchFamily="49" charset="-79"/>
            </a:endParaRPr>
          </a:p>
        </p:txBody>
      </p:sp>
      <p:grpSp>
        <p:nvGrpSpPr>
          <p:cNvPr id="104" name="Gruppieren 103"/>
          <p:cNvGrpSpPr/>
          <p:nvPr/>
        </p:nvGrpSpPr>
        <p:grpSpPr>
          <a:xfrm>
            <a:off x="6549480" y="5287288"/>
            <a:ext cx="1406896" cy="675692"/>
            <a:chOff x="6559208" y="2221412"/>
            <a:chExt cx="1406896" cy="675692"/>
          </a:xfrm>
        </p:grpSpPr>
        <p:sp>
          <p:nvSpPr>
            <p:cNvPr id="105" name="Rechteck 104"/>
            <p:cNvSpPr/>
            <p:nvPr/>
          </p:nvSpPr>
          <p:spPr>
            <a:xfrm>
              <a:off x="6588224" y="2221412"/>
              <a:ext cx="1224136" cy="675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660232" y="2668724"/>
              <a:ext cx="864096" cy="1758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nhaltsplatzhalter 2"/>
            <p:cNvSpPr txBox="1">
              <a:spLocks/>
            </p:cNvSpPr>
            <p:nvPr/>
          </p:nvSpPr>
          <p:spPr bwMode="auto">
            <a:xfrm>
              <a:off x="6621488" y="2598000"/>
              <a:ext cx="1046856" cy="299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GB" altLang="de-DE" sz="1400" b="1" dirty="0" smtClean="0">
                  <a:latin typeface="Miriam Fixed" pitchFamily="49" charset="-79"/>
                  <a:cs typeface="Miriam Fixed" pitchFamily="49" charset="-79"/>
                </a:rPr>
                <a:t>numeric</a:t>
              </a:r>
              <a:endParaRPr lang="de-DE" altLang="de-DE" sz="11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  <p:sp>
          <p:nvSpPr>
            <p:cNvPr id="108" name="Inhaltsplatzhalter 2"/>
            <p:cNvSpPr txBox="1">
              <a:spLocks/>
            </p:cNvSpPr>
            <p:nvPr/>
          </p:nvSpPr>
          <p:spPr bwMode="auto">
            <a:xfrm>
              <a:off x="6559208" y="2271616"/>
              <a:ext cx="140689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GB" altLang="de-DE" sz="1200" b="1" dirty="0" smtClean="0">
                  <a:latin typeface="Miriam Fixed" pitchFamily="49" charset="-79"/>
                  <a:cs typeface="Miriam Fixed" pitchFamily="49" charset="-79"/>
                </a:rPr>
                <a:t>answer</a:t>
              </a:r>
              <a:endParaRPr lang="de-DE" altLang="de-DE" sz="105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4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2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4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5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6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8" presetID="34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9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9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  <p:bldP spid="42" grpId="1"/>
      <p:bldP spid="56" grpId="0"/>
      <p:bldP spid="73" grpId="0"/>
      <p:bldP spid="80" grpId="0"/>
      <p:bldP spid="81" grpId="0"/>
      <p:bldP spid="82" grpId="0"/>
      <p:bldP spid="83" grpId="0"/>
      <p:bldP spid="84" grpId="0"/>
      <p:bldP spid="84" grpId="1"/>
      <p:bldP spid="85" grpId="0"/>
      <p:bldP spid="87" grpId="0"/>
      <p:bldP spid="88" grpId="0"/>
      <p:bldP spid="89" grpId="0"/>
      <p:bldP spid="89" grpId="1"/>
      <p:bldP spid="90" grpId="0"/>
      <p:bldP spid="90" grpId="1"/>
      <p:bldP spid="2" grpId="0" animBg="1"/>
      <p:bldP spid="2" grpId="1" animBg="1"/>
      <p:bldP spid="94" grpId="0"/>
      <p:bldP spid="94" grpId="1"/>
      <p:bldP spid="94" grpId="2"/>
      <p:bldP spid="94" grpId="3"/>
      <p:bldP spid="95" grpId="0" animBg="1"/>
      <p:bldP spid="95" grpId="1" animBg="1"/>
      <p:bldP spid="96" grpId="0"/>
      <p:bldP spid="96" grpId="1"/>
      <p:bldP spid="96" grpId="2"/>
      <p:bldP spid="102" grpId="0" animBg="1"/>
      <p:bldP spid="102" grpId="1" animBg="1"/>
      <p:bldP spid="103" grpId="0"/>
      <p:bldP spid="103" grpId="1"/>
      <p:bldP spid="103" grpId="2"/>
      <p:bldP spid="103" grpId="3"/>
      <p:bldP spid="109" grpId="0"/>
      <p:bldP spid="10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1338758" y="1052736"/>
            <a:ext cx="294521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= simple variable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types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16579" y="1556792"/>
            <a:ext cx="1431085" cy="3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1600" dirty="0" smtClean="0">
                <a:solidFill>
                  <a:srgbClr val="003366"/>
                </a:solidFill>
              </a:rPr>
              <a:t> type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79512" y="5517232"/>
            <a:ext cx="6991387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dirty="0" smtClean="0">
                <a:solidFill>
                  <a:srgbClr val="003366"/>
                </a:solidFill>
              </a:rPr>
              <a:t> type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“: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5580113" y="5805264"/>
            <a:ext cx="3542190" cy="36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i="1" dirty="0" smtClean="0">
                <a:solidFill>
                  <a:srgbClr val="003366"/>
                </a:solidFill>
              </a:rPr>
              <a:t>e.g. „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unknown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“  „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unspecified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“   „not 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“</a:t>
            </a:r>
            <a:endParaRPr lang="de-DE" altLang="de-DE" sz="105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300192" y="5482518"/>
            <a:ext cx="772053" cy="61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b="1" dirty="0" smtClean="0">
                <a:latin typeface="Miriam Fixed" pitchFamily="49" charset="-79"/>
                <a:cs typeface="Miriam Fixed" pitchFamily="49" charset="-79"/>
              </a:rPr>
              <a:t>NA</a:t>
            </a:r>
            <a:endParaRPr lang="de-DE" altLang="de-DE" sz="18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276529" y="2171092"/>
            <a:ext cx="1102720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Logical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736313" y="2115937"/>
            <a:ext cx="3212765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Yes/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No</a:t>
            </a:r>
            <a:endParaRPr lang="de-DE" altLang="de-DE" sz="1400" b="1" i="1" dirty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17018" y="2848750"/>
            <a:ext cx="1400274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Nominal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231982" y="3524875"/>
            <a:ext cx="1400274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Ordinal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248544" y="4149910"/>
            <a:ext cx="1400274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Interval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-108520" y="4670543"/>
            <a:ext cx="1816849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Absolute/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Proportional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915660" y="2350218"/>
            <a:ext cx="3212765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e.g.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married</a:t>
            </a:r>
            <a:r>
              <a:rPr lang="de-DE" altLang="de-DE" sz="1200" dirty="0" smtClean="0">
                <a:solidFill>
                  <a:srgbClr val="003366"/>
                </a:solidFill>
              </a:rPr>
              <a:t>],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dead</a:t>
            </a:r>
            <a:r>
              <a:rPr lang="de-DE" altLang="de-DE" sz="1200" dirty="0" smtClean="0">
                <a:solidFill>
                  <a:srgbClr val="003366"/>
                </a:solidFill>
              </a:rPr>
              <a:t>],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isPrimeNumber</a:t>
            </a:r>
            <a:r>
              <a:rPr lang="de-DE" altLang="de-DE" sz="1200" dirty="0" smtClean="0">
                <a:solidFill>
                  <a:srgbClr val="003366"/>
                </a:solidFill>
              </a:rPr>
              <a:t>] </a:t>
            </a:r>
            <a:endParaRPr lang="de-DE" altLang="de-DE" sz="1200" b="1" dirty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154993" y="2219743"/>
            <a:ext cx="1963855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logical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736313" y="2766794"/>
            <a:ext cx="3154070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obvious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ordering</a:t>
            </a:r>
            <a:endParaRPr lang="de-DE" altLang="de-DE" sz="1400" b="1" i="1" dirty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915660" y="3063794"/>
            <a:ext cx="3034233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e.g.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PlaceOfBirth</a:t>
            </a:r>
            <a:r>
              <a:rPr lang="de-DE" altLang="de-DE" sz="1200" dirty="0" smtClean="0">
                <a:solidFill>
                  <a:srgbClr val="003366"/>
                </a:solidFill>
              </a:rPr>
              <a:t>], [Sex]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LastName</a:t>
            </a:r>
            <a:r>
              <a:rPr lang="de-DE" altLang="de-DE" sz="1200" dirty="0" smtClean="0">
                <a:solidFill>
                  <a:srgbClr val="003366"/>
                </a:solidFill>
              </a:rPr>
              <a:t>] </a:t>
            </a:r>
            <a:endParaRPr lang="de-DE" altLang="de-DE" sz="1200" b="1" dirty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5148064" y="2885815"/>
            <a:ext cx="1249726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factor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5148064" y="3539839"/>
            <a:ext cx="1963855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ordered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148064" y="4492605"/>
            <a:ext cx="1963855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numeric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5008589" y="1557511"/>
            <a:ext cx="0" cy="3846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617292" y="1557511"/>
            <a:ext cx="0" cy="39056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70012" y="2766794"/>
            <a:ext cx="8815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70012" y="4076030"/>
            <a:ext cx="88153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736313" y="3443304"/>
            <a:ext cx="3154070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intrinsic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ordering</a:t>
            </a:r>
            <a:endParaRPr lang="de-DE" altLang="de-DE" sz="1400" b="1" i="1" dirty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914845" y="3725894"/>
            <a:ext cx="3272276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e.g.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HighestDegree</a:t>
            </a:r>
            <a:r>
              <a:rPr lang="de-DE" altLang="de-DE" sz="1200" dirty="0" smtClean="0">
                <a:solidFill>
                  <a:srgbClr val="003366"/>
                </a:solidFill>
              </a:rPr>
              <a:t>],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SatisfactionLevel</a:t>
            </a:r>
            <a:r>
              <a:rPr lang="de-DE" altLang="de-DE" sz="1200" dirty="0" smtClean="0">
                <a:solidFill>
                  <a:srgbClr val="003366"/>
                </a:solidFill>
              </a:rPr>
              <a:t>] </a:t>
            </a:r>
            <a:endParaRPr lang="de-DE" altLang="de-DE" sz="1200" b="1" dirty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1736313" y="4082959"/>
            <a:ext cx="3154070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numbers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natural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zero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point</a:t>
            </a:r>
            <a:endParaRPr lang="de-DE" altLang="de-DE" sz="1400" b="1" i="1" dirty="0">
              <a:solidFill>
                <a:srgbClr val="003366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70012" y="3420818"/>
            <a:ext cx="8815350" cy="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70012" y="4701065"/>
            <a:ext cx="4938577" cy="5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914845" y="4380513"/>
            <a:ext cx="3272276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e.g. [Date],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TimeOfDay</a:t>
            </a:r>
            <a:r>
              <a:rPr lang="de-DE" altLang="de-DE" sz="1200" dirty="0" smtClean="0">
                <a:solidFill>
                  <a:srgbClr val="003366"/>
                </a:solidFill>
              </a:rPr>
              <a:t>], [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Energy</a:t>
            </a:r>
            <a:r>
              <a:rPr lang="de-DE" altLang="de-DE" sz="1200" dirty="0" smtClean="0">
                <a:solidFill>
                  <a:srgbClr val="003366"/>
                </a:solidFill>
              </a:rPr>
              <a:t>] </a:t>
            </a:r>
            <a:endParaRPr lang="de-DE" altLang="de-DE" sz="1200" b="1" dirty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1736313" y="4737577"/>
            <a:ext cx="3154070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numbers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natural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zero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point</a:t>
            </a:r>
            <a:endParaRPr lang="de-DE" altLang="de-DE" sz="1400" b="1" i="1" dirty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1914845" y="5035131"/>
            <a:ext cx="3272276" cy="2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e.g. [Price], [Speed], [Duration] </a:t>
            </a:r>
            <a:endParaRPr lang="de-DE" altLang="de-DE" sz="1200" b="1" dirty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Primitive </a:t>
            </a:r>
            <a:r>
              <a:rPr lang="de-DE" altLang="de-DE" dirty="0" err="1" smtClean="0">
                <a:solidFill>
                  <a:srgbClr val="003366"/>
                </a:solidFill>
              </a:rPr>
              <a:t>classes</a:t>
            </a:r>
            <a:r>
              <a:rPr lang="de-DE" altLang="de-DE" dirty="0" smtClean="0">
                <a:solidFill>
                  <a:srgbClr val="003366"/>
                </a:solidFill>
              </a:rPr>
              <a:t> in R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07504" y="2060848"/>
            <a:ext cx="87778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107504" y="1988840"/>
            <a:ext cx="87778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1844771" y="1556792"/>
            <a:ext cx="2583213" cy="3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scope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meaning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5229148" y="1556792"/>
            <a:ext cx="1185688" cy="3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class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6588224" y="1556792"/>
            <a:ext cx="0" cy="38461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6660232" y="1556792"/>
            <a:ext cx="1898650" cy="36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values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732241" y="2219743"/>
            <a:ext cx="877316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TRUE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7740352" y="2219743"/>
            <a:ext cx="1000994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FALSE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6588224" y="2780928"/>
            <a:ext cx="1826642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London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7793036" y="2780928"/>
            <a:ext cx="1315468" cy="37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Kiraly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6633790" y="3049504"/>
            <a:ext cx="1826642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Ice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Cream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6588224" y="3429000"/>
            <a:ext cx="792088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A+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7524328" y="3429000"/>
            <a:ext cx="1361034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"large"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6740624" y="4307975"/>
            <a:ext cx="371295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0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7585081" y="4293096"/>
            <a:ext cx="371295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1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3" name="Inhaltsplatzhalter 2"/>
          <p:cNvSpPr txBox="1">
            <a:spLocks/>
          </p:cNvSpPr>
          <p:nvPr/>
        </p:nvSpPr>
        <p:spPr bwMode="auto">
          <a:xfrm>
            <a:off x="6732240" y="4740023"/>
            <a:ext cx="648072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42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7524328" y="4740023"/>
            <a:ext cx="553281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pi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5" name="Inhaltsplatzhalter 2"/>
          <p:cNvSpPr txBox="1">
            <a:spLocks/>
          </p:cNvSpPr>
          <p:nvPr/>
        </p:nvSpPr>
        <p:spPr bwMode="auto">
          <a:xfrm>
            <a:off x="179512" y="6164585"/>
            <a:ext cx="64087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numeric</a:t>
            </a:r>
            <a:r>
              <a:rPr lang="de-DE" altLang="de-DE" sz="1800" b="1" dirty="0" smtClean="0">
                <a:solidFill>
                  <a:srgbClr val="003366"/>
                </a:solidFill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an additional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undefined</a:t>
            </a:r>
            <a:r>
              <a:rPr lang="de-DE" altLang="de-DE" sz="1800" dirty="0" smtClean="0">
                <a:solidFill>
                  <a:srgbClr val="003366"/>
                </a:solidFill>
              </a:rPr>
              <a:t>“: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6464243" y="6093296"/>
            <a:ext cx="772053" cy="61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b="1" dirty="0" err="1" smtClean="0">
                <a:latin typeface="Miriam Fixed" pitchFamily="49" charset="-79"/>
                <a:cs typeface="Miriam Fixed" pitchFamily="49" charset="-79"/>
              </a:rPr>
              <a:t>NaN</a:t>
            </a:r>
            <a:endParaRPr lang="de-DE" altLang="de-DE" sz="18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5364088" y="6443826"/>
            <a:ext cx="3672408" cy="36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i="1" dirty="0" smtClean="0">
                <a:solidFill>
                  <a:srgbClr val="003366"/>
                </a:solidFill>
              </a:rPr>
              <a:t>e.g. „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divide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zero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“   „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infinity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“   „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200" i="1" dirty="0" err="1" smtClean="0">
                <a:solidFill>
                  <a:srgbClr val="003366"/>
                </a:solidFill>
              </a:rPr>
              <a:t>converge</a:t>
            </a:r>
            <a:r>
              <a:rPr lang="de-DE" altLang="de-DE" sz="1200" i="1" dirty="0" smtClean="0">
                <a:solidFill>
                  <a:srgbClr val="003366"/>
                </a:solidFill>
              </a:rPr>
              <a:t>“</a:t>
            </a:r>
            <a:endParaRPr lang="de-DE" altLang="de-DE" sz="1050" i="1" dirty="0" smtClean="0">
              <a:solidFill>
                <a:srgbClr val="003366"/>
              </a:solidFill>
            </a:endParaRP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6588224" y="3731911"/>
            <a:ext cx="2555776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V.S.O.P.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5782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65" grpId="0"/>
      <p:bldP spid="66" grpId="0"/>
      <p:bldP spid="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914" y="5157192"/>
            <a:ext cx="1352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765672"/>
            <a:ext cx="2092929" cy="63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Composite </a:t>
            </a:r>
            <a:r>
              <a:rPr lang="de-DE" altLang="de-DE" dirty="0" err="1" smtClean="0">
                <a:solidFill>
                  <a:srgbClr val="003366"/>
                </a:solidFill>
              </a:rPr>
              <a:t>objects</a:t>
            </a:r>
            <a:r>
              <a:rPr lang="de-DE" altLang="de-DE" dirty="0" smtClean="0">
                <a:solidFill>
                  <a:srgbClr val="003366"/>
                </a:solidFill>
              </a:rPr>
              <a:t> in R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23528" y="123957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understands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variety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objects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primitives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856858" y="2093944"/>
            <a:ext cx="198169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&lt;-c(2,3,4)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313800" y="1733904"/>
            <a:ext cx="807462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Vectors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defined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explicitly</a:t>
            </a:r>
            <a:r>
              <a:rPr lang="de-DE" altLang="de-DE" sz="1800" dirty="0" smtClean="0">
                <a:solidFill>
                  <a:srgbClr val="003366"/>
                </a:solidFill>
              </a:rPr>
              <a:t> via</a:t>
            </a:r>
            <a:r>
              <a:rPr lang="de-DE" altLang="de-DE" sz="1800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c()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specifying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range</a:t>
            </a:r>
            <a:r>
              <a:rPr lang="de-DE" altLang="de-DE" sz="1800" dirty="0" smtClean="0">
                <a:solidFill>
                  <a:srgbClr val="003366"/>
                </a:solidFill>
              </a:rPr>
              <a:t>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: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459720" y="2473440"/>
            <a:ext cx="69847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Entries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selected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index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smtClean="0"/>
              <a:t>[…]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3656786" y="2093944"/>
            <a:ext cx="140563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&lt;-2:4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4" name="Inhaltsplatzhalter 2"/>
          <p:cNvSpPr txBox="1">
            <a:spLocks/>
          </p:cNvSpPr>
          <p:nvPr/>
        </p:nvSpPr>
        <p:spPr bwMode="auto">
          <a:xfrm>
            <a:off x="2970253" y="2104272"/>
            <a:ext cx="47002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1" name="Inhaltsplatzhalter 2"/>
          <p:cNvSpPr txBox="1">
            <a:spLocks/>
          </p:cNvSpPr>
          <p:nvPr/>
        </p:nvSpPr>
        <p:spPr bwMode="auto">
          <a:xfrm>
            <a:off x="5134424" y="2106240"/>
            <a:ext cx="47002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2" name="Inhaltsplatzhalter 2"/>
          <p:cNvSpPr txBox="1">
            <a:spLocks/>
          </p:cNvSpPr>
          <p:nvPr/>
        </p:nvSpPr>
        <p:spPr bwMode="auto">
          <a:xfrm>
            <a:off x="5782496" y="2093944"/>
            <a:ext cx="226972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&lt;-c(2:3,4)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3" name="Inhaltsplatzhalter 2"/>
          <p:cNvSpPr txBox="1">
            <a:spLocks/>
          </p:cNvSpPr>
          <p:nvPr/>
        </p:nvSpPr>
        <p:spPr bwMode="auto">
          <a:xfrm>
            <a:off x="885952" y="2814024"/>
            <a:ext cx="11586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[2]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88" y="2898793"/>
            <a:ext cx="530202" cy="21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Inhaltsplatzhalter 2"/>
          <p:cNvSpPr txBox="1">
            <a:spLocks/>
          </p:cNvSpPr>
          <p:nvPr/>
        </p:nvSpPr>
        <p:spPr bwMode="auto">
          <a:xfrm>
            <a:off x="3262216" y="2794568"/>
            <a:ext cx="142725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[2:3]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5" name="Inhaltsplatzhalter 2"/>
          <p:cNvSpPr txBox="1">
            <a:spLocks/>
          </p:cNvSpPr>
          <p:nvPr/>
        </p:nvSpPr>
        <p:spPr bwMode="auto">
          <a:xfrm>
            <a:off x="6011430" y="2804296"/>
            <a:ext cx="181910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[c(1,3)]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10" y="2893828"/>
            <a:ext cx="751980" cy="204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000" y="2897894"/>
            <a:ext cx="674365" cy="20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Inhaltsplatzhalter 2"/>
          <p:cNvSpPr txBox="1">
            <a:spLocks/>
          </p:cNvSpPr>
          <p:nvPr/>
        </p:nvSpPr>
        <p:spPr bwMode="auto">
          <a:xfrm>
            <a:off x="313800" y="6091952"/>
            <a:ext cx="864096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Vectors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matrices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contain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dirty="0" smtClean="0">
                <a:solidFill>
                  <a:srgbClr val="003366"/>
                </a:solidFill>
              </a:rPr>
              <a:t> primitive, but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entries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same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7" name="Inhaltsplatzhalter 2"/>
          <p:cNvSpPr txBox="1">
            <a:spLocks/>
          </p:cNvSpPr>
          <p:nvPr/>
        </p:nvSpPr>
        <p:spPr bwMode="auto">
          <a:xfrm>
            <a:off x="323528" y="3558032"/>
            <a:ext cx="807462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Matrices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matrix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constructor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88" name="Inhaltsplatzhalter 2"/>
          <p:cNvSpPr txBox="1">
            <a:spLocks/>
          </p:cNvSpPr>
          <p:nvPr/>
        </p:nvSpPr>
        <p:spPr bwMode="auto">
          <a:xfrm>
            <a:off x="885952" y="3909688"/>
            <a:ext cx="61926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mat&lt;-matrix(c(2,3,4,5,6,7),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nrow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=2,ncol=3)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0" name="Inhaltsplatzhalter 2"/>
          <p:cNvSpPr txBox="1">
            <a:spLocks/>
          </p:cNvSpPr>
          <p:nvPr/>
        </p:nvSpPr>
        <p:spPr bwMode="auto">
          <a:xfrm>
            <a:off x="449992" y="4271072"/>
            <a:ext cx="394226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Entries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accessed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/>
              <a:t>[…,…]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1" name="Inhaltsplatzhalter 2"/>
          <p:cNvSpPr txBox="1">
            <a:spLocks/>
          </p:cNvSpPr>
          <p:nvPr/>
        </p:nvSpPr>
        <p:spPr bwMode="auto">
          <a:xfrm>
            <a:off x="1029968" y="4608748"/>
            <a:ext cx="1512169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at[1,2]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498" y="4687590"/>
            <a:ext cx="576064" cy="218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Inhaltsplatzhalter 2"/>
          <p:cNvSpPr txBox="1">
            <a:spLocks/>
          </p:cNvSpPr>
          <p:nvPr/>
        </p:nvSpPr>
        <p:spPr bwMode="auto">
          <a:xfrm>
            <a:off x="3406233" y="4608748"/>
            <a:ext cx="165618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mat[2,2:3]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61" y="4697452"/>
            <a:ext cx="774948" cy="20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Inhaltsplatzhalter 2"/>
          <p:cNvSpPr txBox="1">
            <a:spLocks/>
          </p:cNvSpPr>
          <p:nvPr/>
        </p:nvSpPr>
        <p:spPr bwMode="auto">
          <a:xfrm>
            <a:off x="453904" y="5315703"/>
            <a:ext cx="516640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Rows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column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indices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removed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minus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-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4" name="Inhaltsplatzhalter 2"/>
          <p:cNvSpPr txBox="1">
            <a:spLocks/>
          </p:cNvSpPr>
          <p:nvPr/>
        </p:nvSpPr>
        <p:spPr bwMode="auto">
          <a:xfrm>
            <a:off x="6014122" y="5271315"/>
            <a:ext cx="1512169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m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at[,-2]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5" name="Inhaltsplatzhalter 2"/>
          <p:cNvSpPr txBox="1">
            <a:spLocks/>
          </p:cNvSpPr>
          <p:nvPr/>
        </p:nvSpPr>
        <p:spPr bwMode="auto">
          <a:xfrm>
            <a:off x="6430568" y="4608748"/>
            <a:ext cx="165618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mat[,1]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704" y="4707032"/>
            <a:ext cx="720080" cy="17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Inhaltsplatzhalter 2"/>
          <p:cNvSpPr txBox="1">
            <a:spLocks/>
          </p:cNvSpPr>
          <p:nvPr/>
        </p:nvSpPr>
        <p:spPr bwMode="auto">
          <a:xfrm>
            <a:off x="453904" y="4964047"/>
            <a:ext cx="76328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Specifying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empty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index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way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selecting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indices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8" name="Inhaltsplatzhalter 2"/>
          <p:cNvSpPr txBox="1">
            <a:spLocks/>
          </p:cNvSpPr>
          <p:nvPr/>
        </p:nvSpPr>
        <p:spPr bwMode="auto">
          <a:xfrm>
            <a:off x="323528" y="6416328"/>
            <a:ext cx="864096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Lists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contain</a:t>
            </a:r>
            <a:r>
              <a:rPr lang="de-DE" altLang="de-DE" sz="1800" dirty="0" smtClean="0">
                <a:solidFill>
                  <a:srgbClr val="003366"/>
                </a:solidFill>
              </a:rPr>
              <a:t> different primitives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constructed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list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(…) </a:t>
            </a:r>
            <a:r>
              <a:rPr lang="de-DE" altLang="de-DE" sz="1800" dirty="0" smtClean="0">
                <a:solidFill>
                  <a:srgbClr val="003366"/>
                </a:solidFill>
              </a:rPr>
              <a:t>(not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today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99" name="Inhaltsplatzhalter 2"/>
          <p:cNvSpPr txBox="1">
            <a:spLocks/>
          </p:cNvSpPr>
          <p:nvPr/>
        </p:nvSpPr>
        <p:spPr bwMode="auto">
          <a:xfrm>
            <a:off x="453905" y="5689088"/>
            <a:ext cx="320288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Matrix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multiplication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%*%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00" name="Inhaltsplatzhalter 2"/>
          <p:cNvSpPr txBox="1">
            <a:spLocks/>
          </p:cNvSpPr>
          <p:nvPr/>
        </p:nvSpPr>
        <p:spPr bwMode="auto">
          <a:xfrm>
            <a:off x="3838279" y="5680704"/>
            <a:ext cx="1512169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mat%*%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75" y="5628152"/>
            <a:ext cx="758301" cy="49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" name="Inhaltsplatzhalter 2"/>
          <p:cNvSpPr txBox="1">
            <a:spLocks/>
          </p:cNvSpPr>
          <p:nvPr/>
        </p:nvSpPr>
        <p:spPr bwMode="auto">
          <a:xfrm>
            <a:off x="3262216" y="3140968"/>
            <a:ext cx="245481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vec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[c(T,F,T)]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02" name="Inhaltsplatzhalter 2"/>
          <p:cNvSpPr txBox="1">
            <a:spLocks/>
          </p:cNvSpPr>
          <p:nvPr/>
        </p:nvSpPr>
        <p:spPr bwMode="auto">
          <a:xfrm>
            <a:off x="885952" y="3149352"/>
            <a:ext cx="237626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logical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03" y="3234375"/>
            <a:ext cx="674365" cy="20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0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7" grpId="0"/>
      <p:bldP spid="29" grpId="0"/>
      <p:bldP spid="64" grpId="0"/>
      <p:bldP spid="74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8" grpId="0"/>
      <p:bldP spid="99" grpId="0"/>
      <p:bldP spid="100" grpId="0"/>
      <p:bldP spid="101" grpId="0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79511" y="1285409"/>
            <a:ext cx="7056785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dirty="0" smtClean="0">
                <a:solidFill>
                  <a:srgbClr val="003366"/>
                </a:solidFill>
              </a:rPr>
              <a:t>: Motor Trend Car Road Tests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set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323528" y="3805689"/>
            <a:ext cx="63295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columns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= different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kinds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observations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330646" y="4525050"/>
            <a:ext cx="63295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rows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= different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points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4644008" y="1682527"/>
            <a:ext cx="864096" cy="30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numeric</a:t>
            </a:r>
            <a:endParaRPr lang="de-DE" altLang="de-DE" sz="1100" i="1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876256" y="1682527"/>
            <a:ext cx="864096" cy="30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factor</a:t>
            </a:r>
            <a:endParaRPr lang="de-DE" altLang="de-DE" sz="1100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Data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frames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matrices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err="1" smtClean="0">
                <a:solidFill>
                  <a:srgbClr val="003366"/>
                </a:solidFill>
              </a:rPr>
              <a:t>where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rows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columns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names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columns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different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classes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000131"/>
            <a:ext cx="69151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755576" y="1602625"/>
            <a:ext cx="11586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303491" y="1861473"/>
            <a:ext cx="261232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400" dirty="0" smtClean="0">
                <a:solidFill>
                  <a:srgbClr val="003366"/>
                </a:solidFill>
              </a:rPr>
              <a:t> in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vanilla</a:t>
            </a:r>
            <a:r>
              <a:rPr lang="de-DE" altLang="de-DE" sz="1400" dirty="0" smtClean="0">
                <a:solidFill>
                  <a:srgbClr val="003366"/>
                </a:solidFill>
              </a:rPr>
              <a:t> R)</a:t>
            </a:r>
            <a:endParaRPr lang="de-DE" altLang="de-DE" sz="14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8"/>
          <a:stretch/>
        </p:blipFill>
        <p:spPr bwMode="auto">
          <a:xfrm>
            <a:off x="3188121" y="4237737"/>
            <a:ext cx="5955879" cy="19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63530" y="4145633"/>
            <a:ext cx="268433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>
                <a:latin typeface="Miriam Fixed" pitchFamily="49" charset="-79"/>
                <a:cs typeface="Miriam Fixed" pitchFamily="49" charset="-79"/>
              </a:rPr>
              <a:t>c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olnames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83568" y="4813801"/>
            <a:ext cx="268433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rownames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r="9412"/>
          <a:stretch/>
        </p:blipFill>
        <p:spPr bwMode="auto">
          <a:xfrm>
            <a:off x="3247826" y="4804073"/>
            <a:ext cx="589617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30646" y="5312203"/>
            <a:ext cx="69847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Sub-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-frames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selected</a:t>
            </a:r>
            <a:r>
              <a:rPr lang="de-DE" altLang="de-DE" sz="1800" dirty="0" smtClean="0">
                <a:solidFill>
                  <a:srgbClr val="003366"/>
                </a:solidFill>
              </a:rPr>
              <a:t> just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sub-matrices, e.g.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511928" y="5312203"/>
            <a:ext cx="237343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[31,2:4]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630763"/>
            <a:ext cx="2533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23528" y="5647369"/>
            <a:ext cx="53285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Additionally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row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column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names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974429" y="5992897"/>
            <a:ext cx="6880619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["Maserati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Bora",c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("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cyl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","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disp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","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hp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")]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323528" y="6389712"/>
            <a:ext cx="53285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Columns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selected</a:t>
            </a:r>
            <a:r>
              <a:rPr lang="de-DE" altLang="de-DE" sz="1800" dirty="0" smtClean="0">
                <a:solidFill>
                  <a:srgbClr val="003366"/>
                </a:solidFill>
              </a:rPr>
              <a:t>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dollar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$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5681304" y="6388941"/>
            <a:ext cx="1746715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mtcars$cyl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63"/>
          <a:stretch/>
        </p:blipFill>
        <p:spPr bwMode="auto">
          <a:xfrm>
            <a:off x="7308305" y="6486950"/>
            <a:ext cx="183569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1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12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52" grpId="0"/>
      <p:bldP spid="54" grpId="0"/>
      <p:bldP spid="19" grpId="0"/>
      <p:bldP spid="20" grpId="0"/>
      <p:bldP spid="22" grpId="0"/>
      <p:bldP spid="23" grpId="0"/>
      <p:bldP spid="26" grpId="0"/>
      <p:bldP spid="27" grpId="0"/>
      <p:bldP spid="29" grpId="0"/>
      <p:bldP spid="31" grpId="0"/>
      <p:bldP spid="32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2005010" y="620688"/>
            <a:ext cx="191891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Programming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735575" y="1052736"/>
            <a:ext cx="412445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outputY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395536" y="3140968"/>
            <a:ext cx="82089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e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input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signature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999240" y="621749"/>
            <a:ext cx="23042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Mathematics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9200" y="1091439"/>
            <a:ext cx="1349332" cy="2942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7873" y="1052736"/>
            <a:ext cx="1078583" cy="3193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Rechteck 45"/>
          <p:cNvSpPr/>
          <p:nvPr/>
        </p:nvSpPr>
        <p:spPr bwMode="auto">
          <a:xfrm>
            <a:off x="3563888" y="1916832"/>
            <a:ext cx="1800200" cy="108011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5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Function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i="1" dirty="0" smtClean="0">
                <a:solidFill>
                  <a:schemeClr val="bg1"/>
                </a:solidFill>
              </a:rPr>
              <a:t>f</a:t>
            </a:r>
            <a:r>
              <a:rPr lang="de-DE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functionF</a:t>
            </a:r>
            <a:endParaRPr kumimoji="0" lang="de-DE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467544" y="1484784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Intuition: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187624" y="1916832"/>
            <a:ext cx="1257686" cy="1098354"/>
            <a:chOff x="1187624" y="3789040"/>
            <a:chExt cx="1257686" cy="1098354"/>
          </a:xfrm>
        </p:grpSpPr>
        <p:sp>
          <p:nvSpPr>
            <p:cNvPr id="49" name="Rechteck 48"/>
            <p:cNvSpPr/>
            <p:nvPr/>
          </p:nvSpPr>
          <p:spPr bwMode="auto">
            <a:xfrm>
              <a:off x="1187624" y="3789040"/>
              <a:ext cx="1236521" cy="1098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smtClean="0"/>
                <a:t>Input</a:t>
              </a:r>
              <a:endParaRPr kumimoji="0" lang="de-DE" sz="28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pic>
          <p:nvPicPr>
            <p:cNvPr id="4" name="Grafik 3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735621" y="4221088"/>
              <a:ext cx="172083" cy="14707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1" name="Inhaltsplatzhalter 2"/>
            <p:cNvSpPr txBox="1">
              <a:spLocks/>
            </p:cNvSpPr>
            <p:nvPr/>
          </p:nvSpPr>
          <p:spPr bwMode="auto">
            <a:xfrm>
              <a:off x="1307220" y="4437112"/>
              <a:ext cx="1138090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de-DE" altLang="de-DE" sz="1800" b="1" dirty="0" err="1" smtClean="0">
                  <a:latin typeface="Miriam Fixed" pitchFamily="49" charset="-79"/>
                  <a:cs typeface="Miriam Fixed" pitchFamily="49" charset="-79"/>
                </a:rPr>
                <a:t>inputX</a:t>
              </a:r>
              <a:endParaRPr lang="de-DE" altLang="de-DE" sz="14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482666" y="1916832"/>
            <a:ext cx="1315656" cy="1098354"/>
            <a:chOff x="6482666" y="3789040"/>
            <a:chExt cx="1315656" cy="1098354"/>
          </a:xfrm>
        </p:grpSpPr>
        <p:sp>
          <p:nvSpPr>
            <p:cNvPr id="52" name="Rechteck 51"/>
            <p:cNvSpPr/>
            <p:nvPr/>
          </p:nvSpPr>
          <p:spPr bwMode="auto">
            <a:xfrm>
              <a:off x="6482666" y="3789040"/>
              <a:ext cx="1236521" cy="10983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 smtClean="0"/>
                <a:t>Output</a:t>
              </a:r>
              <a:endParaRPr kumimoji="0" lang="de-DE" sz="28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pic>
          <p:nvPicPr>
            <p:cNvPr id="5" name="Grafik 4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63721" y="4221088"/>
              <a:ext cx="172575" cy="2212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5" name="Inhaltsplatzhalter 2"/>
            <p:cNvSpPr txBox="1">
              <a:spLocks/>
            </p:cNvSpPr>
            <p:nvPr/>
          </p:nvSpPr>
          <p:spPr bwMode="auto">
            <a:xfrm>
              <a:off x="6516216" y="4437112"/>
              <a:ext cx="1282106" cy="360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de-DE" altLang="de-DE" sz="1800" b="1" dirty="0" err="1" smtClean="0">
                  <a:latin typeface="Miriam Fixed" pitchFamily="49" charset="-79"/>
                  <a:cs typeface="Miriam Fixed" pitchFamily="49" charset="-79"/>
                </a:rPr>
                <a:t>outputY</a:t>
              </a:r>
              <a:endParaRPr lang="de-DE" altLang="de-DE" sz="1400" b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cxnSp>
        <p:nvCxnSpPr>
          <p:cNvPr id="7" name="Gerade Verbindung mit Pfeil 6"/>
          <p:cNvCxnSpPr/>
          <p:nvPr/>
        </p:nvCxnSpPr>
        <p:spPr>
          <a:xfrm>
            <a:off x="2488134" y="2459505"/>
            <a:ext cx="104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5416640" y="2473440"/>
            <a:ext cx="10465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683569" y="3520464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inputX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string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5519" y="3573016"/>
            <a:ext cx="956801" cy="3194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395536" y="393305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such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0152" y="4365104"/>
            <a:ext cx="2403779" cy="29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683568" y="4293096"/>
            <a:ext cx="45462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(input1,input2,paramN)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5220072" y="683218"/>
            <a:ext cx="0" cy="873574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5220072" y="3573016"/>
            <a:ext cx="0" cy="1154198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95536" y="46959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755576" y="5036544"/>
            <a:ext cx="82089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numeric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r>
              <a:rPr lang="de-DE" altLang="de-DE" sz="1800" dirty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frame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computes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755576" y="5377128"/>
            <a:ext cx="58326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[,2:4],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pearson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73" y="5396584"/>
            <a:ext cx="3004915" cy="68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2051720" y="5665160"/>
            <a:ext cx="3776861" cy="32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an optional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400" dirty="0" smtClean="0">
                <a:solidFill>
                  <a:srgbClr val="003366"/>
                </a:solidFill>
              </a:rPr>
              <a:t> via</a:t>
            </a:r>
            <a:r>
              <a:rPr lang="de-DE" altLang="de-DE" sz="11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100" dirty="0">
                <a:solidFill>
                  <a:srgbClr val="003366"/>
                </a:solidFill>
              </a:rPr>
              <a:t> 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in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403647" y="6424152"/>
            <a:ext cx="662473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corrmat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&lt;-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[,2:4],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pearson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755576" y="6116664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variable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workspace</a:t>
            </a:r>
            <a:r>
              <a:rPr lang="de-DE" altLang="de-DE" sz="1800" dirty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263139" y="5866021"/>
            <a:ext cx="3776861" cy="321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r>
              <a:rPr lang="de-DE" altLang="de-DE" sz="14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400" b="1" dirty="0" err="1" smtClean="0">
                <a:latin typeface="Miriam Fixed" pitchFamily="49" charset="-79"/>
                <a:cs typeface="Miriam Fixed" pitchFamily="49" charset="-79"/>
              </a:rPr>
              <a:t>mtcars</a:t>
            </a:r>
            <a:r>
              <a:rPr lang="de-DE" altLang="de-DE" sz="1400" b="1" dirty="0" smtClean="0">
                <a:latin typeface="Miriam Fixed" pitchFamily="49" charset="-79"/>
                <a:cs typeface="Miriam Fixed" pitchFamily="49" charset="-79"/>
              </a:rPr>
              <a:t>[2:4])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smtClean="0">
                <a:solidFill>
                  <a:srgbClr val="003366"/>
                </a:solidFill>
              </a:rPr>
              <a:t>also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works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71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2" grpId="0"/>
      <p:bldP spid="26" grpId="0"/>
      <p:bldP spid="46" grpId="0" animBg="1"/>
      <p:bldP spid="46" grpId="1" animBg="1"/>
      <p:bldP spid="47" grpId="0"/>
      <p:bldP spid="57" grpId="0"/>
      <p:bldP spid="59" grpId="0"/>
      <p:bldP spid="62" grpId="0"/>
      <p:bldP spid="29" grpId="0"/>
      <p:bldP spid="30" grpId="0"/>
      <p:bldP spid="31" grpId="0"/>
      <p:bldP spid="33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89950" cy="576734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Scope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course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95536" y="1844824"/>
            <a:ext cx="5609952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de-DE" dirty="0"/>
              <a:t>Computing for Practical </a:t>
            </a:r>
            <a:r>
              <a:rPr lang="en-GB" altLang="de-DE" b="1" i="1" dirty="0"/>
              <a:t>Statistics</a:t>
            </a:r>
            <a:endParaRPr lang="de-DE" altLang="de-DE" sz="2000" b="1" i="1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15616" y="2421607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do </a:t>
            </a:r>
            <a:r>
              <a:rPr lang="de-DE" sz="2400" kern="0" dirty="0" err="1" smtClean="0">
                <a:solidFill>
                  <a:srgbClr val="003366"/>
                </a:solidFill>
              </a:rPr>
              <a:t>Statistics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when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you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have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actual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95536" y="3285703"/>
            <a:ext cx="56099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b="1" i="1" dirty="0" smtClean="0"/>
              <a:t>Computing</a:t>
            </a:r>
            <a:r>
              <a:rPr lang="en-GB" altLang="de-DE" dirty="0" smtClean="0"/>
              <a:t> for Practical Statistics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115616" y="3861767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do </a:t>
            </a:r>
            <a:r>
              <a:rPr lang="de-DE" sz="2400" kern="0" dirty="0" err="1" smtClean="0">
                <a:solidFill>
                  <a:srgbClr val="003366"/>
                </a:solidFill>
              </a:rPr>
              <a:t>Statistics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with</a:t>
            </a:r>
            <a:r>
              <a:rPr lang="de-DE" sz="2400" kern="0" dirty="0" smtClean="0">
                <a:solidFill>
                  <a:srgbClr val="003366"/>
                </a:solidFill>
              </a:rPr>
              <a:t> a </a:t>
            </a:r>
            <a:r>
              <a:rPr lang="de-DE" sz="2400" kern="0" dirty="0" err="1" smtClean="0">
                <a:solidFill>
                  <a:srgbClr val="003366"/>
                </a:solidFill>
              </a:rPr>
              <a:t>computer</a:t>
            </a:r>
            <a:r>
              <a:rPr lang="de-DE" sz="2400" kern="0" dirty="0" smtClean="0">
                <a:solidFill>
                  <a:srgbClr val="003366"/>
                </a:solidFill>
              </a:rPr>
              <a:t> (R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SAS)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4725863"/>
            <a:ext cx="56099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Computing for </a:t>
            </a:r>
            <a:r>
              <a:rPr lang="en-GB" altLang="de-DE" b="1" i="1" dirty="0" smtClean="0"/>
              <a:t>Practical</a:t>
            </a:r>
            <a:r>
              <a:rPr lang="en-GB" altLang="de-DE" dirty="0" smtClean="0"/>
              <a:t> Statistics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5301927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explain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what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you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are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doing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83568" y="6093296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kern="0" dirty="0" err="1" smtClean="0">
                <a:solidFill>
                  <a:srgbClr val="003366"/>
                </a:solidFill>
              </a:rPr>
              <a:t>How</a:t>
            </a:r>
            <a:r>
              <a:rPr lang="de-DE" kern="0" dirty="0" smtClean="0">
                <a:solidFill>
                  <a:srgbClr val="003366"/>
                </a:solidFill>
              </a:rPr>
              <a:t> </a:t>
            </a:r>
            <a:r>
              <a:rPr lang="de-DE" kern="0" dirty="0" err="1" smtClean="0">
                <a:solidFill>
                  <a:srgbClr val="003366"/>
                </a:solidFill>
              </a:rPr>
              <a:t>to</a:t>
            </a:r>
            <a:r>
              <a:rPr lang="de-DE" kern="0" dirty="0" smtClean="0">
                <a:solidFill>
                  <a:srgbClr val="003366"/>
                </a:solidFill>
              </a:rPr>
              <a:t> </a:t>
            </a:r>
            <a:r>
              <a:rPr lang="de-DE" b="1" kern="0" dirty="0" err="1" smtClean="0">
                <a:solidFill>
                  <a:srgbClr val="003366"/>
                </a:solidFill>
              </a:rPr>
              <a:t>interpret</a:t>
            </a:r>
            <a:r>
              <a:rPr lang="de-DE" b="1" kern="0" dirty="0" smtClean="0">
                <a:solidFill>
                  <a:srgbClr val="003366"/>
                </a:solidFill>
              </a:rPr>
              <a:t> </a:t>
            </a:r>
            <a:r>
              <a:rPr lang="de-DE" kern="0" dirty="0" err="1" smtClean="0">
                <a:solidFill>
                  <a:srgbClr val="003366"/>
                </a:solidFill>
              </a:rPr>
              <a:t>and</a:t>
            </a:r>
            <a:r>
              <a:rPr lang="de-DE" b="1" kern="0" dirty="0" smtClean="0">
                <a:solidFill>
                  <a:srgbClr val="003366"/>
                </a:solidFill>
              </a:rPr>
              <a:t> </a:t>
            </a:r>
            <a:r>
              <a:rPr lang="de-DE" b="1" kern="0" dirty="0" err="1" smtClean="0">
                <a:solidFill>
                  <a:srgbClr val="003366"/>
                </a:solidFill>
              </a:rPr>
              <a:t>contextualize</a:t>
            </a:r>
            <a:r>
              <a:rPr lang="de-DE" b="1" kern="0" dirty="0" smtClean="0">
                <a:solidFill>
                  <a:srgbClr val="003366"/>
                </a:solidFill>
              </a:rPr>
              <a:t> </a:t>
            </a:r>
            <a:r>
              <a:rPr lang="de-DE" kern="0" dirty="0" err="1" smtClean="0">
                <a:solidFill>
                  <a:srgbClr val="003366"/>
                </a:solidFill>
              </a:rPr>
              <a:t>your</a:t>
            </a:r>
            <a:r>
              <a:rPr lang="de-DE" kern="0" dirty="0" smtClean="0">
                <a:solidFill>
                  <a:srgbClr val="003366"/>
                </a:solidFill>
              </a:rPr>
              <a:t> </a:t>
            </a:r>
            <a:r>
              <a:rPr lang="de-DE" kern="0" dirty="0" err="1" smtClean="0">
                <a:solidFill>
                  <a:srgbClr val="003366"/>
                </a:solidFill>
              </a:rPr>
              <a:t>results</a:t>
            </a:r>
            <a:endParaRPr lang="de-DE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994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01405" y="1844105"/>
            <a:ext cx="133429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Logical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2267744" y="1777367"/>
            <a:ext cx="388744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absolute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relative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frequencies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596608" y="1196033"/>
            <a:ext cx="2223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R </a:t>
            </a:r>
            <a:r>
              <a:rPr lang="de-DE" altLang="de-DE" dirty="0" err="1" smtClean="0">
                <a:solidFill>
                  <a:srgbClr val="003366"/>
                </a:solidFill>
              </a:rPr>
              <a:t>functions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29397" y="2664071"/>
            <a:ext cx="169433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Nominal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447503" y="3482183"/>
            <a:ext cx="169433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Ordinal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67544" y="4293096"/>
            <a:ext cx="169433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Interval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5496" y="5084465"/>
            <a:ext cx="2198387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Absolute/</a:t>
            </a:r>
            <a:br>
              <a:rPr lang="de-DE" altLang="de-DE" sz="2400" dirty="0" smtClean="0">
                <a:solidFill>
                  <a:srgbClr val="003366"/>
                </a:solidFill>
              </a:rPr>
            </a:br>
            <a:r>
              <a:rPr lang="de-DE" altLang="de-DE" sz="2400" dirty="0" smtClean="0">
                <a:solidFill>
                  <a:srgbClr val="003366"/>
                </a:solidFill>
              </a:rPr>
              <a:t>Proportional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2484754" y="2060848"/>
            <a:ext cx="388744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many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entries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certain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</a:t>
            </a:r>
            <a:endParaRPr lang="de-DE" altLang="de-DE" sz="1600" b="1" dirty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79512" y="6165304"/>
            <a:ext cx="632070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learn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do: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415024" y="2502624"/>
            <a:ext cx="216024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margin.table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2267744" y="2564904"/>
            <a:ext cx="381642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modes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2484754" y="2924275"/>
            <a:ext cx="367142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most</a:t>
            </a:r>
            <a:r>
              <a:rPr lang="de-DE" altLang="de-DE" sz="1600" dirty="0" smtClean="0">
                <a:solidFill>
                  <a:srgbClr val="003366"/>
                </a:solidFill>
              </a:rPr>
              <a:t>/least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frequent</a:t>
            </a:r>
            <a:endParaRPr lang="de-DE" altLang="de-DE" sz="1600" b="1" dirty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860702" y="3741585"/>
            <a:ext cx="133926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median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6300192" y="4149080"/>
            <a:ext cx="994795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mean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6227198" y="1777367"/>
            <a:ext cx="986" cy="4099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123728" y="1781200"/>
            <a:ext cx="0" cy="41267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51520" y="2564904"/>
            <a:ext cx="18903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251520" y="4149080"/>
            <a:ext cx="8784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267744" y="3383482"/>
            <a:ext cx="3959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quantiles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: median, min/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max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quartiles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483768" y="3725416"/>
            <a:ext cx="3959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Value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600" dirty="0" smtClean="0">
                <a:solidFill>
                  <a:srgbClr val="003366"/>
                </a:solidFill>
              </a:rPr>
              <a:t> X%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smaller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bigger</a:t>
            </a:r>
            <a:endParaRPr lang="de-DE" altLang="de-DE" sz="1600" b="1" dirty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2267744" y="4157464"/>
            <a:ext cx="381642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(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)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moments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cxnSp>
        <p:nvCxnSpPr>
          <p:cNvPr id="42" name="Gerade Verbindung 41"/>
          <p:cNvCxnSpPr/>
          <p:nvPr/>
        </p:nvCxnSpPr>
        <p:spPr>
          <a:xfrm flipV="1">
            <a:off x="251520" y="3356273"/>
            <a:ext cx="8712968" cy="7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251520" y="5121396"/>
            <a:ext cx="5975678" cy="7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2483768" y="4464271"/>
            <a:ext cx="3959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600" dirty="0" smtClean="0">
                <a:solidFill>
                  <a:srgbClr val="003366"/>
                </a:solidFill>
              </a:rPr>
              <a:t> = Center-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mass</a:t>
            </a:r>
            <a:r>
              <a:rPr lang="de-DE" altLang="de-DE" sz="1600" dirty="0" smtClean="0">
                <a:solidFill>
                  <a:srgbClr val="003366"/>
                </a:solidFill>
              </a:rPr>
              <a:t>, Var.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scatter</a:t>
            </a:r>
            <a:endParaRPr lang="de-DE" altLang="de-DE" sz="1600" b="1" dirty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2267744" y="5165576"/>
            <a:ext cx="381642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geometric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log-moments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2483768" y="5525616"/>
            <a:ext cx="330308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rarely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b="1" dirty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2630536" y="980728"/>
            <a:ext cx="37611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err="1" smtClean="0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24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2400" b="1" dirty="0" err="1" smtClean="0">
                <a:latin typeface="Miriam Fixed" pitchFamily="49" charset="-79"/>
                <a:cs typeface="Miriam Fixed" pitchFamily="49" charset="-79"/>
              </a:rPr>
              <a:t>dataframe</a:t>
            </a:r>
            <a:r>
              <a:rPr lang="de-DE" altLang="de-DE" sz="24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8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372200" y="1711770"/>
            <a:ext cx="12241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table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7668344" y="3437334"/>
            <a:ext cx="152122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quantile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309920" y="3736488"/>
            <a:ext cx="74164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min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251520" y="1019784"/>
            <a:ext cx="244827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most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objects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endParaRPr lang="de-DE" altLang="de-DE" sz="2000" b="1" dirty="0">
              <a:solidFill>
                <a:srgbClr val="003366"/>
              </a:solidFill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6385517" y="4498340"/>
            <a:ext cx="994795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var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300192" y="5008212"/>
            <a:ext cx="27363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library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moments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300192" y="5372497"/>
            <a:ext cx="27363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library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psych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7344308" y="4508401"/>
            <a:ext cx="169218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princomp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2484754" y="4752303"/>
            <a:ext cx="3959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comp.</a:t>
            </a:r>
            <a:r>
              <a:rPr lang="de-DE" altLang="de-DE" sz="1600" dirty="0" smtClean="0">
                <a:solidFill>
                  <a:srgbClr val="003366"/>
                </a:solidFill>
              </a:rPr>
              <a:t>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directions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max.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var</a:t>
            </a:r>
            <a:r>
              <a:rPr lang="de-DE" altLang="de-DE" sz="1600" dirty="0" smtClean="0">
                <a:solidFill>
                  <a:srgbClr val="003366"/>
                </a:solidFill>
              </a:rPr>
              <a:t>.</a:t>
            </a:r>
            <a:endParaRPr lang="de-DE" altLang="de-DE" sz="1600" b="1" dirty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Summary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2400" dirty="0" smtClean="0">
                <a:solidFill>
                  <a:srgbClr val="003366"/>
                </a:solidFill>
              </a:rPr>
              <a:t> in R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6300192" y="3429000"/>
            <a:ext cx="133926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fivenum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7099903" y="3736488"/>
            <a:ext cx="74164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max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7249613" y="4149080"/>
            <a:ext cx="77877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cov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3" name="Inhaltsplatzhalter 2"/>
          <p:cNvSpPr txBox="1">
            <a:spLocks/>
          </p:cNvSpPr>
          <p:nvPr/>
        </p:nvSpPr>
        <p:spPr bwMode="auto">
          <a:xfrm>
            <a:off x="8113709" y="4149080"/>
            <a:ext cx="77877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cor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7596336" y="1710536"/>
            <a:ext cx="12241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ftable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5" name="Inhaltsplatzhalter 2"/>
          <p:cNvSpPr txBox="1">
            <a:spLocks/>
          </p:cNvSpPr>
          <p:nvPr/>
        </p:nvSpPr>
        <p:spPr bwMode="auto">
          <a:xfrm>
            <a:off x="6408204" y="2102953"/>
            <a:ext cx="18362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>
                <a:latin typeface="Miriam Fixed" pitchFamily="49" charset="-79"/>
                <a:cs typeface="Miriam Fixed" pitchFamily="49" charset="-79"/>
              </a:rPr>
              <a:t>p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rop.table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6516216" y="6166023"/>
            <a:ext cx="236914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mean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etc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6405296" y="2871673"/>
            <a:ext cx="216024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xtabs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06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9" grpId="0"/>
      <p:bldP spid="20" grpId="0"/>
      <p:bldP spid="23" grpId="0"/>
      <p:bldP spid="24" grpId="0"/>
      <p:bldP spid="25" grpId="0"/>
      <p:bldP spid="26" grpId="0"/>
      <p:bldP spid="29" grpId="0"/>
      <p:bldP spid="31" grpId="0"/>
      <p:bldP spid="32" grpId="0"/>
      <p:bldP spid="34" grpId="0"/>
      <p:bldP spid="35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0" y="2276872"/>
            <a:ext cx="7169150" cy="445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5706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Four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workflow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tipps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data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with</a:t>
            </a:r>
            <a:r>
              <a:rPr lang="de-DE" altLang="de-DE" dirty="0" smtClean="0">
                <a:solidFill>
                  <a:srgbClr val="003366"/>
                </a:solidFill>
              </a:rPr>
              <a:t> R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23528" y="1072192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1. type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2000" dirty="0" smtClean="0">
                <a:solidFill>
                  <a:srgbClr val="003366"/>
                </a:solidFill>
              </a:rPr>
              <a:t> in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script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window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then</a:t>
            </a:r>
            <a:r>
              <a:rPr lang="de-DE" altLang="de-DE" sz="2000" dirty="0" smtClean="0">
                <a:solidFill>
                  <a:srgbClr val="003366"/>
                </a:solidFill>
              </a:rPr>
              <a:t> send-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execute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console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6804248" y="6130729"/>
            <a:ext cx="936104" cy="31540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console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2771800" y="6133344"/>
            <a:ext cx="1512168" cy="31540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script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window</a:t>
            </a:r>
            <a:endParaRPr lang="de-DE" altLang="de-DE" sz="1100" i="1" dirty="0" smtClean="0">
              <a:solidFill>
                <a:srgbClr val="003366"/>
              </a:solidFill>
            </a:endParaRPr>
          </a:p>
        </p:txBody>
      </p:sp>
      <p:grpSp>
        <p:nvGrpSpPr>
          <p:cNvPr id="16" name="Gruppieren 15"/>
          <p:cNvGrpSpPr/>
          <p:nvPr/>
        </p:nvGrpSpPr>
        <p:grpSpPr>
          <a:xfrm>
            <a:off x="426714" y="2862215"/>
            <a:ext cx="2088232" cy="969649"/>
            <a:chOff x="426714" y="2099311"/>
            <a:chExt cx="2088232" cy="969649"/>
          </a:xfrm>
        </p:grpSpPr>
        <p:sp>
          <p:nvSpPr>
            <p:cNvPr id="22" name="Inhaltsplatzhalter 2"/>
            <p:cNvSpPr txBox="1">
              <a:spLocks/>
            </p:cNvSpPr>
            <p:nvPr/>
          </p:nvSpPr>
          <p:spPr bwMode="auto">
            <a:xfrm>
              <a:off x="426714" y="2780928"/>
              <a:ext cx="2088232" cy="2880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„send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to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console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button</a:t>
              </a:r>
              <a:endParaRPr lang="de-DE" altLang="de-DE" sz="1100" i="1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 flipV="1">
              <a:off x="1470830" y="2099311"/>
              <a:ext cx="426328" cy="681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23528" y="144827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2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comment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well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lines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starting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latin typeface="Miriam Fixed" pitchFamily="49" charset="-79"/>
                <a:cs typeface="Miriam Fixed" pitchFamily="49" charset="-79"/>
              </a:rPr>
              <a:t> #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ignored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R)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323528" y="180831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3. save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backup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scripts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frequently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straightforward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locations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2741798" y="3995336"/>
            <a:ext cx="2226246" cy="872009"/>
            <a:chOff x="2741798" y="3232432"/>
            <a:chExt cx="2226246" cy="872009"/>
          </a:xfrm>
        </p:grpSpPr>
        <p:sp>
          <p:nvSpPr>
            <p:cNvPr id="30" name="Inhaltsplatzhalter 2"/>
            <p:cNvSpPr txBox="1">
              <a:spLocks/>
            </p:cNvSpPr>
            <p:nvPr/>
          </p:nvSpPr>
          <p:spPr bwMode="auto">
            <a:xfrm>
              <a:off x="3455876" y="3789040"/>
              <a:ext cx="1512168" cy="31540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400" dirty="0" err="1" smtClean="0">
                  <a:solidFill>
                    <a:srgbClr val="003366"/>
                  </a:solidFill>
                </a:rPr>
                <a:t>comment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lines</a:t>
              </a:r>
              <a:endParaRPr lang="de-DE" altLang="de-DE" sz="1100" i="1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31" name="Gerade Verbindung mit Pfeil 30"/>
            <p:cNvCxnSpPr/>
            <p:nvPr/>
          </p:nvCxnSpPr>
          <p:spPr>
            <a:xfrm flipH="1" flipV="1">
              <a:off x="2741798" y="3232432"/>
              <a:ext cx="822090" cy="564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H="1">
              <a:off x="2987824" y="4005064"/>
              <a:ext cx="4680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>
            <a:off x="1661680" y="2412069"/>
            <a:ext cx="2622288" cy="420961"/>
            <a:chOff x="1661680" y="1649165"/>
            <a:chExt cx="2622288" cy="420961"/>
          </a:xfrm>
        </p:grpSpPr>
        <p:sp>
          <p:nvSpPr>
            <p:cNvPr id="35" name="Inhaltsplatzhalter 2"/>
            <p:cNvSpPr txBox="1">
              <a:spLocks/>
            </p:cNvSpPr>
            <p:nvPr/>
          </p:nvSpPr>
          <p:spPr bwMode="auto">
            <a:xfrm>
              <a:off x="2483768" y="1649165"/>
              <a:ext cx="1800200" cy="2880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„save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script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button</a:t>
              </a:r>
              <a:endParaRPr lang="de-DE" altLang="de-DE" sz="1100" i="1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36" name="Gerade Verbindung mit Pfeil 35"/>
            <p:cNvCxnSpPr/>
            <p:nvPr/>
          </p:nvCxnSpPr>
          <p:spPr>
            <a:xfrm flipH="1">
              <a:off x="1661680" y="1793181"/>
              <a:ext cx="822088" cy="276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/>
        </p:nvGrpSpPr>
        <p:grpSpPr>
          <a:xfrm>
            <a:off x="3197573" y="3123680"/>
            <a:ext cx="2310531" cy="636176"/>
            <a:chOff x="3197573" y="2360776"/>
            <a:chExt cx="2310531" cy="636176"/>
          </a:xfrm>
        </p:grpSpPr>
        <p:sp>
          <p:nvSpPr>
            <p:cNvPr id="44" name="Inhaltsplatzhalter 2"/>
            <p:cNvSpPr txBox="1">
              <a:spLocks/>
            </p:cNvSpPr>
            <p:nvPr/>
          </p:nvSpPr>
          <p:spPr bwMode="auto">
            <a:xfrm>
              <a:off x="3419872" y="2708920"/>
              <a:ext cx="2088232" cy="2880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400" dirty="0" err="1" smtClean="0">
                  <a:solidFill>
                    <a:srgbClr val="003366"/>
                  </a:solidFill>
                </a:rPr>
                <a:t>straightforward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location</a:t>
              </a:r>
              <a:endParaRPr lang="de-DE" altLang="de-DE" sz="1100" i="1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45" name="Gerade Verbindung mit Pfeil 44"/>
            <p:cNvCxnSpPr/>
            <p:nvPr/>
          </p:nvCxnSpPr>
          <p:spPr>
            <a:xfrm flipH="1" flipV="1">
              <a:off x="3197573" y="2360776"/>
              <a:ext cx="366315" cy="340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1" grpId="0" animBg="1"/>
      <p:bldP spid="26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5706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Four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workflow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tipps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data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with</a:t>
            </a:r>
            <a:r>
              <a:rPr lang="de-DE" altLang="de-DE" dirty="0" smtClean="0">
                <a:solidFill>
                  <a:srgbClr val="003366"/>
                </a:solidFill>
              </a:rPr>
              <a:t> R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23528" y="1133128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4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built</a:t>
            </a:r>
            <a:r>
              <a:rPr lang="de-DE" altLang="de-DE" sz="2000" dirty="0" smtClean="0">
                <a:solidFill>
                  <a:srgbClr val="003366"/>
                </a:solidFill>
              </a:rPr>
              <a:t>-in R on-line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system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3" y="1556792"/>
            <a:ext cx="59046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object</a:t>
            </a:r>
            <a:r>
              <a:rPr lang="de-DE" altLang="de-DE" sz="1800" b="1" dirty="0" smtClean="0">
                <a:solidFill>
                  <a:srgbClr val="003366"/>
                </a:solidFill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refers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system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899592" y="1916832"/>
            <a:ext cx="68407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help.start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opens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webpage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22" y="2276872"/>
            <a:ext cx="4970898" cy="3602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uppieren 3"/>
          <p:cNvGrpSpPr/>
          <p:nvPr/>
        </p:nvGrpSpPr>
        <p:grpSpPr>
          <a:xfrm>
            <a:off x="642738" y="3501008"/>
            <a:ext cx="2593976" cy="576064"/>
            <a:chOff x="642738" y="3501008"/>
            <a:chExt cx="2593976" cy="576064"/>
          </a:xfrm>
        </p:grpSpPr>
        <p:sp>
          <p:nvSpPr>
            <p:cNvPr id="25" name="Inhaltsplatzhalter 2"/>
            <p:cNvSpPr txBox="1">
              <a:spLocks/>
            </p:cNvSpPr>
            <p:nvPr/>
          </p:nvSpPr>
          <p:spPr bwMode="auto">
            <a:xfrm>
              <a:off x="642738" y="3501008"/>
              <a:ext cx="2273078" cy="57606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FontTx/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Click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this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link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for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a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more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detailed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introduction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to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R</a:t>
              </a:r>
              <a:endParaRPr lang="de-DE" altLang="de-DE" sz="1100" i="1" dirty="0" smtClean="0">
                <a:solidFill>
                  <a:srgbClr val="003366"/>
                </a:solidFill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>
            <a:xfrm>
              <a:off x="2915816" y="3789040"/>
              <a:ext cx="32089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755576" y="6021288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help(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objectname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opens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documentation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on</a:t>
            </a:r>
            <a:r>
              <a:rPr lang="de-DE" altLang="de-DE" sz="1800" b="1" dirty="0" smtClean="0">
                <a:solidFill>
                  <a:srgbClr val="003366"/>
                </a:solidFill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objectname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187624" y="6381328"/>
            <a:ext cx="47525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help(mean)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 smtClean="0">
                <a:solidFill>
                  <a:srgbClr val="003366"/>
                </a:solidFill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cov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03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9" grpId="0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92696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How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to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start</a:t>
            </a:r>
            <a:r>
              <a:rPr lang="de-DE" altLang="de-DE" sz="3600" dirty="0" smtClean="0"/>
              <a:t> R in </a:t>
            </a:r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cluster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rooms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755576" y="1269430"/>
            <a:ext cx="8352928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Via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Windows Start Menu/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Programs</a:t>
            </a:r>
            <a:r>
              <a:rPr lang="de-DE" altLang="de-DE" sz="2400" dirty="0" smtClean="0">
                <a:solidFill>
                  <a:srgbClr val="003366"/>
                </a:solidFill>
              </a:rPr>
              <a:t>/Apps/R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323528" y="2708920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err="1" smtClean="0"/>
              <a:t>How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to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start</a:t>
            </a:r>
            <a:r>
              <a:rPr lang="de-DE" altLang="de-DE" sz="3600" dirty="0" smtClean="0"/>
              <a:t> R </a:t>
            </a:r>
            <a:r>
              <a:rPr lang="de-DE" altLang="de-DE" sz="3600" dirty="0" err="1" smtClean="0"/>
              <a:t>over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web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755254" y="3284265"/>
            <a:ext cx="835292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Start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cluster</a:t>
            </a:r>
            <a:r>
              <a:rPr lang="de-DE" altLang="de-DE" sz="2400" dirty="0" smtClean="0">
                <a:solidFill>
                  <a:srgbClr val="003366"/>
                </a:solidFill>
              </a:rPr>
              <a:t> WTS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session</a:t>
            </a:r>
            <a:r>
              <a:rPr lang="de-DE" altLang="de-DE" sz="2400" dirty="0" smtClean="0">
                <a:solidFill>
                  <a:srgbClr val="003366"/>
                </a:solidFill>
              </a:rPr>
              <a:t>, log in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400" dirty="0" smtClean="0">
                <a:solidFill>
                  <a:srgbClr val="003366"/>
                </a:solidFill>
              </a:rPr>
              <a:t> UCL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account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323528" y="4364434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err="1" smtClean="0"/>
              <a:t>How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to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obtain</a:t>
            </a:r>
            <a:r>
              <a:rPr lang="de-DE" altLang="de-DE" sz="3600" dirty="0" smtClean="0"/>
              <a:t> R </a:t>
            </a:r>
            <a:r>
              <a:rPr lang="de-DE" altLang="de-DE" sz="3600" dirty="0" err="1" smtClean="0"/>
              <a:t>for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home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use</a:t>
            </a:r>
            <a:endParaRPr lang="de-DE" altLang="de-DE" sz="3600" dirty="0" smtClean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739656" y="4931440"/>
            <a:ext cx="835292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Download </a:t>
            </a:r>
            <a:r>
              <a:rPr lang="de-DE" altLang="de-DE" dirty="0" err="1" smtClean="0">
                <a:solidFill>
                  <a:srgbClr val="003366"/>
                </a:solidFill>
              </a:rPr>
              <a:t>from</a:t>
            </a:r>
            <a:r>
              <a:rPr lang="de-DE" altLang="de-DE" dirty="0" smtClean="0">
                <a:solidFill>
                  <a:srgbClr val="003366"/>
                </a:solidFill>
              </a:rPr>
              <a:t> R </a:t>
            </a:r>
            <a:r>
              <a:rPr lang="de-DE" altLang="de-DE" dirty="0" err="1" smtClean="0">
                <a:solidFill>
                  <a:srgbClr val="003366"/>
                </a:solidFill>
              </a:rPr>
              <a:t>project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webpage</a:t>
            </a:r>
            <a:r>
              <a:rPr lang="de-DE" altLang="de-DE" dirty="0" smtClean="0">
                <a:solidFill>
                  <a:srgbClr val="003366"/>
                </a:solidFill>
              </a:rPr>
              <a:t>/CRAN </a:t>
            </a:r>
            <a:r>
              <a:rPr lang="de-DE" altLang="de-DE" dirty="0" err="1" smtClean="0">
                <a:solidFill>
                  <a:srgbClr val="003366"/>
                </a:solidFill>
              </a:rPr>
              <a:t>mirror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2231740" y="5367860"/>
            <a:ext cx="3384376" cy="36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http://www.r-project.org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2915816" y="5652239"/>
            <a:ext cx="5472608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free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software</a:t>
            </a:r>
            <a:r>
              <a:rPr lang="de-DE" altLang="de-DE" sz="1600" dirty="0" smtClean="0">
                <a:solidFill>
                  <a:srgbClr val="003366"/>
                </a:solidFill>
              </a:rPr>
              <a:t>, so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licence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authentification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needed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755576" y="2194417"/>
            <a:ext cx="79208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instructors</a:t>
            </a:r>
            <a:r>
              <a:rPr lang="de-DE" altLang="de-DE" sz="2000" dirty="0" smtClean="0">
                <a:solidFill>
                  <a:srgbClr val="003366"/>
                </a:solidFill>
              </a:rPr>
              <a:t> will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give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walkthrough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611560" y="6020569"/>
            <a:ext cx="835292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recommend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local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installation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above</a:t>
            </a:r>
            <a:r>
              <a:rPr lang="de-DE" altLang="de-DE" sz="2000" dirty="0" smtClean="0">
                <a:solidFill>
                  <a:srgbClr val="003366"/>
                </a:solidFill>
              </a:rPr>
              <a:t> WTS due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occasional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problems</a:t>
            </a:r>
            <a:endParaRPr lang="de-DE" altLang="de-DE" sz="16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755576" y="1762369"/>
            <a:ext cx="835292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cannot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write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C:, 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setup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save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directories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755576" y="3716313"/>
            <a:ext cx="835292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found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under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>
                <a:solidFill>
                  <a:srgbClr val="003366"/>
                </a:solidFill>
              </a:rPr>
              <a:t>Start Menu/</a:t>
            </a:r>
            <a:r>
              <a:rPr lang="de-DE" altLang="de-DE" sz="2400" dirty="0" err="1">
                <a:solidFill>
                  <a:srgbClr val="003366"/>
                </a:solidFill>
              </a:rPr>
              <a:t>Programs</a:t>
            </a:r>
            <a:r>
              <a:rPr lang="de-DE" altLang="de-DE" sz="2400" dirty="0">
                <a:solidFill>
                  <a:srgbClr val="003366"/>
                </a:solidFill>
              </a:rPr>
              <a:t>/Apps/R</a:t>
            </a:r>
          </a:p>
          <a:p>
            <a:pPr marL="0" indent="0" eaLnBrk="1" hangingPunct="1">
              <a:buFontTx/>
              <a:buNone/>
            </a:pPr>
            <a:endParaRPr lang="de-DE" altLang="de-DE" sz="2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1 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4911984"/>
            <a:ext cx="5609952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de-DE" dirty="0" smtClean="0"/>
              <a:t>Learn how to work with R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1115616" y="5373216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Run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set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up</a:t>
            </a:r>
            <a:r>
              <a:rPr lang="de-DE" sz="2400" kern="0" dirty="0" smtClean="0">
                <a:solidFill>
                  <a:srgbClr val="003366"/>
                </a:solidFill>
              </a:rPr>
              <a:t> R in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cluster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room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95536" y="1556792"/>
            <a:ext cx="56099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Establish a </a:t>
            </a:r>
            <a:r>
              <a:rPr lang="en-GB" altLang="de-DE" dirty="0"/>
              <a:t>l</a:t>
            </a:r>
            <a:r>
              <a:rPr lang="en-GB" altLang="de-DE" dirty="0" smtClean="0"/>
              <a:t>earning routine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15616" y="2008296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Learn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about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lecture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workshop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schedule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5616" y="2430616"/>
            <a:ext cx="756084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Explore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moodle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lecturecast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forum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3045592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Get familiar with the basic concepts in R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3511455"/>
            <a:ext cx="72728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variables, </a:t>
            </a:r>
            <a:r>
              <a:rPr lang="de-DE" sz="2400" kern="0" dirty="0" err="1" smtClean="0">
                <a:solidFill>
                  <a:srgbClr val="003366"/>
                </a:solidFill>
              </a:rPr>
              <a:t>classes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workspace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115616" y="3904591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vectors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matrices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frames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1115616" y="5768377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console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scripts</a:t>
            </a:r>
            <a:r>
              <a:rPr lang="de-DE" sz="2400" kern="0" dirty="0" smtClean="0">
                <a:solidFill>
                  <a:srgbClr val="003366"/>
                </a:solidFill>
              </a:rPr>
              <a:t>, save/</a:t>
            </a:r>
            <a:r>
              <a:rPr lang="de-DE" sz="2400" kern="0" dirty="0" err="1" smtClean="0">
                <a:solidFill>
                  <a:srgbClr val="003366"/>
                </a:solidFill>
              </a:rPr>
              <a:t>load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115616" y="4316464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use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them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115616" y="6165304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Learn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use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help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</a:t>
            </a:r>
            <a:r>
              <a:rPr lang="de-DE" sz="2400" kern="0" dirty="0" smtClean="0">
                <a:solidFill>
                  <a:srgbClr val="003366"/>
                </a:solidFill>
              </a:rPr>
              <a:t> in R </a:t>
            </a:r>
            <a:r>
              <a:rPr lang="de-DE" sz="2400" kern="0" dirty="0" err="1" smtClean="0">
                <a:solidFill>
                  <a:srgbClr val="003366"/>
                </a:solidFill>
              </a:rPr>
              <a:t>efficiently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C:\Users\Franz Király\AppData\Local\Microsoft\Windows\INetCache\IE\LAE69DGX\scroog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1628800"/>
            <a:ext cx="343082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gerundete rechteckige Legende 3"/>
          <p:cNvSpPr/>
          <p:nvPr/>
        </p:nvSpPr>
        <p:spPr>
          <a:xfrm>
            <a:off x="4067944" y="1772816"/>
            <a:ext cx="4536504" cy="648072"/>
          </a:xfrm>
          <a:prstGeom prst="wedgeRoundRectCallout">
            <a:avLst>
              <a:gd name="adj1" fmla="val -73093"/>
              <a:gd name="adj2" fmla="val 590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Here is a table with words and numbers.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Abgerundete rechteckige Legende 29"/>
          <p:cNvSpPr/>
          <p:nvPr/>
        </p:nvSpPr>
        <p:spPr>
          <a:xfrm>
            <a:off x="4283968" y="2924944"/>
            <a:ext cx="4104456" cy="648072"/>
          </a:xfrm>
          <a:prstGeom prst="wedgeRoundRectCallout">
            <a:avLst>
              <a:gd name="adj1" fmla="val -73240"/>
              <a:gd name="adj2" fmla="val 215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You’re a statistician, aren’t you?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4139952" y="4293096"/>
            <a:ext cx="3960440" cy="936104"/>
          </a:xfrm>
          <a:prstGeom prst="wedgeRoundRectCallout">
            <a:avLst>
              <a:gd name="adj1" fmla="val -78217"/>
              <a:gd name="adj2" fmla="val -774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Write me a report until next week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on what you see in it.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051721" y="5517232"/>
            <a:ext cx="3816424" cy="1224136"/>
            <a:chOff x="2051720" y="5517232"/>
            <a:chExt cx="4400843" cy="1224136"/>
          </a:xfrm>
        </p:grpSpPr>
        <p:sp>
          <p:nvSpPr>
            <p:cNvPr id="5" name="Wolkenförmige Legende 4"/>
            <p:cNvSpPr/>
            <p:nvPr/>
          </p:nvSpPr>
          <p:spPr>
            <a:xfrm flipV="1">
              <a:off x="2051720" y="5517232"/>
              <a:ext cx="4400843" cy="1224136"/>
            </a:xfrm>
            <a:prstGeom prst="cloudCallout">
              <a:avLst>
                <a:gd name="adj1" fmla="val -27465"/>
                <a:gd name="adj2" fmla="val 799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555776" y="5805264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(in particular on how I can </a:t>
              </a:r>
              <a:br>
                <a:rPr lang="en-GB" sz="1600" dirty="0" smtClean="0"/>
              </a:br>
              <a:r>
                <a:rPr lang="en-GB" sz="1600" dirty="0" smtClean="0"/>
                <a:t>earn more money from it)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5816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2055691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err="1">
                <a:solidFill>
                  <a:srgbClr val="003366"/>
                </a:solidFill>
              </a:rPr>
              <a:t>Lecture</a:t>
            </a:r>
            <a:r>
              <a:rPr lang="de-DE" altLang="de-DE" sz="2400" dirty="0">
                <a:solidFill>
                  <a:srgbClr val="003366"/>
                </a:solidFill>
              </a:rPr>
              <a:t> </a:t>
            </a:r>
            <a:r>
              <a:rPr lang="de-DE" altLang="de-DE" sz="2400" dirty="0" smtClean="0">
                <a:solidFill>
                  <a:srgbClr val="003366"/>
                </a:solidFill>
              </a:rPr>
              <a:t>			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Mondays</a:t>
            </a:r>
            <a:r>
              <a:rPr lang="de-DE" altLang="de-DE" sz="2400" dirty="0" smtClean="0">
                <a:solidFill>
                  <a:srgbClr val="003366"/>
                </a:solidFill>
              </a:rPr>
              <a:t>, 2 - 3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pm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87624" y="285780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First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Jan 12, last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Mar 23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195314" y="3209462"/>
            <a:ext cx="595873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Slides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script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195314" y="3568578"/>
            <a:ext cx="66967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videotaped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Lecturecast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2580" y="1177296"/>
            <a:ext cx="8011025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On-line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2400" dirty="0" smtClean="0">
                <a:solidFill>
                  <a:srgbClr val="003366"/>
                </a:solidFill>
              </a:rPr>
              <a:t> 		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2400" dirty="0" smtClean="0">
                <a:solidFill>
                  <a:srgbClr val="003366"/>
                </a:solidFill>
              </a:rPr>
              <a:t> ID 29155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205555" y="1587847"/>
            <a:ext cx="78576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activities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voting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forum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feedback</a:t>
            </a:r>
            <a:r>
              <a:rPr lang="de-DE" altLang="de-DE" sz="1800" dirty="0" smtClean="0">
                <a:solidFill>
                  <a:srgbClr val="003366"/>
                </a:solidFill>
              </a:rPr>
              <a:t>),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materials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4071915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Workshops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214813" y="549777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Attendance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workshops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compulsory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222503" y="5868888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Tuesday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students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Friday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Math</a:t>
            </a:r>
            <a:r>
              <a:rPr lang="de-DE" altLang="de-DE" sz="1800" dirty="0" smtClean="0">
                <a:solidFill>
                  <a:srgbClr val="003366"/>
                </a:solidFill>
              </a:rPr>
              <a:t> &amp;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students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187624" y="251628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Attendance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non-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compulsory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222503" y="6245696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opt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switching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today</a:t>
            </a:r>
            <a:r>
              <a:rPr lang="de-DE" altLang="de-DE" sz="1800" dirty="0" smtClean="0">
                <a:solidFill>
                  <a:srgbClr val="003366"/>
                </a:solidFill>
              </a:rPr>
              <a:t>, 6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06710" y="4561672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Tuesday, 2 - 5pm		Torrington 1-19 room 113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919048" y="4920993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Friday, 11am - </a:t>
            </a:r>
            <a:r>
              <a:rPr lang="en-GB" sz="2400" dirty="0">
                <a:solidFill>
                  <a:srgbClr val="003366"/>
                </a:solidFill>
              </a:rPr>
              <a:t>2</a:t>
            </a:r>
            <a:r>
              <a:rPr lang="en-GB" sz="2400" dirty="0" smtClean="0">
                <a:solidFill>
                  <a:srgbClr val="003366"/>
                </a:solidFill>
              </a:rPr>
              <a:t>pm		</a:t>
            </a:r>
            <a:r>
              <a:rPr lang="en-GB" sz="2400" dirty="0" err="1" smtClean="0">
                <a:solidFill>
                  <a:srgbClr val="003366"/>
                </a:solidFill>
              </a:rPr>
              <a:t>Birkbeck</a:t>
            </a:r>
            <a:r>
              <a:rPr lang="en-GB" sz="2400" dirty="0" smtClean="0">
                <a:solidFill>
                  <a:srgbClr val="003366"/>
                </a:solidFill>
              </a:rPr>
              <a:t> </a:t>
            </a:r>
            <a:r>
              <a:rPr lang="en-GB" sz="2400" dirty="0" err="1" smtClean="0">
                <a:solidFill>
                  <a:srgbClr val="003366"/>
                </a:solidFill>
              </a:rPr>
              <a:t>Malet</a:t>
            </a:r>
            <a:r>
              <a:rPr lang="en-GB" sz="2400" dirty="0" smtClean="0">
                <a:solidFill>
                  <a:srgbClr val="003366"/>
                </a:solidFill>
              </a:rPr>
              <a:t> St room 109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endParaRPr lang="de-DE" altLang="de-DE" sz="3600" dirty="0" smtClean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28857" y="1052736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ICA</a:t>
            </a:r>
            <a:r>
              <a:rPr lang="de-DE" altLang="de-DE" sz="2400" dirty="0" smtClean="0">
                <a:solidFill>
                  <a:srgbClr val="003366"/>
                </a:solidFill>
              </a:rPr>
              <a:t>				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take-home</a:t>
            </a:r>
            <a:r>
              <a:rPr lang="de-DE" altLang="de-DE" sz="2400" dirty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projects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971598" y="148478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Handing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out:</a:t>
            </a:r>
            <a:r>
              <a:rPr lang="de-DE" altLang="de-DE" sz="1800" dirty="0" smtClean="0">
                <a:solidFill>
                  <a:srgbClr val="003366"/>
                </a:solidFill>
              </a:rPr>
              <a:t> Jan </a:t>
            </a:r>
            <a:r>
              <a:rPr lang="de-DE" altLang="de-DE" sz="1800" dirty="0">
                <a:solidFill>
                  <a:srgbClr val="003366"/>
                </a:solidFill>
              </a:rPr>
              <a:t>1</a:t>
            </a:r>
            <a:r>
              <a:rPr lang="de-DE" altLang="de-DE" sz="1800" dirty="0" smtClean="0">
                <a:solidFill>
                  <a:srgbClr val="003366"/>
                </a:solidFill>
              </a:rPr>
              <a:t>9, Feb 16	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Submission: </a:t>
            </a:r>
            <a:r>
              <a:rPr lang="de-DE" altLang="de-DE" sz="1800" dirty="0" smtClean="0">
                <a:solidFill>
                  <a:srgbClr val="003366"/>
                </a:solidFill>
              </a:rPr>
              <a:t>Feb 16, Mar 16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971599" y="177281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take-home</a:t>
            </a:r>
            <a:r>
              <a:rPr lang="de-DE" altLang="de-DE" sz="1800" dirty="0" smtClean="0">
                <a:solidFill>
                  <a:srgbClr val="003366"/>
                </a:solidFill>
              </a:rPr>
              <a:t> ICA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50%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towards</a:t>
            </a:r>
            <a:r>
              <a:rPr lang="de-DE" altLang="de-DE" sz="1800" dirty="0" smtClean="0">
                <a:solidFill>
                  <a:srgbClr val="003366"/>
                </a:solidFill>
              </a:rPr>
              <a:t> final grade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971600" y="263691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small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projects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encounter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real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life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475656" y="2916560"/>
            <a:ext cx="57606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1800" dirty="0" smtClean="0">
                <a:solidFill>
                  <a:srgbClr val="003366"/>
                </a:solidFill>
              </a:rPr>
              <a:t>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formulated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exercise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971600" y="335699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projects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work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3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971600" y="368393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Groups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uniformly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randomized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under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constraints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547663" y="4005064"/>
            <a:ext cx="7128793" cy="10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de-DE" altLang="de-DE" sz="1800" dirty="0" err="1" smtClean="0">
                <a:solidFill>
                  <a:srgbClr val="003366"/>
                </a:solidFill>
              </a:rPr>
              <a:t>every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3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members</a:t>
            </a:r>
            <a:endParaRPr lang="de-DE" altLang="de-DE" sz="1800" dirty="0" smtClean="0">
              <a:solidFill>
                <a:srgbClr val="003366"/>
              </a:solidFill>
            </a:endParaRPr>
          </a:p>
          <a:p>
            <a:pPr eaLnBrk="1" hangingPunct="1"/>
            <a:r>
              <a:rPr lang="de-DE" altLang="de-DE" sz="1800" dirty="0" err="1" smtClean="0">
                <a:solidFill>
                  <a:srgbClr val="003366"/>
                </a:solidFill>
              </a:rPr>
              <a:t>groups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contain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student</a:t>
            </a:r>
            <a:endParaRPr lang="de-DE" altLang="de-DE" sz="1800" dirty="0" smtClean="0">
              <a:solidFill>
                <a:srgbClr val="003366"/>
              </a:solidFill>
            </a:endParaRPr>
          </a:p>
          <a:p>
            <a:pPr eaLnBrk="1" hangingPunct="1"/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student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1800" dirty="0" smtClean="0">
                <a:solidFill>
                  <a:srgbClr val="003366"/>
                </a:solidFill>
              </a:rPr>
              <a:t> ICA</a:t>
            </a:r>
          </a:p>
          <a:p>
            <a:pPr eaLnBrk="1" hangingPunct="1"/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 pair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students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same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1800" dirty="0" smtClean="0">
                <a:solidFill>
                  <a:srgbClr val="003366"/>
                </a:solidFill>
              </a:rPr>
              <a:t> ICA</a:t>
            </a: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971600" y="5436840"/>
            <a:ext cx="75608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happen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members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attend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same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187623" y="213285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usual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regulations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submissions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extenuating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circumstances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apply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691680" y="5716488"/>
            <a:ext cx="69847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This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individual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teaching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981328" y="6122480"/>
            <a:ext cx="75608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project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asked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forum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600" dirty="0" smtClean="0">
                <a:solidFill>
                  <a:srgbClr val="003366"/>
                </a:solidFill>
              </a:rPr>
              <a:t>					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during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office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hours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5263" y="17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>
                <a:solidFill>
                  <a:schemeClr val="bg1"/>
                </a:solidFill>
              </a:rPr>
              <a:t>STAT7001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course</a:t>
            </a:r>
            <a:r>
              <a:rPr lang="de-DE" altLang="de-DE" sz="3600" dirty="0" smtClean="0">
                <a:solidFill>
                  <a:schemeClr val="bg1"/>
                </a:solidFill>
              </a:rPr>
              <a:t>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overview</a:t>
            </a:r>
            <a:endParaRPr lang="de-DE" altLang="de-DE" sz="3600" dirty="0" smtClean="0">
              <a:solidFill>
                <a:schemeClr val="bg1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619672" y="836712"/>
            <a:ext cx="1440160" cy="1104449"/>
            <a:chOff x="1691680" y="836712"/>
            <a:chExt cx="1440160" cy="1104449"/>
          </a:xfrm>
        </p:grpSpPr>
        <p:sp>
          <p:nvSpPr>
            <p:cNvPr id="29" name="Flussdiagramm: Mehrere Dokumente 28"/>
            <p:cNvSpPr/>
            <p:nvPr/>
          </p:nvSpPr>
          <p:spPr>
            <a:xfrm>
              <a:off x="1691680" y="836712"/>
              <a:ext cx="1440160" cy="110444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834572" y="1196752"/>
              <a:ext cx="1009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DATA</a:t>
              </a:r>
              <a:endParaRPr lang="en-GB" sz="200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169960" y="814925"/>
            <a:ext cx="2235624" cy="1368152"/>
            <a:chOff x="4169960" y="814925"/>
            <a:chExt cx="2235624" cy="1368152"/>
          </a:xfrm>
        </p:grpSpPr>
        <p:sp>
          <p:nvSpPr>
            <p:cNvPr id="18" name="Wolkenförmige Legende 17"/>
            <p:cNvSpPr/>
            <p:nvPr/>
          </p:nvSpPr>
          <p:spPr>
            <a:xfrm rot="10956690">
              <a:off x="4169960" y="814925"/>
              <a:ext cx="2235624" cy="1368152"/>
            </a:xfrm>
            <a:prstGeom prst="cloudCallou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529964" y="124853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Scientific </a:t>
              </a:r>
              <a:br>
                <a:rPr lang="en-GB" sz="1600" dirty="0" smtClean="0"/>
              </a:br>
              <a:r>
                <a:rPr lang="en-GB" sz="1600" dirty="0" smtClean="0"/>
                <a:t>Questions</a:t>
              </a:r>
              <a:endParaRPr lang="en-GB" sz="1600" dirty="0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>
            <a:off x="2312165" y="2077535"/>
            <a:ext cx="0" cy="253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1258842" y="2393557"/>
            <a:ext cx="1728192" cy="1440160"/>
            <a:chOff x="1258842" y="2393557"/>
            <a:chExt cx="1728192" cy="1440160"/>
          </a:xfrm>
        </p:grpSpPr>
        <p:sp>
          <p:nvSpPr>
            <p:cNvPr id="23" name="Legende mit Pfeil in vier Richtungen 22"/>
            <p:cNvSpPr/>
            <p:nvPr/>
          </p:nvSpPr>
          <p:spPr>
            <a:xfrm>
              <a:off x="1258842" y="2393557"/>
              <a:ext cx="1728192" cy="1440160"/>
            </a:xfrm>
            <a:prstGeom prst="quadArrowCallout">
              <a:avLst>
                <a:gd name="adj1" fmla="val 18515"/>
                <a:gd name="adj2" fmla="val 37001"/>
                <a:gd name="adj3" fmla="val 11577"/>
                <a:gd name="adj4" fmla="val 45279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rgbClr val="009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1445505" y="292723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3366"/>
                  </a:solidFill>
                </a:rPr>
                <a:t>Exploration</a:t>
              </a:r>
              <a:endParaRPr lang="en-GB" dirty="0">
                <a:solidFill>
                  <a:srgbClr val="003366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35954" y="3195084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3366"/>
                  </a:solidFill>
                </a:rPr>
                <a:t>Lecture 2</a:t>
              </a:r>
              <a:endParaRPr lang="en-GB" sz="1200" i="1" dirty="0">
                <a:solidFill>
                  <a:srgbClr val="003366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460937" y="2575386"/>
            <a:ext cx="1831143" cy="1080120"/>
            <a:chOff x="3460937" y="2575386"/>
            <a:chExt cx="1831143" cy="1080120"/>
          </a:xfrm>
        </p:grpSpPr>
        <p:sp>
          <p:nvSpPr>
            <p:cNvPr id="4097" name="Rahmen 4096"/>
            <p:cNvSpPr/>
            <p:nvPr/>
          </p:nvSpPr>
          <p:spPr>
            <a:xfrm>
              <a:off x="3460937" y="2575386"/>
              <a:ext cx="1831143" cy="1080120"/>
            </a:xfrm>
            <a:prstGeom prst="bevel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54381" y="281086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Statistical</a:t>
              </a:r>
              <a:br>
                <a:rPr lang="en-GB" sz="1600" dirty="0" smtClean="0"/>
              </a:br>
              <a:r>
                <a:rPr lang="en-GB" sz="1600" dirty="0" smtClean="0"/>
                <a:t>Questions</a:t>
              </a:r>
              <a:endParaRPr lang="en-GB" sz="1600" dirty="0"/>
            </a:p>
          </p:txBody>
        </p:sp>
      </p:grpSp>
      <p:cxnSp>
        <p:nvCxnSpPr>
          <p:cNvPr id="38" name="Gerade Verbindung mit Pfeil 37"/>
          <p:cNvCxnSpPr/>
          <p:nvPr/>
        </p:nvCxnSpPr>
        <p:spPr>
          <a:xfrm flipH="1">
            <a:off x="3059832" y="1904207"/>
            <a:ext cx="1062118" cy="595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3069793" y="3041629"/>
            <a:ext cx="298604" cy="79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411760" y="3821374"/>
            <a:ext cx="108012" cy="171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4376508" y="3737380"/>
            <a:ext cx="194703" cy="25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629974" y="2249541"/>
            <a:ext cx="2326402" cy="2326402"/>
            <a:chOff x="5629974" y="2249541"/>
            <a:chExt cx="2326402" cy="2326402"/>
          </a:xfrm>
        </p:grpSpPr>
        <p:pic>
          <p:nvPicPr>
            <p:cNvPr id="3074" name="Picture 2" descr="C:\Users\Franz Király\AppData\Local\Microsoft\Windows\INetCache\IE\7USDLC8F\icon_day_8___cogwheel_by_amonfog-d39za23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74" y="2249541"/>
              <a:ext cx="2326402" cy="2326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feld 69"/>
            <p:cNvSpPr txBox="1"/>
            <p:nvPr/>
          </p:nvSpPr>
          <p:spPr>
            <a:xfrm>
              <a:off x="6109099" y="2451617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Methods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84168" y="4101424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chemeClr val="bg1"/>
                  </a:solidFill>
                </a:rPr>
                <a:t>Lectures 7,8</a:t>
              </a:r>
              <a:endParaRPr lang="en-GB" sz="12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Gerade Verbindung mit Pfeil 77"/>
          <p:cNvCxnSpPr/>
          <p:nvPr/>
        </p:nvCxnSpPr>
        <p:spPr>
          <a:xfrm>
            <a:off x="5386234" y="3143021"/>
            <a:ext cx="265886" cy="5206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1610103" y="4019140"/>
            <a:ext cx="3537961" cy="877351"/>
            <a:chOff x="1610103" y="4019140"/>
            <a:chExt cx="3537961" cy="877351"/>
          </a:xfrm>
        </p:grpSpPr>
        <p:sp>
          <p:nvSpPr>
            <p:cNvPr id="42" name="Rechteck 41"/>
            <p:cNvSpPr/>
            <p:nvPr/>
          </p:nvSpPr>
          <p:spPr>
            <a:xfrm>
              <a:off x="1619672" y="4032395"/>
              <a:ext cx="3528392" cy="864096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051720" y="4019140"/>
              <a:ext cx="2858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003366"/>
                  </a:solidFill>
                </a:rPr>
                <a:t>  Quantitative Modelling</a:t>
              </a:r>
              <a:endParaRPr lang="en-GB" dirty="0">
                <a:solidFill>
                  <a:srgbClr val="003366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1619672" y="4530934"/>
              <a:ext cx="1764196" cy="365556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383868" y="4530935"/>
              <a:ext cx="1764196" cy="365556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419082" y="4592161"/>
              <a:ext cx="1728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003366"/>
                  </a:solidFill>
                </a:rPr>
                <a:t>Predictive/Inferential</a:t>
              </a:r>
              <a:endParaRPr lang="en-GB" sz="1200" dirty="0">
                <a:solidFill>
                  <a:srgbClr val="003366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610103" y="4592161"/>
              <a:ext cx="179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003366"/>
                  </a:solidFill>
                </a:rPr>
                <a:t>Descriptive/Explanatory</a:t>
              </a:r>
              <a:endParaRPr lang="en-GB" sz="1200" dirty="0">
                <a:solidFill>
                  <a:srgbClr val="003366"/>
                </a:solidFill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2855107" y="4269728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3366"/>
                  </a:solidFill>
                </a:rPr>
                <a:t>Lectures 3,5,7,9</a:t>
              </a:r>
              <a:endParaRPr lang="en-GB" sz="1200" i="1" dirty="0">
                <a:solidFill>
                  <a:srgbClr val="003366"/>
                </a:solidFill>
              </a:endParaRP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3707904" y="2208855"/>
            <a:ext cx="1368152" cy="309262"/>
            <a:chOff x="3707904" y="2208855"/>
            <a:chExt cx="1368152" cy="309262"/>
          </a:xfrm>
        </p:grpSpPr>
        <p:cxnSp>
          <p:nvCxnSpPr>
            <p:cNvPr id="36" name="Gerade Verbindung mit Pfeil 35"/>
            <p:cNvCxnSpPr/>
            <p:nvPr/>
          </p:nvCxnSpPr>
          <p:spPr>
            <a:xfrm flipH="1">
              <a:off x="4930478" y="2233298"/>
              <a:ext cx="54495" cy="2848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feld 88"/>
            <p:cNvSpPr txBox="1"/>
            <p:nvPr/>
          </p:nvSpPr>
          <p:spPr>
            <a:xfrm>
              <a:off x="3707904" y="2208855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/>
                <a:t>Lectures 4,10</a:t>
              </a:r>
              <a:endParaRPr lang="en-GB" sz="1200" i="1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212992" y="1412776"/>
            <a:ext cx="694694" cy="3600400"/>
            <a:chOff x="212992" y="1412776"/>
            <a:chExt cx="694694" cy="3600400"/>
          </a:xfrm>
        </p:grpSpPr>
        <p:sp>
          <p:nvSpPr>
            <p:cNvPr id="19" name="Fensterinhalt vertikal verschieben 18"/>
            <p:cNvSpPr/>
            <p:nvPr/>
          </p:nvSpPr>
          <p:spPr>
            <a:xfrm>
              <a:off x="251520" y="1412776"/>
              <a:ext cx="576064" cy="3600400"/>
            </a:xfrm>
            <a:prstGeom prst="verticalScroll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feld 98"/>
            <p:cNvSpPr txBox="1"/>
            <p:nvPr/>
          </p:nvSpPr>
          <p:spPr>
            <a:xfrm rot="16200000">
              <a:off x="-837366" y="3253100"/>
              <a:ext cx="275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Programming Skills</a:t>
              </a:r>
              <a:endParaRPr lang="en-GB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22720" y="1534875"/>
              <a:ext cx="684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R</a:t>
              </a:r>
              <a:endParaRPr lang="en-GB" sz="2000" b="1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14626" y="1868192"/>
              <a:ext cx="68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SAS</a:t>
              </a:r>
              <a:endParaRPr lang="en-GB" sz="1600" dirty="0"/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12992" y="4540334"/>
              <a:ext cx="68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Lect.</a:t>
              </a:r>
              <a:br>
                <a:rPr lang="en-GB" sz="1200" dirty="0" smtClean="0"/>
              </a:br>
              <a:r>
                <a:rPr lang="en-GB" sz="1200" dirty="0" smtClean="0"/>
                <a:t>1,6,8</a:t>
              </a:r>
              <a:endParaRPr lang="en-GB" sz="12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139996" y="1412776"/>
            <a:ext cx="684966" cy="3600400"/>
            <a:chOff x="8139996" y="1412776"/>
            <a:chExt cx="684966" cy="3600400"/>
          </a:xfrm>
        </p:grpSpPr>
        <p:sp>
          <p:nvSpPr>
            <p:cNvPr id="56" name="Fensterinhalt vertikal verschieben 55"/>
            <p:cNvSpPr/>
            <p:nvPr/>
          </p:nvSpPr>
          <p:spPr>
            <a:xfrm flipH="1">
              <a:off x="8172397" y="1412776"/>
              <a:ext cx="620165" cy="3600400"/>
            </a:xfrm>
            <a:prstGeom prst="verticalScroll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feld 101"/>
            <p:cNvSpPr txBox="1"/>
            <p:nvPr/>
          </p:nvSpPr>
          <p:spPr>
            <a:xfrm rot="5400000">
              <a:off x="7258978" y="2925168"/>
              <a:ext cx="2471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The Scientific Method</a:t>
              </a:r>
              <a:endParaRPr lang="en-GB" dirty="0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8139996" y="4365104"/>
              <a:ext cx="684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Lect.</a:t>
              </a:r>
              <a:br>
                <a:rPr lang="en-GB" sz="1200" dirty="0" smtClean="0"/>
              </a:br>
              <a:r>
                <a:rPr lang="en-GB" sz="1200" dirty="0" smtClean="0"/>
                <a:t>2,3,4,</a:t>
              </a:r>
              <a:br>
                <a:rPr lang="en-GB" sz="1200" dirty="0" smtClean="0"/>
              </a:br>
              <a:r>
                <a:rPr lang="en-GB" sz="1200" dirty="0" smtClean="0"/>
                <a:t>7,10</a:t>
              </a:r>
              <a:endParaRPr lang="en-GB" sz="1200" dirty="0"/>
            </a:p>
          </p:txBody>
        </p:sp>
        <p:sp>
          <p:nvSpPr>
            <p:cNvPr id="105" name="Sonne 104"/>
            <p:cNvSpPr/>
            <p:nvPr/>
          </p:nvSpPr>
          <p:spPr>
            <a:xfrm>
              <a:off x="8337156" y="1619072"/>
              <a:ext cx="247836" cy="261555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00160" y="5163008"/>
            <a:ext cx="8424936" cy="541064"/>
            <a:chOff x="251520" y="5163008"/>
            <a:chExt cx="8424936" cy="541064"/>
          </a:xfrm>
        </p:grpSpPr>
        <p:sp>
          <p:nvSpPr>
            <p:cNvPr id="32" name="Band nach unten 31"/>
            <p:cNvSpPr/>
            <p:nvPr/>
          </p:nvSpPr>
          <p:spPr>
            <a:xfrm>
              <a:off x="251520" y="5163008"/>
              <a:ext cx="8424936" cy="504056"/>
            </a:xfrm>
            <a:prstGeom prst="ribbon">
              <a:avLst>
                <a:gd name="adj1" fmla="val 22071"/>
                <a:gd name="adj2" fmla="val 7500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563370" y="5291916"/>
              <a:ext cx="409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Scientific and Statistical Validation</a:t>
              </a:r>
              <a:endParaRPr lang="en-GB" dirty="0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767354" y="5242407"/>
              <a:ext cx="68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Lect.</a:t>
              </a:r>
              <a:br>
                <a:rPr lang="en-GB" sz="1200" dirty="0" smtClean="0"/>
              </a:br>
              <a:r>
                <a:rPr lang="en-GB" sz="1200" dirty="0" smtClean="0"/>
                <a:t>3,4,7,9</a:t>
              </a:r>
              <a:endParaRPr lang="en-GB" sz="1200" dirty="0"/>
            </a:p>
          </p:txBody>
        </p:sp>
      </p:grpSp>
      <p:cxnSp>
        <p:nvCxnSpPr>
          <p:cNvPr id="65" name="Gerade Verbindung mit Pfeil 64"/>
          <p:cNvCxnSpPr/>
          <p:nvPr/>
        </p:nvCxnSpPr>
        <p:spPr>
          <a:xfrm>
            <a:off x="6032692" y="2130987"/>
            <a:ext cx="164548" cy="19056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50529" y="4033949"/>
            <a:ext cx="617615" cy="40316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2771800" y="3789040"/>
            <a:ext cx="108012" cy="17144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3851920" y="3717032"/>
            <a:ext cx="194703" cy="2554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5146121" y="2234048"/>
            <a:ext cx="54495" cy="28481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1979712" y="2080304"/>
            <a:ext cx="0" cy="2538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3203848" y="5445224"/>
            <a:ext cx="2483870" cy="2348880"/>
            <a:chOff x="3203848" y="5589240"/>
            <a:chExt cx="2483870" cy="2348880"/>
          </a:xfrm>
        </p:grpSpPr>
        <p:sp>
          <p:nvSpPr>
            <p:cNvPr id="7" name="Sonne 6"/>
            <p:cNvSpPr/>
            <p:nvPr/>
          </p:nvSpPr>
          <p:spPr>
            <a:xfrm>
              <a:off x="3203848" y="5589240"/>
              <a:ext cx="2483870" cy="2348880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347864" y="6525344"/>
              <a:ext cx="2205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C000"/>
                  </a:solidFill>
                </a:rPr>
                <a:t>Knowledge</a:t>
              </a:r>
              <a:endParaRPr lang="en-GB" sz="16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3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07504" y="126732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2800" dirty="0" err="1" smtClean="0"/>
              <a:t>Programming</a:t>
            </a:r>
            <a:endParaRPr lang="de-DE" altLang="de-DE" sz="2800" dirty="0" smtClean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39552" y="1699370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1: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>
                <a:solidFill>
                  <a:srgbClr val="003366"/>
                </a:solidFill>
              </a:rPr>
              <a:t>R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" name="Control 1"/>
          <p:cNvSpPr>
            <a:spLocks noChangeArrowheads="1" noChangeShapeType="1"/>
          </p:cNvSpPr>
          <p:nvPr/>
        </p:nvSpPr>
        <p:spPr bwMode="auto">
          <a:xfrm>
            <a:off x="395288" y="5662613"/>
            <a:ext cx="10564812" cy="2428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itel 1"/>
          <p:cNvSpPr txBox="1">
            <a:spLocks/>
          </p:cNvSpPr>
          <p:nvPr/>
        </p:nvSpPr>
        <p:spPr bwMode="auto">
          <a:xfrm>
            <a:off x="107504" y="298434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800" dirty="0" smtClean="0"/>
              <a:t>Statistical </a:t>
            </a:r>
            <a:r>
              <a:rPr lang="de-DE" altLang="de-DE" sz="2800" dirty="0" err="1" smtClean="0"/>
              <a:t>Methods</a:t>
            </a:r>
            <a:endParaRPr lang="de-DE" altLang="de-DE" sz="2800" dirty="0" smtClean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539552" y="2059410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6: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SAS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539552" y="2420169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8: Custom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Routines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>
                <a:solidFill>
                  <a:srgbClr val="003366"/>
                </a:solidFill>
              </a:rPr>
              <a:t>O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ptimization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539552" y="341783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2: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Exploratory</a:t>
            </a:r>
            <a:r>
              <a:rPr lang="de-DE" altLang="de-DE" sz="2400" dirty="0" smtClean="0">
                <a:solidFill>
                  <a:srgbClr val="003366"/>
                </a:solidFill>
              </a:rPr>
              <a:t> Data Analysis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539552" y="377787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Lectures 3,5,9: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Parametric</a:t>
            </a:r>
            <a:r>
              <a:rPr lang="de-DE" altLang="de-DE" sz="2400" dirty="0" smtClean="0">
                <a:solidFill>
                  <a:srgbClr val="003366"/>
                </a:solidFill>
              </a:rPr>
              <a:t> Model Fitting, ANOVA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39552" y="4138633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7: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Parametric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Estimation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6" name="Titel 1"/>
          <p:cNvSpPr txBox="1">
            <a:spLocks/>
          </p:cNvSpPr>
          <p:nvPr/>
        </p:nvSpPr>
        <p:spPr bwMode="auto">
          <a:xfrm>
            <a:off x="107504" y="4653136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800" dirty="0" smtClean="0"/>
              <a:t>Data Analysis </a:t>
            </a:r>
            <a:r>
              <a:rPr lang="de-DE" altLang="de-DE" sz="2800" dirty="0" err="1" smtClean="0"/>
              <a:t>Methodology</a:t>
            </a:r>
            <a:endParaRPr lang="de-DE" altLang="de-DE" sz="2800" dirty="0" smtClean="0"/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539552" y="508518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3: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Modelling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39552" y="544522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4,10: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Principles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Data Analysis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39552" y="5805983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Lectures 7,8: Simulation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400" dirty="0" smtClean="0">
                <a:solidFill>
                  <a:srgbClr val="003366"/>
                </a:solidFill>
              </a:rPr>
              <a:t> Validation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39552" y="6164585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Lectures 9,10: Model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Selection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 bwMode="auto">
          <a:xfrm>
            <a:off x="246392" y="49609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STAT7001: </a:t>
            </a:r>
            <a:r>
              <a:rPr lang="de-DE" altLang="de-DE" sz="3600" dirty="0" err="1" smtClean="0"/>
              <a:t>Thematic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table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contents</a:t>
            </a:r>
            <a:endParaRPr lang="de-DE" altLang="de-DE" sz="3600" dirty="0" smtClean="0"/>
          </a:p>
        </p:txBody>
      </p:sp>
    </p:spTree>
    <p:extLst>
      <p:ext uri="{BB962C8B-B14F-4D97-AF65-F5344CB8AC3E}">
        <p14:creationId xmlns:p14="http://schemas.microsoft.com/office/powerpoint/2010/main" val="40038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The </a:t>
            </a:r>
            <a:r>
              <a:rPr lang="de-DE" altLang="de-DE" sz="3600" dirty="0" err="1" smtClean="0"/>
              <a:t>Moodle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course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page</a:t>
            </a:r>
            <a:endParaRPr lang="de-DE" altLang="de-DE" sz="3600" dirty="0" smtClean="0"/>
          </a:p>
        </p:txBody>
      </p:sp>
      <p:sp>
        <p:nvSpPr>
          <p:cNvPr id="3" name="Control 1"/>
          <p:cNvSpPr>
            <a:spLocks noChangeArrowheads="1" noChangeShapeType="1"/>
          </p:cNvSpPr>
          <p:nvPr/>
        </p:nvSpPr>
        <p:spPr bwMode="auto">
          <a:xfrm>
            <a:off x="395288" y="5662613"/>
            <a:ext cx="10564812" cy="2428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6611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83568" y="1412776"/>
            <a:ext cx="78576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https://</a:t>
            </a:r>
            <a:r>
              <a:rPr lang="de-DE" altLang="de-DE" sz="1800" dirty="0" smtClean="0">
                <a:solidFill>
                  <a:srgbClr val="003366"/>
                </a:solidFill>
              </a:rPr>
              <a:t>moodle.ucl.ac.uk/course/view.php?id=29155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4330314" cy="1973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671613"/>
            <a:ext cx="4075448" cy="3051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0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764704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The </a:t>
            </a:r>
            <a:r>
              <a:rPr lang="de-DE" altLang="de-DE" sz="3600" dirty="0" err="1" smtClean="0"/>
              <a:t>Moodle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course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page</a:t>
            </a:r>
            <a:endParaRPr lang="de-DE" altLang="de-DE" sz="3600" dirty="0" smtClean="0"/>
          </a:p>
        </p:txBody>
      </p:sp>
      <p:sp>
        <p:nvSpPr>
          <p:cNvPr id="3" name="Control 1"/>
          <p:cNvSpPr>
            <a:spLocks noChangeArrowheads="1" noChangeShapeType="1"/>
          </p:cNvSpPr>
          <p:nvPr/>
        </p:nvSpPr>
        <p:spPr bwMode="auto">
          <a:xfrm>
            <a:off x="395288" y="5662613"/>
            <a:ext cx="10564812" cy="2428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in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83568" y="1412776"/>
            <a:ext cx="78576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https://moodle.ucl.ac.uk/course/view.php?id=26103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375662" cy="300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52936"/>
            <a:ext cx="5477991" cy="37258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74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:\mathcal{X}\rightarrow\mathcal{Y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8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y = f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7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athcal{X}\subseteq \mathbb{R}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33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_n:\mathcal{X}\rightarrow\mathcal{Y},\;n\in\mathbb{N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65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120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922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1848</Words>
  <Application>Microsoft Office PowerPoint</Application>
  <PresentationFormat>Bildschirmpräsentation (4:3)</PresentationFormat>
  <Paragraphs>374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Custom Design</vt:lpstr>
      <vt:lpstr>STAT7001 – Computing for Practical Statistics 2015 Lecture 1</vt:lpstr>
      <vt:lpstr>Scope of the course</vt:lpstr>
      <vt:lpstr>PowerPoint-Präsentation</vt:lpstr>
      <vt:lpstr>Course organization</vt:lpstr>
      <vt:lpstr>Course organization</vt:lpstr>
      <vt:lpstr>STAT7001 course overview</vt:lpstr>
      <vt:lpstr>Programming</vt:lpstr>
      <vt:lpstr>The Moodle course page</vt:lpstr>
      <vt:lpstr>The Moodle course page</vt:lpstr>
      <vt:lpstr>The „optimal“ learning cycle</vt:lpstr>
      <vt:lpstr>An Introduction to R</vt:lpstr>
      <vt:lpstr>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How to start R in the cluster rooms</vt:lpstr>
      <vt:lpstr>Week 1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237</cp:revision>
  <dcterms:created xsi:type="dcterms:W3CDTF">2005-07-13T12:26:50Z</dcterms:created>
  <dcterms:modified xsi:type="dcterms:W3CDTF">2015-01-18T12:25:21Z</dcterms:modified>
</cp:coreProperties>
</file>