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351" r:id="rId3"/>
    <p:sldId id="417" r:id="rId4"/>
    <p:sldId id="434" r:id="rId5"/>
    <p:sldId id="425" r:id="rId6"/>
    <p:sldId id="418" r:id="rId7"/>
    <p:sldId id="422" r:id="rId8"/>
    <p:sldId id="420" r:id="rId9"/>
    <p:sldId id="438" r:id="rId10"/>
    <p:sldId id="423" r:id="rId11"/>
    <p:sldId id="439" r:id="rId12"/>
    <p:sldId id="426" r:id="rId13"/>
    <p:sldId id="427" r:id="rId14"/>
    <p:sldId id="437" r:id="rId15"/>
    <p:sldId id="431" r:id="rId16"/>
    <p:sldId id="436" r:id="rId17"/>
    <p:sldId id="432" r:id="rId18"/>
    <p:sldId id="429" r:id="rId19"/>
    <p:sldId id="430" r:id="rId20"/>
    <p:sldId id="329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92" autoAdjust="0"/>
  </p:normalViewPr>
  <p:slideViewPr>
    <p:cSldViewPr>
      <p:cViewPr varScale="1">
        <p:scale>
          <a:sx n="78" d="100"/>
          <a:sy n="78" d="100"/>
        </p:scale>
        <p:origin x="-1013" y="-8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EA87-E0FE-4B2E-B39F-C672DECFFD3B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5F2F-596E-46D0-A30D-81C151C7A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tags" Target="../tags/tag25.xml"/><Relationship Id="rId21" Type="http://schemas.openxmlformats.org/officeDocument/2006/relationships/image" Target="../media/image31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tags" Target="../tags/tag2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4.png"/><Relationship Id="rId5" Type="http://schemas.openxmlformats.org/officeDocument/2006/relationships/tags" Target="../tags/tag2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tags" Target="../tags/tag32.xml"/><Relationship Id="rId19" Type="http://schemas.openxmlformats.org/officeDocument/2006/relationships/image" Target="../media/image29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21" Type="http://schemas.openxmlformats.org/officeDocument/2006/relationships/image" Target="../media/image12.png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5" Type="http://schemas.openxmlformats.org/officeDocument/2006/relationships/image" Target="../media/image6.jpeg"/><Relationship Id="rId10" Type="http://schemas.openxmlformats.org/officeDocument/2006/relationships/tags" Target="../tags/tag11.xml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14.xml"/><Relationship Id="rId21" Type="http://schemas.openxmlformats.org/officeDocument/2006/relationships/image" Target="../media/image22.wmf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tags" Target="../tags/tag13.xml"/><Relationship Id="rId16" Type="http://schemas.openxmlformats.org/officeDocument/2006/relationships/image" Target="../media/image17.png"/><Relationship Id="rId20" Type="http://schemas.openxmlformats.org/officeDocument/2006/relationships/image" Target="../media/image21.wmf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24.png"/><Relationship Id="rId5" Type="http://schemas.openxmlformats.org/officeDocument/2006/relationships/tags" Target="../tags/tag16.xml"/><Relationship Id="rId15" Type="http://schemas.openxmlformats.org/officeDocument/2006/relationships/image" Target="../media/image16.png"/><Relationship Id="rId23" Type="http://schemas.openxmlformats.org/officeDocument/2006/relationships/image" Target="../media/image10.png"/><Relationship Id="rId10" Type="http://schemas.openxmlformats.org/officeDocument/2006/relationships/tags" Target="../tags/tag21.xml"/><Relationship Id="rId19" Type="http://schemas.openxmlformats.org/officeDocument/2006/relationships/image" Target="../media/image20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4392120"/>
            <a:ext cx="9186863" cy="246588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Statistics </a:t>
            </a:r>
            <a:r>
              <a:rPr lang="en-GB" altLang="de-DE" sz="2400" dirty="0" smtClean="0"/>
              <a:t>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10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/>
              <a:t>Common Errors</a:t>
            </a:r>
          </a:p>
          <a:p>
            <a:pPr eaLnBrk="1" hangingPunct="1"/>
            <a:r>
              <a:rPr lang="en-GB" altLang="de-DE" sz="4400" dirty="0" smtClean="0"/>
              <a:t>and Statistical Fallacies</a:t>
            </a:r>
            <a:endParaRPr lang="en-GB" altLang="de-DE" sz="2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692696"/>
            <a:ext cx="8489950" cy="648072"/>
          </a:xfrm>
        </p:spPr>
        <p:txBody>
          <a:bodyPr/>
          <a:lstStyle/>
          <a:p>
            <a:pPr eaLnBrk="1" hangingPunct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remember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Bayes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!</a:t>
            </a:r>
            <a:endParaRPr lang="de-DE" sz="4000" dirty="0" smtClean="0"/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48" y="1484784"/>
            <a:ext cx="2799504" cy="2077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557" y="2390727"/>
            <a:ext cx="2572756" cy="6223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2100594"/>
            <a:ext cx="1825713" cy="2078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000" y="3573056"/>
            <a:ext cx="663417" cy="2489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61865"/>
            <a:ext cx="28956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0614" y="1548796"/>
            <a:ext cx="881811" cy="15723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5200" y="3573016"/>
            <a:ext cx="1328292" cy="24897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2984" y="3946965"/>
            <a:ext cx="2926816" cy="2702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5583" y="4369628"/>
            <a:ext cx="2905267" cy="2702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Grafik 49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4801134"/>
            <a:ext cx="1078826" cy="2277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7105" y="5146622"/>
            <a:ext cx="3466095" cy="2702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199" y="5554256"/>
            <a:ext cx="3484101" cy="2078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1" name="Gruppieren 50"/>
          <p:cNvGrpSpPr/>
          <p:nvPr/>
        </p:nvGrpSpPr>
        <p:grpSpPr>
          <a:xfrm>
            <a:off x="6252184" y="4938041"/>
            <a:ext cx="1344152" cy="1011239"/>
            <a:chOff x="6326300" y="5770560"/>
            <a:chExt cx="1344152" cy="1011239"/>
          </a:xfrm>
        </p:grpSpPr>
        <p:sp>
          <p:nvSpPr>
            <p:cNvPr id="43" name="Ellipse 42"/>
            <p:cNvSpPr/>
            <p:nvPr/>
          </p:nvSpPr>
          <p:spPr bwMode="auto">
            <a:xfrm>
              <a:off x="6681552" y="5770560"/>
              <a:ext cx="988900" cy="10112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6300" y="5770560"/>
              <a:ext cx="988900" cy="10112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3" name="Grafik 22" descr="TP_tmp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24293" y="6034606"/>
              <a:ext cx="186796" cy="18679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4" name="Grafik 23" descr="TP_tmp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06570" y="6289370"/>
              <a:ext cx="186796" cy="18679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Grafik 24" descr="TP_tmp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62710" y="6213863"/>
              <a:ext cx="522898" cy="16890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755576" y="3068960"/>
            <a:ext cx="46480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analogue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holds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observed</a:t>
            </a:r>
            <a:r>
              <a:rPr lang="de-DE" altLang="de-DE" sz="1400" dirty="0" smtClean="0">
                <a:solidFill>
                  <a:srgbClr val="003366"/>
                </a:solidFill>
              </a:rPr>
              <a:t> relative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frequencies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-36512" y="6038056"/>
            <a:ext cx="6480087" cy="8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Do not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reverse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conditioning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direction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, </a:t>
            </a:r>
            <a:br>
              <a:rPr lang="de-DE" altLang="de-DE" sz="2000" b="1" i="1" dirty="0" smtClean="0">
                <a:solidFill>
                  <a:srgbClr val="003366"/>
                </a:solidFill>
              </a:rPr>
            </a:br>
            <a:r>
              <a:rPr lang="de-DE" altLang="de-DE" sz="2000" b="1" i="1" dirty="0" err="1" smtClean="0">
                <a:solidFill>
                  <a:srgbClr val="003366"/>
                </a:solidFill>
              </a:rPr>
              <a:t>neither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explicitly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nor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implicitly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20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4868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Cum hoc ergo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propter</a:t>
            </a:r>
            <a:r>
              <a:rPr lang="de-DE" altLang="de-DE" b="1" dirty="0" smtClean="0">
                <a:solidFill>
                  <a:srgbClr val="003366"/>
                </a:solidFill>
              </a:rPr>
              <a:t> hoc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53904" y="5484136"/>
            <a:ext cx="390207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Cum hoc 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non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est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propter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hoc!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-36512" y="5966048"/>
            <a:ext cx="8964488" cy="8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An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imply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causation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  <a:br>
              <a:rPr lang="de-DE" altLang="de-DE" sz="2000" b="1" i="1" dirty="0" smtClean="0">
                <a:solidFill>
                  <a:srgbClr val="003366"/>
                </a:solidFill>
              </a:rPr>
            </a:br>
            <a:r>
              <a:rPr lang="de-DE" altLang="de-DE" sz="2000" b="1" i="1" dirty="0" smtClean="0">
                <a:solidFill>
                  <a:srgbClr val="003366"/>
                </a:solidFill>
              </a:rPr>
              <a:t>Even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hypothesized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influetial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67544" y="2496808"/>
            <a:ext cx="1957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95% CI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467544" y="1700808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41936" y="3740400"/>
            <a:ext cx="786251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who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sold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the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big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package</a:t>
            </a:r>
            <a:r>
              <a:rPr lang="de-DE" altLang="de-DE" sz="2000" dirty="0">
                <a:solidFill>
                  <a:srgbClr val="003366"/>
                </a:solidFill>
              </a:rPr>
              <a:t> will </a:t>
            </a:r>
            <a:r>
              <a:rPr lang="de-DE" altLang="de-DE" sz="2000" dirty="0" err="1">
                <a:solidFill>
                  <a:srgbClr val="003366"/>
                </a:solidFill>
              </a:rPr>
              <a:t>use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more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internet</a:t>
            </a:r>
            <a:r>
              <a:rPr lang="de-DE" altLang="de-DE" sz="2000" dirty="0" smtClean="0">
                <a:solidFill>
                  <a:srgbClr val="003366"/>
                </a:solidFill>
              </a:rPr>
              <a:t>.“</a:t>
            </a:r>
            <a:endParaRPr lang="de-DE" altLang="de-DE" sz="2000" dirty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741936" y="3242160"/>
            <a:ext cx="7488832" cy="37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„Customers on </a:t>
            </a:r>
            <a:r>
              <a:rPr lang="de-DE" altLang="de-DE" sz="2000" dirty="0" err="1">
                <a:solidFill>
                  <a:srgbClr val="003366"/>
                </a:solidFill>
              </a:rPr>
              <a:t>the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big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package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use</a:t>
            </a:r>
            <a:r>
              <a:rPr lang="de-DE" altLang="de-DE" sz="2000" dirty="0">
                <a:solidFill>
                  <a:srgbClr val="003366"/>
                </a:solidFill>
              </a:rPr>
              <a:t> (</a:t>
            </a:r>
            <a:r>
              <a:rPr lang="de-DE" altLang="de-DE" sz="2000" dirty="0" err="1">
                <a:solidFill>
                  <a:srgbClr val="003366"/>
                </a:solidFill>
              </a:rPr>
              <a:t>significantly</a:t>
            </a:r>
            <a:r>
              <a:rPr lang="de-DE" altLang="de-DE" sz="2000" dirty="0">
                <a:solidFill>
                  <a:srgbClr val="003366"/>
                </a:solidFill>
              </a:rPr>
              <a:t>) </a:t>
            </a:r>
            <a:r>
              <a:rPr lang="de-DE" altLang="de-DE" sz="2000" dirty="0" err="1">
                <a:solidFill>
                  <a:srgbClr val="003366"/>
                </a:solidFill>
              </a:rPr>
              <a:t>more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internet</a:t>
            </a:r>
            <a:endParaRPr lang="de-DE" altLang="de-DE" sz="2000" i="1" dirty="0">
              <a:solidFill>
                <a:srgbClr val="003366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633162" y="3697576"/>
            <a:ext cx="768325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411760" y="1196752"/>
            <a:ext cx="0" cy="1800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2483767" y="1268760"/>
            <a:ext cx="204866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Big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860032" y="1268760"/>
            <a:ext cx="22322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Small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4644008" y="1196752"/>
            <a:ext cx="0" cy="1800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118200" y="1916832"/>
            <a:ext cx="8057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2734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580112" y="1916832"/>
            <a:ext cx="108012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1260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53904" y="1753360"/>
            <a:ext cx="18138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internet</a:t>
            </a:r>
            <a:r>
              <a:rPr lang="de-DE" altLang="de-DE" sz="1800" dirty="0" smtClean="0">
                <a:solidFill>
                  <a:srgbClr val="003366"/>
                </a:solidFill>
              </a:rPr>
              <a:t>  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usage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min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467544" y="2424800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2771800" y="2496808"/>
            <a:ext cx="15841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[2283,3623]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5292080" y="2496808"/>
            <a:ext cx="15841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[965,1694]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741936" y="4830248"/>
            <a:ext cx="7862512" cy="42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>
                <a:solidFill>
                  <a:srgbClr val="003366"/>
                </a:solidFill>
              </a:rPr>
              <a:t>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internet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likely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buy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the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big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package</a:t>
            </a:r>
            <a:r>
              <a:rPr lang="de-DE" altLang="de-DE" sz="1800" dirty="0">
                <a:solidFill>
                  <a:srgbClr val="003366"/>
                </a:solidFill>
              </a:rPr>
              <a:t>.“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741936" y="4388472"/>
            <a:ext cx="7488832" cy="41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„Customers on </a:t>
            </a:r>
            <a:r>
              <a:rPr lang="de-DE" altLang="de-DE" sz="2000" dirty="0" err="1">
                <a:solidFill>
                  <a:srgbClr val="003366"/>
                </a:solidFill>
              </a:rPr>
              <a:t>the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big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package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use</a:t>
            </a:r>
            <a:r>
              <a:rPr lang="de-DE" altLang="de-DE" sz="2000" dirty="0">
                <a:solidFill>
                  <a:srgbClr val="003366"/>
                </a:solidFill>
              </a:rPr>
              <a:t> (</a:t>
            </a:r>
            <a:r>
              <a:rPr lang="de-DE" altLang="de-DE" sz="2000" dirty="0" err="1">
                <a:solidFill>
                  <a:srgbClr val="003366"/>
                </a:solidFill>
              </a:rPr>
              <a:t>significantly</a:t>
            </a:r>
            <a:r>
              <a:rPr lang="de-DE" altLang="de-DE" sz="2000" dirty="0">
                <a:solidFill>
                  <a:srgbClr val="003366"/>
                </a:solidFill>
              </a:rPr>
              <a:t>) </a:t>
            </a:r>
            <a:r>
              <a:rPr lang="de-DE" altLang="de-DE" sz="2000" dirty="0" err="1">
                <a:solidFill>
                  <a:srgbClr val="003366"/>
                </a:solidFill>
              </a:rPr>
              <a:t>more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>
                <a:solidFill>
                  <a:srgbClr val="003366"/>
                </a:solidFill>
              </a:rPr>
              <a:t>internet</a:t>
            </a:r>
            <a:endParaRPr lang="de-DE" altLang="de-DE" sz="2000" i="1" dirty="0">
              <a:solidFill>
                <a:srgbClr val="003366"/>
              </a:solidFill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633162" y="4810792"/>
            <a:ext cx="768325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4283968" y="5180560"/>
            <a:ext cx="5162212" cy="39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again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wrong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direction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fallacy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disguise</a:t>
            </a:r>
            <a:r>
              <a:rPr lang="de-DE" altLang="de-DE" sz="1600" dirty="0" smtClean="0">
                <a:solidFill>
                  <a:srgbClr val="003366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8794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  <p:bldP spid="18" grpId="0"/>
      <p:bldP spid="24" grpId="0"/>
      <p:bldP spid="27" grpId="0"/>
      <p:bldP spid="19" grpId="0"/>
      <p:bldP spid="21" grpId="0"/>
      <p:bldP spid="29" grpId="0"/>
      <p:bldP spid="30" grpId="0"/>
      <p:bldP spid="28" grpId="0"/>
      <p:bldP spid="38" grpId="0"/>
      <p:bldP spid="40" grpId="0"/>
      <p:bldP spid="41" grpId="0"/>
      <p:bldP spid="42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47667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Potential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reasons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observed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association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39552" y="980728"/>
            <a:ext cx="6696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A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say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buying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sz="2000" dirty="0" smtClean="0">
                <a:solidFill>
                  <a:srgbClr val="003366"/>
                </a:solidFill>
              </a:rPr>
              <a:t> X)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B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say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internet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)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39552" y="1700808"/>
            <a:ext cx="22322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1.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2400" dirty="0" smtClean="0">
                <a:solidFill>
                  <a:srgbClr val="003366"/>
                </a:solidFill>
              </a:rPr>
              <a:t> B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99592" y="2113400"/>
            <a:ext cx="784887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e.g.,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big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encourages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internet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43608" y="1268760"/>
            <a:ext cx="6696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associated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due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following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539552" y="2564904"/>
            <a:ext cx="22322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2. B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2400" dirty="0" smtClean="0">
                <a:solidFill>
                  <a:srgbClr val="003366"/>
                </a:solidFill>
              </a:rPr>
              <a:t> A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2985880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e.g.,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internet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anyway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buy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big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539551" y="3452368"/>
            <a:ext cx="720080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>
                <a:solidFill>
                  <a:srgbClr val="003366"/>
                </a:solidFill>
              </a:rPr>
              <a:t>3</a:t>
            </a:r>
            <a:r>
              <a:rPr lang="de-DE" altLang="de-DE" sz="2400" dirty="0" smtClean="0">
                <a:solidFill>
                  <a:srgbClr val="003366"/>
                </a:solidFill>
              </a:rPr>
              <a:t>.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dirty="0" smtClean="0">
                <a:solidFill>
                  <a:srgbClr val="003366"/>
                </a:solidFill>
              </a:rPr>
              <a:t>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common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cause</a:t>
            </a:r>
            <a:r>
              <a:rPr lang="de-DE" altLang="de-DE" sz="2400" dirty="0" smtClean="0">
                <a:solidFill>
                  <a:srgbClr val="003366"/>
                </a:solidFill>
              </a:rPr>
              <a:t> C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400" dirty="0" smtClean="0">
                <a:solidFill>
                  <a:srgbClr val="003366"/>
                </a:solidFill>
              </a:rPr>
              <a:t>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B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899592" y="3892800"/>
            <a:ext cx="777686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e.g.,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families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internet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likely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buy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big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539552" y="4335920"/>
            <a:ext cx="720080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4.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Combinations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above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539552" y="4902256"/>
            <a:ext cx="720080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>
                <a:solidFill>
                  <a:srgbClr val="003366"/>
                </a:solidFill>
              </a:rPr>
              <a:t>5</a:t>
            </a:r>
            <a:r>
              <a:rPr lang="de-DE" altLang="de-DE" sz="2400" dirty="0" smtClean="0">
                <a:solidFill>
                  <a:srgbClr val="003366"/>
                </a:solidFill>
              </a:rPr>
              <a:t>. The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observed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coincidental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79511" y="5478320"/>
            <a:ext cx="835292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Point 5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(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)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quantified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significance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test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691952" y="5766352"/>
            <a:ext cx="11437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p-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</a:t>
            </a:r>
            <a:r>
              <a:rPr lang="de-DE" altLang="de-DE" sz="1800" dirty="0" smtClean="0">
                <a:solidFill>
                  <a:srgbClr val="003366"/>
                </a:solidFill>
              </a:rPr>
              <a:t> =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179512" y="6270408"/>
            <a:ext cx="870585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Points 1-4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distinguished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careful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experimental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setups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733160" y="5766352"/>
            <a:ext cx="83445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probability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observing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at least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strong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null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0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20" grpId="0"/>
      <p:bldP spid="24" grpId="0"/>
      <p:bldP spid="27" grpId="0"/>
      <p:bldP spid="28" grpId="0"/>
      <p:bldP spid="33" grpId="0"/>
      <p:bldP spid="39" grpId="0"/>
      <p:bldP spid="40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47961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err="1" smtClean="0">
                <a:solidFill>
                  <a:srgbClr val="003366"/>
                </a:solidFill>
              </a:rPr>
              <a:t>Know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limits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data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39552" y="1196752"/>
            <a:ext cx="22322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1.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2400" dirty="0" smtClean="0">
                <a:solidFill>
                  <a:srgbClr val="003366"/>
                </a:solidFill>
              </a:rPr>
              <a:t> B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3707904" y="1196752"/>
            <a:ext cx="22322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2. B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2400" dirty="0" smtClean="0">
                <a:solidFill>
                  <a:srgbClr val="003366"/>
                </a:solidFill>
              </a:rPr>
              <a:t> A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899591" y="1628800"/>
            <a:ext cx="720080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>
                <a:solidFill>
                  <a:srgbClr val="003366"/>
                </a:solidFill>
              </a:rPr>
              <a:t>3</a:t>
            </a:r>
            <a:r>
              <a:rPr lang="de-DE" altLang="de-DE" sz="2400" dirty="0" smtClean="0">
                <a:solidFill>
                  <a:srgbClr val="003366"/>
                </a:solidFill>
              </a:rPr>
              <a:t>.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dirty="0" smtClean="0">
                <a:solidFill>
                  <a:srgbClr val="003366"/>
                </a:solidFill>
              </a:rPr>
              <a:t>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common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cause</a:t>
            </a:r>
            <a:r>
              <a:rPr lang="de-DE" altLang="de-DE" sz="2400" dirty="0" smtClean="0">
                <a:solidFill>
                  <a:srgbClr val="003366"/>
                </a:solidFill>
              </a:rPr>
              <a:t> C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400" dirty="0" smtClean="0">
                <a:solidFill>
                  <a:srgbClr val="003366"/>
                </a:solidFill>
              </a:rPr>
              <a:t>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B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395536" y="2636912"/>
            <a:ext cx="720080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Practically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following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conditions</a:t>
            </a:r>
            <a:r>
              <a:rPr lang="de-DE" altLang="de-DE" sz="2400" dirty="0" smtClean="0">
                <a:solidFill>
                  <a:srgbClr val="003366"/>
                </a:solidFill>
              </a:rPr>
              <a:t> must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met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971600" y="3429000"/>
            <a:ext cx="67687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The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hypothesis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single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influence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546670" y="2185507"/>
            <a:ext cx="733769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distinguished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careful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experimental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setups</a:t>
            </a:r>
            <a:r>
              <a:rPr lang="de-DE" altLang="de-DE" sz="2000" b="1" i="1" dirty="0">
                <a:solidFill>
                  <a:srgbClr val="003366"/>
                </a:solidFill>
              </a:rPr>
              <a:t>.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259632" y="3789040"/>
            <a:ext cx="67687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variables/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confounders</a:t>
            </a:r>
            <a:r>
              <a:rPr lang="de-DE" altLang="de-DE" sz="2000" dirty="0" smtClean="0">
                <a:solidFill>
                  <a:srgbClr val="003366"/>
                </a:solidFill>
              </a:rPr>
              <a:t> (B,C) must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controlled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763688" y="4129624"/>
            <a:ext cx="640871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optimally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randomization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w.r.t.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double-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blinding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971600" y="4692048"/>
            <a:ext cx="67687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Data must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simultaneously</a:t>
            </a:r>
            <a:r>
              <a:rPr lang="de-DE" altLang="de-DE" sz="2000" dirty="0" smtClean="0">
                <a:solidFill>
                  <a:srgbClr val="003366"/>
                </a:solidFill>
              </a:rPr>
              <a:t>, on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B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076328" y="2996952"/>
            <a:ext cx="409607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allow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assessment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„A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1800" dirty="0" smtClean="0">
                <a:solidFill>
                  <a:srgbClr val="003366"/>
                </a:solidFill>
              </a:rPr>
              <a:t> B“)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331640" y="5013176"/>
            <a:ext cx="67687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randomization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status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 A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331640" y="5340120"/>
            <a:ext cx="67687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after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2000" dirty="0" smtClean="0">
                <a:solidFill>
                  <a:srgbClr val="003366"/>
                </a:solidFill>
              </a:rPr>
              <a:t> was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conducted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971600" y="5877272"/>
            <a:ext cx="79928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then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B w.r.t.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interpreted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cause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395536" y="6342416"/>
            <a:ext cx="835292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controlled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was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conducted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internet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usage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!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16" grpId="0"/>
      <p:bldP spid="17" grpId="0"/>
      <p:bldP spid="19" grpId="0"/>
      <p:bldP spid="21" grpId="0"/>
      <p:bldP spid="22" grpId="0"/>
      <p:bldP spid="23" grpId="0"/>
      <p:bldP spid="25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48640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An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marketing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39552" y="1125463"/>
            <a:ext cx="84249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1. </a:t>
            </a:r>
            <a:r>
              <a:rPr lang="de-DE" altLang="de-DE" sz="2400" dirty="0" smtClean="0">
                <a:solidFill>
                  <a:srgbClr val="003366"/>
                </a:solidFill>
              </a:rPr>
              <a:t>Customers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randomized</a:t>
            </a:r>
            <a:r>
              <a:rPr lang="de-DE" altLang="de-DE" sz="2400" dirty="0" smtClean="0">
                <a:solidFill>
                  <a:srgbClr val="003366"/>
                </a:solidFill>
              </a:rPr>
              <a:t> in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control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group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443211" y="1484784"/>
            <a:ext cx="3416821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controls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confounders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827584" y="2780928"/>
            <a:ext cx="7200800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double-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blinding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neither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salespersons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know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971600" y="5737168"/>
            <a:ext cx="79928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smtClean="0">
                <a:solidFill>
                  <a:srgbClr val="003366"/>
                </a:solidFill>
              </a:rPr>
              <a:t>Chi-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squared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buyers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marketing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measure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table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539552" y="1988840"/>
            <a:ext cx="84249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>
                <a:solidFill>
                  <a:srgbClr val="003366"/>
                </a:solidFill>
              </a:rPr>
              <a:t>2</a:t>
            </a:r>
            <a:r>
              <a:rPr lang="de-DE" altLang="de-DE" sz="2400" dirty="0" smtClean="0">
                <a:solidFill>
                  <a:srgbClr val="003366"/>
                </a:solidFill>
              </a:rPr>
              <a:t>. </a:t>
            </a:r>
            <a:r>
              <a:rPr lang="de-DE" altLang="de-DE" sz="2400" dirty="0" smtClean="0">
                <a:solidFill>
                  <a:srgbClr val="003366"/>
                </a:solidFill>
              </a:rPr>
              <a:t>Package X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marketed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2400" dirty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only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2339752" y="2420888"/>
            <a:ext cx="547260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sz="1800" dirty="0" smtClean="0">
                <a:solidFill>
                  <a:srgbClr val="003366"/>
                </a:solidFill>
              </a:rPr>
              <a:t> X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marketed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differently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6732240" y="1988840"/>
            <a:ext cx="19442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smtClean="0">
                <a:solidFill>
                  <a:srgbClr val="003366"/>
                </a:solidFill>
              </a:rPr>
              <a:t>„Intervention“</a:t>
            </a: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39552" y="3539920"/>
            <a:ext cx="84249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3.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Sales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collected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400" dirty="0" smtClean="0">
                <a:solidFill>
                  <a:srgbClr val="003366"/>
                </a:solidFill>
              </a:rPr>
              <a:t> all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2400" dirty="0" smtClean="0">
                <a:solidFill>
                  <a:srgbClr val="003366"/>
                </a:solidFill>
              </a:rPr>
              <a:t> in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groups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2483768" y="3933056"/>
            <a:ext cx="5959896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o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ver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pre-defined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period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time (e.g. 2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months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539552" y="4695960"/>
            <a:ext cx="84249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4. Test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control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outcome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compared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br>
              <a:rPr lang="de-DE" altLang="de-DE" sz="2400" dirty="0" smtClean="0">
                <a:solidFill>
                  <a:srgbClr val="003366"/>
                </a:solidFill>
              </a:rPr>
            </a:br>
            <a:r>
              <a:rPr lang="de-DE" altLang="de-DE" sz="2400" dirty="0" smtClean="0">
                <a:solidFill>
                  <a:srgbClr val="003366"/>
                </a:solidFill>
              </a:rPr>
              <a:t>			via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appropriate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hypothesis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testing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2555776" y="4221088"/>
            <a:ext cx="6120680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pre-defined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target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(e.g.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no.buyers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3068216" y="5416040"/>
            <a:ext cx="60402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(after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assessment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explorative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study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23528" y="6309320"/>
            <a:ext cx="85689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Can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come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up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an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assess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effects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packages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  <p:bldP spid="16" grpId="0"/>
      <p:bldP spid="25" grpId="0"/>
      <p:bldP spid="18" grpId="0"/>
      <p:bldP spid="24" grpId="0"/>
      <p:bldP spid="28" grpId="0"/>
      <p:bldP spid="29" grpId="0"/>
      <p:bldP spid="30" grpId="0"/>
      <p:bldP spid="31" grpId="0"/>
      <p:bldP spid="32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47961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Every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needs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b="1" dirty="0" smtClean="0">
                <a:solidFill>
                  <a:srgbClr val="003366"/>
                </a:solidFill>
              </a:rPr>
              <a:t>!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690686" y="3501008"/>
            <a:ext cx="733769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Statistics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quantiative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arm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2843808" y="2636912"/>
            <a:ext cx="5760640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Clearly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students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who</a:t>
            </a:r>
            <a:r>
              <a:rPr lang="de-DE" altLang="de-DE" sz="2000" dirty="0" smtClean="0">
                <a:solidFill>
                  <a:srgbClr val="003366"/>
                </a:solidFill>
              </a:rPr>
              <a:t> ran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significantly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187624" y="3861048"/>
            <a:ext cx="67687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Every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statement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needs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95536" y="4322280"/>
            <a:ext cx="79928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reason</a:t>
            </a:r>
            <a:r>
              <a:rPr lang="de-DE" altLang="de-DE" sz="1800" dirty="0" smtClean="0">
                <a:solidFill>
                  <a:srgbClr val="003366"/>
                </a:solidFill>
              </a:rPr>
              <a:t> 1: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quality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size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strength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statement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755576" y="5445224"/>
            <a:ext cx="640871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So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quantify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appropriate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971600" y="6126392"/>
            <a:ext cx="79928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Especially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say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significant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“,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numbers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follow.</a:t>
            </a: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6508037" y="6453336"/>
            <a:ext cx="2448067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precede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2088232" cy="2199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Gerade Verbindung 35"/>
          <p:cNvCxnSpPr/>
          <p:nvPr/>
        </p:nvCxnSpPr>
        <p:spPr>
          <a:xfrm>
            <a:off x="2987824" y="1700808"/>
            <a:ext cx="589753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4716016" y="1196752"/>
            <a:ext cx="0" cy="120376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5142808" y="1268760"/>
            <a:ext cx="15174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runners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7092280" y="1268760"/>
            <a:ext cx="20882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runners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>
            <a:off x="6732240" y="1196752"/>
            <a:ext cx="0" cy="120376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5461088" y="1844824"/>
            <a:ext cx="55107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86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7524328" y="1844824"/>
            <a:ext cx="5400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72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190208" y="1700808"/>
            <a:ext cx="134222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after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3347864" y="2996952"/>
            <a:ext cx="5760640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higher</a:t>
            </a:r>
            <a:r>
              <a:rPr lang="de-DE" altLang="de-DE" sz="2000" dirty="0" smtClean="0">
                <a:solidFill>
                  <a:srgbClr val="003366"/>
                </a:solidFill>
              </a:rPr>
              <a:t> pulse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afterwards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those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did</a:t>
            </a:r>
            <a:r>
              <a:rPr lang="de-DE" altLang="de-DE" sz="2000" dirty="0" smtClean="0">
                <a:solidFill>
                  <a:srgbClr val="003366"/>
                </a:solidFill>
              </a:rPr>
              <a:t> not.“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4644008" y="5143552"/>
            <a:ext cx="445611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quantiative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measure</a:t>
            </a:r>
            <a:r>
              <a:rPr lang="de-DE" altLang="de-DE" sz="1400" dirty="0" smtClean="0">
                <a:solidFill>
                  <a:srgbClr val="003366"/>
                </a:solidFill>
              </a:rPr>
              <a:t> on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reject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null)</a:t>
            </a: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395536" y="4855520"/>
            <a:ext cx="79928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reason</a:t>
            </a:r>
            <a:r>
              <a:rPr lang="de-DE" altLang="de-DE" sz="1800" dirty="0" smtClean="0">
                <a:solidFill>
                  <a:srgbClr val="003366"/>
                </a:solidFill>
              </a:rPr>
              <a:t> 2: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probability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just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coincidence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3491880" y="4571400"/>
            <a:ext cx="5616624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quantiative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measure</a:t>
            </a:r>
            <a:r>
              <a:rPr lang="de-DE" altLang="de-DE" sz="1400" dirty="0" smtClean="0">
                <a:solidFill>
                  <a:srgbClr val="003366"/>
                </a:solidFill>
              </a:rPr>
              <a:t> on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form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alternative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hypothesis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1276400" y="5733256"/>
            <a:ext cx="8192144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above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parametric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nonparametric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locational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confidence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intervals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/>
      <p:bldP spid="19" grpId="0"/>
      <p:bldP spid="22" grpId="0"/>
      <p:bldP spid="23" grpId="0"/>
      <p:bldP spid="25" grpId="0"/>
      <p:bldP spid="32" grpId="0"/>
      <p:bldP spid="34" grpId="0"/>
      <p:bldP spid="38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47961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err="1" smtClean="0">
                <a:solidFill>
                  <a:srgbClr val="003366"/>
                </a:solidFill>
              </a:rPr>
              <a:t>Know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limits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quantification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115616" y="3534104"/>
            <a:ext cx="31683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This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actually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true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! 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683568" y="4005064"/>
            <a:ext cx="7920880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However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virtually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existing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smtClean="0">
                <a:solidFill>
                  <a:srgbClr val="003366"/>
                </a:solidFill>
              </a:rPr>
              <a:t>		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give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statistics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12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digits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accuracy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85284" y="4797152"/>
            <a:ext cx="101493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Why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547664" y="4830248"/>
            <a:ext cx="676875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every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needs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accompanied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a „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trust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region</a:t>
            </a:r>
            <a:r>
              <a:rPr lang="de-DE" altLang="de-DE" sz="1600" dirty="0" smtClean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39552" y="5910368"/>
            <a:ext cx="79928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exactness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giving</a:t>
            </a:r>
            <a:r>
              <a:rPr lang="de-DE" altLang="de-DE" sz="2000" dirty="0" smtClean="0">
                <a:solidFill>
                  <a:srgbClr val="003366"/>
                </a:solidFill>
              </a:rPr>
              <a:t> 12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digits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precision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values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>
          <a:xfrm>
            <a:off x="683568" y="1624888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627784" y="1120832"/>
            <a:ext cx="0" cy="12280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054576" y="1192840"/>
            <a:ext cx="15174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Big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508104" y="1192840"/>
            <a:ext cx="20882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Small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31" name="Gerade Verbindung 30"/>
          <p:cNvCxnSpPr/>
          <p:nvPr/>
        </p:nvCxnSpPr>
        <p:spPr>
          <a:xfrm>
            <a:off x="5148064" y="1120832"/>
            <a:ext cx="0" cy="122804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2974184" y="1840912"/>
            <a:ext cx="18858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2734,10484203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5580112" y="1840912"/>
            <a:ext cx="244827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1260,79384752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669928" y="1677440"/>
            <a:ext cx="1957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mean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internet</a:t>
            </a:r>
            <a:r>
              <a:rPr lang="de-DE" altLang="de-DE" sz="1800" dirty="0">
                <a:solidFill>
                  <a:srgbClr val="003366"/>
                </a:solidFill>
              </a:rPr>
              <a:t>    </a:t>
            </a:r>
            <a:r>
              <a:rPr lang="de-DE" altLang="de-DE" sz="1800" dirty="0" err="1">
                <a:solidFill>
                  <a:srgbClr val="003366"/>
                </a:solidFill>
              </a:rPr>
              <a:t>usage</a:t>
            </a:r>
            <a:r>
              <a:rPr lang="de-DE" altLang="de-DE" sz="1800" dirty="0">
                <a:solidFill>
                  <a:srgbClr val="003366"/>
                </a:solidFill>
              </a:rPr>
              <a:t> in </a:t>
            </a:r>
            <a:r>
              <a:rPr lang="de-DE" altLang="de-DE" sz="1800" i="1" dirty="0">
                <a:solidFill>
                  <a:srgbClr val="003366"/>
                </a:solidFill>
              </a:rPr>
              <a:t>min</a:t>
            </a: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683568" y="3030048"/>
            <a:ext cx="8201794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therefore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stated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much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precision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2000" dirty="0" smtClean="0">
                <a:solidFill>
                  <a:srgbClr val="003366"/>
                </a:solidFill>
              </a:rPr>
              <a:t>.“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611560" y="2598000"/>
            <a:ext cx="7704856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Mathematical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exactness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results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611560" y="2996952"/>
            <a:ext cx="770485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1547664" y="5118280"/>
            <a:ext cx="712879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form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confidence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interval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estimated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standard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error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1259632" y="6237312"/>
            <a:ext cx="799288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but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reporting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trust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regions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trust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region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accuracy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1547664" y="5406312"/>
            <a:ext cx="7128792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3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digits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precision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already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require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order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10000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points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19" grpId="0"/>
      <p:bldP spid="22" grpId="0"/>
      <p:bldP spid="23" grpId="0"/>
      <p:bldP spid="25" grpId="0"/>
      <p:bldP spid="29" grpId="0"/>
      <p:bldP spid="30" grpId="0"/>
      <p:bldP spid="32" grpId="0"/>
      <p:bldP spid="34" grpId="0"/>
      <p:bldP spid="35" grpId="0"/>
      <p:bldP spid="40" grpId="0"/>
      <p:bldP spid="41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28505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Every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needs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validation</a:t>
            </a:r>
            <a:r>
              <a:rPr lang="de-DE" altLang="de-DE" b="1" dirty="0" smtClean="0">
                <a:solidFill>
                  <a:srgbClr val="003366"/>
                </a:solidFill>
              </a:rPr>
              <a:t>!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3419872" y="2132856"/>
            <a:ext cx="5465490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fitted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–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residual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negligible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explains</a:t>
            </a:r>
            <a:r>
              <a:rPr lang="de-DE" altLang="de-DE" sz="2000" dirty="0" smtClean="0">
                <a:solidFill>
                  <a:srgbClr val="003366"/>
                </a:solidFill>
              </a:rPr>
              <a:t> all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323528" y="5406312"/>
            <a:ext cx="871296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Non-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sequitur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!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performance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poor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218485" y="5805264"/>
            <a:ext cx="7385963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The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predictor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</a:p>
        </p:txBody>
      </p:sp>
      <p:pic>
        <p:nvPicPr>
          <p:cNvPr id="38" name="Grafik 3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72" y="1212745"/>
            <a:ext cx="4897818" cy="1944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1" name="Gruppieren 40"/>
          <p:cNvGrpSpPr/>
          <p:nvPr/>
        </p:nvGrpSpPr>
        <p:grpSpPr>
          <a:xfrm>
            <a:off x="827584" y="1052736"/>
            <a:ext cx="2448272" cy="2088232"/>
            <a:chOff x="6774904" y="3076763"/>
            <a:chExt cx="1181472" cy="1208124"/>
          </a:xfrm>
        </p:grpSpPr>
        <p:sp>
          <p:nvSpPr>
            <p:cNvPr id="43" name="Freihandform 42"/>
            <p:cNvSpPr/>
            <p:nvPr/>
          </p:nvSpPr>
          <p:spPr>
            <a:xfrm>
              <a:off x="6835371" y="3083131"/>
              <a:ext cx="1082096" cy="1201756"/>
            </a:xfrm>
            <a:custGeom>
              <a:avLst/>
              <a:gdLst>
                <a:gd name="connsiteX0" fmla="*/ 0 w 2751746"/>
                <a:gd name="connsiteY0" fmla="*/ 2692298 h 2692298"/>
                <a:gd name="connsiteX1" fmla="*/ 179461 w 2751746"/>
                <a:gd name="connsiteY1" fmla="*/ 2025726 h 2692298"/>
                <a:gd name="connsiteX2" fmla="*/ 384561 w 2751746"/>
                <a:gd name="connsiteY2" fmla="*/ 2316283 h 2692298"/>
                <a:gd name="connsiteX3" fmla="*/ 512747 w 2751746"/>
                <a:gd name="connsiteY3" fmla="*/ 2367558 h 2692298"/>
                <a:gd name="connsiteX4" fmla="*/ 623843 w 2751746"/>
                <a:gd name="connsiteY4" fmla="*/ 1940268 h 2692298"/>
                <a:gd name="connsiteX5" fmla="*/ 769121 w 2751746"/>
                <a:gd name="connsiteY5" fmla="*/ 1581345 h 2692298"/>
                <a:gd name="connsiteX6" fmla="*/ 999858 w 2751746"/>
                <a:gd name="connsiteY6" fmla="*/ 1410429 h 2692298"/>
                <a:gd name="connsiteX7" fmla="*/ 1196411 w 2751746"/>
                <a:gd name="connsiteY7" fmla="*/ 1034414 h 2692298"/>
                <a:gd name="connsiteX8" fmla="*/ 1367327 w 2751746"/>
                <a:gd name="connsiteY8" fmla="*/ 1094234 h 2692298"/>
                <a:gd name="connsiteX9" fmla="*/ 1495514 w 2751746"/>
                <a:gd name="connsiteY9" fmla="*/ 1154055 h 2692298"/>
                <a:gd name="connsiteX10" fmla="*/ 1606609 w 2751746"/>
                <a:gd name="connsiteY10" fmla="*/ 786586 h 2692298"/>
                <a:gd name="connsiteX11" fmla="*/ 1726250 w 2751746"/>
                <a:gd name="connsiteY11" fmla="*/ 564395 h 2692298"/>
                <a:gd name="connsiteX12" fmla="*/ 1922804 w 2751746"/>
                <a:gd name="connsiteY12" fmla="*/ 641307 h 2692298"/>
                <a:gd name="connsiteX13" fmla="*/ 2068082 w 2751746"/>
                <a:gd name="connsiteY13" fmla="*/ 752403 h 2692298"/>
                <a:gd name="connsiteX14" fmla="*/ 2221906 w 2751746"/>
                <a:gd name="connsiteY14" fmla="*/ 333659 h 2692298"/>
                <a:gd name="connsiteX15" fmla="*/ 2358639 w 2751746"/>
                <a:gd name="connsiteY15" fmla="*/ 373 h 2692298"/>
                <a:gd name="connsiteX16" fmla="*/ 2521009 w 2751746"/>
                <a:gd name="connsiteY16" fmla="*/ 273838 h 2692298"/>
                <a:gd name="connsiteX17" fmla="*/ 2751746 w 2751746"/>
                <a:gd name="connsiteY17" fmla="*/ 547304 h 2692298"/>
                <a:gd name="connsiteX0" fmla="*/ 0 w 2777383"/>
                <a:gd name="connsiteY0" fmla="*/ 2811939 h 2811939"/>
                <a:gd name="connsiteX1" fmla="*/ 205098 w 2777383"/>
                <a:gd name="connsiteY1" fmla="*/ 2025726 h 2811939"/>
                <a:gd name="connsiteX2" fmla="*/ 410198 w 2777383"/>
                <a:gd name="connsiteY2" fmla="*/ 2316283 h 2811939"/>
                <a:gd name="connsiteX3" fmla="*/ 538384 w 2777383"/>
                <a:gd name="connsiteY3" fmla="*/ 2367558 h 2811939"/>
                <a:gd name="connsiteX4" fmla="*/ 649480 w 2777383"/>
                <a:gd name="connsiteY4" fmla="*/ 1940268 h 2811939"/>
                <a:gd name="connsiteX5" fmla="*/ 794758 w 2777383"/>
                <a:gd name="connsiteY5" fmla="*/ 1581345 h 2811939"/>
                <a:gd name="connsiteX6" fmla="*/ 1025495 w 2777383"/>
                <a:gd name="connsiteY6" fmla="*/ 1410429 h 2811939"/>
                <a:gd name="connsiteX7" fmla="*/ 1222048 w 2777383"/>
                <a:gd name="connsiteY7" fmla="*/ 1034414 h 2811939"/>
                <a:gd name="connsiteX8" fmla="*/ 1392964 w 2777383"/>
                <a:gd name="connsiteY8" fmla="*/ 1094234 h 2811939"/>
                <a:gd name="connsiteX9" fmla="*/ 1521151 w 2777383"/>
                <a:gd name="connsiteY9" fmla="*/ 1154055 h 2811939"/>
                <a:gd name="connsiteX10" fmla="*/ 1632246 w 2777383"/>
                <a:gd name="connsiteY10" fmla="*/ 786586 h 2811939"/>
                <a:gd name="connsiteX11" fmla="*/ 1751887 w 2777383"/>
                <a:gd name="connsiteY11" fmla="*/ 564395 h 2811939"/>
                <a:gd name="connsiteX12" fmla="*/ 1948441 w 2777383"/>
                <a:gd name="connsiteY12" fmla="*/ 641307 h 2811939"/>
                <a:gd name="connsiteX13" fmla="*/ 2093719 w 2777383"/>
                <a:gd name="connsiteY13" fmla="*/ 752403 h 2811939"/>
                <a:gd name="connsiteX14" fmla="*/ 2247543 w 2777383"/>
                <a:gd name="connsiteY14" fmla="*/ 333659 h 2811939"/>
                <a:gd name="connsiteX15" fmla="*/ 2384276 w 2777383"/>
                <a:gd name="connsiteY15" fmla="*/ 373 h 2811939"/>
                <a:gd name="connsiteX16" fmla="*/ 2546646 w 2777383"/>
                <a:gd name="connsiteY16" fmla="*/ 273838 h 2811939"/>
                <a:gd name="connsiteX17" fmla="*/ 2777383 w 2777383"/>
                <a:gd name="connsiteY17" fmla="*/ 547304 h 2811939"/>
                <a:gd name="connsiteX0" fmla="*/ 0 w 2965390"/>
                <a:gd name="connsiteY0" fmla="*/ 2884475 h 2884475"/>
                <a:gd name="connsiteX1" fmla="*/ 205098 w 2965390"/>
                <a:gd name="connsiteY1" fmla="*/ 2098262 h 2884475"/>
                <a:gd name="connsiteX2" fmla="*/ 410198 w 2965390"/>
                <a:gd name="connsiteY2" fmla="*/ 2388819 h 2884475"/>
                <a:gd name="connsiteX3" fmla="*/ 538384 w 2965390"/>
                <a:gd name="connsiteY3" fmla="*/ 2440094 h 2884475"/>
                <a:gd name="connsiteX4" fmla="*/ 649480 w 2965390"/>
                <a:gd name="connsiteY4" fmla="*/ 2012804 h 2884475"/>
                <a:gd name="connsiteX5" fmla="*/ 794758 w 2965390"/>
                <a:gd name="connsiteY5" fmla="*/ 1653881 h 2884475"/>
                <a:gd name="connsiteX6" fmla="*/ 1025495 w 2965390"/>
                <a:gd name="connsiteY6" fmla="*/ 1482965 h 2884475"/>
                <a:gd name="connsiteX7" fmla="*/ 1222048 w 2965390"/>
                <a:gd name="connsiteY7" fmla="*/ 1106950 h 2884475"/>
                <a:gd name="connsiteX8" fmla="*/ 1392964 w 2965390"/>
                <a:gd name="connsiteY8" fmla="*/ 1166770 h 2884475"/>
                <a:gd name="connsiteX9" fmla="*/ 1521151 w 2965390"/>
                <a:gd name="connsiteY9" fmla="*/ 1226591 h 2884475"/>
                <a:gd name="connsiteX10" fmla="*/ 1632246 w 2965390"/>
                <a:gd name="connsiteY10" fmla="*/ 859122 h 2884475"/>
                <a:gd name="connsiteX11" fmla="*/ 1751887 w 2965390"/>
                <a:gd name="connsiteY11" fmla="*/ 636931 h 2884475"/>
                <a:gd name="connsiteX12" fmla="*/ 1948441 w 2965390"/>
                <a:gd name="connsiteY12" fmla="*/ 713843 h 2884475"/>
                <a:gd name="connsiteX13" fmla="*/ 2093719 w 2965390"/>
                <a:gd name="connsiteY13" fmla="*/ 824939 h 2884475"/>
                <a:gd name="connsiteX14" fmla="*/ 2247543 w 2965390"/>
                <a:gd name="connsiteY14" fmla="*/ 406195 h 2884475"/>
                <a:gd name="connsiteX15" fmla="*/ 2384276 w 2965390"/>
                <a:gd name="connsiteY15" fmla="*/ 72909 h 2884475"/>
                <a:gd name="connsiteX16" fmla="*/ 2546646 w 2965390"/>
                <a:gd name="connsiteY16" fmla="*/ 346374 h 2884475"/>
                <a:gd name="connsiteX17" fmla="*/ 2965390 w 2965390"/>
                <a:gd name="connsiteY17" fmla="*/ 13089 h 2884475"/>
                <a:gd name="connsiteX0" fmla="*/ 0 w 2931207"/>
                <a:gd name="connsiteY0" fmla="*/ 2968223 h 2968223"/>
                <a:gd name="connsiteX1" fmla="*/ 205098 w 2931207"/>
                <a:gd name="connsiteY1" fmla="*/ 2182010 h 2968223"/>
                <a:gd name="connsiteX2" fmla="*/ 410198 w 2931207"/>
                <a:gd name="connsiteY2" fmla="*/ 2472567 h 2968223"/>
                <a:gd name="connsiteX3" fmla="*/ 538384 w 2931207"/>
                <a:gd name="connsiteY3" fmla="*/ 2523842 h 2968223"/>
                <a:gd name="connsiteX4" fmla="*/ 649480 w 2931207"/>
                <a:gd name="connsiteY4" fmla="*/ 2096552 h 2968223"/>
                <a:gd name="connsiteX5" fmla="*/ 794758 w 2931207"/>
                <a:gd name="connsiteY5" fmla="*/ 1737629 h 2968223"/>
                <a:gd name="connsiteX6" fmla="*/ 1025495 w 2931207"/>
                <a:gd name="connsiteY6" fmla="*/ 1566713 h 2968223"/>
                <a:gd name="connsiteX7" fmla="*/ 1222048 w 2931207"/>
                <a:gd name="connsiteY7" fmla="*/ 1190698 h 2968223"/>
                <a:gd name="connsiteX8" fmla="*/ 1392964 w 2931207"/>
                <a:gd name="connsiteY8" fmla="*/ 1250518 h 2968223"/>
                <a:gd name="connsiteX9" fmla="*/ 1521151 w 2931207"/>
                <a:gd name="connsiteY9" fmla="*/ 1310339 h 2968223"/>
                <a:gd name="connsiteX10" fmla="*/ 1632246 w 2931207"/>
                <a:gd name="connsiteY10" fmla="*/ 942870 h 2968223"/>
                <a:gd name="connsiteX11" fmla="*/ 1751887 w 2931207"/>
                <a:gd name="connsiteY11" fmla="*/ 720679 h 2968223"/>
                <a:gd name="connsiteX12" fmla="*/ 1948441 w 2931207"/>
                <a:gd name="connsiteY12" fmla="*/ 797591 h 2968223"/>
                <a:gd name="connsiteX13" fmla="*/ 2093719 w 2931207"/>
                <a:gd name="connsiteY13" fmla="*/ 908687 h 2968223"/>
                <a:gd name="connsiteX14" fmla="*/ 2247543 w 2931207"/>
                <a:gd name="connsiteY14" fmla="*/ 489943 h 2968223"/>
                <a:gd name="connsiteX15" fmla="*/ 2384276 w 2931207"/>
                <a:gd name="connsiteY15" fmla="*/ 156657 h 2968223"/>
                <a:gd name="connsiteX16" fmla="*/ 2546646 w 2931207"/>
                <a:gd name="connsiteY16" fmla="*/ 430122 h 2968223"/>
                <a:gd name="connsiteX17" fmla="*/ 2931207 w 2931207"/>
                <a:gd name="connsiteY17" fmla="*/ 11379 h 2968223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546646 w 2931207"/>
                <a:gd name="connsiteY16" fmla="*/ 418743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46930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63880 w 2931207"/>
                <a:gd name="connsiteY9" fmla="*/ 1410055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38243 w 2931207"/>
                <a:gd name="connsiteY9" fmla="*/ 1401509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38243 w 2931207"/>
                <a:gd name="connsiteY9" fmla="*/ 1247684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31207" h="2956844">
                  <a:moveTo>
                    <a:pt x="0" y="2956844"/>
                  </a:moveTo>
                  <a:cubicBezTo>
                    <a:pt x="57684" y="2654892"/>
                    <a:pt x="136732" y="2253240"/>
                    <a:pt x="205098" y="2170631"/>
                  </a:cubicBezTo>
                  <a:cubicBezTo>
                    <a:pt x="273464" y="2088022"/>
                    <a:pt x="354650" y="2404216"/>
                    <a:pt x="410198" y="2461188"/>
                  </a:cubicBezTo>
                  <a:cubicBezTo>
                    <a:pt x="465746" y="2518160"/>
                    <a:pt x="498504" y="2575132"/>
                    <a:pt x="538384" y="2512463"/>
                  </a:cubicBezTo>
                  <a:cubicBezTo>
                    <a:pt x="578264" y="2449794"/>
                    <a:pt x="606751" y="2216208"/>
                    <a:pt x="649480" y="2085173"/>
                  </a:cubicBezTo>
                  <a:cubicBezTo>
                    <a:pt x="692209" y="1954137"/>
                    <a:pt x="732089" y="1814556"/>
                    <a:pt x="794758" y="1726250"/>
                  </a:cubicBezTo>
                  <a:cubicBezTo>
                    <a:pt x="857427" y="1637944"/>
                    <a:pt x="954280" y="1646489"/>
                    <a:pt x="1025495" y="1555334"/>
                  </a:cubicBezTo>
                  <a:cubicBezTo>
                    <a:pt x="1096710" y="1464179"/>
                    <a:pt x="1160803" y="1232018"/>
                    <a:pt x="1222048" y="1179319"/>
                  </a:cubicBezTo>
                  <a:cubicBezTo>
                    <a:pt x="1283293" y="1126620"/>
                    <a:pt x="1340265" y="1227745"/>
                    <a:pt x="1392964" y="1239139"/>
                  </a:cubicBezTo>
                  <a:cubicBezTo>
                    <a:pt x="1445663" y="1250533"/>
                    <a:pt x="1498363" y="1298959"/>
                    <a:pt x="1538243" y="1247684"/>
                  </a:cubicBezTo>
                  <a:cubicBezTo>
                    <a:pt x="1578123" y="1196409"/>
                    <a:pt x="1596639" y="1021222"/>
                    <a:pt x="1632246" y="931491"/>
                  </a:cubicBezTo>
                  <a:cubicBezTo>
                    <a:pt x="1667853" y="841760"/>
                    <a:pt x="1699188" y="733513"/>
                    <a:pt x="1751887" y="709300"/>
                  </a:cubicBezTo>
                  <a:cubicBezTo>
                    <a:pt x="1804586" y="685087"/>
                    <a:pt x="1891469" y="754877"/>
                    <a:pt x="1948441" y="786212"/>
                  </a:cubicBezTo>
                  <a:cubicBezTo>
                    <a:pt x="2005413" y="817547"/>
                    <a:pt x="2043869" y="948583"/>
                    <a:pt x="2093719" y="897308"/>
                  </a:cubicBezTo>
                  <a:cubicBezTo>
                    <a:pt x="2143569" y="846033"/>
                    <a:pt x="2199117" y="603902"/>
                    <a:pt x="2247543" y="478564"/>
                  </a:cubicBezTo>
                  <a:cubicBezTo>
                    <a:pt x="2295969" y="353226"/>
                    <a:pt x="2315910" y="139581"/>
                    <a:pt x="2384276" y="145278"/>
                  </a:cubicBezTo>
                  <a:cubicBezTo>
                    <a:pt x="2452642" y="150975"/>
                    <a:pt x="2566587" y="536960"/>
                    <a:pt x="2657742" y="512747"/>
                  </a:cubicBezTo>
                  <a:cubicBezTo>
                    <a:pt x="2748897" y="488534"/>
                    <a:pt x="2831505" y="293405"/>
                    <a:pt x="2931207" y="0"/>
                  </a:cubicBezTo>
                </a:path>
              </a:pathLst>
            </a:custGeom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774904" y="3076763"/>
              <a:ext cx="1181472" cy="12078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5" name="Gruppieren 44"/>
            <p:cNvGrpSpPr/>
            <p:nvPr/>
          </p:nvGrpSpPr>
          <p:grpSpPr>
            <a:xfrm>
              <a:off x="6831165" y="3231614"/>
              <a:ext cx="956430" cy="1022014"/>
              <a:chOff x="3048000" y="2971800"/>
              <a:chExt cx="2590800" cy="2514600"/>
            </a:xfrm>
          </p:grpSpPr>
          <p:sp>
            <p:nvSpPr>
              <p:cNvPr id="46" name="Ellipse 45"/>
              <p:cNvSpPr/>
              <p:nvPr/>
            </p:nvSpPr>
            <p:spPr bwMode="auto">
              <a:xfrm>
                <a:off x="46482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 bwMode="auto">
              <a:xfrm>
                <a:off x="34290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Ellipse 47"/>
              <p:cNvSpPr/>
              <p:nvPr/>
            </p:nvSpPr>
            <p:spPr bwMode="auto">
              <a:xfrm>
                <a:off x="44196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Ellipse 48"/>
              <p:cNvSpPr/>
              <p:nvPr/>
            </p:nvSpPr>
            <p:spPr bwMode="auto">
              <a:xfrm>
                <a:off x="5562600" y="2971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Ellipse 49"/>
              <p:cNvSpPr/>
              <p:nvPr/>
            </p:nvSpPr>
            <p:spPr bwMode="auto">
              <a:xfrm>
                <a:off x="4953000" y="3352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Ellipse 50"/>
              <p:cNvSpPr/>
              <p:nvPr/>
            </p:nvSpPr>
            <p:spPr bwMode="auto">
              <a:xfrm>
                <a:off x="40386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 bwMode="auto">
              <a:xfrm>
                <a:off x="3048000" y="5410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 bwMode="auto">
              <a:xfrm>
                <a:off x="3657600" y="4648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 bwMode="auto">
              <a:xfrm>
                <a:off x="52578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3419872" y="1539027"/>
            <a:ext cx="4176464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rel.RMSE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on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= 0.01%</a:t>
            </a:r>
          </a:p>
        </p:txBody>
      </p:sp>
      <p:cxnSp>
        <p:nvCxnSpPr>
          <p:cNvPr id="56" name="Gerade Verbindung 55"/>
          <p:cNvCxnSpPr/>
          <p:nvPr/>
        </p:nvCxnSpPr>
        <p:spPr>
          <a:xfrm>
            <a:off x="787466" y="3212976"/>
            <a:ext cx="760095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971600" y="3284984"/>
            <a:ext cx="7632848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Therefore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explains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extremely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well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1475656" y="3645024"/>
            <a:ext cx="6120680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preferable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.“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78" name="Inhaltsplatzhalter 2"/>
          <p:cNvSpPr txBox="1">
            <a:spLocks/>
          </p:cNvSpPr>
          <p:nvPr/>
        </p:nvSpPr>
        <p:spPr bwMode="auto">
          <a:xfrm>
            <a:off x="539551" y="4197720"/>
            <a:ext cx="6100265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err="1" smtClean="0">
                <a:solidFill>
                  <a:srgbClr val="003366"/>
                </a:solidFill>
              </a:rPr>
              <a:t>Quantitatively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above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statement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translates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:</a:t>
            </a:r>
          </a:p>
        </p:txBody>
      </p:sp>
      <p:sp>
        <p:nvSpPr>
          <p:cNvPr id="79" name="Inhaltsplatzhalter 2"/>
          <p:cNvSpPr txBox="1">
            <a:spLocks/>
          </p:cNvSpPr>
          <p:nvPr/>
        </p:nvSpPr>
        <p:spPr bwMode="auto">
          <a:xfrm>
            <a:off x="691952" y="4542216"/>
            <a:ext cx="8120136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fitted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fitted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80" name="Inhaltsplatzhalter 2"/>
          <p:cNvSpPr txBox="1">
            <a:spLocks/>
          </p:cNvSpPr>
          <p:nvPr/>
        </p:nvSpPr>
        <p:spPr bwMode="auto">
          <a:xfrm>
            <a:off x="4683571" y="4908072"/>
            <a:ext cx="3912493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Therefore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dirty="0" smtClean="0">
                <a:solidFill>
                  <a:srgbClr val="003366"/>
                </a:solidFill>
              </a:rPr>
              <a:t> will fit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.“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81" name="Inhaltsplatzhalter 2"/>
          <p:cNvSpPr txBox="1">
            <a:spLocks/>
          </p:cNvSpPr>
          <p:nvPr/>
        </p:nvSpPr>
        <p:spPr bwMode="auto">
          <a:xfrm>
            <a:off x="691952" y="6270408"/>
            <a:ext cx="8344543" cy="32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out-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-sample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meant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841224" y="4931440"/>
            <a:ext cx="760095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17" grpId="0"/>
      <p:bldP spid="23" grpId="0"/>
      <p:bldP spid="55" grpId="0"/>
      <p:bldP spid="57" grpId="0"/>
      <p:bldP spid="58" grpId="0"/>
      <p:bldP spid="78" grpId="0"/>
      <p:bldP spid="79" grpId="0"/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47961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Scientific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fallacies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how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avoid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them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39552" y="1196752"/>
            <a:ext cx="83458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Understand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context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mathematics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899591" y="1606990"/>
            <a:ext cx="798577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context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addressing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899592" y="4797152"/>
            <a:ext cx="76328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avoid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mechanisms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causalities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unless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allows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899592" y="5157192"/>
            <a:ext cx="790837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especially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implicit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statements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like </a:t>
            </a:r>
            <a:r>
              <a:rPr lang="de-DE" altLang="de-DE" sz="1800" dirty="0" smtClean="0">
                <a:solidFill>
                  <a:srgbClr val="003366"/>
                </a:solidFill>
              </a:rPr>
              <a:t>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families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likely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smtClean="0">
                <a:solidFill>
                  <a:srgbClr val="003366"/>
                </a:solidFill>
              </a:rPr>
              <a:t>buy“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899592" y="1955744"/>
            <a:ext cx="748883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applying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39552" y="2780928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Avoid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logical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fallacies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400" dirty="0" smtClean="0">
                <a:solidFill>
                  <a:srgbClr val="003366"/>
                </a:solidFill>
              </a:rPr>
              <a:t> proper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reasoning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99592" y="3865520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deductions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backed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analyses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899592" y="3539920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Avoid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speculation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wishful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thinking</a:t>
            </a:r>
            <a:r>
              <a:rPr lang="de-DE" altLang="de-DE" sz="1800" dirty="0" smtClean="0">
                <a:solidFill>
                  <a:srgbClr val="003366"/>
                </a:solidFill>
              </a:rPr>
              <a:t>!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holes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arguments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539552" y="4374832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Avoid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fallacies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being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aware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them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899592" y="6021288"/>
            <a:ext cx="29523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But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most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importantly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4139951" y="6021288"/>
            <a:ext cx="4752529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Understand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doing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  <a:br>
              <a:rPr lang="de-DE" altLang="de-DE" sz="2000" b="1" i="1" dirty="0" smtClean="0">
                <a:solidFill>
                  <a:srgbClr val="003366"/>
                </a:solidFill>
              </a:rPr>
            </a:b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899592" y="2318352"/>
            <a:ext cx="727280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numbers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give</a:t>
            </a:r>
            <a:r>
              <a:rPr lang="de-DE" altLang="de-DE" sz="1800" dirty="0" smtClean="0">
                <a:solidFill>
                  <a:srgbClr val="003366"/>
                </a:solidFill>
              </a:rPr>
              <a:t> back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context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427983" y="6327432"/>
            <a:ext cx="4752529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doing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it.</a:t>
            </a: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899592" y="3201904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Ask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yourself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did</a:t>
            </a:r>
            <a:r>
              <a:rPr lang="de-DE" altLang="de-DE" sz="1800" dirty="0" smtClean="0">
                <a:solidFill>
                  <a:srgbClr val="003366"/>
                </a:solidFill>
              </a:rPr>
              <a:t> I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arrive</a:t>
            </a:r>
            <a:r>
              <a:rPr lang="de-DE" altLang="de-DE" sz="1800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statement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899592" y="5525616"/>
            <a:ext cx="790837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aware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statement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making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quantify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it!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90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22" grpId="0"/>
      <p:bldP spid="23" grpId="0"/>
      <p:bldP spid="19" grpId="0"/>
      <p:bldP spid="26" grpId="0"/>
      <p:bldP spid="29" grpId="0"/>
      <p:bldP spid="31" grpId="0"/>
      <p:bldP spid="35" grpId="0"/>
      <p:bldP spid="36" grpId="0"/>
      <p:bldP spid="37" grpId="0"/>
      <p:bldP spid="17" grpId="0"/>
      <p:bldP spid="18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060848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err="1" smtClean="0"/>
              <a:t>Enjoy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your</a:t>
            </a:r>
            <a:r>
              <a:rPr lang="de-DE" altLang="de-DE" sz="4800" dirty="0" smtClean="0"/>
              <a:t> </a:t>
            </a:r>
            <a:br>
              <a:rPr lang="de-DE" altLang="de-DE" sz="4800" dirty="0" smtClean="0"/>
            </a:br>
            <a:r>
              <a:rPr lang="de-DE" altLang="de-DE" sz="4800" dirty="0" err="1" smtClean="0"/>
              <a:t>Easter</a:t>
            </a:r>
            <a:r>
              <a:rPr lang="de-DE" altLang="de-DE" sz="4800" dirty="0" smtClean="0"/>
              <a:t> Holidays</a:t>
            </a:r>
            <a:endParaRPr lang="de-DE" altLang="de-DE" sz="6600" dirty="0" smtClean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20080" y="4077072"/>
            <a:ext cx="77403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(after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having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submitted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smtClean="0">
                <a:solidFill>
                  <a:srgbClr val="003366"/>
                </a:solidFill>
              </a:rPr>
              <a:t>ICA on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31</a:t>
            </a:r>
            <a:r>
              <a:rPr lang="de-DE" altLang="de-DE" sz="1800" dirty="0" smtClean="0">
                <a:solidFill>
                  <a:srgbClr val="003366"/>
                </a:solidFill>
              </a:rPr>
              <a:t>st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early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on</a:t>
            </a:r>
            <a:r>
              <a:rPr lang="de-DE" altLang="de-DE" sz="2400" dirty="0" smtClean="0">
                <a:solidFill>
                  <a:srgbClr val="003366"/>
                </a:solidFill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74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updates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01016" y="2708920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Second ICA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284616" y="126876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First ICA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31016" y="1737020"/>
            <a:ext cx="730993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Grading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still 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going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683568" y="3203923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Due March </a:t>
            </a:r>
            <a:r>
              <a:rPr lang="de-DE" altLang="de-DE" sz="1800" dirty="0" smtClean="0">
                <a:solidFill>
                  <a:srgbClr val="003366"/>
                </a:solidFill>
              </a:rPr>
              <a:t>31</a:t>
            </a:r>
            <a:r>
              <a:rPr lang="de-DE" altLang="de-DE" sz="1800" dirty="0" smtClean="0">
                <a:solidFill>
                  <a:srgbClr val="003366"/>
                </a:solidFill>
              </a:rPr>
              <a:t>, 11:55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–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submit</a:t>
            </a:r>
            <a:r>
              <a:rPr lang="de-DE" altLang="de-DE" sz="1800" dirty="0" smtClean="0">
                <a:solidFill>
                  <a:srgbClr val="003366"/>
                </a:solidFill>
              </a:rPr>
              <a:t> in time</a:t>
            </a: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46440" y="2060848"/>
            <a:ext cx="803001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I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hope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finished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23528" y="42210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End </a:t>
            </a:r>
            <a:r>
              <a:rPr lang="de-DE" altLang="de-DE" dirty="0" err="1" smtClean="0">
                <a:solidFill>
                  <a:srgbClr val="003366"/>
                </a:solidFill>
              </a:rPr>
              <a:t>of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term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83568" y="4661520"/>
            <a:ext cx="799288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This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last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term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83568" y="5021560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>
                <a:solidFill>
                  <a:srgbClr val="003366"/>
                </a:solidFill>
              </a:rPr>
              <a:t>workshops</a:t>
            </a:r>
            <a:r>
              <a:rPr lang="de-DE" altLang="de-DE" sz="1800" b="1" dirty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>
                <a:solidFill>
                  <a:srgbClr val="003366"/>
                </a:solidFill>
              </a:rPr>
              <a:t>this</a:t>
            </a:r>
            <a:r>
              <a:rPr lang="de-DE" altLang="de-DE" sz="1800" b="1" dirty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week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150495" y="5373216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Q&amp;A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sessions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regarding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content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150495" y="5689088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using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voting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system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899592" y="6029672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vote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would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like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explained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– in-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before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683568" y="3581400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Grading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take</a:t>
            </a:r>
            <a:r>
              <a:rPr lang="de-DE" altLang="de-DE" sz="1800" dirty="0" smtClean="0">
                <a:solidFill>
                  <a:srgbClr val="003366"/>
                </a:solidFill>
              </a:rPr>
              <a:t> 2-4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starting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end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late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submission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period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975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6" grpId="0"/>
      <p:bldP spid="18" grpId="0" build="p"/>
      <p:bldP spid="23" grpId="0"/>
      <p:bldP spid="24" grpId="0"/>
      <p:bldP spid="19" grpId="0"/>
      <p:bldP spid="21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47961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Most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common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mistakes</a:t>
            </a:r>
            <a:r>
              <a:rPr lang="de-DE" altLang="de-DE" b="1" dirty="0" smtClean="0">
                <a:solidFill>
                  <a:srgbClr val="003366"/>
                </a:solidFill>
              </a:rPr>
              <a:t> in ICA 1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39552" y="1196752"/>
            <a:ext cx="6696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(non-)Understanding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methods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899591" y="1606990"/>
            <a:ext cx="798577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1800" dirty="0" smtClean="0">
                <a:solidFill>
                  <a:srgbClr val="003366"/>
                </a:solidFill>
              </a:rPr>
              <a:t> do?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outputs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899592" y="4572744"/>
            <a:ext cx="76328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Confusion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causation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899592" y="4941168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Misinterpretation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quantitative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899592" y="1934944"/>
            <a:ext cx="58326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correctness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reliability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39552" y="2780928"/>
            <a:ext cx="41764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Logical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fallacies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99592" y="3212976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Jumping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false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conclusions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due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wishful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thinking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899592" y="3573016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Reversing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implications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unsound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deduction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539552" y="4149080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Statistical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Fallacies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899592" y="2294984"/>
            <a:ext cx="727280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I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wrote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ICA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800" dirty="0" smtClean="0">
                <a:solidFill>
                  <a:srgbClr val="003366"/>
                </a:solidFill>
              </a:rPr>
              <a:t> I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think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review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theory</a:t>
            </a:r>
            <a:r>
              <a:rPr lang="de-DE" altLang="de-DE" sz="1800" dirty="0" smtClean="0">
                <a:solidFill>
                  <a:srgbClr val="003366"/>
                </a:solidFill>
              </a:rPr>
              <a:t>.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539552" y="5517232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non-(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understanding</a:t>
            </a:r>
            <a:r>
              <a:rPr lang="de-DE" altLang="de-DE" sz="2400" dirty="0" smtClean="0">
                <a:solidFill>
                  <a:srgbClr val="003366"/>
                </a:solidFill>
              </a:rPr>
              <a:t>)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context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5957664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contain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collected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899592" y="6294336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not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contain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53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9" grpId="0"/>
      <p:bldP spid="31" grpId="0"/>
      <p:bldP spid="35" grpId="0"/>
      <p:bldP spid="21" grpId="0"/>
      <p:bldP spid="2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A </a:t>
            </a:r>
            <a:r>
              <a:rPr lang="de-DE" altLang="de-DE" sz="3200" dirty="0" err="1" smtClean="0"/>
              <a:t>word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about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programming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methodology</a:t>
            </a:r>
            <a:endParaRPr lang="de-DE" altLang="de-DE" sz="32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67544" y="1052736"/>
            <a:ext cx="73448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The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000" dirty="0" smtClean="0">
                <a:solidFill>
                  <a:srgbClr val="003366"/>
                </a:solidFill>
              </a:rPr>
              <a:t> will also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programming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251520" y="3717032"/>
            <a:ext cx="77768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writing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compute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vector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683568" y="5311418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){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83568" y="6453818"/>
            <a:ext cx="43204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}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115616" y="5887482"/>
            <a:ext cx="80283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for(entry in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 print(entry);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115616" y="5599450"/>
            <a:ext cx="80283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&lt;- 0;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115616" y="6175514"/>
            <a:ext cx="802838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return(length(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683568" y="1484784"/>
            <a:ext cx="73448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1. Start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2000" dirty="0" smtClean="0">
                <a:solidFill>
                  <a:srgbClr val="003366"/>
                </a:solidFill>
              </a:rPr>
              <a:t> simple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basic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code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83568" y="2204864"/>
            <a:ext cx="73448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3. Test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until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convinced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does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83568" y="1844824"/>
            <a:ext cx="73448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2</a:t>
            </a:r>
            <a:r>
              <a:rPr lang="de-DE" altLang="de-DE" sz="2000" dirty="0" smtClean="0">
                <a:solidFill>
                  <a:srgbClr val="003366"/>
                </a:solidFill>
              </a:rPr>
              <a:t>. Think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dirty="0" smtClean="0">
                <a:solidFill>
                  <a:srgbClr val="003366"/>
                </a:solidFill>
              </a:rPr>
              <a:t> do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835968" y="2492896"/>
            <a:ext cx="77684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displaying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variables in different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cases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until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satisfied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683568" y="2780928"/>
            <a:ext cx="73448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4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done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yet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add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lines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start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over</a:t>
            </a:r>
            <a:r>
              <a:rPr lang="de-DE" altLang="de-DE" sz="2000" dirty="0" smtClean="0">
                <a:solidFill>
                  <a:srgbClr val="003366"/>
                </a:solidFill>
              </a:rPr>
              <a:t> at 2.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83568" y="4119896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inputvec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){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83568" y="4941168"/>
            <a:ext cx="4320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}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115616" y="4407928"/>
            <a:ext cx="223224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&lt;- 2;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115617" y="4695960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return(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totalsum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4917431" y="4498883"/>
            <a:ext cx="419107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want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600" dirty="0" smtClean="0">
                <a:solidFill>
                  <a:srgbClr val="003366"/>
                </a:solidFill>
              </a:rPr>
              <a:t> a „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dummy</a:t>
            </a:r>
            <a:r>
              <a:rPr lang="de-DE" altLang="de-DE" sz="1600" dirty="0" smtClean="0">
                <a:solidFill>
                  <a:srgbClr val="003366"/>
                </a:solidFill>
              </a:rPr>
              <a:t>“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5580112" y="6453336"/>
            <a:ext cx="34480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mymean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(c(1,2,3));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4989439" y="5527442"/>
            <a:ext cx="419107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want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statement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23528" y="3212976"/>
            <a:ext cx="84885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in 3,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cause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must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last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thing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changed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01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8" grpId="0"/>
      <p:bldP spid="39" grpId="0"/>
      <p:bldP spid="40" grpId="0"/>
      <p:bldP spid="43" grpId="0"/>
      <p:bldP spid="20" grpId="0"/>
      <p:bldP spid="23" grpId="0"/>
      <p:bldP spid="24" grpId="0"/>
      <p:bldP spid="25" grpId="0"/>
      <p:bldP spid="28" grpId="0"/>
      <p:bldP spid="29" grpId="0"/>
      <p:bldP spid="30" grpId="0"/>
      <p:bldP spid="34" grpId="0"/>
      <p:bldP spid="35" grpId="0"/>
      <p:bldP spid="36" grpId="0"/>
      <p:bldP spid="41" grpId="0"/>
      <p:bldP spid="42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Common </a:t>
            </a:r>
            <a:r>
              <a:rPr lang="de-DE" altLang="de-DE" sz="4800" dirty="0" err="1" smtClean="0"/>
              <a:t>errors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and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statistical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fallacies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229740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19969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Non-</a:t>
            </a:r>
            <a:r>
              <a:rPr lang="de-DE" altLang="de-DE" b="1" dirty="0" err="1" smtClean="0">
                <a:solidFill>
                  <a:srgbClr val="003366"/>
                </a:solidFill>
              </a:rPr>
              <a:t>sequitur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67544" y="5122752"/>
            <a:ext cx="424847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Non-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sequitur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=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not follow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755576" y="1340768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Everybody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wants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become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rich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107504" y="5822032"/>
            <a:ext cx="8964488" cy="8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The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fact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things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do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2000" b="1" i="1" dirty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remotely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/>
            </a:r>
            <a:br>
              <a:rPr lang="de-DE" altLang="de-DE" sz="2000" b="1" i="1" dirty="0" smtClean="0">
                <a:solidFill>
                  <a:srgbClr val="003366"/>
                </a:solidFill>
              </a:rPr>
            </a:br>
            <a:r>
              <a:rPr lang="de-DE" altLang="de-DE" sz="2000" b="1" i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imply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sort-of-conclusion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755576" y="1772816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become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rich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trading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stocks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755576" y="2276872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buy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book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rich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stocks</a:t>
            </a:r>
            <a:r>
              <a:rPr lang="de-DE" altLang="de-DE" sz="2000" dirty="0" smtClean="0">
                <a:solidFill>
                  <a:srgbClr val="003366"/>
                </a:solidFill>
              </a:rPr>
              <a:t/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smtClean="0">
                <a:solidFill>
                  <a:srgbClr val="003366"/>
                </a:solidFill>
              </a:rPr>
              <a:t>			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weird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trick</a:t>
            </a:r>
            <a:r>
              <a:rPr lang="de-DE" altLang="de-DE" sz="2000" dirty="0" smtClean="0">
                <a:solidFill>
                  <a:srgbClr val="003366"/>
                </a:solidFill>
              </a:rPr>
              <a:t>!“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697208" y="2267144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41936" y="3429000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„The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company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wants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sell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package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741936" y="3861048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families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buying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expensive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packages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741936" y="4374832"/>
            <a:ext cx="814342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families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targeted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marketing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strategy</a:t>
            </a:r>
            <a:r>
              <a:rPr lang="de-DE" altLang="de-DE" sz="2000" dirty="0" smtClean="0">
                <a:solidFill>
                  <a:srgbClr val="003366"/>
                </a:solidFill>
              </a:rPr>
              <a:t>“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683568" y="4365104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5006056" y="5165576"/>
            <a:ext cx="18002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…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600" dirty="0" smtClean="0">
                <a:solidFill>
                  <a:srgbClr val="003366"/>
                </a:solidFill>
              </a:rPr>
              <a:t> just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doesn‘t</a:t>
            </a:r>
            <a:r>
              <a:rPr lang="de-DE" altLang="de-DE" sz="1600" dirty="0" smtClean="0">
                <a:solidFill>
                  <a:srgbClr val="003366"/>
                </a:solidFill>
              </a:rPr>
              <a:t>.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35" grpId="0"/>
      <p:bldP spid="37" grpId="0"/>
      <p:bldP spid="18" grpId="0"/>
      <p:bldP spid="20" grpId="0"/>
      <p:bldP spid="24" grpId="0"/>
      <p:bldP spid="27" grpId="0"/>
      <p:bldP spid="28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908050"/>
            <a:ext cx="2839553" cy="576734"/>
          </a:xfrm>
        </p:spPr>
        <p:txBody>
          <a:bodyPr/>
          <a:lstStyle/>
          <a:p>
            <a:pPr eaLnBrk="1" hangingPunct="1"/>
            <a:r>
              <a:rPr lang="de-DE" dirty="0" smtClean="0"/>
              <a:t>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endParaRPr lang="de-DE" sz="4000" dirty="0" smtClean="0"/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013" y="2076625"/>
            <a:ext cx="4231022" cy="2078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8747" y="2377672"/>
            <a:ext cx="4065495" cy="2488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40509"/>
            <a:ext cx="4271866" cy="2488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347" name="Picture 11" descr="C:\Users\Franz Király\AppData\Local\Microsoft\Windows\Temporary Internet Files\Content.IE5\91KKHLNN\MP900287645[1]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69" y="1988840"/>
            <a:ext cx="24018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013" y="3475619"/>
            <a:ext cx="3522537" cy="2486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510" y="3754909"/>
            <a:ext cx="3854078" cy="2486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510" y="4031634"/>
            <a:ext cx="4310359" cy="2486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4516909"/>
            <a:ext cx="3810000" cy="1858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348" name="Grafik 14347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638" y="5279095"/>
            <a:ext cx="3378231" cy="2486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669" y="4954112"/>
            <a:ext cx="1637013" cy="2485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337" name="Grafik 14336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974" y="5583709"/>
            <a:ext cx="4019809" cy="2698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81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908050"/>
            <a:ext cx="3089672" cy="576734"/>
          </a:xfrm>
        </p:spPr>
        <p:txBody>
          <a:bodyPr/>
          <a:lstStyle/>
          <a:p>
            <a:pPr eaLnBrk="1" hangingPunct="1"/>
            <a:r>
              <a:rPr lang="de-DE" dirty="0" smtClean="0"/>
              <a:t>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endParaRPr lang="de-DE" sz="4000" dirty="0" smtClean="0"/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226" y="2060848"/>
            <a:ext cx="2591686" cy="2077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8867" y="3114494"/>
            <a:ext cx="3983615" cy="2701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7416" y="2347294"/>
            <a:ext cx="2883557" cy="2078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888" y="2639910"/>
            <a:ext cx="2924232" cy="2078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864" y="3476873"/>
            <a:ext cx="3090553" cy="2489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226" y="3985242"/>
            <a:ext cx="2778647" cy="2078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295" y="5043212"/>
            <a:ext cx="3381617" cy="2078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338" name="Picture 2" descr="C:\Users\Franz Király\AppData\Local\Microsoft\Windows\Temporary Internet Files\Content.IE5\34FUWLBE\MC900287175[1].wmf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2272129"/>
            <a:ext cx="1802394" cy="25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Franz Király\AppData\Local\Microsoft\Windows\Temporary Internet Files\Content.IE5\KCOYNLK6\MC900287635[1].wmf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" y="2164754"/>
            <a:ext cx="1414942" cy="26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4878" y="4275970"/>
            <a:ext cx="2696686" cy="2277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4750262"/>
            <a:ext cx="3810000" cy="1858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620" y="5564319"/>
            <a:ext cx="6824580" cy="2700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0482" y="5038126"/>
            <a:ext cx="4169994" cy="2489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84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19969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err="1" smtClean="0">
                <a:solidFill>
                  <a:srgbClr val="003366"/>
                </a:solidFill>
              </a:rPr>
              <a:t>Wrong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direction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fallacy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899592" y="5013176"/>
            <a:ext cx="72008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Wrong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direction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=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false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reversal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logical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implication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-36512" y="5750024"/>
            <a:ext cx="8964488" cy="8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The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fact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people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B </a:t>
            </a:r>
            <a:br>
              <a:rPr lang="de-DE" altLang="de-DE" sz="2000" b="1" i="1" dirty="0" smtClean="0">
                <a:solidFill>
                  <a:srgbClr val="003366"/>
                </a:solidFill>
              </a:rPr>
            </a:br>
            <a:r>
              <a:rPr lang="de-DE" altLang="de-DE" sz="2000" b="1" i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imply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B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people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A</a:t>
            </a: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669928" y="1988840"/>
            <a:ext cx="13097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Signed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up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467544" y="1844824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27584" y="4273640"/>
            <a:ext cx="78625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Singles/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couples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likely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sign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sz="2000" dirty="0" smtClean="0">
                <a:solidFill>
                  <a:srgbClr val="003366"/>
                </a:solidFill>
              </a:rPr>
              <a:t>.“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741936" y="3717032"/>
            <a:ext cx="74888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singles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couples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signing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736120" y="4211360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67544" y="2564904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267744" y="1340768"/>
            <a:ext cx="0" cy="12241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2334496" y="1412776"/>
            <a:ext cx="15174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Singles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3959932" y="1412776"/>
            <a:ext cx="162543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Couples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786408" y="1412776"/>
            <a:ext cx="15174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Families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923928" y="1340768"/>
            <a:ext cx="0" cy="12241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5652120" y="1340768"/>
            <a:ext cx="0" cy="12241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2686152" y="1988840"/>
            <a:ext cx="5897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273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499992" y="1988840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317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6228184" y="1988840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121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477272" y="2780928"/>
            <a:ext cx="17281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igned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up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2588872" y="2780928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4273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4427984" y="2780928"/>
            <a:ext cx="792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1317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6300192" y="2780928"/>
            <a:ext cx="5040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>
                <a:solidFill>
                  <a:srgbClr val="003366"/>
                </a:solidFill>
              </a:rPr>
              <a:t>5</a:t>
            </a:r>
            <a:r>
              <a:rPr lang="de-DE" altLang="de-DE" sz="1800" dirty="0" smtClean="0">
                <a:solidFill>
                  <a:srgbClr val="003366"/>
                </a:solidFill>
              </a:rPr>
              <a:t>1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2267744" y="2060848"/>
            <a:ext cx="0" cy="12241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923928" y="2060848"/>
            <a:ext cx="0" cy="12241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5652120" y="2060848"/>
            <a:ext cx="0" cy="12241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02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37" grpId="0"/>
      <p:bldP spid="18" grpId="0"/>
      <p:bldP spid="24" grpId="0"/>
      <p:bldP spid="27" grpId="0"/>
      <p:bldP spid="19" grpId="0"/>
      <p:bldP spid="21" grpId="0"/>
      <p:bldP spid="22" grpId="0"/>
      <p:bldP spid="29" grpId="0"/>
      <p:bldP spid="30" grpId="0"/>
      <p:bldP spid="31" grpId="0"/>
      <p:bldP spid="32" grpId="0"/>
      <p:bldP spid="34" grpId="0"/>
      <p:bldP spid="36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this implies that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45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s affected with a probability of $99.99\%.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4"/>
  <p:tag name="PICTUREFILESIZE" val="1237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 DNA test has matched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5"/>
  <p:tag name="PICTUREFILESIZE" val="720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very person in $10$ quadrillion ($=10^{16}$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2"/>
  <p:tag name="PICTUREFILESIZE" val="105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 DNA at the crime scen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73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o the DNA of the defendant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1"/>
  <p:tag name="PICTUREFILESIZE" val="71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has a distinct DNA fingerprint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9"/>
  <p:tag name="PICTUREFILESIZE" val="83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 DNA test is erroneou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69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nd that an error in the DNA test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786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n $1$ of $10000=10^4$ cases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0"/>
  <p:tag name="PICTUREFILESIZE" val="67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cientists have discovered a new test for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4"/>
  <p:tag name="PICTUREFILESIZE" val="114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ssuming that these are the correct probabilities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6"/>
  <p:tag name="PICTUREFILESIZE" val="129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 probability that the match is erroneous is $10^{-4}\cdot 10^{-16}=10^{-20}.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158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s {\it independent} of the two DNA samples,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22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Let $A$ and $B$ be two event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5"/>
  <p:tag name="PICTUREFILESIZE" val="77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P(A|B)=\frac{P(B|A)P(A)}{P(B)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4"/>
  <p:tag name="PICTUREFILESIZE" val="1291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n it holds that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446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{\bf proof: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4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ith $P(B)&gt;0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50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By definition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4"/>
  <p:tag name="PICTUREFILESIZE" val="415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P(A|B)\cdot P(B) = P(A\wedge B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1"/>
  <p:tag name="PICTUREFILESIZE" val="86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[insert your favourite disease/condition]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6"/>
  <p:tag name="PICTUREFILESIZE" val="10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P(B|A)\cdot P(A) = P(A\wedge B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858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refore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14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P(A|B)\cdot P(B) = P(B|A)\cdot P(A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7"/>
  <p:tag name="PICTUREFILESIZE" val="97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rom which the statement follows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8"/>
  <p:tag name="PICTUREFILESIZE" val="815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A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"/>
  <p:tag name="PICTUREFILESIZE" val="108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B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"/>
  <p:tag name="PICTUREFILESIZE" val="112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A\wedge B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1"/>
  <p:tag name="PICTUREFILESIZE" val="252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a_9x^9+a_8x^8+a_7x^7+a_6x^6+a_5x^5+a_4x^4+a_3x^3+a_2x^2+a_1x+a_0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178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 test can be only positive or negative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6"/>
  <p:tag name="PICTUREFILESIZE" val="111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 following has been observed: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96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100\% of affected people are positive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6"/>
  <p:tag name="PICTUREFILESIZE" val="113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0.01\% of not affected people are positive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8"/>
  <p:tag name="PICTUREFILESIZE" val="120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ssuming that these are the correct probabilities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6"/>
  <p:tag name="PICTUREFILESIZE" val="129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 person which is tested positiv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9445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1575</Words>
  <Application>Microsoft Office PowerPoint</Application>
  <PresentationFormat>Bildschirmpräsentation (4:3)</PresentationFormat>
  <Paragraphs>207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Custom Design</vt:lpstr>
      <vt:lpstr>STAT7001 – Computing for Practical Statistics 2015 Lecture 10</vt:lpstr>
      <vt:lpstr>Course organization updates</vt:lpstr>
      <vt:lpstr>PowerPoint-Präsentation</vt:lpstr>
      <vt:lpstr>A word about programming methodology</vt:lpstr>
      <vt:lpstr>Common errors and statistical fallacies</vt:lpstr>
      <vt:lpstr>PowerPoint-Präsentation</vt:lpstr>
      <vt:lpstr>Find the error</vt:lpstr>
      <vt:lpstr>Find the error</vt:lpstr>
      <vt:lpstr>PowerPoint-Präsentation</vt:lpstr>
      <vt:lpstr>Always remember the Bayes rule!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Enjoy your  Easter Holidays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693</cp:revision>
  <dcterms:created xsi:type="dcterms:W3CDTF">2005-07-13T12:26:50Z</dcterms:created>
  <dcterms:modified xsi:type="dcterms:W3CDTF">2015-03-23T15:16:35Z</dcterms:modified>
</cp:coreProperties>
</file>