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351" r:id="rId3"/>
    <p:sldId id="393" r:id="rId4"/>
    <p:sldId id="410" r:id="rId5"/>
    <p:sldId id="411" r:id="rId6"/>
    <p:sldId id="395" r:id="rId7"/>
    <p:sldId id="396" r:id="rId8"/>
    <p:sldId id="397" r:id="rId9"/>
    <p:sldId id="350" r:id="rId10"/>
    <p:sldId id="392" r:id="rId11"/>
    <p:sldId id="399" r:id="rId12"/>
    <p:sldId id="398" r:id="rId13"/>
    <p:sldId id="400" r:id="rId14"/>
    <p:sldId id="404" r:id="rId15"/>
    <p:sldId id="405" r:id="rId16"/>
    <p:sldId id="406" r:id="rId17"/>
    <p:sldId id="401" r:id="rId18"/>
    <p:sldId id="402" r:id="rId19"/>
    <p:sldId id="408" r:id="rId20"/>
    <p:sldId id="407" r:id="rId21"/>
    <p:sldId id="409" r:id="rId22"/>
    <p:sldId id="384" r:id="rId23"/>
    <p:sldId id="368" r:id="rId24"/>
    <p:sldId id="343" r:id="rId25"/>
    <p:sldId id="329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60" y="-77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EA87-E0FE-4B2E-B39F-C672DECFFD3B}" type="datetimeFigureOut">
              <a:rPr lang="en-GB" smtClean="0"/>
              <a:t>27/01/2015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5F2F-596E-46D0-A30D-81C151C7A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5F2F-596E-46D0-A30D-81C151C7AD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4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5F2F-596E-46D0-A30D-81C151C7AD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4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5F2F-596E-46D0-A30D-81C151C7AD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4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5F2F-596E-46D0-A30D-81C151C7AD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5F2F-596E-46D0-A30D-81C151C7AD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8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tags" Target="../tags/tag3.xml"/><Relationship Id="rId16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3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7.png"/><Relationship Id="rId39" Type="http://schemas.openxmlformats.org/officeDocument/2006/relationships/image" Target="../media/image23.png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34" Type="http://schemas.openxmlformats.org/officeDocument/2006/relationships/image" Target="../media/image20.png"/><Relationship Id="rId42" Type="http://schemas.openxmlformats.org/officeDocument/2006/relationships/image" Target="../media/image12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image" Target="../media/image6.png"/><Relationship Id="rId33" Type="http://schemas.openxmlformats.org/officeDocument/2006/relationships/image" Target="../media/image19.png"/><Relationship Id="rId38" Type="http://schemas.openxmlformats.org/officeDocument/2006/relationships/image" Target="../media/image22.pn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image" Target="../media/image15.png"/><Relationship Id="rId41" Type="http://schemas.openxmlformats.org/officeDocument/2006/relationships/image" Target="../media/image25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5.png"/><Relationship Id="rId32" Type="http://schemas.openxmlformats.org/officeDocument/2006/relationships/image" Target="../media/image18.png"/><Relationship Id="rId37" Type="http://schemas.openxmlformats.org/officeDocument/2006/relationships/image" Target="../media/image21.png"/><Relationship Id="rId40" Type="http://schemas.openxmlformats.org/officeDocument/2006/relationships/image" Target="../media/image24.png"/><Relationship Id="rId45" Type="http://schemas.openxmlformats.org/officeDocument/2006/relationships/image" Target="../media/image27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4.png"/><Relationship Id="rId36" Type="http://schemas.openxmlformats.org/officeDocument/2006/relationships/image" Target="../media/image9.png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image" Target="../media/image17.png"/><Relationship Id="rId44" Type="http://schemas.openxmlformats.org/officeDocument/2006/relationships/image" Target="../media/image26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image" Target="../media/image10.png"/><Relationship Id="rId4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37.xml"/><Relationship Id="rId7" Type="http://schemas.openxmlformats.org/officeDocument/2006/relationships/image" Target="../media/image3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tags" Target="../tags/tag40.xml"/><Relationship Id="rId7" Type="http://schemas.openxmlformats.org/officeDocument/2006/relationships/image" Target="../media/image37.png"/><Relationship Id="rId12" Type="http://schemas.openxmlformats.org/officeDocument/2006/relationships/image" Target="../media/image44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png"/><Relationship Id="rId4" Type="http://schemas.openxmlformats.org/officeDocument/2006/relationships/tags" Target="../tags/tag41.xml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5.png"/><Relationship Id="rId18" Type="http://schemas.openxmlformats.org/officeDocument/2006/relationships/image" Target="../media/image50.png"/><Relationship Id="rId3" Type="http://schemas.openxmlformats.org/officeDocument/2006/relationships/tags" Target="../tags/tag44.xml"/><Relationship Id="rId21" Type="http://schemas.openxmlformats.org/officeDocument/2006/relationships/image" Target="../media/image53.png"/><Relationship Id="rId7" Type="http://schemas.openxmlformats.org/officeDocument/2006/relationships/tags" Target="../tags/tag4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9.png"/><Relationship Id="rId2" Type="http://schemas.openxmlformats.org/officeDocument/2006/relationships/tags" Target="../tags/tag43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image" Target="../media/image47.png"/><Relationship Id="rId10" Type="http://schemas.openxmlformats.org/officeDocument/2006/relationships/tags" Target="../tags/tag51.xml"/><Relationship Id="rId19" Type="http://schemas.openxmlformats.org/officeDocument/2006/relationships/image" Target="../media/image51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8.png"/><Relationship Id="rId22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60.png"/><Relationship Id="rId3" Type="http://schemas.openxmlformats.org/officeDocument/2006/relationships/tags" Target="../tags/tag55.xml"/><Relationship Id="rId21" Type="http://schemas.openxmlformats.org/officeDocument/2006/relationships/image" Target="../media/image56.png"/><Relationship Id="rId34" Type="http://schemas.openxmlformats.org/officeDocument/2006/relationships/image" Target="../media/image61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image" Target="../media/image20.png"/><Relationship Id="rId33" Type="http://schemas.openxmlformats.org/officeDocument/2006/relationships/image" Target="../media/image51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image" Target="../media/image55.png"/><Relationship Id="rId29" Type="http://schemas.openxmlformats.org/officeDocument/2006/relationships/image" Target="../media/image8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59.png"/><Relationship Id="rId32" Type="http://schemas.openxmlformats.org/officeDocument/2006/relationships/image" Target="../media/image48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image" Target="../media/image58.png"/><Relationship Id="rId28" Type="http://schemas.openxmlformats.org/officeDocument/2006/relationships/image" Target="../media/image5.png"/><Relationship Id="rId10" Type="http://schemas.openxmlformats.org/officeDocument/2006/relationships/tags" Target="../tags/tag62.xml"/><Relationship Id="rId19" Type="http://schemas.openxmlformats.org/officeDocument/2006/relationships/image" Target="../media/image14.png"/><Relationship Id="rId31" Type="http://schemas.openxmlformats.org/officeDocument/2006/relationships/image" Target="../media/image50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image" Target="../media/image57.png"/><Relationship Id="rId27" Type="http://schemas.openxmlformats.org/officeDocument/2006/relationships/image" Target="../media/image25.png"/><Relationship Id="rId30" Type="http://schemas.openxmlformats.org/officeDocument/2006/relationships/image" Target="../media/image47.png"/><Relationship Id="rId35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4392120"/>
            <a:ext cx="9186863" cy="246588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Statistics 2014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3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17208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/>
              <a:t>Linear Models: Regression </a:t>
            </a:r>
            <a:r>
              <a:rPr lang="en-GB" altLang="de-DE" sz="3600" dirty="0" smtClean="0"/>
              <a:t>and</a:t>
            </a:r>
            <a:r>
              <a:rPr lang="en-GB" altLang="de-DE" sz="4400" dirty="0" smtClean="0"/>
              <a:t/>
            </a:r>
            <a:br>
              <a:rPr lang="en-GB" altLang="de-DE" sz="4400" dirty="0" smtClean="0"/>
            </a:br>
            <a:r>
              <a:rPr lang="en-GB" altLang="de-DE" sz="4400" dirty="0" smtClean="0"/>
              <a:t>Principal Component Analysis</a:t>
            </a:r>
            <a:endParaRPr lang="en-GB" altLang="de-DE" sz="2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692026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What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is</a:t>
            </a:r>
            <a:r>
              <a:rPr lang="de-DE" altLang="de-DE" sz="3600" dirty="0" smtClean="0"/>
              <a:t> Linear Regression?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1520" y="4716759"/>
            <a:ext cx="889248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estimation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between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continuous</a:t>
            </a:r>
            <a:r>
              <a:rPr lang="de-DE" altLang="de-DE" sz="2400" dirty="0" smtClean="0">
                <a:solidFill>
                  <a:srgbClr val="003366"/>
                </a:solidFill>
              </a:rPr>
              <a:t> variables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835696" y="1628800"/>
            <a:ext cx="0" cy="2952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835696" y="4581127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5301207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658" y="5319313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3909" y="5575672"/>
            <a:ext cx="3616061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876256" y="5229199"/>
            <a:ext cx="13681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weight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876256" y="5516512"/>
            <a:ext cx="13681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pulse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5997919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7869" y="5973596"/>
            <a:ext cx="3521562" cy="2870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9021" y="6290812"/>
            <a:ext cx="4133139" cy="3065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062" y="6252652"/>
            <a:ext cx="2028869" cy="2296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2294033" y="1772816"/>
            <a:ext cx="3790135" cy="2304256"/>
            <a:chOff x="2294033" y="1772816"/>
            <a:chExt cx="3790135" cy="2304256"/>
          </a:xfrm>
        </p:grpSpPr>
        <p:sp>
          <p:nvSpPr>
            <p:cNvPr id="2" name="Ellipse 1"/>
            <p:cNvSpPr/>
            <p:nvPr/>
          </p:nvSpPr>
          <p:spPr>
            <a:xfrm>
              <a:off x="3563888" y="309524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/>
            <p:cNvSpPr/>
            <p:nvPr/>
          </p:nvSpPr>
          <p:spPr>
            <a:xfrm>
              <a:off x="3059832" y="367131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958329" y="285293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166241" y="352729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572000" y="263691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/>
            <p:cNvSpPr/>
            <p:nvPr/>
          </p:nvSpPr>
          <p:spPr>
            <a:xfrm>
              <a:off x="5436096" y="215914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3806201" y="242088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139952" y="270892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627784" y="331127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716288" y="345528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294033" y="403135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/>
            <p:cNvSpPr/>
            <p:nvPr/>
          </p:nvSpPr>
          <p:spPr>
            <a:xfrm>
              <a:off x="4886321" y="213285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038449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" name="Gerade Verbindung 3"/>
          <p:cNvCxnSpPr/>
          <p:nvPr/>
        </p:nvCxnSpPr>
        <p:spPr>
          <a:xfrm flipV="1">
            <a:off x="1547664" y="1556792"/>
            <a:ext cx="5256584" cy="266429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4653136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567" y="1628800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852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38"/>
          <p:cNvCxnSpPr/>
          <p:nvPr/>
        </p:nvCxnSpPr>
        <p:spPr>
          <a:xfrm flipV="1">
            <a:off x="7726545" y="1768309"/>
            <a:ext cx="1" cy="15715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9" idx="4"/>
          </p:cNvCxnSpPr>
          <p:nvPr/>
        </p:nvCxnSpPr>
        <p:spPr>
          <a:xfrm flipV="1">
            <a:off x="8293557" y="1546803"/>
            <a:ext cx="0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Ordinary</a:t>
            </a:r>
            <a:r>
              <a:rPr lang="de-DE" altLang="de-DE" sz="3600" dirty="0" smtClean="0"/>
              <a:t> Least </a:t>
            </a:r>
            <a:r>
              <a:rPr lang="de-DE" altLang="de-DE" sz="3600" dirty="0" err="1" smtClean="0"/>
              <a:t>Squares</a:t>
            </a:r>
            <a:r>
              <a:rPr lang="de-DE" altLang="de-DE" sz="3600" dirty="0" smtClean="0"/>
              <a:t> Regression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5976156" y="1412776"/>
            <a:ext cx="2699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976156" y="3501008"/>
            <a:ext cx="2628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484784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7936" y="1512618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643" y="1768977"/>
            <a:ext cx="3616061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171768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5589240"/>
            <a:ext cx="3042442" cy="2296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600179"/>
            <a:ext cx="1133202" cy="1992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4293096"/>
            <a:ext cx="1351069" cy="7154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598" y="4005064"/>
            <a:ext cx="4553514" cy="238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4384" y="3573016"/>
            <a:ext cx="1469992" cy="2587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5032017"/>
            <a:ext cx="2235068" cy="1971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6872" y="5927753"/>
            <a:ext cx="2266410" cy="2182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2069" y="2470601"/>
            <a:ext cx="4133130" cy="3065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2239" y="2143616"/>
            <a:ext cx="3520929" cy="287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383" y="3011434"/>
            <a:ext cx="2167399" cy="3184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1491" y="5900594"/>
            <a:ext cx="1090989" cy="2871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5962874"/>
            <a:ext cx="688856" cy="2296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7173341" y="248297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6228184" y="280721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6965500" y="208713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Grafik 52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5805264"/>
            <a:ext cx="2525791" cy="478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Ellipse 28"/>
          <p:cNvSpPr/>
          <p:nvPr/>
        </p:nvSpPr>
        <p:spPr>
          <a:xfrm>
            <a:off x="8270697" y="1628800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Gerade Verbindung 29"/>
          <p:cNvCxnSpPr/>
          <p:nvPr/>
        </p:nvCxnSpPr>
        <p:spPr>
          <a:xfrm flipV="1">
            <a:off x="6084168" y="1411934"/>
            <a:ext cx="2376264" cy="16570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V="1">
            <a:off x="6987388" y="2137231"/>
            <a:ext cx="1" cy="314321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7187146" y="2311575"/>
            <a:ext cx="0" cy="16508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6251042" y="2884881"/>
            <a:ext cx="1" cy="4006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7694633" y="1736604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3707903" y="3429000"/>
            <a:ext cx="360041" cy="31432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4067944" y="340184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Grafik 45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466" y="6358681"/>
            <a:ext cx="5625660" cy="1917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519" y="3573016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031" y="1339003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3326120" y="4470208"/>
            <a:ext cx="203796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>
                <a:solidFill>
                  <a:srgbClr val="003366"/>
                </a:solidFill>
              </a:rPr>
              <a:t>i</a:t>
            </a:r>
            <a:r>
              <a:rPr lang="de-DE" altLang="de-DE" sz="1600" dirty="0" smtClean="0">
                <a:solidFill>
                  <a:srgbClr val="003366"/>
                </a:solidFill>
              </a:rPr>
              <a:t>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words</a:t>
            </a:r>
            <a:r>
              <a:rPr lang="de-DE" altLang="de-DE" sz="1600" dirty="0" smtClean="0">
                <a:solidFill>
                  <a:srgbClr val="003366"/>
                </a:solidFill>
              </a:rPr>
              <a:t>: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pic>
        <p:nvPicPr>
          <p:cNvPr id="44" name="Grafik 43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4473236"/>
            <a:ext cx="2503074" cy="497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873" y="4941168"/>
            <a:ext cx="3197575" cy="7150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4211960" y="5890912"/>
            <a:ext cx="856343" cy="27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where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7125376" y="5887000"/>
            <a:ext cx="856343" cy="27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764034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Ordinary</a:t>
            </a:r>
            <a:r>
              <a:rPr lang="de-DE" altLang="de-DE" sz="3200" dirty="0" smtClean="0"/>
              <a:t> Least </a:t>
            </a:r>
            <a:r>
              <a:rPr lang="de-DE" altLang="de-DE" sz="3200" dirty="0" err="1" smtClean="0"/>
              <a:t>Squares</a:t>
            </a:r>
            <a:r>
              <a:rPr lang="de-DE" altLang="de-DE" sz="3200" dirty="0" smtClean="0"/>
              <a:t> Regression in R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1520" y="1430328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learn</a:t>
            </a:r>
            <a:r>
              <a:rPr lang="de-DE" altLang="de-DE" sz="2400" dirty="0" smtClean="0">
                <a:solidFill>
                  <a:srgbClr val="003366"/>
                </a:solidFill>
              </a:rPr>
              <a:t> a least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squares</a:t>
            </a:r>
            <a:r>
              <a:rPr lang="de-DE" altLang="de-DE" sz="2400" dirty="0" smtClean="0">
                <a:solidFill>
                  <a:srgbClr val="003366"/>
                </a:solidFill>
              </a:rPr>
              <a:t> 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1934384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weight~height,data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53841"/>
            <a:ext cx="2324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7184" y="3268761"/>
            <a:ext cx="2276267" cy="2295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>
            <a:off x="2013340" y="2925440"/>
            <a:ext cx="216024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2741804" y="2922275"/>
            <a:ext cx="25594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611560" y="3734584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height~weight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913" y="3566941"/>
            <a:ext cx="24098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3131840" y="4218005"/>
            <a:ext cx="25922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problem</a:t>
            </a:r>
            <a:r>
              <a:rPr lang="de-DE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8801" y="4166632"/>
            <a:ext cx="1357729" cy="4969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827584" y="4742696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No.1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height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really</a:t>
            </a:r>
            <a:r>
              <a:rPr lang="de-DE" altLang="de-DE" sz="2000" dirty="0" smtClean="0">
                <a:solidFill>
                  <a:srgbClr val="003366"/>
                </a:solidFill>
              </a:rPr>
              <a:t> 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depend</a:t>
            </a:r>
            <a:r>
              <a:rPr lang="de-DE" altLang="de-DE" sz="2000" dirty="0" smtClean="0">
                <a:solidFill>
                  <a:srgbClr val="003366"/>
                </a:solidFill>
              </a:rPr>
              <a:t>“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weight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way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827584" y="5894824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No.3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fit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least-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squares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onto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target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412032" y="5102736"/>
            <a:ext cx="69043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discriminative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problematic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827584" y="5462776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No.2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nothing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said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quality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fit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403648" y="6254864"/>
            <a:ext cx="69043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therefore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depends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6826611" y="5700103"/>
            <a:ext cx="900100" cy="864096"/>
            <a:chOff x="5976156" y="1411934"/>
            <a:chExt cx="2628292" cy="2089074"/>
          </a:xfrm>
        </p:grpSpPr>
        <p:cxnSp>
          <p:nvCxnSpPr>
            <p:cNvPr id="18" name="Gerade Verbindung 17"/>
            <p:cNvCxnSpPr/>
            <p:nvPr/>
          </p:nvCxnSpPr>
          <p:spPr>
            <a:xfrm flipV="1">
              <a:off x="7726545" y="1804521"/>
              <a:ext cx="1" cy="157159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28" idx="4"/>
            </p:cNvCxnSpPr>
            <p:nvPr/>
          </p:nvCxnSpPr>
          <p:spPr>
            <a:xfrm flipV="1">
              <a:off x="8293557" y="1546803"/>
              <a:ext cx="0" cy="12771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H="1" flipV="1">
              <a:off x="5976156" y="1412776"/>
              <a:ext cx="2699" cy="2088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/>
            <p:nvPr/>
          </p:nvCxnSpPr>
          <p:spPr>
            <a:xfrm>
              <a:off x="5976156" y="3501008"/>
              <a:ext cx="26282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/>
            <p:cNvSpPr/>
            <p:nvPr/>
          </p:nvSpPr>
          <p:spPr>
            <a:xfrm>
              <a:off x="7164288" y="25191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228184" y="280721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Ellipse 26"/>
            <p:cNvSpPr/>
            <p:nvPr/>
          </p:nvSpPr>
          <p:spPr>
            <a:xfrm>
              <a:off x="6974553" y="208713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/>
            <p:cNvSpPr/>
            <p:nvPr/>
          </p:nvSpPr>
          <p:spPr>
            <a:xfrm>
              <a:off x="8270697" y="162880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Gerade Verbindung 28"/>
            <p:cNvCxnSpPr/>
            <p:nvPr/>
          </p:nvCxnSpPr>
          <p:spPr>
            <a:xfrm flipV="1">
              <a:off x="6084168" y="1411934"/>
              <a:ext cx="2376264" cy="16570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/>
          </p:nvCxnSpPr>
          <p:spPr>
            <a:xfrm flipV="1">
              <a:off x="6987388" y="2137231"/>
              <a:ext cx="1" cy="31432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/>
          </p:nvCxnSpPr>
          <p:spPr>
            <a:xfrm flipV="1">
              <a:off x="7187146" y="2347787"/>
              <a:ext cx="0" cy="165082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 flipV="1">
              <a:off x="6251042" y="2884881"/>
              <a:ext cx="1" cy="4006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7694633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uppieren 38"/>
          <p:cNvGrpSpPr/>
          <p:nvPr/>
        </p:nvGrpSpPr>
        <p:grpSpPr>
          <a:xfrm rot="16200000" flipV="1">
            <a:off x="7950003" y="5627371"/>
            <a:ext cx="900100" cy="984853"/>
            <a:chOff x="5976156" y="1411934"/>
            <a:chExt cx="2628292" cy="2089074"/>
          </a:xfrm>
        </p:grpSpPr>
        <p:cxnSp>
          <p:nvCxnSpPr>
            <p:cNvPr id="40" name="Gerade Verbindung 39"/>
            <p:cNvCxnSpPr/>
            <p:nvPr/>
          </p:nvCxnSpPr>
          <p:spPr>
            <a:xfrm flipV="1">
              <a:off x="7726545" y="1804521"/>
              <a:ext cx="1" cy="157159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>
              <a:stCxn id="47" idx="4"/>
            </p:cNvCxnSpPr>
            <p:nvPr/>
          </p:nvCxnSpPr>
          <p:spPr>
            <a:xfrm flipV="1">
              <a:off x="8293557" y="1546803"/>
              <a:ext cx="0" cy="12771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H="1" flipV="1">
              <a:off x="5976156" y="1412776"/>
              <a:ext cx="2699" cy="2088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5976156" y="3501008"/>
              <a:ext cx="26282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7164288" y="25191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Ellipse 44"/>
            <p:cNvSpPr/>
            <p:nvPr/>
          </p:nvSpPr>
          <p:spPr>
            <a:xfrm>
              <a:off x="6228184" y="280721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974553" y="208713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Ellipse 46"/>
            <p:cNvSpPr/>
            <p:nvPr/>
          </p:nvSpPr>
          <p:spPr>
            <a:xfrm>
              <a:off x="8270697" y="162880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Gerade Verbindung 47"/>
            <p:cNvCxnSpPr/>
            <p:nvPr/>
          </p:nvCxnSpPr>
          <p:spPr>
            <a:xfrm flipV="1">
              <a:off x="6084168" y="1411934"/>
              <a:ext cx="2376264" cy="16570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/>
          </p:nvCxnSpPr>
          <p:spPr>
            <a:xfrm flipV="1">
              <a:off x="6987388" y="2137231"/>
              <a:ext cx="1" cy="31432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 flipV="1">
              <a:off x="7187146" y="2347787"/>
              <a:ext cx="0" cy="165082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flipV="1">
              <a:off x="6251042" y="2884881"/>
              <a:ext cx="1" cy="4006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Ellipse 51"/>
            <p:cNvSpPr/>
            <p:nvPr/>
          </p:nvSpPr>
          <p:spPr>
            <a:xfrm>
              <a:off x="7694633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6660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04056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07504" y="548680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latin typeface="Miriam Fixed" pitchFamily="49" charset="-79"/>
                <a:cs typeface="Miriam Fixed" pitchFamily="49" charset="-79"/>
              </a:rPr>
              <a:t>lm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returns</a:t>
            </a:r>
            <a:r>
              <a:rPr lang="de-DE" altLang="de-DE" sz="2400" dirty="0" smtClean="0">
                <a:solidFill>
                  <a:srgbClr val="003366"/>
                </a:solidFill>
              </a:rPr>
              <a:t> an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object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class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smtClean="0">
                <a:latin typeface="Miriam Fixed" pitchFamily="49" charset="-79"/>
                <a:cs typeface="Miriam Fixed" pitchFamily="49" charset="-79"/>
              </a:rPr>
              <a:t>lm</a:t>
            </a:r>
            <a:r>
              <a:rPr lang="de-DE" altLang="de-DE" sz="2400" dirty="0" smtClean="0">
                <a:solidFill>
                  <a:srgbClr val="003366"/>
                </a:solidFill>
              </a:rPr>
              <a:t> („linear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“)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467544" y="1052736"/>
            <a:ext cx="84249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&lt;-lm(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</a:t>
            </a:r>
            <a:b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</a:b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			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height~weight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+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pulsebefore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67544" y="1628800"/>
            <a:ext cx="36004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summary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020544" y="1619072"/>
            <a:ext cx="36640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think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why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400" dirty="0" smtClean="0">
                <a:solidFill>
                  <a:srgbClr val="003366"/>
                </a:solidFill>
              </a:rPr>
              <a:t/>
            </a:r>
            <a:br>
              <a:rPr lang="de-DE" altLang="de-DE" sz="1400" dirty="0" smtClean="0">
                <a:solidFill>
                  <a:srgbClr val="003366"/>
                </a:solidFill>
              </a:rPr>
            </a:br>
            <a:r>
              <a:rPr lang="de-DE" altLang="de-DE" sz="1400" dirty="0" smtClean="0">
                <a:solidFill>
                  <a:srgbClr val="003366"/>
                </a:solidFill>
              </a:rPr>
              <a:t>	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not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5796136" y="2204864"/>
            <a:ext cx="16561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residual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quartiles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27" name="Gerade Verbindung mit Pfeil 26"/>
          <p:cNvCxnSpPr>
            <a:stCxn id="24" idx="1"/>
          </p:cNvCxnSpPr>
          <p:nvPr/>
        </p:nvCxnSpPr>
        <p:spPr>
          <a:xfrm flipH="1">
            <a:off x="4067946" y="2384884"/>
            <a:ext cx="172819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5948536" y="3429000"/>
            <a:ext cx="34480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t-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statistic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significance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level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6196856" y="3663878"/>
            <a:ext cx="23846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>
                <a:solidFill>
                  <a:srgbClr val="003366"/>
                </a:solidFill>
              </a:rPr>
              <a:t>N</a:t>
            </a:r>
            <a:r>
              <a:rPr lang="de-DE" altLang="de-DE" sz="1400" dirty="0" smtClean="0">
                <a:solidFill>
                  <a:srgbClr val="003366"/>
                </a:solidFill>
              </a:rPr>
              <a:t>ull =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coefficient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zero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309920" y="3942784"/>
            <a:ext cx="23846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i="1" dirty="0" smtClean="0">
                <a:solidFill>
                  <a:srgbClr val="003366"/>
                </a:solidFill>
              </a:rPr>
              <a:t>not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400" dirty="0" smtClean="0">
                <a:solidFill>
                  <a:srgbClr val="003366"/>
                </a:solidFill>
              </a:rPr>
              <a:t>!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156176" y="2420888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skewness</a:t>
            </a:r>
            <a:r>
              <a:rPr lang="de-DE" altLang="de-DE" sz="1400" dirty="0" smtClean="0">
                <a:solidFill>
                  <a:srgbClr val="003366"/>
                </a:solidFill>
              </a:rPr>
              <a:t> &amp;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outliers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39" name="Gerade Verbindung mit Pfeil 38"/>
          <p:cNvCxnSpPr>
            <a:stCxn id="35" idx="1"/>
          </p:cNvCxnSpPr>
          <p:nvPr/>
        </p:nvCxnSpPr>
        <p:spPr>
          <a:xfrm flipH="1" flipV="1">
            <a:off x="4608006" y="3411102"/>
            <a:ext cx="1340530" cy="197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3023828" y="2949452"/>
            <a:ext cx="2772308" cy="364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5868144" y="2769432"/>
            <a:ext cx="27363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estimated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standard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error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2400" y="4581128"/>
            <a:ext cx="1120040" cy="3775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868144" y="4425826"/>
            <a:ext cx="16561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>
                <a:solidFill>
                  <a:srgbClr val="003366"/>
                </a:solidFill>
              </a:rPr>
              <a:t>r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esidual</a:t>
            </a:r>
            <a:br>
              <a:rPr lang="de-DE" altLang="de-DE" sz="1400" b="1" dirty="0" smtClean="0">
                <a:solidFill>
                  <a:srgbClr val="003366"/>
                </a:solidFill>
              </a:rPr>
            </a:br>
            <a:r>
              <a:rPr lang="de-DE" altLang="de-DE" sz="1400" b="1" dirty="0" err="1" smtClean="0">
                <a:solidFill>
                  <a:srgbClr val="003366"/>
                </a:solidFill>
              </a:rPr>
              <a:t>standard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error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23" name="Gerade Verbindung mit Pfeil 22"/>
          <p:cNvCxnSpPr/>
          <p:nvPr/>
        </p:nvCxnSpPr>
        <p:spPr>
          <a:xfrm flipH="1" flipV="1">
            <a:off x="5278270" y="4545332"/>
            <a:ext cx="589874" cy="23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481777" y="3020320"/>
            <a:ext cx="241070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coefficient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estimate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28" name="Gerade Verbindung mit Pfeil 27"/>
          <p:cNvCxnSpPr>
            <a:stCxn id="43" idx="0"/>
          </p:cNvCxnSpPr>
          <p:nvPr/>
        </p:nvCxnSpPr>
        <p:spPr>
          <a:xfrm flipH="1" flipV="1">
            <a:off x="1568889" y="4797152"/>
            <a:ext cx="572047" cy="5148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H="1" flipV="1">
            <a:off x="3491880" y="4797152"/>
            <a:ext cx="216024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568889" y="5312006"/>
            <a:ext cx="114409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R²-statistic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283890" y="5085184"/>
            <a:ext cx="136011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Adjusted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R²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4307336" y="5445224"/>
            <a:ext cx="465375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Modell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fits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well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R²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close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1,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badly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close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0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4231416" y="5729145"/>
            <a:ext cx="475252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R²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describe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!</a:t>
            </a:r>
          </a:p>
        </p:txBody>
      </p:sp>
      <p:pic>
        <p:nvPicPr>
          <p:cNvPr id="32" name="Grafik 3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345" y="5589240"/>
            <a:ext cx="2084591" cy="33844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085184"/>
            <a:ext cx="1850104" cy="3384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2" name="Gerade Verbindung mit Pfeil 51"/>
          <p:cNvCxnSpPr/>
          <p:nvPr/>
        </p:nvCxnSpPr>
        <p:spPr>
          <a:xfrm flipV="1">
            <a:off x="755576" y="4977172"/>
            <a:ext cx="288032" cy="828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179512" y="5805264"/>
            <a:ext cx="114409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>
                <a:solidFill>
                  <a:srgbClr val="003366"/>
                </a:solidFill>
              </a:rPr>
              <a:t>F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-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statistic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467544" y="6021288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Null = all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coefficients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zero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3419872" y="6106936"/>
            <a:ext cx="609391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smtClean="0">
                <a:solidFill>
                  <a:srgbClr val="003366"/>
                </a:solidFill>
              </a:rPr>
              <a:t>Do not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base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reasoning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on R²-statistic!</a:t>
            </a: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2339752" y="6414424"/>
            <a:ext cx="703001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measured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out-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-sample-error!</a:t>
            </a:r>
          </a:p>
        </p:txBody>
      </p:sp>
    </p:spTree>
    <p:extLst>
      <p:ext uri="{BB962C8B-B14F-4D97-AF65-F5344CB8AC3E}">
        <p14:creationId xmlns:p14="http://schemas.microsoft.com/office/powerpoint/2010/main" val="283561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4" grpId="0"/>
      <p:bldP spid="35" grpId="0"/>
      <p:bldP spid="36" grpId="0"/>
      <p:bldP spid="37" grpId="0"/>
      <p:bldP spid="38" grpId="0"/>
      <p:bldP spid="41" grpId="0"/>
      <p:bldP spid="22" grpId="0"/>
      <p:bldP spid="26" grpId="0"/>
      <p:bldP spid="43" grpId="0"/>
      <p:bldP spid="44" grpId="0"/>
      <p:bldP spid="45" grpId="0"/>
      <p:bldP spid="47" grpId="0"/>
      <p:bldP spid="58" grpId="0"/>
      <p:bldP spid="60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Diagnostic</a:t>
            </a:r>
            <a:r>
              <a:rPr lang="de-DE" altLang="de-DE" sz="3200" dirty="0" smtClean="0"/>
              <a:t> Plots </a:t>
            </a:r>
            <a:r>
              <a:rPr lang="de-DE" altLang="de-DE" sz="3200" dirty="0" err="1" smtClean="0"/>
              <a:t>for</a:t>
            </a:r>
            <a:r>
              <a:rPr lang="de-DE" altLang="de-DE" sz="3200" dirty="0" smtClean="0"/>
              <a:t> OLS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1197422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611560" y="3645694"/>
            <a:ext cx="47525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which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1)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755576" y="3933056"/>
            <a:ext cx="36004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fitted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467544" y="1629470"/>
            <a:ext cx="66247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access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one-by-one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through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11560" y="1989510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which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1:2)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11560" y="2709590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par(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mfrow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=c(2,2))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467544" y="2349550"/>
            <a:ext cx="66247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them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single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3851920" y="1197422"/>
            <a:ext cx="20162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returns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323528" y="3285654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1. Residual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residuals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5905145" y="1125414"/>
            <a:ext cx="2987335" cy="2788055"/>
            <a:chOff x="5905145" y="1125414"/>
            <a:chExt cx="2987335" cy="278805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145" y="1125414"/>
              <a:ext cx="2987335" cy="2556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3717702"/>
              <a:ext cx="665609" cy="195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99592" y="4248247"/>
            <a:ext cx="331236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perfect</a:t>
            </a:r>
            <a:r>
              <a:rPr lang="de-DE" altLang="de-DE" sz="1600" dirty="0" smtClean="0">
                <a:solidFill>
                  <a:srgbClr val="003366"/>
                </a:solidFill>
              </a:rPr>
              <a:t> fit: all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points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on x-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axis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899592" y="4536279"/>
            <a:ext cx="56166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vertical</a:t>
            </a:r>
            <a:r>
              <a:rPr lang="de-DE" altLang="de-DE" sz="1600" dirty="0" smtClean="0">
                <a:solidFill>
                  <a:srgbClr val="003366"/>
                </a:solidFill>
              </a:rPr>
              <a:t> band,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curve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x-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axis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4941168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2</a:t>
            </a:r>
            <a:r>
              <a:rPr lang="de-DE" altLang="de-DE" sz="2000" dirty="0" smtClean="0">
                <a:solidFill>
                  <a:srgbClr val="003366"/>
                </a:solidFill>
              </a:rPr>
              <a:t>. QQ-plot: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skewness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non-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normality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44" y="4005064"/>
            <a:ext cx="2987335" cy="256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908" y="6574841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11560" y="5301208"/>
            <a:ext cx="52565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which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= 2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755576" y="5589240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1800" dirty="0" smtClean="0">
                <a:solidFill>
                  <a:srgbClr val="003366"/>
                </a:solidFill>
              </a:rPr>
              <a:t> residual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quantiles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Gauss</a:t>
            </a:r>
            <a:r>
              <a:rPr lang="de-DE" altLang="de-DE" sz="1800" dirty="0" smtClean="0">
                <a:solidFill>
                  <a:srgbClr val="003366"/>
                </a:solidFill>
              </a:rPr>
              <a:t>-Q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043608" y="6093296"/>
            <a:ext cx="27363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straight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line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467544" y="6381328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outliers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residual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structure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746523" y="5877272"/>
            <a:ext cx="5400600" cy="30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Standardized</a:t>
            </a:r>
            <a:r>
              <a:rPr lang="de-DE" altLang="de-DE" sz="1600" dirty="0" smtClean="0">
                <a:solidFill>
                  <a:srgbClr val="003366"/>
                </a:solidFill>
              </a:rPr>
              <a:t> residual = residual / ist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st.deviation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7467548" y="2801891"/>
            <a:ext cx="101272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outliers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 flipH="1" flipV="1">
            <a:off x="7226829" y="2924944"/>
            <a:ext cx="324242" cy="62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7380313" y="3069630"/>
            <a:ext cx="216023" cy="119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V="1">
            <a:off x="8298310" y="2958291"/>
            <a:ext cx="306138" cy="38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975423" y="5949280"/>
            <a:ext cx="101272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outliers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cxnSp>
        <p:nvCxnSpPr>
          <p:cNvPr id="31" name="Gerade Verbindung mit Pfeil 30"/>
          <p:cNvCxnSpPr/>
          <p:nvPr/>
        </p:nvCxnSpPr>
        <p:spPr>
          <a:xfrm flipH="1" flipV="1">
            <a:off x="6804248" y="5972900"/>
            <a:ext cx="324242" cy="629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H="1">
            <a:off x="6516216" y="6177449"/>
            <a:ext cx="514623" cy="59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 flipV="1">
            <a:off x="6732240" y="6029867"/>
            <a:ext cx="298599" cy="58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975423" y="4266353"/>
            <a:ext cx="36004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6881540" y="4752303"/>
            <a:ext cx="210740" cy="728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7362207" y="4491222"/>
            <a:ext cx="607839" cy="180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  <p:bldP spid="20" grpId="0"/>
      <p:bldP spid="21" grpId="0"/>
      <p:bldP spid="22" grpId="0"/>
      <p:bldP spid="24" grpId="0"/>
      <p:bldP spid="27" grpId="0"/>
      <p:bldP spid="28" grpId="0"/>
      <p:bldP spid="29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30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39552" y="1124744"/>
            <a:ext cx="47525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which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= 3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83568" y="1412106"/>
            <a:ext cx="48965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standardized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fitted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323528" y="764704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3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Standardized</a:t>
            </a:r>
            <a:r>
              <a:rPr lang="de-DE" altLang="de-DE" sz="2000" dirty="0" smtClean="0">
                <a:solidFill>
                  <a:srgbClr val="003366"/>
                </a:solidFill>
              </a:rPr>
              <a:t> residual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27584" y="1772816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Qualitatively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similar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1. Cave: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square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root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abs.value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899592" y="2060848"/>
            <a:ext cx="56166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600" dirty="0" smtClean="0">
                <a:solidFill>
                  <a:srgbClr val="003366"/>
                </a:solidFill>
              </a:rPr>
              <a:t> different: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1600" dirty="0" smtClean="0">
                <a:solidFill>
                  <a:srgbClr val="003366"/>
                </a:solidFill>
              </a:rPr>
              <a:t>!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Outliers</a:t>
            </a:r>
            <a:r>
              <a:rPr lang="de-DE" altLang="de-DE" sz="1600" dirty="0" smtClean="0">
                <a:solidFill>
                  <a:srgbClr val="003366"/>
                </a:solidFill>
              </a:rPr>
              <a:t>? Shape? 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2492896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4.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Leverage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Cook‘s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distance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11560" y="2834830"/>
            <a:ext cx="52565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which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4)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755576" y="3140968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standardized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leverage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5958000" y="692696"/>
            <a:ext cx="3060000" cy="2788055"/>
            <a:chOff x="5958000" y="692696"/>
            <a:chExt cx="3060000" cy="278805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3284984"/>
              <a:ext cx="665609" cy="195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" r="-1768"/>
            <a:stretch/>
          </p:blipFill>
          <p:spPr bwMode="auto">
            <a:xfrm>
              <a:off x="5958000" y="692696"/>
              <a:ext cx="3060000" cy="2553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uppieren 7"/>
          <p:cNvGrpSpPr/>
          <p:nvPr/>
        </p:nvGrpSpPr>
        <p:grpSpPr>
          <a:xfrm>
            <a:off x="5940152" y="3794638"/>
            <a:ext cx="3159904" cy="2796240"/>
            <a:chOff x="5940152" y="3794638"/>
            <a:chExt cx="3159904" cy="27962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794638"/>
              <a:ext cx="3159904" cy="2586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1533" y="6381328"/>
              <a:ext cx="819150" cy="209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2996208" y="3501008"/>
            <a:ext cx="15037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„hat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r>
              <a:rPr lang="de-DE" altLang="de-DE" sz="1800" dirty="0" smtClean="0">
                <a:solidFill>
                  <a:srgbClr val="003366"/>
                </a:solidFill>
              </a:rPr>
              <a:t>“</a:t>
            </a: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3573016"/>
            <a:ext cx="1970055" cy="2673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298" y="3861048"/>
            <a:ext cx="2562606" cy="2295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755576" y="4077072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measures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strength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impact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861048"/>
            <a:ext cx="1127932" cy="2099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39552" y="4455218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Cook‘s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dashed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curve</a:t>
            </a:r>
            <a:r>
              <a:rPr lang="de-DE" altLang="de-DE" sz="1800" dirty="0" smtClean="0">
                <a:solidFill>
                  <a:srgbClr val="003366"/>
                </a:solidFill>
              </a:rPr>
              <a:t>):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755576" y="4743250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overall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effect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deleting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observation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467544" y="6165304"/>
            <a:ext cx="58326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Data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high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leverage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Cook‘s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distance</a:t>
            </a:r>
            <a:r>
              <a:rPr lang="de-DE" altLang="de-DE" sz="1800" dirty="0" smtClean="0">
                <a:solidFill>
                  <a:srgbClr val="003366"/>
                </a:solidFill>
              </a:rPr>
              <a:t/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b="1" i="1" dirty="0" err="1" smtClean="0">
                <a:solidFill>
                  <a:srgbClr val="003366"/>
                </a:solidFill>
              </a:rPr>
              <a:t>might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measurement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800" dirty="0" smtClean="0">
                <a:solidFill>
                  <a:srgbClr val="003366"/>
                </a:solidFill>
              </a:rPr>
              <a:t> – but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necessarily</a:t>
            </a:r>
            <a:r>
              <a:rPr lang="de-DE" altLang="de-DE" sz="1800" dirty="0" smtClean="0">
                <a:solidFill>
                  <a:srgbClr val="003366"/>
                </a:solidFill>
              </a:rPr>
              <a:t>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6016352" y="6444657"/>
            <a:ext cx="9997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Check.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39989" y="5085184"/>
            <a:ext cx="2199963" cy="5542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971600" y="5589240"/>
            <a:ext cx="56166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Leverage</a:t>
            </a:r>
            <a:r>
              <a:rPr lang="de-DE" altLang="de-DE" sz="1600" dirty="0" smtClean="0">
                <a:solidFill>
                  <a:srgbClr val="003366"/>
                </a:solidFill>
              </a:rPr>
              <a:t> =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impact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changed</a:t>
            </a:r>
            <a:r>
              <a:rPr lang="de-DE" altLang="de-DE" sz="1600" dirty="0" smtClean="0">
                <a:solidFill>
                  <a:srgbClr val="003366"/>
                </a:solidFill>
              </a:rPr>
              <a:t/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600" dirty="0" err="1" smtClean="0">
                <a:solidFill>
                  <a:srgbClr val="003366"/>
                </a:solidFill>
              </a:rPr>
              <a:t>Cook‘s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distance</a:t>
            </a:r>
            <a:r>
              <a:rPr lang="de-DE" altLang="de-DE" sz="1600" dirty="0" smtClean="0">
                <a:solidFill>
                  <a:srgbClr val="003366"/>
                </a:solidFill>
              </a:rPr>
              <a:t> =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impact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removed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1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9" grpId="0"/>
      <p:bldP spid="35" grpId="0"/>
      <p:bldP spid="36" grpId="0"/>
      <p:bldP spid="37" grpId="0"/>
      <p:bldP spid="38" grpId="0"/>
      <p:bldP spid="33" grpId="0"/>
      <p:bldP spid="43" grpId="0"/>
      <p:bldP spid="45" grpId="0"/>
      <p:bldP spid="46" grpId="0"/>
      <p:bldP spid="47" grpId="0"/>
      <p:bldP spid="48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Obtain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derived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statistics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from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>
                <a:latin typeface="Miriam Fixed" pitchFamily="49" charset="-79"/>
                <a:cs typeface="Miriam Fixed" pitchFamily="49" charset="-79"/>
              </a:rPr>
              <a:t>lm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model</a:t>
            </a:r>
            <a:endParaRPr lang="de-DE" altLang="de-DE" sz="32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3131840" y="1276610"/>
            <a:ext cx="41764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pulsedata.lmhtwt$coefficients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611560" y="1268760"/>
            <a:ext cx="2376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coefficients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4688136"/>
            <a:ext cx="84969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assess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strength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 Test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unseen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!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11560" y="5725432"/>
            <a:ext cx="77768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lmhtwt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[-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trainsample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,])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683568" y="1776728"/>
            <a:ext cx="2376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3131840" y="1776728"/>
            <a:ext cx="41764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pulsedata.lmhtwt$residuals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683568" y="2280784"/>
            <a:ext cx="2376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fitted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3131840" y="2280784"/>
            <a:ext cx="45365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pulsedata.lmhtwt$fitted.values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3563888" y="6354048"/>
            <a:ext cx="55446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More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validation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4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7.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683568" y="2708920"/>
            <a:ext cx="2376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leverages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smtClean="0">
                <a:solidFill>
                  <a:srgbClr val="003366"/>
                </a:solidFill>
              </a:rPr>
              <a:t>hat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3131840" y="2975488"/>
            <a:ext cx="45365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hatvalues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683568" y="3356992"/>
            <a:ext cx="23762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Influences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err="1" smtClean="0">
                <a:solidFill>
                  <a:srgbClr val="003366"/>
                </a:solidFill>
              </a:rPr>
              <a:t>Cook‘s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distances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3131840" y="3633288"/>
            <a:ext cx="45365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influence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pulsedata.lmhtwt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323528" y="4082888"/>
            <a:ext cx="84969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Understand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mathematics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behind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different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statistics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611560" y="5048176"/>
            <a:ext cx="83529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trainsample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sample(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nrow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size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trainsize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11560" y="5408216"/>
            <a:ext cx="85324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lmhtwt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lm(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height~weight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trainsample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,])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11560" y="6056288"/>
            <a:ext cx="77768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summary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prediction-pulsedata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[-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trainsample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"height"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])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90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36" grpId="0"/>
      <p:bldP spid="37" grpId="0"/>
      <p:bldP spid="31" grpId="0"/>
      <p:bldP spid="32" grpId="0"/>
      <p:bldP spid="33" grpId="0"/>
      <p:bldP spid="34" grpId="0"/>
      <p:bldP spid="46" grpId="0"/>
      <p:bldP spid="48" grpId="0"/>
      <p:bldP spid="49" grpId="0"/>
      <p:bldP spid="50" grpId="0"/>
      <p:bldP spid="51" grpId="0"/>
      <p:bldP spid="52" grpId="0"/>
      <p:bldP spid="19" grpId="0"/>
      <p:bldP spid="21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err="1" smtClean="0"/>
              <a:t>Principal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Component</a:t>
            </a:r>
            <a:r>
              <a:rPr lang="de-DE" altLang="de-DE" sz="4800" dirty="0" smtClean="0"/>
              <a:t> Analysis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28471675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692026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What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is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Principal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Component</a:t>
            </a:r>
            <a:r>
              <a:rPr lang="de-DE" altLang="de-DE" sz="3200" dirty="0" smtClean="0"/>
              <a:t> Analysis?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1520" y="4716759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estimation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relation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between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continuous</a:t>
            </a:r>
            <a:r>
              <a:rPr lang="de-DE" altLang="de-DE" sz="2400" dirty="0" smtClean="0">
                <a:solidFill>
                  <a:srgbClr val="003366"/>
                </a:solidFill>
              </a:rPr>
              <a:t> variables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5301207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876256" y="5229199"/>
            <a:ext cx="226774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weight</a:t>
            </a:r>
            <a:r>
              <a:rPr lang="de-DE" altLang="de-DE" sz="1600" dirty="0" smtClean="0">
                <a:solidFill>
                  <a:srgbClr val="003366"/>
                </a:solidFill>
              </a:rPr>
              <a:t> x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height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5742308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1921" y="5328366"/>
            <a:ext cx="2660079" cy="2296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5" name="Gerade Verbindung mit Pfeil 14"/>
          <p:cNvCxnSpPr/>
          <p:nvPr/>
        </p:nvCxnSpPr>
        <p:spPr>
          <a:xfrm flipV="1">
            <a:off x="1835696" y="1628800"/>
            <a:ext cx="0" cy="2952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1835696" y="4581127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fik 41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6093296"/>
            <a:ext cx="4899273" cy="2491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6223697"/>
            <a:ext cx="2506519" cy="2296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1037" y="5791696"/>
            <a:ext cx="3846162" cy="2296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9" name="Gruppieren 8"/>
          <p:cNvGrpSpPr/>
          <p:nvPr/>
        </p:nvGrpSpPr>
        <p:grpSpPr>
          <a:xfrm>
            <a:off x="2294033" y="1772816"/>
            <a:ext cx="3790135" cy="2304256"/>
            <a:chOff x="2294033" y="1772816"/>
            <a:chExt cx="3790135" cy="2304256"/>
          </a:xfrm>
        </p:grpSpPr>
        <p:sp>
          <p:nvSpPr>
            <p:cNvPr id="23" name="Ellipse 22"/>
            <p:cNvSpPr/>
            <p:nvPr/>
          </p:nvSpPr>
          <p:spPr>
            <a:xfrm>
              <a:off x="3563888" y="309524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059832" y="367131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958329" y="285293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/>
            <p:cNvSpPr/>
            <p:nvPr/>
          </p:nvSpPr>
          <p:spPr>
            <a:xfrm>
              <a:off x="4166241" y="352729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572000" y="263691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436096" y="215914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/>
            <p:cNvSpPr/>
            <p:nvPr/>
          </p:nvSpPr>
          <p:spPr>
            <a:xfrm>
              <a:off x="3806201" y="242088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139952" y="270892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/>
            <p:cNvSpPr/>
            <p:nvPr/>
          </p:nvSpPr>
          <p:spPr>
            <a:xfrm>
              <a:off x="2627784" y="331127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/>
            <p:cNvSpPr/>
            <p:nvPr/>
          </p:nvSpPr>
          <p:spPr>
            <a:xfrm>
              <a:off x="3716288" y="3455289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294033" y="403135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>
              <a:off x="4886321" y="213285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Ellipse 37"/>
            <p:cNvSpPr/>
            <p:nvPr/>
          </p:nvSpPr>
          <p:spPr>
            <a:xfrm>
              <a:off x="6038449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9" name="Gerade Verbindung 38"/>
          <p:cNvCxnSpPr>
            <a:endCxn id="7" idx="6"/>
          </p:cNvCxnSpPr>
          <p:nvPr/>
        </p:nvCxnSpPr>
        <p:spPr>
          <a:xfrm flipV="1">
            <a:off x="4199954" y="1719549"/>
            <a:ext cx="1941136" cy="1182421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 flipV="1">
            <a:off x="3807059" y="2235906"/>
            <a:ext cx="408046" cy="671872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 rot="19680367">
            <a:off x="1982480" y="2125533"/>
            <a:ext cx="4500405" cy="157247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6840760" y="5732537"/>
            <a:ext cx="226774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(1 kg, 1 cm)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pic>
        <p:nvPicPr>
          <p:cNvPr id="44" name="Grafik 4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5457" y="6400730"/>
            <a:ext cx="3272567" cy="2491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294" y="4581128"/>
            <a:ext cx="326909" cy="2017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5268" y="1628800"/>
            <a:ext cx="327711" cy="2022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2420888"/>
            <a:ext cx="192108" cy="1632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943" y="2348880"/>
            <a:ext cx="201714" cy="1631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62995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1" grpId="0"/>
      <p:bldP spid="7" grpId="0" animBg="1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38"/>
          <p:cNvCxnSpPr/>
          <p:nvPr/>
        </p:nvCxnSpPr>
        <p:spPr>
          <a:xfrm flipH="1" flipV="1">
            <a:off x="7726546" y="1804522"/>
            <a:ext cx="85814" cy="11176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/>
          <p:nvPr/>
        </p:nvCxnSpPr>
        <p:spPr>
          <a:xfrm flipH="1" flipV="1">
            <a:off x="8307363" y="1628800"/>
            <a:ext cx="117438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Principal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Component</a:t>
            </a:r>
            <a:r>
              <a:rPr lang="de-DE" altLang="de-DE" sz="3600" dirty="0" smtClean="0"/>
              <a:t> Analysis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5976156" y="1412776"/>
            <a:ext cx="2699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976156" y="3501008"/>
            <a:ext cx="2628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4783558"/>
            <a:ext cx="3042442" cy="2296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7164288" y="259119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6246290" y="278005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996952"/>
            <a:ext cx="1888273" cy="2588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105" y="3573016"/>
            <a:ext cx="1609480" cy="2587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3600179"/>
            <a:ext cx="2564619" cy="2385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Ellipse 27"/>
          <p:cNvSpPr/>
          <p:nvPr/>
        </p:nvSpPr>
        <p:spPr>
          <a:xfrm>
            <a:off x="6965500" y="2096190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8401941" y="172890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624" y="5891875"/>
            <a:ext cx="5761576" cy="2675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677" y="4005064"/>
            <a:ext cx="4115339" cy="2385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0" y="4362838"/>
            <a:ext cx="2266410" cy="2182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5105710"/>
            <a:ext cx="5166490" cy="2675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0" name="Gerade Verbindung 29"/>
          <p:cNvCxnSpPr/>
          <p:nvPr/>
        </p:nvCxnSpPr>
        <p:spPr>
          <a:xfrm flipV="1">
            <a:off x="6084168" y="1483942"/>
            <a:ext cx="2376264" cy="16570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 flipH="1" flipV="1">
            <a:off x="6987389" y="2137232"/>
            <a:ext cx="176899" cy="210555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H="1" flipV="1">
            <a:off x="7066785" y="2472125"/>
            <a:ext cx="111308" cy="130858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H="1" flipV="1">
            <a:off x="6292009" y="2830077"/>
            <a:ext cx="69690" cy="94867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7694633" y="177281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5220072" y="3429000"/>
            <a:ext cx="360041" cy="31432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5571060" y="339278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Grafik 45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466" y="6309320"/>
            <a:ext cx="5625660" cy="1917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340768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772816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7865" y="1378330"/>
            <a:ext cx="2660079" cy="2296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8989" y="1831257"/>
            <a:ext cx="3846162" cy="2296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132857"/>
            <a:ext cx="4899273" cy="2491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Grafik 52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2459747"/>
            <a:ext cx="3272567" cy="2491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1874" y="4365779"/>
            <a:ext cx="5367823" cy="2588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7932" y="5445224"/>
            <a:ext cx="3845844" cy="2491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5982976" y="5056000"/>
            <a:ext cx="30405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7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biggest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eigenvalue</a:t>
            </a:r>
            <a:endParaRPr lang="de-DE" altLang="de-DE" sz="17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updates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2429272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Group </a:t>
            </a:r>
            <a:r>
              <a:rPr lang="de-DE" altLang="de-DE" dirty="0" err="1" smtClean="0">
                <a:solidFill>
                  <a:srgbClr val="003366"/>
                </a:solidFill>
              </a:rPr>
              <a:t>work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7389" y="4653136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Mock-ICA: </a:t>
            </a:r>
            <a:r>
              <a:rPr lang="de-DE" altLang="de-DE" dirty="0" err="1" smtClean="0">
                <a:solidFill>
                  <a:srgbClr val="003366"/>
                </a:solidFill>
              </a:rPr>
              <a:t>report</a:t>
            </a:r>
            <a:r>
              <a:rPr lang="de-DE" altLang="de-DE" dirty="0" smtClean="0">
                <a:solidFill>
                  <a:srgbClr val="003366"/>
                </a:solidFill>
              </a:rPr>
              <a:t> on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pulse </a:t>
            </a:r>
            <a:r>
              <a:rPr lang="de-DE" altLang="de-DE" dirty="0" err="1" smtClean="0">
                <a:solidFill>
                  <a:srgbClr val="003366"/>
                </a:solidFill>
              </a:rPr>
              <a:t>data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006480" y="2942431"/>
            <a:ext cx="730993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liaised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partners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now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294511" y="3295431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did</a:t>
            </a:r>
            <a:r>
              <a:rPr lang="de-DE" altLang="de-DE" sz="1800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respond</a:t>
            </a:r>
            <a:r>
              <a:rPr lang="de-DE" altLang="de-DE" sz="1800" dirty="0">
                <a:solidFill>
                  <a:srgbClr val="003366"/>
                </a:solidFill>
              </a:rPr>
              <a:t>: </a:t>
            </a:r>
            <a:r>
              <a:rPr lang="de-DE" altLang="de-DE" sz="1800" dirty="0" err="1">
                <a:solidFill>
                  <a:srgbClr val="003366"/>
                </a:solidFill>
              </a:rPr>
              <a:t>go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to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workshops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and</a:t>
            </a:r>
            <a:r>
              <a:rPr lang="de-DE" altLang="de-DE" sz="1800" dirty="0">
                <a:solidFill>
                  <a:srgbClr val="003366"/>
                </a:solidFill>
              </a:rPr>
              <a:t> find </a:t>
            </a:r>
            <a:r>
              <a:rPr lang="de-DE" altLang="de-DE" sz="1800" dirty="0" err="1">
                <a:solidFill>
                  <a:srgbClr val="003366"/>
                </a:solidFill>
              </a:rPr>
              <a:t>them</a:t>
            </a:r>
            <a:r>
              <a:rPr lang="de-DE" altLang="de-DE" sz="1800" dirty="0">
                <a:solidFill>
                  <a:srgbClr val="003366"/>
                </a:solidFill>
              </a:rPr>
              <a:t> in </a:t>
            </a:r>
            <a:r>
              <a:rPr lang="de-DE" altLang="de-DE" sz="1800" dirty="0" err="1">
                <a:solidFill>
                  <a:srgbClr val="003366"/>
                </a:solidFill>
              </a:rPr>
              <a:t>person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043608" y="5454327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Recommended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preparation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orientation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ICA</a:t>
            </a: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043608" y="5814367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hand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solution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on-line 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TurnitIn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until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February</a:t>
            </a:r>
            <a:r>
              <a:rPr lang="de-DE" altLang="de-DE" sz="1800" dirty="0" smtClean="0">
                <a:solidFill>
                  <a:srgbClr val="003366"/>
                </a:solidFill>
              </a:rPr>
              <a:t> 6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043608" y="6174407"/>
            <a:ext cx="710047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graded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exactly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ICA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323528" y="119675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>
                <a:solidFill>
                  <a:srgbClr val="003366"/>
                </a:solidFill>
              </a:rPr>
              <a:t>First In-Course-Assessment</a:t>
            </a:r>
            <a:endParaRPr lang="de-DE" altLang="de-DE" sz="2000" dirty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971600" y="1638528"/>
            <a:ext cx="54006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Downloadable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sheet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2014591" y="3643055"/>
            <a:ext cx="612949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workshop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instructors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offer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assistance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locating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them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3275856" y="1990184"/>
            <a:ext cx="54006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t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handed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later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February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20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43608" y="5104640"/>
            <a:ext cx="770485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Write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report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regarding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workshop</a:t>
            </a:r>
            <a:r>
              <a:rPr lang="de-DE" altLang="de-DE" sz="1800" dirty="0" smtClean="0">
                <a:solidFill>
                  <a:srgbClr val="003366"/>
                </a:solidFill>
              </a:rPr>
              <a:t> 2, ex.14)</a:t>
            </a: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006480" y="4013448"/>
            <a:ext cx="76699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inform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us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contact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Saturday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31st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975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2" grpId="0"/>
      <p:bldP spid="15" grpId="0"/>
      <p:bldP spid="19" grpId="0"/>
      <p:bldP spid="23" grpId="0"/>
      <p:bldP spid="24" grpId="0"/>
      <p:bldP spid="25" grpId="0"/>
      <p:bldP spid="16" grpId="0"/>
      <p:bldP spid="18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1520" y="620688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err="1" smtClean="0">
                <a:solidFill>
                  <a:srgbClr val="003366"/>
                </a:solidFill>
                <a:latin typeface="Miriam Fixed" pitchFamily="49" charset="-79"/>
                <a:cs typeface="Miriam Fixed" pitchFamily="49" charset="-79"/>
              </a:rPr>
              <a:t>princomp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returns</a:t>
            </a:r>
            <a:r>
              <a:rPr lang="de-DE" altLang="de-DE" sz="2400" dirty="0" smtClean="0">
                <a:solidFill>
                  <a:srgbClr val="003366"/>
                </a:solidFill>
              </a:rPr>
              <a:t>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list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tables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1124744"/>
            <a:ext cx="84249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pulsedata.pcahtwt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/>
            </a:r>
            <a:b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</a:b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	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princomp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= ~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height+weight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pulsedata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611560" y="1772816"/>
            <a:ext cx="38164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summary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pulsedata.pcahtwt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67597"/>
            <a:ext cx="3744416" cy="82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611560" y="3212976"/>
            <a:ext cx="38164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pulsedata.pcahtwt$loadings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467544" y="2924944"/>
            <a:ext cx="48965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obtained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via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46" name="Gerade Verbindung mit Pfeil 45"/>
          <p:cNvCxnSpPr>
            <a:stCxn id="50" idx="1"/>
          </p:cNvCxnSpPr>
          <p:nvPr/>
        </p:nvCxnSpPr>
        <p:spPr>
          <a:xfrm flipH="1">
            <a:off x="4953744" y="2024844"/>
            <a:ext cx="1058416" cy="540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6012160" y="1844824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Standard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deviation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components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953744" y="2564904"/>
            <a:ext cx="986408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5940152" y="2420888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Fraction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total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>
                <a:solidFill>
                  <a:srgbClr val="003366"/>
                </a:solidFill>
              </a:rPr>
              <a:t/>
            </a:r>
            <a:br>
              <a:rPr lang="de-DE" altLang="de-DE" sz="1400" b="1" dirty="0">
                <a:solidFill>
                  <a:srgbClr val="003366"/>
                </a:solidFill>
              </a:rPr>
            </a:br>
            <a:r>
              <a:rPr lang="de-DE" altLang="de-DE" sz="1400" b="1" dirty="0" smtClean="0">
                <a:solidFill>
                  <a:srgbClr val="003366"/>
                </a:solidFill>
              </a:rPr>
              <a:t>	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in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component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16" name="Gerade Verbindung mit Pfeil 15"/>
          <p:cNvCxnSpPr>
            <a:stCxn id="19" idx="1"/>
          </p:cNvCxnSpPr>
          <p:nvPr/>
        </p:nvCxnSpPr>
        <p:spPr>
          <a:xfrm flipH="1" flipV="1">
            <a:off x="4953744" y="2869704"/>
            <a:ext cx="986408" cy="3792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5940152" y="3068960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Fraction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total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>
                <a:solidFill>
                  <a:srgbClr val="003366"/>
                </a:solidFill>
              </a:rPr>
              <a:t/>
            </a:r>
            <a:br>
              <a:rPr lang="de-DE" altLang="de-DE" sz="1400" b="1" dirty="0">
                <a:solidFill>
                  <a:srgbClr val="003366"/>
                </a:solidFill>
              </a:rPr>
            </a:br>
            <a:r>
              <a:rPr lang="de-DE" altLang="de-DE" sz="1400" b="1" dirty="0" smtClean="0">
                <a:solidFill>
                  <a:srgbClr val="003366"/>
                </a:solidFill>
              </a:rPr>
              <a:t>	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up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component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755576" y="3573016"/>
            <a:ext cx="31683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normalized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875" y="3723878"/>
            <a:ext cx="2041389" cy="128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516216" y="3933056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SS/Var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loadings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matrix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6973429" y="4185084"/>
            <a:ext cx="235109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not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projected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400" dirty="0" smtClean="0">
                <a:solidFill>
                  <a:srgbClr val="003366"/>
                </a:solidFill>
              </a:rPr>
              <a:t>!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6516216" y="4293096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755576" y="3933056"/>
            <a:ext cx="31683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access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39552" y="4302149"/>
            <a:ext cx="43924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pulsedata.pcahtwt$loadings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[,1]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907976" y="4653136"/>
            <a:ext cx="43120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class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loadings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similar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matrix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539552" y="5661248"/>
            <a:ext cx="753741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with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pulsedata.pcahtwt,loadings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[2,1]/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loadings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[1,1])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539552" y="5949280"/>
            <a:ext cx="753741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with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pulsedata.pcahtwt,loadings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[1,1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]/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loadings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[2,1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])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768305"/>
            <a:ext cx="1181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6034050"/>
            <a:ext cx="122872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4355976" y="6201308"/>
            <a:ext cx="480024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coefficients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400" dirty="0" smtClean="0">
                <a:solidFill>
                  <a:srgbClr val="003366"/>
                </a:solidFill>
              </a:rPr>
              <a:t>: 0.121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dirty="0" smtClean="0">
                <a:solidFill>
                  <a:srgbClr val="003366"/>
                </a:solidFill>
              </a:rPr>
              <a:t> 5.092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323528" y="5013176"/>
            <a:ext cx="649243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2000" dirty="0" smtClean="0">
                <a:solidFill>
                  <a:srgbClr val="003366"/>
                </a:solidFill>
              </a:rPr>
              <a:t> do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tell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683568" y="5373216"/>
            <a:ext cx="8352928" cy="3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First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direction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highest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600" dirty="0" smtClean="0">
                <a:solidFill>
                  <a:srgbClr val="003366"/>
                </a:solidFill>
              </a:rPr>
              <a:t> 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height,weight</a:t>
            </a:r>
            <a:r>
              <a:rPr lang="de-DE" altLang="de-DE" sz="1600" dirty="0" smtClean="0">
                <a:solidFill>
                  <a:srgbClr val="003366"/>
                </a:solidFill>
              </a:rPr>
              <a:t>) = (0.121,0.993)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703024" y="6461111"/>
            <a:ext cx="8352928" cy="39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>
                <a:solidFill>
                  <a:srgbClr val="003366"/>
                </a:solidFill>
              </a:rPr>
              <a:t>k</a:t>
            </a:r>
            <a:r>
              <a:rPr lang="de-DE" altLang="de-DE" sz="1600" dirty="0" smtClean="0">
                <a:solidFill>
                  <a:srgbClr val="003366"/>
                </a:solidFill>
              </a:rPr>
              <a:t>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600" dirty="0" smtClean="0">
                <a:solidFill>
                  <a:srgbClr val="003366"/>
                </a:solidFill>
              </a:rPr>
              <a:t>: orthogonal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direction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next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highest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variance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8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3" grpId="0"/>
      <p:bldP spid="34" grpId="0"/>
      <p:bldP spid="50" grpId="0"/>
      <p:bldP spid="14" grpId="0"/>
      <p:bldP spid="19" grpId="0"/>
      <p:bldP spid="22" grpId="0"/>
      <p:bldP spid="24" grpId="0"/>
      <p:bldP spid="25" grpId="0"/>
      <p:bldP spid="28" grpId="0"/>
      <p:bldP spid="29" grpId="0"/>
      <p:bldP spid="32" grpId="0"/>
      <p:bldP spid="35" grpId="0"/>
      <p:bldP spid="36" grpId="0"/>
      <p:bldP spid="38" grpId="0"/>
      <p:bldP spid="39" grpId="0"/>
      <p:bldP spid="40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6" y="1896488"/>
            <a:ext cx="2311977" cy="606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Principal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scores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and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Diagnostic</a:t>
            </a:r>
            <a:r>
              <a:rPr lang="de-DE" altLang="de-DE" sz="3200" dirty="0" smtClean="0"/>
              <a:t> Plots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23528" y="1844824"/>
            <a:ext cx="47525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pulsedata.pcahtwt$scores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323528" y="1124744"/>
            <a:ext cx="72728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scores</a:t>
            </a:r>
            <a:r>
              <a:rPr lang="de-DE" altLang="de-DE" sz="2000" dirty="0" smtClean="0">
                <a:solidFill>
                  <a:srgbClr val="003366"/>
                </a:solidFill>
              </a:rPr>
              <a:t> =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projections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components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323528" y="2551264"/>
            <a:ext cx="568863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Exploration: Plot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scores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294344" y="6073840"/>
            <a:ext cx="8604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Generally: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include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meaningful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scores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further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analyses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899592" y="3861048"/>
            <a:ext cx="56166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Look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same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things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usual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scatterplot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4269728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Diagnostic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>
                <a:solidFill>
                  <a:srgbClr val="003366"/>
                </a:solidFill>
              </a:rPr>
              <a:t>R</a:t>
            </a:r>
            <a:r>
              <a:rPr lang="de-DE" altLang="de-DE" sz="2000" dirty="0" smtClean="0">
                <a:solidFill>
                  <a:srgbClr val="003366"/>
                </a:solidFill>
              </a:rPr>
              <a:t>esidual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755576" y="4581128"/>
            <a:ext cx="5400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sum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lower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scores</a:t>
            </a:r>
            <a:r>
              <a:rPr lang="de-DE" altLang="de-DE" sz="1800" dirty="0" smtClean="0">
                <a:solidFill>
                  <a:srgbClr val="003366"/>
                </a:solidFill>
              </a:rPr>
              <a:t> =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251520" y="5589240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outliers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residual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;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outliers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1034555" y="5157192"/>
            <a:ext cx="742587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general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600" dirty="0" smtClean="0">
                <a:solidFill>
                  <a:srgbClr val="003366"/>
                </a:solidFill>
              </a:rPr>
              <a:t>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component</a:t>
            </a:r>
            <a:r>
              <a:rPr lang="de-DE" altLang="de-DE" sz="1600" dirty="0" smtClean="0">
                <a:solidFill>
                  <a:srgbClr val="003366"/>
                </a:solidFill>
              </a:rPr>
              <a:t>-score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600" dirty="0" smtClean="0">
                <a:solidFill>
                  <a:srgbClr val="003366"/>
                </a:solidFill>
              </a:rPr>
              <a:t> norm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scores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83568" y="2911304"/>
            <a:ext cx="51845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Look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first</a:t>
            </a:r>
            <a:r>
              <a:rPr lang="de-DE" altLang="de-DE" sz="1800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first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683568" y="3199336"/>
            <a:ext cx="5184576" cy="40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useful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lots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variables</a:t>
            </a: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611560" y="3573016"/>
            <a:ext cx="52565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pulsedata.pcahtwt$scores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[,1:2])</a:t>
            </a:r>
            <a:endParaRPr lang="de-DE" altLang="de-DE" sz="1400" b="1" dirty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41" y="1791318"/>
            <a:ext cx="3130103" cy="27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755576" y="4869160"/>
            <a:ext cx="7704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lower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versus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higher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6193302" y="4688375"/>
            <a:ext cx="3275242" cy="25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2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1400" dirty="0" smtClean="0">
                <a:solidFill>
                  <a:srgbClr val="003366"/>
                </a:solidFill>
              </a:rPr>
              <a:t>: same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above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726392" y="6361872"/>
            <a:ext cx="831078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i="1" dirty="0" smtClean="0">
                <a:solidFill>
                  <a:srgbClr val="003366"/>
                </a:solidFill>
              </a:rPr>
              <a:t>e.g. single-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component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exploration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, multiple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etc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39552" y="1484784"/>
            <a:ext cx="54726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p.components</a:t>
            </a:r>
            <a:r>
              <a:rPr lang="de-DE" altLang="de-DE" sz="1800" dirty="0" smtClean="0">
                <a:solidFill>
                  <a:srgbClr val="003366"/>
                </a:solidFill>
              </a:rPr>
              <a:t> =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coordinate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system</a:t>
            </a:r>
            <a:r>
              <a:rPr lang="de-DE" altLang="de-DE" sz="1800" dirty="0" smtClean="0">
                <a:solidFill>
                  <a:srgbClr val="003366"/>
                </a:solidFill>
              </a:rPr>
              <a:t>“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0" grpId="0"/>
      <p:bldP spid="28" grpId="0"/>
      <p:bldP spid="29" grpId="0"/>
      <p:bldP spid="35" grpId="0"/>
      <p:bldP spid="36" grpId="0"/>
      <p:bldP spid="38" grpId="0"/>
      <p:bldP spid="41" grpId="0"/>
      <p:bldP spid="30" grpId="0"/>
      <p:bldP spid="31" grpId="0"/>
      <p:bldP spid="32" grpId="0"/>
      <p:bldP spid="46" grpId="0"/>
      <p:bldP spid="48" grpId="0"/>
      <p:bldP spid="5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63688" y="548680"/>
            <a:ext cx="10081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OLS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323528" y="1124744"/>
            <a:ext cx="23042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i="1" dirty="0" err="1" smtClean="0">
                <a:solidFill>
                  <a:srgbClr val="003366"/>
                </a:solidFill>
              </a:rPr>
              <a:t>Discriminative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6372200" y="548680"/>
            <a:ext cx="10081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PCA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4499992" y="692696"/>
            <a:ext cx="54110" cy="52565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788024" y="1124744"/>
            <a:ext cx="23042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i="1" dirty="0" smtClean="0">
                <a:solidFill>
                  <a:srgbClr val="003366"/>
                </a:solidFill>
              </a:rPr>
              <a:t>Generative</a:t>
            </a: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467544" y="2708920"/>
            <a:ext cx="4032448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dependent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4932040" y="2699867"/>
            <a:ext cx="4032448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	</a:t>
            </a:r>
            <a:r>
              <a:rPr lang="de-DE" altLang="de-DE" sz="1800" dirty="0" err="1">
                <a:solidFill>
                  <a:srgbClr val="003366"/>
                </a:solidFill>
              </a:rPr>
              <a:t>c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omplete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observation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67544" y="2204864"/>
            <a:ext cx="4320480" cy="41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Dependent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independent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4932040" y="2204864"/>
            <a:ext cx="4032448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>
                <a:solidFill>
                  <a:srgbClr val="003366"/>
                </a:solidFill>
              </a:rPr>
              <a:t>a</a:t>
            </a:r>
            <a:r>
              <a:rPr lang="de-DE" altLang="de-DE" sz="1800" dirty="0" smtClean="0">
                <a:solidFill>
                  <a:srgbClr val="003366"/>
                </a:solidFill>
              </a:rPr>
              <a:t>ll 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treated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equally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67544" y="1709861"/>
            <a:ext cx="4032448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fits</a:t>
            </a:r>
            <a:r>
              <a:rPr lang="de-DE" altLang="de-DE" sz="1800" dirty="0" smtClean="0">
                <a:solidFill>
                  <a:srgbClr val="003366"/>
                </a:solidFill>
              </a:rPr>
              <a:t> a linear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dependence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4932040" y="1700808"/>
            <a:ext cx="4392488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estimates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>
                <a:solidFill>
                  <a:srgbClr val="003366"/>
                </a:solidFill>
              </a:rPr>
              <a:t>l</a:t>
            </a:r>
            <a:r>
              <a:rPr lang="de-DE" altLang="de-DE" sz="1800" dirty="0" smtClean="0">
                <a:solidFill>
                  <a:srgbClr val="003366"/>
                </a:solidFill>
              </a:rPr>
              <a:t>inear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relations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395536" y="4761148"/>
            <a:ext cx="4032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dependent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5007960" y="4761148"/>
            <a:ext cx="4032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structure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52712" y="5229200"/>
            <a:ext cx="4032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study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,</a:t>
            </a:r>
            <a:br>
              <a:rPr lang="de-DE" altLang="de-DE" sz="2000" i="1" dirty="0" smtClean="0">
                <a:solidFill>
                  <a:srgbClr val="003366"/>
                </a:solidFill>
              </a:rPr>
            </a:br>
            <a:r>
              <a:rPr lang="de-DE" altLang="de-DE" sz="2000" i="1" dirty="0" smtClean="0">
                <a:solidFill>
                  <a:srgbClr val="003366"/>
                </a:solidFill>
              </a:rPr>
              <a:t>		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causal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relation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4898944" y="5229200"/>
            <a:ext cx="4032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study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overall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behavior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/>
            </a:r>
            <a:br>
              <a:rPr lang="de-DE" altLang="de-DE" sz="2000" i="1" dirty="0" smtClean="0">
                <a:solidFill>
                  <a:srgbClr val="003366"/>
                </a:solidFill>
              </a:rPr>
            </a:br>
            <a:r>
              <a:rPr lang="de-DE" altLang="de-DE" sz="2000" i="1" dirty="0" smtClean="0">
                <a:solidFill>
                  <a:srgbClr val="003366"/>
                </a:solidFill>
              </a:rPr>
              <a:t>    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assuming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dependence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1407100" y="3537012"/>
            <a:ext cx="1760744" cy="1080120"/>
            <a:chOff x="5976156" y="1411934"/>
            <a:chExt cx="2628292" cy="2089074"/>
          </a:xfrm>
        </p:grpSpPr>
        <p:cxnSp>
          <p:nvCxnSpPr>
            <p:cNvPr id="18" name="Gerade Verbindung 17"/>
            <p:cNvCxnSpPr/>
            <p:nvPr/>
          </p:nvCxnSpPr>
          <p:spPr>
            <a:xfrm flipV="1">
              <a:off x="7726545" y="1804521"/>
              <a:ext cx="1" cy="157159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30" idx="4"/>
            </p:cNvCxnSpPr>
            <p:nvPr/>
          </p:nvCxnSpPr>
          <p:spPr>
            <a:xfrm flipV="1">
              <a:off x="8293557" y="1546803"/>
              <a:ext cx="0" cy="12771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/>
            <p:cNvCxnSpPr/>
            <p:nvPr/>
          </p:nvCxnSpPr>
          <p:spPr>
            <a:xfrm flipH="1" flipV="1">
              <a:off x="5976156" y="1412776"/>
              <a:ext cx="2699" cy="2088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5976156" y="3501008"/>
              <a:ext cx="26282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/>
            <p:cNvSpPr/>
            <p:nvPr/>
          </p:nvSpPr>
          <p:spPr>
            <a:xfrm>
              <a:off x="7164288" y="25191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6228184" y="280721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6974553" y="208713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270697" y="162880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37" name="Gerade Verbindung 36"/>
            <p:cNvCxnSpPr/>
            <p:nvPr/>
          </p:nvCxnSpPr>
          <p:spPr>
            <a:xfrm flipV="1">
              <a:off x="6084168" y="1411934"/>
              <a:ext cx="2376264" cy="16570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 flipV="1">
              <a:off x="6987388" y="2137231"/>
              <a:ext cx="1" cy="31432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/>
          </p:nvCxnSpPr>
          <p:spPr>
            <a:xfrm flipV="1">
              <a:off x="7187146" y="2347787"/>
              <a:ext cx="0" cy="165082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V="1">
              <a:off x="6251042" y="2884881"/>
              <a:ext cx="1" cy="4006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/>
            <p:cNvSpPr/>
            <p:nvPr/>
          </p:nvSpPr>
          <p:spPr>
            <a:xfrm>
              <a:off x="7694633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5922150" y="3429000"/>
            <a:ext cx="1746194" cy="1188132"/>
            <a:chOff x="5976156" y="1412776"/>
            <a:chExt cx="2628292" cy="2088232"/>
          </a:xfrm>
        </p:grpSpPr>
        <p:cxnSp>
          <p:nvCxnSpPr>
            <p:cNvPr id="42" name="Gerade Verbindung 41"/>
            <p:cNvCxnSpPr/>
            <p:nvPr/>
          </p:nvCxnSpPr>
          <p:spPr>
            <a:xfrm flipH="1" flipV="1">
              <a:off x="7726546" y="1804522"/>
              <a:ext cx="85814" cy="11176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>
              <a:stCxn id="49" idx="4"/>
            </p:cNvCxnSpPr>
            <p:nvPr/>
          </p:nvCxnSpPr>
          <p:spPr>
            <a:xfrm flipH="1" flipV="1">
              <a:off x="8307363" y="1646906"/>
              <a:ext cx="117438" cy="12771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 flipH="1" flipV="1">
              <a:off x="5976156" y="1412776"/>
              <a:ext cx="2699" cy="2088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>
              <a:off x="5976156" y="3501008"/>
              <a:ext cx="26282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7164288" y="259119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7" name="Ellipse 46"/>
            <p:cNvSpPr/>
            <p:nvPr/>
          </p:nvSpPr>
          <p:spPr>
            <a:xfrm>
              <a:off x="6246290" y="278005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6965500" y="209619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8401941" y="172890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50" name="Gerade Verbindung 49"/>
            <p:cNvCxnSpPr/>
            <p:nvPr/>
          </p:nvCxnSpPr>
          <p:spPr>
            <a:xfrm flipV="1">
              <a:off x="6084168" y="1483942"/>
              <a:ext cx="2376264" cy="16570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flipH="1" flipV="1">
              <a:off x="6987389" y="2137232"/>
              <a:ext cx="176899" cy="210555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H="1" flipV="1">
              <a:off x="7066785" y="2472125"/>
              <a:ext cx="111308" cy="130858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flipH="1" flipV="1">
              <a:off x="6292009" y="2830077"/>
              <a:ext cx="69690" cy="94867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lipse 53"/>
            <p:cNvSpPr/>
            <p:nvPr/>
          </p:nvSpPr>
          <p:spPr>
            <a:xfrm>
              <a:off x="7694633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cxnSp>
        <p:nvCxnSpPr>
          <p:cNvPr id="55" name="Gerade Verbindung 54"/>
          <p:cNvCxnSpPr/>
          <p:nvPr/>
        </p:nvCxnSpPr>
        <p:spPr>
          <a:xfrm>
            <a:off x="0" y="5957664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107504" y="5985284"/>
            <a:ext cx="835292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000" b="1" dirty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descriptive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analyses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2177090" y="6327218"/>
            <a:ext cx="7363462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But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clear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on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doing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!</a:t>
            </a:r>
            <a:endParaRPr lang="de-DE" altLang="de-DE" sz="2400" b="1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53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4" grpId="0"/>
      <p:bldP spid="21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276872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Next </a:t>
            </a:r>
            <a:r>
              <a:rPr lang="de-DE" altLang="de-DE" sz="4800" dirty="0" err="1" smtClean="0"/>
              <a:t>Week</a:t>
            </a:r>
            <a:r>
              <a:rPr lang="de-DE" altLang="de-DE" sz="4800" dirty="0" smtClean="0"/>
              <a:t>:</a:t>
            </a:r>
            <a:br>
              <a:rPr lang="de-DE" altLang="de-DE" sz="4800" dirty="0" smtClean="0"/>
            </a:br>
            <a:r>
              <a:rPr lang="de-DE" altLang="de-DE" sz="4800" dirty="0" err="1" smtClean="0"/>
              <a:t>Principles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of</a:t>
            </a:r>
            <a:r>
              <a:rPr lang="de-DE" altLang="de-DE" sz="4800" dirty="0" smtClean="0"/>
              <a:t> Data Analysis</a:t>
            </a:r>
            <a:endParaRPr lang="de-DE" altLang="de-DE" sz="6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900608" y="4077072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Scientific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validation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899592" y="4643408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The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workflow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899592" y="5228481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Working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400" dirty="0" smtClean="0">
                <a:solidFill>
                  <a:srgbClr val="003366"/>
                </a:solidFill>
              </a:rPr>
              <a:t> multiple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sets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899592" y="5798729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write</a:t>
            </a:r>
            <a:r>
              <a:rPr lang="de-DE" altLang="de-DE" sz="2400" dirty="0" smtClean="0">
                <a:solidFill>
                  <a:srgbClr val="003366"/>
                </a:solidFill>
              </a:rPr>
              <a:t> a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report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63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489950" cy="792088"/>
          </a:xfrm>
        </p:spPr>
        <p:txBody>
          <a:bodyPr/>
          <a:lstStyle/>
          <a:p>
            <a:pPr algn="ctr" eaLnBrk="1" hangingPunct="1"/>
            <a:r>
              <a:rPr lang="de-DE" altLang="de-DE" sz="4000" dirty="0" err="1" smtClean="0"/>
              <a:t>Week</a:t>
            </a:r>
            <a:r>
              <a:rPr lang="de-DE" altLang="de-DE" sz="4000" dirty="0" smtClean="0"/>
              <a:t> 3 Learning </a:t>
            </a:r>
            <a:r>
              <a:rPr lang="de-DE" altLang="de-DE" sz="4000" dirty="0" err="1" smtClean="0"/>
              <a:t>Objectives</a:t>
            </a:r>
            <a:endParaRPr lang="de-DE" altLang="de-DE" sz="54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95536" y="1484784"/>
            <a:ext cx="70567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Simple Modelling in R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115616" y="1934938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syntax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of</a:t>
            </a:r>
            <a:r>
              <a:rPr lang="de-DE" sz="2400" kern="0" dirty="0" smtClean="0">
                <a:solidFill>
                  <a:srgbClr val="003366"/>
                </a:solidFill>
              </a:rPr>
              <a:t> R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5616" y="2366986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Simple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interaction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terms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intercept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term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2996952"/>
            <a:ext cx="7776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OLS and PCA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3457137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perform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regression</a:t>
            </a:r>
            <a:r>
              <a:rPr lang="de-DE" sz="2400" kern="0" dirty="0" smtClean="0">
                <a:solidFill>
                  <a:srgbClr val="003366"/>
                </a:solidFill>
              </a:rPr>
              <a:t> on </a:t>
            </a:r>
            <a:r>
              <a:rPr lang="de-DE" sz="2400" kern="0" dirty="0" err="1" smtClean="0">
                <a:solidFill>
                  <a:srgbClr val="003366"/>
                </a:solidFill>
              </a:rPr>
              <a:t>specified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115616" y="3879457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Summary </a:t>
            </a:r>
            <a:r>
              <a:rPr lang="de-DE" sz="2400" kern="0" dirty="0" err="1" smtClean="0">
                <a:solidFill>
                  <a:srgbClr val="003366"/>
                </a:solidFill>
              </a:rPr>
              <a:t>parameters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diagnostic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plots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115616" y="4310786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Identifying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features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problems</a:t>
            </a:r>
            <a:r>
              <a:rPr lang="de-DE" sz="2400" kern="0" dirty="0" smtClean="0">
                <a:solidFill>
                  <a:srgbClr val="003366"/>
                </a:solidFill>
              </a:rPr>
              <a:t>:</a:t>
            </a: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763688" y="4725144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Non-</a:t>
            </a:r>
            <a:r>
              <a:rPr lang="de-DE" sz="2400" kern="0" dirty="0" err="1" smtClean="0">
                <a:solidFill>
                  <a:srgbClr val="003366"/>
                </a:solidFill>
              </a:rPr>
              <a:t>linearity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outliers</a:t>
            </a:r>
            <a:r>
              <a:rPr lang="de-DE" sz="2400" kern="0" dirty="0" smtClean="0">
                <a:solidFill>
                  <a:srgbClr val="003366"/>
                </a:solidFill>
              </a:rPr>
              <a:t>, variable </a:t>
            </a:r>
            <a:r>
              <a:rPr lang="de-DE" sz="2400" kern="0" dirty="0" err="1" smtClean="0">
                <a:solidFill>
                  <a:srgbClr val="003366"/>
                </a:solidFill>
              </a:rPr>
              <a:t>interaction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04588" y="6164585"/>
            <a:ext cx="8415883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Try it out on actual data (pulse, electricity)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115616" y="5157192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Identifying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principal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components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with</a:t>
            </a:r>
            <a:r>
              <a:rPr lang="de-DE" sz="2400" kern="0" dirty="0" smtClean="0">
                <a:solidFill>
                  <a:srgbClr val="003366"/>
                </a:solidFill>
              </a:rPr>
              <a:t> PCA</a:t>
            </a: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115616" y="5589240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Regression </a:t>
            </a:r>
            <a:r>
              <a:rPr lang="de-DE" sz="2400" kern="0" dirty="0" err="1" smtClean="0">
                <a:solidFill>
                  <a:srgbClr val="003366"/>
                </a:solidFill>
              </a:rPr>
              <a:t>vs</a:t>
            </a:r>
            <a:r>
              <a:rPr lang="de-DE" sz="2400" kern="0" dirty="0" smtClean="0">
                <a:solidFill>
                  <a:srgbClr val="003366"/>
                </a:solidFill>
              </a:rPr>
              <a:t> PCA, Generative </a:t>
            </a:r>
            <a:r>
              <a:rPr lang="de-DE" sz="2400" kern="0" dirty="0" err="1" smtClean="0">
                <a:solidFill>
                  <a:srgbClr val="003366"/>
                </a:solidFill>
              </a:rPr>
              <a:t>vs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Discriminative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err="1" smtClean="0"/>
              <a:t>Modelling</a:t>
            </a:r>
            <a:r>
              <a:rPr lang="de-DE" altLang="de-DE" sz="4800" dirty="0" smtClean="0"/>
              <a:t> Basics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4104674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648742"/>
          </a:xfrm>
        </p:spPr>
        <p:txBody>
          <a:bodyPr/>
          <a:lstStyle/>
          <a:p>
            <a:pPr eaLnBrk="1" hangingPunct="1"/>
            <a:r>
              <a:rPr lang="de-DE" altLang="de-DE" sz="4000" dirty="0" smtClean="0"/>
              <a:t>The Scientific </a:t>
            </a:r>
            <a:r>
              <a:rPr lang="de-DE" altLang="de-DE" sz="4000" dirty="0" err="1" smtClean="0"/>
              <a:t>Method</a:t>
            </a:r>
            <a:endParaRPr lang="de-DE" altLang="de-DE" sz="4400" dirty="0" smtClean="0"/>
          </a:p>
        </p:txBody>
      </p:sp>
      <p:pic>
        <p:nvPicPr>
          <p:cNvPr id="5123" name="Picture 2" descr="C:\Users\Franz Király\AppData\Local\Microsoft\Windows\Temporary Internet Files\Content.IE5\91KKHLNN\MC9004133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97"/>
          <a:stretch>
            <a:fillRect/>
          </a:stretch>
        </p:blipFill>
        <p:spPr bwMode="auto">
          <a:xfrm>
            <a:off x="6334125" y="2204864"/>
            <a:ext cx="2806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891283" y="29969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Observation</a:t>
            </a:r>
          </a:p>
        </p:txBody>
      </p: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2094608" y="35128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Picture 6" descr="C:\Users\Franz Király\AppData\Local\Microsoft\Windows\Temporary Internet Files\Content.IE5\PD2U44YA\MP90043864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11111"/>
          <a:stretch>
            <a:fillRect/>
          </a:stretch>
        </p:blipFill>
        <p:spPr bwMode="auto">
          <a:xfrm>
            <a:off x="1664395" y="2089245"/>
            <a:ext cx="866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891283" y="38351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Hypothesis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888108" y="46733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Prediction</a:t>
            </a: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891283" y="55115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Experiment</a:t>
            </a:r>
          </a:p>
        </p:txBody>
      </p:sp>
      <p:cxnSp>
        <p:nvCxnSpPr>
          <p:cNvPr id="42" name="Gerade Verbindung mit Pfeil 41"/>
          <p:cNvCxnSpPr>
            <a:cxnSpLocks noChangeShapeType="1"/>
          </p:cNvCxnSpPr>
          <p:nvPr/>
        </p:nvCxnSpPr>
        <p:spPr bwMode="auto">
          <a:xfrm>
            <a:off x="2097783" y="43510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cxnSpLocks noChangeShapeType="1"/>
          </p:cNvCxnSpPr>
          <p:nvPr/>
        </p:nvCxnSpPr>
        <p:spPr bwMode="auto">
          <a:xfrm>
            <a:off x="2097783" y="5179765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>
            <a:cxnSpLocks noChangeShapeType="1"/>
          </p:cNvCxnSpPr>
          <p:nvPr/>
        </p:nvCxnSpPr>
        <p:spPr bwMode="auto">
          <a:xfrm>
            <a:off x="254695" y="325095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>
            <a:cxnSpLocks noChangeShapeType="1"/>
          </p:cNvCxnSpPr>
          <p:nvPr/>
        </p:nvCxnSpPr>
        <p:spPr bwMode="auto">
          <a:xfrm>
            <a:off x="254695" y="575920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cxnSpLocks noChangeShapeType="1"/>
          </p:cNvCxnSpPr>
          <p:nvPr/>
        </p:nvCxnSpPr>
        <p:spPr bwMode="auto">
          <a:xfrm flipH="1" flipV="1">
            <a:off x="251520" y="3250952"/>
            <a:ext cx="3175" cy="25082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"/>
          <p:cNvSpPr txBox="1">
            <a:spLocks noChangeArrowheads="1"/>
          </p:cNvSpPr>
          <p:nvPr/>
        </p:nvSpPr>
        <p:spPr bwMode="auto">
          <a:xfrm>
            <a:off x="3206428" y="1413446"/>
            <a:ext cx="3369320" cy="49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800" dirty="0" smtClean="0"/>
              <a:t>qualitative </a:t>
            </a:r>
            <a:r>
              <a:rPr lang="de-DE" altLang="de-DE" sz="2800" dirty="0" err="1" smtClean="0"/>
              <a:t>version</a:t>
            </a:r>
            <a:endParaRPr lang="de-DE" altLang="de-DE" sz="3200" dirty="0" smtClean="0"/>
          </a:p>
        </p:txBody>
      </p:sp>
      <p:sp>
        <p:nvSpPr>
          <p:cNvPr id="2" name="Rechteckige Legende 1"/>
          <p:cNvSpPr/>
          <p:nvPr/>
        </p:nvSpPr>
        <p:spPr>
          <a:xfrm>
            <a:off x="3635896" y="2314336"/>
            <a:ext cx="3259069" cy="391409"/>
          </a:xfrm>
          <a:prstGeom prst="wedgeRectCallout">
            <a:avLst>
              <a:gd name="adj1" fmla="val 59480"/>
              <a:gd name="adj2" fmla="val 50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Why did this apple fall from the tree?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hteckige Legende 27"/>
          <p:cNvSpPr/>
          <p:nvPr/>
        </p:nvSpPr>
        <p:spPr>
          <a:xfrm>
            <a:off x="3635896" y="2935979"/>
            <a:ext cx="3259069" cy="614762"/>
          </a:xfrm>
          <a:prstGeom prst="wedgeRectCallout">
            <a:avLst>
              <a:gd name="adj1" fmla="val 58924"/>
              <a:gd name="adj2" fmla="val 389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Curious – all these apples falling from the trees without anybody telling them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Rechteckige Legende 28"/>
          <p:cNvSpPr/>
          <p:nvPr/>
        </p:nvSpPr>
        <p:spPr>
          <a:xfrm>
            <a:off x="3635896" y="3728067"/>
            <a:ext cx="3259069" cy="614762"/>
          </a:xfrm>
          <a:prstGeom prst="wedgeRectCallout">
            <a:avLst>
              <a:gd name="adj1" fmla="val 58368"/>
              <a:gd name="adj2" fmla="val -346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 hypothesize that this is a general principle – things unattached fall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Rechteckige Legende 29"/>
          <p:cNvSpPr/>
          <p:nvPr/>
        </p:nvSpPr>
        <p:spPr>
          <a:xfrm>
            <a:off x="3635896" y="4520154"/>
            <a:ext cx="3259069" cy="736997"/>
          </a:xfrm>
          <a:prstGeom prst="wedgeRectCallout">
            <a:avLst>
              <a:gd name="adj1" fmla="val 60035"/>
              <a:gd name="adj2" fmla="val -538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That is, if I try to drop various things out of my living room window, they will fall into the garden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Rechteckige Legende 30"/>
          <p:cNvSpPr/>
          <p:nvPr/>
        </p:nvSpPr>
        <p:spPr>
          <a:xfrm>
            <a:off x="3635896" y="5406032"/>
            <a:ext cx="4680520" cy="736997"/>
          </a:xfrm>
          <a:prstGeom prst="wedgeRectCallout">
            <a:avLst>
              <a:gd name="adj1" fmla="val 34696"/>
              <a:gd name="adj2" fmla="val -648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I. Newton’s lab protocol, July 3</a:t>
            </a:r>
            <a:r>
              <a:rPr lang="en-GB" sz="1400" baseline="30000" dirty="0" smtClean="0">
                <a:solidFill>
                  <a:schemeClr val="tx1"/>
                </a:solidFill>
              </a:rPr>
              <a:t>rd</a:t>
            </a:r>
            <a:r>
              <a:rPr lang="en-GB" sz="1400" dirty="0">
                <a:solidFill>
                  <a:schemeClr val="tx1"/>
                </a:solidFill>
              </a:rPr>
              <a:t>,</a:t>
            </a:r>
            <a:r>
              <a:rPr lang="en-GB" sz="1400" dirty="0" smtClean="0">
                <a:solidFill>
                  <a:schemeClr val="tx1"/>
                </a:solidFill>
              </a:rPr>
              <a:t> 1648. The experiment has been a great success. Confirmed hypothesis for a variety of food articles and furniture listed in Appendix C.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Rechteckige Legende 31"/>
          <p:cNvSpPr/>
          <p:nvPr/>
        </p:nvSpPr>
        <p:spPr>
          <a:xfrm>
            <a:off x="4355976" y="6236070"/>
            <a:ext cx="4752528" cy="577306"/>
          </a:xfrm>
          <a:prstGeom prst="wedgeRectCallout">
            <a:avLst>
              <a:gd name="adj1" fmla="val 36630"/>
              <a:gd name="adj2" fmla="val -758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Conclusion: Hypothesis valid for samples that don’t move.</a:t>
            </a:r>
            <a:br>
              <a:rPr lang="en-GB" sz="1400" dirty="0" smtClean="0">
                <a:solidFill>
                  <a:schemeClr val="tx1"/>
                </a:solidFill>
              </a:rPr>
            </a:br>
            <a:r>
              <a:rPr lang="en-GB" sz="1400" dirty="0" smtClean="0">
                <a:solidFill>
                  <a:schemeClr val="tx1"/>
                </a:solidFill>
              </a:rPr>
              <a:t>Further experimentation needed on live specimens.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40" grpId="0" animBg="1"/>
      <p:bldP spid="41" grpId="0" animBg="1"/>
      <p:bldP spid="2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648742"/>
          </a:xfrm>
        </p:spPr>
        <p:txBody>
          <a:bodyPr/>
          <a:lstStyle/>
          <a:p>
            <a:pPr eaLnBrk="1" hangingPunct="1"/>
            <a:r>
              <a:rPr lang="de-DE" altLang="de-DE" sz="4000" dirty="0" smtClean="0"/>
              <a:t>The Scientific </a:t>
            </a:r>
            <a:r>
              <a:rPr lang="de-DE" altLang="de-DE" sz="4000" dirty="0" err="1" smtClean="0"/>
              <a:t>Method</a:t>
            </a:r>
            <a:endParaRPr lang="de-DE" altLang="de-DE" sz="4400" dirty="0" smtClean="0"/>
          </a:p>
        </p:txBody>
      </p:sp>
      <p:pic>
        <p:nvPicPr>
          <p:cNvPr id="5123" name="Picture 2" descr="C:\Users\Franz Király\AppData\Local\Microsoft\Windows\Temporary Internet Files\Content.IE5\91KKHLNN\MC9004133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97"/>
          <a:stretch>
            <a:fillRect/>
          </a:stretch>
        </p:blipFill>
        <p:spPr bwMode="auto">
          <a:xfrm>
            <a:off x="6334125" y="2204864"/>
            <a:ext cx="2806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891283" y="29969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Observation</a:t>
            </a:r>
          </a:p>
        </p:txBody>
      </p: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2094608" y="35128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Picture 6" descr="C:\Users\Franz Király\AppData\Local\Microsoft\Windows\Temporary Internet Files\Content.IE5\PD2U44YA\MP90043864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11111"/>
          <a:stretch>
            <a:fillRect/>
          </a:stretch>
        </p:blipFill>
        <p:spPr bwMode="auto">
          <a:xfrm>
            <a:off x="1667891" y="2087293"/>
            <a:ext cx="866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891283" y="38351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Hypothesis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888108" y="46733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Prediction</a:t>
            </a: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891283" y="55115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Experiment</a:t>
            </a:r>
          </a:p>
        </p:txBody>
      </p:sp>
      <p:cxnSp>
        <p:nvCxnSpPr>
          <p:cNvPr id="42" name="Gerade Verbindung mit Pfeil 41"/>
          <p:cNvCxnSpPr>
            <a:cxnSpLocks noChangeShapeType="1"/>
          </p:cNvCxnSpPr>
          <p:nvPr/>
        </p:nvCxnSpPr>
        <p:spPr bwMode="auto">
          <a:xfrm>
            <a:off x="2097783" y="43510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cxnSpLocks noChangeShapeType="1"/>
          </p:cNvCxnSpPr>
          <p:nvPr/>
        </p:nvCxnSpPr>
        <p:spPr bwMode="auto">
          <a:xfrm>
            <a:off x="2097783" y="5179765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>
            <a:cxnSpLocks noChangeShapeType="1"/>
          </p:cNvCxnSpPr>
          <p:nvPr/>
        </p:nvCxnSpPr>
        <p:spPr bwMode="auto">
          <a:xfrm>
            <a:off x="254695" y="325095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>
            <a:cxnSpLocks noChangeShapeType="1"/>
          </p:cNvCxnSpPr>
          <p:nvPr/>
        </p:nvCxnSpPr>
        <p:spPr bwMode="auto">
          <a:xfrm>
            <a:off x="254695" y="575920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cxnSpLocks noChangeShapeType="1"/>
          </p:cNvCxnSpPr>
          <p:nvPr/>
        </p:nvCxnSpPr>
        <p:spPr bwMode="auto">
          <a:xfrm flipH="1" flipV="1">
            <a:off x="251520" y="3250952"/>
            <a:ext cx="3175" cy="25082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"/>
          <p:cNvSpPr txBox="1">
            <a:spLocks noChangeArrowheads="1"/>
          </p:cNvSpPr>
          <p:nvPr/>
        </p:nvSpPr>
        <p:spPr bwMode="auto">
          <a:xfrm>
            <a:off x="3206428" y="1413446"/>
            <a:ext cx="3369320" cy="49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800" dirty="0" err="1" smtClean="0"/>
              <a:t>quantative</a:t>
            </a:r>
            <a:r>
              <a:rPr lang="de-DE" altLang="de-DE" sz="2800" dirty="0" smtClean="0"/>
              <a:t> </a:t>
            </a:r>
            <a:r>
              <a:rPr lang="de-DE" altLang="de-DE" sz="2800" dirty="0" err="1" smtClean="0"/>
              <a:t>version</a:t>
            </a:r>
            <a:endParaRPr lang="de-DE" altLang="de-DE" sz="3200" dirty="0" smtClean="0"/>
          </a:p>
        </p:txBody>
      </p:sp>
      <p:sp>
        <p:nvSpPr>
          <p:cNvPr id="2" name="Rechteckige Legende 1"/>
          <p:cNvSpPr/>
          <p:nvPr/>
        </p:nvSpPr>
        <p:spPr>
          <a:xfrm>
            <a:off x="3635896" y="2314336"/>
            <a:ext cx="3259069" cy="391409"/>
          </a:xfrm>
          <a:prstGeom prst="wedgeRectCallout">
            <a:avLst>
              <a:gd name="adj1" fmla="val 59480"/>
              <a:gd name="adj2" fmla="val 50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Why did this apple fall from the tree?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Rechteckige Legende 27"/>
          <p:cNvSpPr/>
          <p:nvPr/>
        </p:nvSpPr>
        <p:spPr>
          <a:xfrm>
            <a:off x="3635896" y="2896794"/>
            <a:ext cx="3259069" cy="770651"/>
          </a:xfrm>
          <a:prstGeom prst="wedgeRectCallout">
            <a:avLst>
              <a:gd name="adj1" fmla="val 58924"/>
              <a:gd name="adj2" fmla="val 389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Rechteckige Legende 29"/>
          <p:cNvSpPr/>
          <p:nvPr/>
        </p:nvSpPr>
        <p:spPr>
          <a:xfrm>
            <a:off x="3635896" y="4520154"/>
            <a:ext cx="3259069" cy="736997"/>
          </a:xfrm>
          <a:prstGeom prst="wedgeRectCallout">
            <a:avLst>
              <a:gd name="adj1" fmla="val 60035"/>
              <a:gd name="adj2" fmla="val -538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 hypothesize that this will be the case for any other height/time pair.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1" name="Rechteckige Legende 30"/>
          <p:cNvSpPr/>
          <p:nvPr/>
        </p:nvSpPr>
        <p:spPr>
          <a:xfrm>
            <a:off x="3635896" y="5406032"/>
            <a:ext cx="4680520" cy="736997"/>
          </a:xfrm>
          <a:prstGeom prst="wedgeRectCallout">
            <a:avLst>
              <a:gd name="adj1" fmla="val 34696"/>
              <a:gd name="adj2" fmla="val -648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2" name="Rechteckige Legende 31"/>
          <p:cNvSpPr/>
          <p:nvPr/>
        </p:nvSpPr>
        <p:spPr>
          <a:xfrm>
            <a:off x="4427984" y="6192463"/>
            <a:ext cx="4680520" cy="621930"/>
          </a:xfrm>
          <a:prstGeom prst="wedgeRectCallout">
            <a:avLst>
              <a:gd name="adj1" fmla="val 36630"/>
              <a:gd name="adj2" fmla="val -758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Conclusion: Hypothesis confirmed. I think the reason might be an unspecified invisible force. Further investigation is needed. </a:t>
            </a:r>
            <a:r>
              <a:rPr lang="en-GB" sz="1200" dirty="0" smtClean="0">
                <a:solidFill>
                  <a:schemeClr val="tx1"/>
                </a:solidFill>
              </a:rPr>
              <a:t>Increase height?</a:t>
            </a:r>
            <a:r>
              <a:rPr lang="en-GB" sz="1400" dirty="0" smtClean="0">
                <a:solidFill>
                  <a:schemeClr val="tx1"/>
                </a:solidFill>
              </a:rPr>
              <a:t> </a:t>
            </a:r>
            <a:r>
              <a:rPr lang="en-GB" sz="1100" dirty="0" smtClean="0">
                <a:solidFill>
                  <a:schemeClr val="tx1"/>
                </a:solidFill>
              </a:rPr>
              <a:t>Live specimens?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AutoShape 2"/>
          <p:cNvSpPr txBox="1">
            <a:spLocks noChangeArrowheads="1"/>
          </p:cNvSpPr>
          <p:nvPr/>
        </p:nvSpPr>
        <p:spPr bwMode="auto">
          <a:xfrm rot="20196068">
            <a:off x="6213380" y="1421019"/>
            <a:ext cx="2391915" cy="4207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400" dirty="0" err="1" smtClean="0"/>
              <a:t>with</a:t>
            </a:r>
            <a:r>
              <a:rPr lang="de-DE" altLang="de-DE" sz="2400" dirty="0" smtClean="0"/>
              <a:t> </a:t>
            </a:r>
            <a:r>
              <a:rPr lang="de-DE" altLang="de-DE" sz="2400" dirty="0" err="1" smtClean="0"/>
              <a:t>Statistics</a:t>
            </a:r>
            <a:r>
              <a:rPr lang="de-DE" altLang="de-DE" sz="2400" dirty="0" smtClean="0"/>
              <a:t>!</a:t>
            </a:r>
            <a:endParaRPr lang="de-DE" altLang="de-DE" sz="2800" dirty="0" smtClean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8865"/>
              </p:ext>
            </p:extLst>
          </p:nvPr>
        </p:nvGraphicFramePr>
        <p:xfrm>
          <a:off x="4470131" y="2915891"/>
          <a:ext cx="2424835" cy="7307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967"/>
                <a:gridCol w="484967"/>
                <a:gridCol w="484967"/>
                <a:gridCol w="484967"/>
                <a:gridCol w="484967"/>
              </a:tblGrid>
              <a:tr h="387199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3.9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9.1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16.2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24.9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635896" y="2924944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Drop height/</a:t>
            </a:r>
            <a:r>
              <a:rPr lang="en-GB" sz="800" b="1" dirty="0" smtClean="0"/>
              <a:t/>
            </a:r>
            <a:br>
              <a:rPr lang="en-GB" sz="800" b="1" dirty="0" smtClean="0"/>
            </a:br>
            <a:r>
              <a:rPr lang="en-GB" sz="600" b="1" dirty="0" smtClean="0"/>
              <a:t>strange British length unit</a:t>
            </a:r>
            <a:endParaRPr lang="en-GB" sz="8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3635896" y="3284984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Drop time/</a:t>
            </a:r>
            <a:r>
              <a:rPr lang="en-GB" sz="800" b="1" dirty="0" smtClean="0"/>
              <a:t/>
            </a:r>
            <a:br>
              <a:rPr lang="en-GB" sz="800" b="1" dirty="0" smtClean="0"/>
            </a:br>
            <a:r>
              <a:rPr lang="en-GB" sz="600" b="1" dirty="0" smtClean="0"/>
              <a:t>weird British </a:t>
            </a:r>
            <a:br>
              <a:rPr lang="en-GB" sz="600" b="1" dirty="0" smtClean="0"/>
            </a:br>
            <a:r>
              <a:rPr lang="en-GB" sz="600" b="1" dirty="0" smtClean="0"/>
              <a:t>time unit</a:t>
            </a:r>
            <a:endParaRPr lang="en-GB" sz="800" b="1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635896" y="3738389"/>
            <a:ext cx="3259069" cy="622546"/>
            <a:chOff x="3635896" y="3738389"/>
            <a:chExt cx="3259069" cy="622546"/>
          </a:xfrm>
        </p:grpSpPr>
        <p:sp>
          <p:nvSpPr>
            <p:cNvPr id="29" name="Rechteckige Legende 28"/>
            <p:cNvSpPr/>
            <p:nvPr/>
          </p:nvSpPr>
          <p:spPr>
            <a:xfrm>
              <a:off x="3635896" y="3738389"/>
              <a:ext cx="3259069" cy="604439"/>
            </a:xfrm>
            <a:prstGeom prst="wedgeRectCallout">
              <a:avLst>
                <a:gd name="adj1" fmla="val 58368"/>
                <a:gd name="adj2" fmla="val -346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Looks like</a:t>
              </a:r>
              <a:r>
                <a:rPr lang="en-GB" sz="1400" dirty="0" smtClean="0">
                  <a:solidFill>
                    <a:schemeClr val="tx1"/>
                  </a:solidFill>
                </a:rPr>
                <a:t>  height = 100 time² + residual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737514" y="4130103"/>
              <a:ext cx="2016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/>
                <a:t>(I ran polynomial regression in R)</a:t>
              </a:r>
              <a:endParaRPr lang="en-GB" dirty="0"/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999322"/>
              </p:ext>
            </p:extLst>
          </p:nvPr>
        </p:nvGraphicFramePr>
        <p:xfrm>
          <a:off x="4523429" y="5416435"/>
          <a:ext cx="2424835" cy="7307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967"/>
                <a:gridCol w="484967"/>
                <a:gridCol w="484967"/>
                <a:gridCol w="484967"/>
                <a:gridCol w="484967"/>
              </a:tblGrid>
              <a:tr h="387199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35.9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49.2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64.5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80.5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.6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.7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.8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feld 34"/>
          <p:cNvSpPr txBox="1"/>
          <p:nvPr/>
        </p:nvSpPr>
        <p:spPr>
          <a:xfrm>
            <a:off x="3635896" y="5398819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Drop height/</a:t>
            </a:r>
            <a:r>
              <a:rPr lang="en-GB" sz="800" b="1" dirty="0" smtClean="0"/>
              <a:t/>
            </a:r>
            <a:br>
              <a:rPr lang="en-GB" sz="800" b="1" dirty="0" smtClean="0"/>
            </a:br>
            <a:r>
              <a:rPr lang="en-GB" sz="600" b="1" dirty="0" smtClean="0"/>
              <a:t>strange British length unit</a:t>
            </a:r>
            <a:endParaRPr lang="en-GB" sz="8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3635896" y="5758859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Drop time/</a:t>
            </a:r>
            <a:r>
              <a:rPr lang="en-GB" sz="800" b="1" dirty="0" smtClean="0"/>
              <a:t/>
            </a:r>
            <a:br>
              <a:rPr lang="en-GB" sz="800" b="1" dirty="0" smtClean="0"/>
            </a:br>
            <a:r>
              <a:rPr lang="en-GB" sz="600" b="1" dirty="0" smtClean="0"/>
              <a:t>weird British </a:t>
            </a:r>
            <a:br>
              <a:rPr lang="en-GB" sz="600" b="1" dirty="0" smtClean="0"/>
            </a:br>
            <a:r>
              <a:rPr lang="en-GB" sz="600" b="1" dirty="0" smtClean="0"/>
              <a:t>time unit</a:t>
            </a:r>
            <a:endParaRPr lang="en-GB" sz="8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7020272" y="5445224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/>
              <a:t>Average </a:t>
            </a:r>
            <a:br>
              <a:rPr lang="en-GB" sz="900" b="1" dirty="0" smtClean="0"/>
            </a:br>
            <a:r>
              <a:rPr lang="en-GB" sz="900" b="1" dirty="0" smtClean="0"/>
              <a:t>relative error = </a:t>
            </a:r>
            <a:r>
              <a:rPr lang="en-GB" sz="1200" b="1" dirty="0" smtClean="0"/>
              <a:t>1%</a:t>
            </a:r>
            <a:endParaRPr lang="en-GB" sz="800" b="1" dirty="0"/>
          </a:p>
        </p:txBody>
      </p:sp>
      <p:sp>
        <p:nvSpPr>
          <p:cNvPr id="39" name="Textfeld 38"/>
          <p:cNvSpPr txBox="1"/>
          <p:nvPr/>
        </p:nvSpPr>
        <p:spPr>
          <a:xfrm>
            <a:off x="7236296" y="5866539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/>
              <a:t>A good fit!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376249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40" grpId="0" animBg="1"/>
      <p:bldP spid="41" grpId="0" animBg="1"/>
      <p:bldP spid="2" grpId="0" animBg="1"/>
      <p:bldP spid="28" grpId="0" animBg="1"/>
      <p:bldP spid="30" grpId="0" animBg="1"/>
      <p:bldP spid="31" grpId="0" animBg="1"/>
      <p:bldP spid="32" grpId="0" animBg="1"/>
      <p:bldP spid="25" grpId="0" animBg="1"/>
      <p:bldP spid="6" grpId="0"/>
      <p:bldP spid="33" grpId="0"/>
      <p:bldP spid="35" grpId="0"/>
      <p:bldP spid="36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What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is</a:t>
            </a:r>
            <a:r>
              <a:rPr lang="de-DE" altLang="de-DE" sz="3600" dirty="0" smtClean="0"/>
              <a:t> a </a:t>
            </a:r>
            <a:r>
              <a:rPr lang="de-DE" altLang="de-DE" sz="3600" dirty="0" err="1" smtClean="0"/>
              <a:t>scientific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model</a:t>
            </a:r>
            <a:r>
              <a:rPr lang="de-DE" altLang="de-DE" sz="3600" dirty="0" smtClean="0"/>
              <a:t>?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546670" y="4293096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Models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need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checked</a:t>
            </a:r>
            <a:r>
              <a:rPr lang="de-DE" altLang="de-DE" sz="2400" dirty="0" smtClean="0">
                <a:solidFill>
                  <a:srgbClr val="003366"/>
                </a:solidFill>
              </a:rPr>
              <a:t> in an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experiment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547936" y="1269430"/>
            <a:ext cx="86325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A 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qualitative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quantitative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statement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smtClean="0">
                <a:solidFill>
                  <a:srgbClr val="003366"/>
                </a:solidFill>
              </a:rPr>
              <a:t>(on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measurements</a:t>
            </a:r>
            <a:r>
              <a:rPr lang="de-DE" altLang="de-DE" sz="2400" dirty="0" smtClean="0">
                <a:solidFill>
                  <a:srgbClr val="003366"/>
                </a:solidFill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755576" y="2132807"/>
            <a:ext cx="86325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confirmed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refuted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in an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2400" dirty="0" smtClean="0">
                <a:solidFill>
                  <a:srgbClr val="003366"/>
                </a:solidFill>
              </a:rPr>
              <a:t>.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539552" y="1701478"/>
            <a:ext cx="612068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allows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predictions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314573" y="2636912"/>
            <a:ext cx="6173751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Qualitative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things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unattached</a:t>
            </a:r>
            <a:r>
              <a:rPr lang="de-DE" altLang="de-DE" sz="1800" dirty="0" smtClean="0">
                <a:solidFill>
                  <a:srgbClr val="003366"/>
                </a:solidFill>
              </a:rPr>
              <a:t> fall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ground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1323625" y="2924944"/>
            <a:ext cx="6857828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Qualitative 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apples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beautiful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331640" y="3284984"/>
            <a:ext cx="7056784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Quantitative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= 100 time² + residual/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noise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340692" y="3573016"/>
            <a:ext cx="7551788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Quantitative 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correlates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unmeasurable</a:t>
            </a:r>
            <a:r>
              <a:rPr lang="de-DE" altLang="de-DE" sz="1800" dirty="0" smtClean="0">
                <a:solidFill>
                  <a:srgbClr val="003366"/>
                </a:solidFill>
              </a:rPr>
              <a:t>) 			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Orgone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energy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room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043608" y="4678243"/>
            <a:ext cx="7553722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Either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purely</a:t>
            </a:r>
            <a:r>
              <a:rPr lang="de-DE" altLang="de-DE" sz="1800" dirty="0" smtClean="0">
                <a:solidFill>
                  <a:srgbClr val="003366"/>
                </a:solidFill>
              </a:rPr>
              <a:t> explorative,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clearly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said</a:t>
            </a:r>
            <a:endParaRPr lang="de-DE" altLang="de-DE" sz="1400" b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683568" y="5082775"/>
            <a:ext cx="8460432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smtClean="0">
                <a:solidFill>
                  <a:srgbClr val="003366"/>
                </a:solidFill>
              </a:rPr>
              <a:t>(„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600" dirty="0" smtClean="0">
                <a:solidFill>
                  <a:srgbClr val="003366"/>
                </a:solidFill>
              </a:rPr>
              <a:t> sample“,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rule-of-thumb</a:t>
            </a:r>
            <a:r>
              <a:rPr lang="de-DE" altLang="de-DE" sz="1600" dirty="0" smtClean="0">
                <a:solidFill>
                  <a:srgbClr val="003366"/>
                </a:solidFill>
              </a:rPr>
              <a:t> 80%) </a:t>
            </a:r>
            <a:endParaRPr lang="de-DE" altLang="de-DE" sz="1200" b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124000" y="5370807"/>
            <a:ext cx="8128520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estimated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smtClean="0">
                <a:solidFill>
                  <a:srgbClr val="003366"/>
                </a:solidFill>
              </a:rPr>
              <a:t>(„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“,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rule-of-thumb</a:t>
            </a:r>
            <a:r>
              <a:rPr lang="de-DE" altLang="de-DE" sz="1600" dirty="0" smtClean="0">
                <a:solidFill>
                  <a:srgbClr val="003366"/>
                </a:solidFill>
              </a:rPr>
              <a:t> 20%)</a:t>
            </a:r>
            <a:endParaRPr lang="de-DE" altLang="de-DE" sz="1200" b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115616" y="5778467"/>
            <a:ext cx="4464496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Never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800" b="1" dirty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sample!</a:t>
            </a:r>
            <a:endParaRPr lang="de-DE" altLang="de-DE" sz="1400" b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83568" y="6094015"/>
            <a:ext cx="8128520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repeat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i="1" dirty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optimize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do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inside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.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3131840" y="6425820"/>
            <a:ext cx="5465490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More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validation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next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4.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  <p:bldP spid="19" grpId="0"/>
      <p:bldP spid="23" grpId="0"/>
      <p:bldP spid="25" grpId="0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Discriminative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and</a:t>
            </a:r>
            <a:r>
              <a:rPr lang="de-DE" altLang="de-DE" sz="3600" dirty="0" smtClean="0"/>
              <a:t> generative </a:t>
            </a:r>
            <a:r>
              <a:rPr lang="de-DE" altLang="de-DE" sz="3600" dirty="0" err="1" smtClean="0"/>
              <a:t>models</a:t>
            </a:r>
            <a:endParaRPr lang="de-DE" altLang="de-DE" sz="36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547936" y="1144200"/>
            <a:ext cx="86325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err="1" smtClean="0">
                <a:solidFill>
                  <a:srgbClr val="003366"/>
                </a:solidFill>
              </a:rPr>
              <a:t>Discriminative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: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475656" y="1988840"/>
            <a:ext cx="7056784" cy="4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determined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explained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height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055904" y="1556792"/>
            <a:ext cx="794168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2400" dirty="0" smtClean="0">
                <a:solidFill>
                  <a:srgbClr val="003366"/>
                </a:solidFill>
              </a:rPr>
              <a:t>/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conditionality</a:t>
            </a:r>
            <a:r>
              <a:rPr lang="de-DE" altLang="de-DE" sz="2400" dirty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507174" y="2725945"/>
            <a:ext cx="1953258" cy="34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„y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depends</a:t>
            </a:r>
            <a:r>
              <a:rPr lang="de-DE" altLang="de-DE" sz="1800" dirty="0" smtClean="0">
                <a:solidFill>
                  <a:srgbClr val="003366"/>
                </a:solidFill>
              </a:rPr>
              <a:t> on x“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043608" y="2348210"/>
            <a:ext cx="86325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Mathematically</a:t>
            </a:r>
            <a:r>
              <a:rPr lang="de-DE" altLang="de-DE" sz="2400" dirty="0" smtClean="0">
                <a:solidFill>
                  <a:srgbClr val="003366"/>
                </a:solidFill>
              </a:rPr>
              <a:t>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modelling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conditional</a:t>
            </a:r>
            <a:r>
              <a:rPr lang="de-DE" altLang="de-DE" sz="2400" dirty="0" smtClean="0">
                <a:solidFill>
                  <a:srgbClr val="003366"/>
                </a:solidFill>
              </a:rPr>
              <a:t> P(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y|x</a:t>
            </a:r>
            <a:r>
              <a:rPr lang="de-DE" altLang="de-DE" sz="2400" dirty="0" smtClean="0">
                <a:solidFill>
                  <a:srgbClr val="003366"/>
                </a:solidFill>
              </a:rPr>
              <a:t>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331640" y="2752639"/>
            <a:ext cx="4896544" cy="38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strong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assumption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on x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needed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539552" y="3592472"/>
            <a:ext cx="86325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Generative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: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475656" y="4437831"/>
            <a:ext cx="6984776" cy="405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relate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other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037792" y="4006404"/>
            <a:ext cx="670256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relation</a:t>
            </a:r>
            <a:r>
              <a:rPr lang="de-DE" altLang="de-DE" sz="2400" dirty="0" smtClean="0">
                <a:solidFill>
                  <a:srgbClr val="003366"/>
                </a:solidFill>
              </a:rPr>
              <a:t>/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299262" y="5174887"/>
            <a:ext cx="1953258" cy="34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„x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y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relate</a:t>
            </a:r>
            <a:r>
              <a:rPr lang="de-DE" altLang="de-DE" sz="1800" dirty="0" smtClean="0">
                <a:solidFill>
                  <a:srgbClr val="003366"/>
                </a:solidFill>
              </a:rPr>
              <a:t>“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035224" y="4797152"/>
            <a:ext cx="86325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Mathematically</a:t>
            </a:r>
            <a:r>
              <a:rPr lang="de-DE" altLang="de-DE" sz="2400" dirty="0" smtClean="0">
                <a:solidFill>
                  <a:srgbClr val="003366"/>
                </a:solidFill>
              </a:rPr>
              <a:t>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modelling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joint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probability</a:t>
            </a:r>
            <a:r>
              <a:rPr lang="de-DE" altLang="de-DE" sz="2400" dirty="0" smtClean="0">
                <a:solidFill>
                  <a:srgbClr val="003366"/>
                </a:solidFill>
              </a:rPr>
              <a:t> P(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x,y</a:t>
            </a:r>
            <a:r>
              <a:rPr lang="de-DE" altLang="de-DE" sz="2400" dirty="0" smtClean="0">
                <a:solidFill>
                  <a:srgbClr val="003366"/>
                </a:solidFill>
              </a:rPr>
              <a:t>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331640" y="5229249"/>
            <a:ext cx="56250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strong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assumption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needed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304481" y="3085936"/>
            <a:ext cx="4896544" cy="63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But: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a strong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assumption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340024" y="5589289"/>
            <a:ext cx="4896544" cy="63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But: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x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y must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modelled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2555776" y="6081088"/>
            <a:ext cx="5544616" cy="7477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fine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description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, </a:t>
            </a:r>
            <a:br>
              <a:rPr lang="de-DE" altLang="de-DE" sz="2000" b="1" dirty="0" smtClean="0">
                <a:solidFill>
                  <a:srgbClr val="003366"/>
                </a:solidFill>
              </a:rPr>
            </a:br>
            <a:r>
              <a:rPr lang="de-DE" altLang="de-DE" sz="2000" b="1" dirty="0" smtClean="0">
                <a:solidFill>
                  <a:srgbClr val="003366"/>
                </a:solidFill>
              </a:rPr>
              <a:t>	but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clear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do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3" grpId="0"/>
      <p:bldP spid="30" grpId="0"/>
      <p:bldP spid="16" grpId="0"/>
      <p:bldP spid="17" grpId="0"/>
      <p:bldP spid="18" grpId="0"/>
      <p:bldP spid="21" grpId="0"/>
      <p:bldP spid="22" grpId="0"/>
      <p:bldP spid="24" grpId="0"/>
      <p:bldP spid="26" grpId="0"/>
      <p:bldP spid="27" grpId="0"/>
      <p:bldP spid="32" grpId="0"/>
      <p:bldP spid="33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How</a:t>
            </a:r>
            <a:r>
              <a:rPr lang="de-DE" altLang="de-DE" sz="3600" dirty="0" smtClean="0"/>
              <a:t> R </a:t>
            </a:r>
            <a:r>
              <a:rPr lang="de-DE" altLang="de-DE" sz="3600" dirty="0" err="1" smtClean="0"/>
              <a:t>models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models</a:t>
            </a:r>
            <a:endParaRPr lang="de-DE" altLang="de-DE" sz="3600" dirty="0" smtClean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539552" y="1268760"/>
            <a:ext cx="461013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Specific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object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class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477551" y="3185460"/>
            <a:ext cx="3978015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1800" dirty="0" smtClean="0">
                <a:solidFill>
                  <a:srgbClr val="003366"/>
                </a:solidFill>
              </a:rPr>
              <a:t> in variable/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column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names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5157116" y="1313609"/>
            <a:ext cx="13591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formula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039230" y="3200910"/>
            <a:ext cx="259666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targetvariable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~ 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386581" y="1700089"/>
            <a:ext cx="619081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describes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403648" y="1988840"/>
            <a:ext cx="55446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usually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fitting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command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851920" y="2384165"/>
            <a:ext cx="3960440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boxplot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pulseafter~ran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*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sex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043608" y="2348161"/>
            <a:ext cx="55446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000" dirty="0" smtClean="0">
                <a:solidFill>
                  <a:srgbClr val="003366"/>
                </a:solidFill>
              </a:rPr>
              <a:t> 2: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39552" y="2796378"/>
            <a:ext cx="252028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General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syntax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431589" y="3681028"/>
            <a:ext cx="400570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~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763688" y="3645024"/>
            <a:ext cx="6669528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separates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dependent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left</a:t>
            </a:r>
            <a:r>
              <a:rPr lang="de-DE" altLang="de-DE" sz="1800" dirty="0" smtClean="0">
                <a:solidFill>
                  <a:srgbClr val="003366"/>
                </a:solidFill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right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999228" y="3976204"/>
            <a:ext cx="5928579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left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discriminative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435126" y="4437112"/>
            <a:ext cx="400570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+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835696" y="4418649"/>
            <a:ext cx="3127822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separates different variables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907704" y="4787534"/>
            <a:ext cx="214442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weight+height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923928" y="4769636"/>
            <a:ext cx="5154719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height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5098452" y="4383212"/>
            <a:ext cx="1563911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not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sum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!</a:t>
            </a:r>
            <a:endParaRPr lang="de-DE" altLang="de-DE" sz="1400" b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1435126" y="5173492"/>
            <a:ext cx="400570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: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835696" y="5157192"/>
            <a:ext cx="3127822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creates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800" dirty="0" smtClean="0">
                <a:solidFill>
                  <a:srgbClr val="003366"/>
                </a:solidFill>
              </a:rPr>
              <a:t>-variable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5300646" y="5166245"/>
            <a:ext cx="214442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weight:height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4761281" y="5157192"/>
            <a:ext cx="584629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e.g.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1435126" y="5589240"/>
            <a:ext cx="400570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*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1903421" y="5589240"/>
            <a:ext cx="3464950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adds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800" dirty="0" smtClean="0">
                <a:solidFill>
                  <a:srgbClr val="003366"/>
                </a:solidFill>
              </a:rPr>
              <a:t>-terms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2139541" y="5923102"/>
            <a:ext cx="214442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weight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*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height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5149686" y="5912498"/>
            <a:ext cx="3928961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weight+height+weight:height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4136770" y="5904431"/>
            <a:ext cx="940387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equals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815648" y="6354169"/>
            <a:ext cx="940387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type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331640" y="6367355"/>
            <a:ext cx="1998356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3257750" y="6362865"/>
            <a:ext cx="1417700" cy="45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read</a:t>
            </a:r>
            <a:r>
              <a:rPr lang="de-DE" altLang="de-DE" sz="1800" dirty="0" smtClean="0">
                <a:solidFill>
                  <a:srgbClr val="003366"/>
                </a:solidFill>
              </a:rPr>
              <a:t> 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4949908" y="6381328"/>
            <a:ext cx="35073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^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5568742" y="6370724"/>
            <a:ext cx="80411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I(…)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6444208" y="6381328"/>
            <a:ext cx="80411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%in%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7452320" y="6381328"/>
            <a:ext cx="41550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–</a:t>
            </a: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7972916" y="6381328"/>
            <a:ext cx="41550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0</a:t>
            </a: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8404964" y="6381328"/>
            <a:ext cx="41550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1</a:t>
            </a:r>
            <a:endParaRPr lang="de-DE" altLang="de-DE" sz="1800" b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205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13" grpId="0"/>
      <p:bldP spid="14" grpId="0"/>
      <p:bldP spid="16" grpId="0"/>
      <p:bldP spid="17" grpId="0"/>
      <p:bldP spid="18" grpId="0"/>
      <p:bldP spid="20" grpId="0"/>
      <p:bldP spid="22" grpId="0"/>
      <p:bldP spid="24" grpId="0"/>
      <p:bldP spid="26" grpId="0"/>
      <p:bldP spid="27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Linear Regression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9468763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113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elementary computation shows: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904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Residuals:}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38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RSS} = \sum_{i=1}^N \rho_i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89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LS} minimizes squared deviation from model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9"/>
  <p:tag name="PICTUREFILESIZE" val="120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rho_i=f(x_i)-y_i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4"/>
  <p:tag name="PICTUREFILESIZE" val="53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``Residual Sum of Squares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84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X\in\mathbb{R}^{N\times n}$ data matrix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66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{\color{red}\widehat{\alpha}} + \langle {\color{red}\widehat{\beta}}, x_i\rangle = {\color{red}\widehat{\alpha}} + {\color{red}\widehat{\beta}_1} x_{i,1}+\dots+{\color{red}\widehat{\beta}_n} x_{i,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6"/>
  <p:tag name="PICTUREFILESIZE" val="138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oefficients ${\color{red}\widehat{\alpha}}\in \mathbb{R}^n, {\color{red}\widehat{\beta}}\in\mathbb{R}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4"/>
  <p:tag name="PICTUREFILESIZE" val="128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rite ${\color{red}f}(.) = {\color{red}\widehat{\alpha}} + \langle {\color{red}\widehat{\beta}}, .\rangle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834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tilde{X}=(X,1)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1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optimal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"/>
  <p:tag name="PICTUREFILESIZE" val="28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(\widehat{\beta},\widehat{\alpha}) = \left(\tilde{X}^\top \tilde{X}\right)^{-1}\tilde{X}^\top\cdot y$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2"/>
  <p:tag name="PICTUREFILESIZE" val="1162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lso the Maximum Likelihood Estimator for Gaussian nois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4"/>
  <p:tag name="PICTUREFILESIZE" val="1398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DeclareMathOperator*{\argmin}{argmin}&#10;&#10;\begin{document}&#10;\color{schrift}&#10;\large&#10;&#10;$$\widehat{\beta},\widehat{\alpha} = \argmin_{\beta,\alpha} \mbox{RSS}(\alpha,\beta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127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&#10;\DeclareMathOperator*{\argmin}{argmin}&#10;&#10;\begin{document}&#10;\color{schrift}&#10;\large&#10;&#10;$$= \argmin_{\beta,\alpha} \sum_{i=1}^N\left(\langle \beta,x_i\rangle + \alpha - y_i\right)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1"/>
  <p:tag name="PICTUREFILESIZE" val="1775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eight $\approx \alpha + \beta\;\cdot$ heigh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9"/>
  <p:tag name="PICTUREFILESIZE" val="732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0.121\neq\frac{1}{5.09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1"/>
  <p:tag name="PICTUREFILESIZE" val="704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RSE}=\sqrt{\frac{\mbox{RSS}}{N-n}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6"/>
  <p:tag name="PICTUREFILESIZE" val="91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R}^2=\frac{\mbox{Model SS}}{\mbox{Total SS}}=1-\frac{\mbox{RSS}}{\mbox{Total SS}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1433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AdjR}^2=1-(1-\mbox{R}^2)\frac{N-1}{N-n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2"/>
  <p:tag name="PICTUREFILESIZE" val="103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H=X(X^\top X)^{-1}X^\top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577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leverage of $i$-th point is $H_{ii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82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11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0\le H_{ii}\le 1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352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D_i=\frac{\rho_i}{n\mbox{MSE}}\frac{H_{ii}}{(1-H_{ii})^2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1127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847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uch that projection $\langle x_i,v_1\rangle$ captures most varianc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6"/>
  <p:tag name="PICTUREFILESIZE" val="150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``first principal component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725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Orthogonal components $v_1,\dots, v_n\in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212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langle x_i,v_2\rangle$ captures second-most, etc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1"/>
  <p:tag name="PICTUREFILESIZE" val="117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_{.,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"/>
  <p:tag name="PICTUREFILESIZE" val="34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_{.,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"/>
  <p:tag name="PICTUREFILESIZE" val="34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\color{red} $v_1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"/>
  <p:tag name="PICTUREFILESIZE" val="228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\color{red} $v_2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307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elementary computation shows: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904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rite $P_1(.) = \langle v_1, .\rangle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614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rho_i= P_1(x_i)-x_i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505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First Principal Residual:}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657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 general: eigenvectors of $X_C^\top X_C$ are principal components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1746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PCA} minimizes squared sum of residual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7"/>
  <p:tag name="PICTUREFILESIZE" val="1094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X\in\mathbb{R}^{N\times n}$ data matrix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6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oefficients ${\color{red}\widehat{\alpha}}\in \mathbb{R}^n, {\color{red}\widehat{\beta}}\in\mathbb{R}$ such that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4"/>
  <p:tag name="PICTUREFILESIZE" val="1285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optimal $v_1$ is eigenvector of $\mbox{Cov}(x_1,\dots, x_N)=X_C^\top X_C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0"/>
  <p:tag name="PICTUREFILESIZE" val="1684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lso the Maximum Likelihood Estimator for Gaussian nois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4"/>
  <p:tag name="PICTUREFILESIZE" val="1398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847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Orthogonal components $v_1,\dots, v_n\in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212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uch that projection $\langle x_i,v_1\rangle$ captures most varianc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6"/>
  <p:tag name="PICTUREFILESIZE" val="1509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langle x_i,v_2\rangle$ captures second-most, etc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1"/>
  <p:tag name="PICTUREFILESIZE" val="1170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X_C\in\mathbb{R}^{N\times n}$ data matrix with sample mean subtracted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0"/>
  <p:tag name="PICTUREFILESIZE" val="1634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eigenvalue is sample variance of $\langle v_1,x_i\rangle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269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{\color{red}\widehat{\alpha}} + \langle {\color{red}\widehat{\beta}}, x_i\rangle = {\color{red}\widehat{\alpha}} + {\color{red}\widehat{\beta}_1} x_{i,1}+\dots+{\color{red}\widehat{\beta}_n} x_{i,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6"/>
  <p:tag name="PICTUREFILESIZE" val="138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e.g. pulse $\approx$ {\color{red}2} heigh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6"/>
  <p:tag name="PICTUREFILESIZE" val="69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1681</Words>
  <Application>Microsoft Office PowerPoint</Application>
  <PresentationFormat>Bildschirmpräsentation (4:3)</PresentationFormat>
  <Paragraphs>310</Paragraphs>
  <Slides>25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Custom Design</vt:lpstr>
      <vt:lpstr>STAT7001 – Computing for Practical Statistics 2014 Lecture 3</vt:lpstr>
      <vt:lpstr>Course organization updates</vt:lpstr>
      <vt:lpstr>Modelling Basics</vt:lpstr>
      <vt:lpstr>The Scientific Method</vt:lpstr>
      <vt:lpstr>The Scientific Method</vt:lpstr>
      <vt:lpstr>What is a scientific model?</vt:lpstr>
      <vt:lpstr>Discriminative and generative models</vt:lpstr>
      <vt:lpstr>How R models models</vt:lpstr>
      <vt:lpstr>Linear Regression</vt:lpstr>
      <vt:lpstr>What is Linear Regression?</vt:lpstr>
      <vt:lpstr>Ordinary Least Squares Regression</vt:lpstr>
      <vt:lpstr>Ordinary Least Squares Regression in R</vt:lpstr>
      <vt:lpstr>PowerPoint-Präsentation</vt:lpstr>
      <vt:lpstr>Diagnostic Plots for OLS</vt:lpstr>
      <vt:lpstr>PowerPoint-Präsentation</vt:lpstr>
      <vt:lpstr>Obtain derived statistics from lm model</vt:lpstr>
      <vt:lpstr>Principal Component Analysis</vt:lpstr>
      <vt:lpstr>What is Principal Component Analysis?</vt:lpstr>
      <vt:lpstr>Principal Component Analysis</vt:lpstr>
      <vt:lpstr>PowerPoint-Präsentation</vt:lpstr>
      <vt:lpstr>Principal scores and Diagnostic Plots</vt:lpstr>
      <vt:lpstr>PowerPoint-Präsentation</vt:lpstr>
      <vt:lpstr>Next Week: Principles of Data Analysis</vt:lpstr>
      <vt:lpstr>Week 3 Learning Objectives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442</cp:revision>
  <dcterms:created xsi:type="dcterms:W3CDTF">2005-07-13T12:26:50Z</dcterms:created>
  <dcterms:modified xsi:type="dcterms:W3CDTF">2015-01-27T14:02:35Z</dcterms:modified>
</cp:coreProperties>
</file>