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369" r:id="rId3"/>
    <p:sldId id="370" r:id="rId4"/>
    <p:sldId id="371" r:id="rId5"/>
    <p:sldId id="372" r:id="rId6"/>
    <p:sldId id="373" r:id="rId7"/>
    <p:sldId id="374" r:id="rId8"/>
    <p:sldId id="375" r:id="rId9"/>
    <p:sldId id="394" r:id="rId10"/>
    <p:sldId id="395" r:id="rId11"/>
    <p:sldId id="396" r:id="rId12"/>
    <p:sldId id="397" r:id="rId13"/>
    <p:sldId id="398" r:id="rId14"/>
    <p:sldId id="401" r:id="rId15"/>
    <p:sldId id="391" r:id="rId16"/>
    <p:sldId id="409" r:id="rId17"/>
    <p:sldId id="406" r:id="rId18"/>
    <p:sldId id="399" r:id="rId19"/>
    <p:sldId id="405" r:id="rId20"/>
    <p:sldId id="393" r:id="rId21"/>
    <p:sldId id="382" r:id="rId22"/>
    <p:sldId id="385" r:id="rId23"/>
    <p:sldId id="387" r:id="rId24"/>
    <p:sldId id="404" r:id="rId25"/>
    <p:sldId id="388" r:id="rId26"/>
    <p:sldId id="389" r:id="rId27"/>
    <p:sldId id="390" r:id="rId28"/>
    <p:sldId id="402" r:id="rId29"/>
    <p:sldId id="408" r:id="rId30"/>
    <p:sldId id="403" r:id="rId31"/>
    <p:sldId id="343" r:id="rId32"/>
    <p:sldId id="329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692" autoAdjust="0"/>
  </p:normalViewPr>
  <p:slideViewPr>
    <p:cSldViewPr>
      <p:cViewPr>
        <p:scale>
          <a:sx n="80" d="100"/>
          <a:sy n="80" d="100"/>
        </p:scale>
        <p:origin x="-1512" y="-43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EA87-E0FE-4B2E-B39F-C672DECFFD3B}" type="datetimeFigureOut">
              <a:rPr lang="en-GB" smtClean="0"/>
              <a:t>09/03/2015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5F2F-596E-46D0-A30D-81C151C7A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F5F2F-596E-46D0-A30D-81C151C7AD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7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17" Type="http://schemas.openxmlformats.org/officeDocument/2006/relationships/image" Target="../media/image36.png"/><Relationship Id="rId2" Type="http://schemas.openxmlformats.org/officeDocument/2006/relationships/tags" Target="../tags/tag20.xml"/><Relationship Id="rId16" Type="http://schemas.openxmlformats.org/officeDocument/2006/relationships/image" Target="../media/image35.jpeg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7.png"/><Relationship Id="rId15" Type="http://schemas.openxmlformats.org/officeDocument/2006/relationships/image" Target="../media/image34.png"/><Relationship Id="rId10" Type="http://schemas.microsoft.com/office/2007/relationships/hdphoto" Target="../media/hdphoto2.wdp"/><Relationship Id="rId19" Type="http://schemas.openxmlformats.org/officeDocument/2006/relationships/image" Target="../media/image38.png"/><Relationship Id="rId4" Type="http://schemas.openxmlformats.org/officeDocument/2006/relationships/image" Target="../media/image26.jpeg"/><Relationship Id="rId9" Type="http://schemas.openxmlformats.org/officeDocument/2006/relationships/image" Target="../media/image30.png"/><Relationship Id="rId1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46.jpeg"/><Relationship Id="rId18" Type="http://schemas.microsoft.com/office/2007/relationships/hdphoto" Target="../media/hdphoto6.wdp"/><Relationship Id="rId26" Type="http://schemas.openxmlformats.org/officeDocument/2006/relationships/image" Target="../media/image56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2.png"/><Relationship Id="rId34" Type="http://schemas.openxmlformats.org/officeDocument/2006/relationships/image" Target="../media/image62.png"/><Relationship Id="rId7" Type="http://schemas.openxmlformats.org/officeDocument/2006/relationships/image" Target="../media/image42.png"/><Relationship Id="rId12" Type="http://schemas.microsoft.com/office/2007/relationships/hdphoto" Target="../media/hdphoto5.wdp"/><Relationship Id="rId17" Type="http://schemas.openxmlformats.org/officeDocument/2006/relationships/image" Target="../media/image50.png"/><Relationship Id="rId25" Type="http://schemas.microsoft.com/office/2007/relationships/hdphoto" Target="../media/hdphoto8.wdp"/><Relationship Id="rId33" Type="http://schemas.openxmlformats.org/officeDocument/2006/relationships/image" Target="../media/image61.png"/><Relationship Id="rId2" Type="http://schemas.openxmlformats.org/officeDocument/2006/relationships/tags" Target="../tags/tag22.xml"/><Relationship Id="rId16" Type="http://schemas.openxmlformats.org/officeDocument/2006/relationships/image" Target="../media/image49.png"/><Relationship Id="rId20" Type="http://schemas.microsoft.com/office/2007/relationships/hdphoto" Target="../media/hdphoto7.wdp"/><Relationship Id="rId29" Type="http://schemas.openxmlformats.org/officeDocument/2006/relationships/image" Target="../media/image59.png"/><Relationship Id="rId1" Type="http://schemas.openxmlformats.org/officeDocument/2006/relationships/tags" Target="../tags/tag21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55.png"/><Relationship Id="rId32" Type="http://schemas.microsoft.com/office/2007/relationships/hdphoto" Target="../media/hdphoto10.wdp"/><Relationship Id="rId5" Type="http://schemas.openxmlformats.org/officeDocument/2006/relationships/image" Target="../media/image40.png"/><Relationship Id="rId15" Type="http://schemas.openxmlformats.org/officeDocument/2006/relationships/image" Target="../media/image48.png"/><Relationship Id="rId23" Type="http://schemas.openxmlformats.org/officeDocument/2006/relationships/image" Target="../media/image54.png"/><Relationship Id="rId28" Type="http://schemas.openxmlformats.org/officeDocument/2006/relationships/image" Target="../media/image58.png"/><Relationship Id="rId36" Type="http://schemas.openxmlformats.org/officeDocument/2006/relationships/image" Target="../media/image64.jpeg"/><Relationship Id="rId10" Type="http://schemas.openxmlformats.org/officeDocument/2006/relationships/image" Target="../media/image44.jpeg"/><Relationship Id="rId19" Type="http://schemas.openxmlformats.org/officeDocument/2006/relationships/image" Target="../media/image51.png"/><Relationship Id="rId31" Type="http://schemas.openxmlformats.org/officeDocument/2006/relationships/image" Target="../media/image6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7.jpeg"/><Relationship Id="rId22" Type="http://schemas.openxmlformats.org/officeDocument/2006/relationships/image" Target="../media/image53.png"/><Relationship Id="rId27" Type="http://schemas.openxmlformats.org/officeDocument/2006/relationships/image" Target="../media/image57.jpeg"/><Relationship Id="rId30" Type="http://schemas.microsoft.com/office/2007/relationships/hdphoto" Target="../media/hdphoto9.wdp"/><Relationship Id="rId35" Type="http://schemas.openxmlformats.org/officeDocument/2006/relationships/image" Target="../media/image6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tags" Target="../tags/tag24.xml"/><Relationship Id="rId16" Type="http://schemas.openxmlformats.org/officeDocument/2006/relationships/image" Target="../media/image70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65.png"/><Relationship Id="rId5" Type="http://schemas.openxmlformats.org/officeDocument/2006/relationships/tags" Target="../tags/tag27.xml"/><Relationship Id="rId15" Type="http://schemas.openxmlformats.org/officeDocument/2006/relationships/image" Target="../media/image6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73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76.png"/><Relationship Id="rId4" Type="http://schemas.openxmlformats.org/officeDocument/2006/relationships/tags" Target="../tags/tag35.xml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84.png"/><Relationship Id="rId3" Type="http://schemas.openxmlformats.org/officeDocument/2006/relationships/tags" Target="../tags/tag40.xml"/><Relationship Id="rId21" Type="http://schemas.openxmlformats.org/officeDocument/2006/relationships/image" Target="../media/image79.png"/><Relationship Id="rId34" Type="http://schemas.openxmlformats.org/officeDocument/2006/relationships/image" Target="../media/image91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image" Target="../media/image83.png"/><Relationship Id="rId33" Type="http://schemas.openxmlformats.org/officeDocument/2006/relationships/image" Target="../media/image90.png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image" Target="../media/image78.png"/><Relationship Id="rId29" Type="http://schemas.openxmlformats.org/officeDocument/2006/relationships/image" Target="../media/image39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82.png"/><Relationship Id="rId32" Type="http://schemas.openxmlformats.org/officeDocument/2006/relationships/image" Target="../media/image89.png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tags" Target="../tags/tag47.xml"/><Relationship Id="rId19" Type="http://schemas.openxmlformats.org/officeDocument/2006/relationships/image" Target="../media/image77.png"/><Relationship Id="rId31" Type="http://schemas.openxmlformats.org/officeDocument/2006/relationships/image" Target="../media/image88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7.png"/><Relationship Id="rId35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84.png"/><Relationship Id="rId17" Type="http://schemas.openxmlformats.org/officeDocument/2006/relationships/image" Target="../media/image94.png"/><Relationship Id="rId2" Type="http://schemas.openxmlformats.org/officeDocument/2006/relationships/tags" Target="../tags/tag56.xml"/><Relationship Id="rId16" Type="http://schemas.openxmlformats.org/officeDocument/2006/relationships/image" Target="../media/image93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77.png"/><Relationship Id="rId5" Type="http://schemas.openxmlformats.org/officeDocument/2006/relationships/tags" Target="../tags/tag59.xml"/><Relationship Id="rId15" Type="http://schemas.openxmlformats.org/officeDocument/2006/relationships/image" Target="../media/image40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6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3" Type="http://schemas.openxmlformats.org/officeDocument/2006/relationships/tags" Target="../tags/tag4.xml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wmf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66.xml"/><Relationship Id="rId7" Type="http://schemas.openxmlformats.org/officeDocument/2006/relationships/image" Target="../media/image97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1.png"/><Relationship Id="rId5" Type="http://schemas.openxmlformats.org/officeDocument/2006/relationships/tags" Target="../tags/tag68.xml"/><Relationship Id="rId10" Type="http://schemas.openxmlformats.org/officeDocument/2006/relationships/image" Target="../media/image100.png"/><Relationship Id="rId4" Type="http://schemas.openxmlformats.org/officeDocument/2006/relationships/tags" Target="../tags/tag67.xml"/><Relationship Id="rId9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6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85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84.png"/><Relationship Id="rId5" Type="http://schemas.openxmlformats.org/officeDocument/2006/relationships/tags" Target="../tags/tag73.xml"/><Relationship Id="rId15" Type="http://schemas.openxmlformats.org/officeDocument/2006/relationships/image" Target="../media/image40.png"/><Relationship Id="rId10" Type="http://schemas.openxmlformats.org/officeDocument/2006/relationships/image" Target="../media/image83.png"/><Relationship Id="rId4" Type="http://schemas.openxmlformats.org/officeDocument/2006/relationships/tags" Target="../tags/tag72.xml"/><Relationship Id="rId9" Type="http://schemas.openxmlformats.org/officeDocument/2006/relationships/image" Target="../media/image77.png"/><Relationship Id="rId1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9" Type="http://schemas.openxmlformats.org/officeDocument/2006/relationships/image" Target="../media/image108.png"/><Relationship Id="rId21" Type="http://schemas.openxmlformats.org/officeDocument/2006/relationships/tags" Target="../tags/tag96.xml"/><Relationship Id="rId34" Type="http://schemas.openxmlformats.org/officeDocument/2006/relationships/image" Target="../media/image103.png"/><Relationship Id="rId42" Type="http://schemas.openxmlformats.org/officeDocument/2006/relationships/image" Target="../media/image111.png"/><Relationship Id="rId47" Type="http://schemas.openxmlformats.org/officeDocument/2006/relationships/image" Target="../media/image116.png"/><Relationship Id="rId50" Type="http://schemas.openxmlformats.org/officeDocument/2006/relationships/image" Target="../media/image119.png"/><Relationship Id="rId55" Type="http://schemas.openxmlformats.org/officeDocument/2006/relationships/image" Target="../media/image124.png"/><Relationship Id="rId7" Type="http://schemas.openxmlformats.org/officeDocument/2006/relationships/tags" Target="../tags/tag8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41" Type="http://schemas.openxmlformats.org/officeDocument/2006/relationships/image" Target="../media/image110.png"/><Relationship Id="rId54" Type="http://schemas.openxmlformats.org/officeDocument/2006/relationships/image" Target="../media/image123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slideLayout" Target="../slideLayouts/slideLayout2.xml"/><Relationship Id="rId37" Type="http://schemas.openxmlformats.org/officeDocument/2006/relationships/image" Target="../media/image106.png"/><Relationship Id="rId40" Type="http://schemas.openxmlformats.org/officeDocument/2006/relationships/image" Target="../media/image109.png"/><Relationship Id="rId45" Type="http://schemas.openxmlformats.org/officeDocument/2006/relationships/image" Target="../media/image114.png"/><Relationship Id="rId53" Type="http://schemas.openxmlformats.org/officeDocument/2006/relationships/image" Target="../media/image122.png"/><Relationship Id="rId58" Type="http://schemas.openxmlformats.org/officeDocument/2006/relationships/image" Target="../media/image127.png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36" Type="http://schemas.openxmlformats.org/officeDocument/2006/relationships/image" Target="../media/image105.png"/><Relationship Id="rId49" Type="http://schemas.openxmlformats.org/officeDocument/2006/relationships/image" Target="../media/image118.png"/><Relationship Id="rId57" Type="http://schemas.openxmlformats.org/officeDocument/2006/relationships/image" Target="../media/image126.png"/><Relationship Id="rId61" Type="http://schemas.openxmlformats.org/officeDocument/2006/relationships/image" Target="../media/image130.png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4" Type="http://schemas.openxmlformats.org/officeDocument/2006/relationships/image" Target="../media/image113.png"/><Relationship Id="rId52" Type="http://schemas.openxmlformats.org/officeDocument/2006/relationships/image" Target="../media/image121.png"/><Relationship Id="rId60" Type="http://schemas.openxmlformats.org/officeDocument/2006/relationships/image" Target="../media/image129.png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35" Type="http://schemas.openxmlformats.org/officeDocument/2006/relationships/image" Target="../media/image104.png"/><Relationship Id="rId43" Type="http://schemas.openxmlformats.org/officeDocument/2006/relationships/image" Target="../media/image112.png"/><Relationship Id="rId48" Type="http://schemas.openxmlformats.org/officeDocument/2006/relationships/image" Target="../media/image117.png"/><Relationship Id="rId56" Type="http://schemas.openxmlformats.org/officeDocument/2006/relationships/image" Target="../media/image125.png"/><Relationship Id="rId8" Type="http://schemas.openxmlformats.org/officeDocument/2006/relationships/tags" Target="../tags/tag83.xml"/><Relationship Id="rId51" Type="http://schemas.openxmlformats.org/officeDocument/2006/relationships/image" Target="../media/image120.png"/><Relationship Id="rId3" Type="http://schemas.openxmlformats.org/officeDocument/2006/relationships/tags" Target="../tags/tag78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image" Target="../media/image102.png"/><Relationship Id="rId38" Type="http://schemas.openxmlformats.org/officeDocument/2006/relationships/image" Target="../media/image107.png"/><Relationship Id="rId46" Type="http://schemas.openxmlformats.org/officeDocument/2006/relationships/image" Target="../media/image115.png"/><Relationship Id="rId59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tags" Target="../tags/tag109.xml"/><Relationship Id="rId7" Type="http://schemas.openxmlformats.org/officeDocument/2006/relationships/image" Target="../media/image131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5.png"/><Relationship Id="rId5" Type="http://schemas.openxmlformats.org/officeDocument/2006/relationships/tags" Target="../tags/tag111.xml"/><Relationship Id="rId10" Type="http://schemas.openxmlformats.org/officeDocument/2006/relationships/image" Target="../media/image134.png"/><Relationship Id="rId4" Type="http://schemas.openxmlformats.org/officeDocument/2006/relationships/tags" Target="../tags/tag110.xml"/><Relationship Id="rId9" Type="http://schemas.openxmlformats.org/officeDocument/2006/relationships/image" Target="../media/image1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8.xml"/><Relationship Id="rId7" Type="http://schemas.openxmlformats.org/officeDocument/2006/relationships/image" Target="../media/image12.wmf"/><Relationship Id="rId12" Type="http://schemas.openxmlformats.org/officeDocument/2006/relationships/image" Target="../media/image17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9.xml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5.xml"/><Relationship Id="rId7" Type="http://schemas.openxmlformats.org/officeDocument/2006/relationships/image" Target="../media/image2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789040"/>
            <a:ext cx="9186863" cy="306896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Statistics </a:t>
            </a:r>
            <a:r>
              <a:rPr lang="en-GB" altLang="de-DE" sz="2400" dirty="0" smtClean="0"/>
              <a:t>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8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/>
              <a:t>Model and Method Validation</a:t>
            </a:r>
            <a:endParaRPr lang="en-GB" altLang="de-DE" sz="2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C:\Users\Franz Király\AppData\Local\Microsoft\Windows\Temporary Internet Files\Content.IE5\91KKHLNN\MP900439270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86"/>
          <a:stretch/>
        </p:blipFill>
        <p:spPr bwMode="auto">
          <a:xfrm>
            <a:off x="7473749" y="5250580"/>
            <a:ext cx="73440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446856" y="557808"/>
            <a:ext cx="8229600" cy="710952"/>
          </a:xfrm>
        </p:spPr>
        <p:txBody>
          <a:bodyPr>
            <a:noAutofit/>
          </a:bodyPr>
          <a:lstStyle/>
          <a:p>
            <a:pPr eaLnBrk="1" hangingPunct="1"/>
            <a:r>
              <a:rPr lang="de-DE" sz="3200" dirty="0" err="1" smtClean="0"/>
              <a:t>Predictive</a:t>
            </a:r>
            <a:r>
              <a:rPr lang="de-DE" sz="3200" dirty="0" smtClean="0"/>
              <a:t> </a:t>
            </a:r>
            <a:r>
              <a:rPr lang="de-DE" sz="3200" dirty="0" err="1" smtClean="0"/>
              <a:t>models</a:t>
            </a:r>
            <a:endParaRPr lang="de-DE" dirty="0" smtClean="0"/>
          </a:p>
        </p:txBody>
      </p:sp>
      <p:sp>
        <p:nvSpPr>
          <p:cNvPr id="5" name="Ellipse 4"/>
          <p:cNvSpPr/>
          <p:nvPr/>
        </p:nvSpPr>
        <p:spPr bwMode="auto">
          <a:xfrm>
            <a:off x="5947265" y="2843761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5797352" y="2939527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7361428" y="2696929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7477647" y="2872655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596686" y="2757976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5797352" y="2709130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3802" y="5135143"/>
            <a:ext cx="1212084" cy="2308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1453952" y="2603054"/>
            <a:ext cx="2514600" cy="2266526"/>
            <a:chOff x="2971800" y="2667000"/>
            <a:chExt cx="4724400" cy="3505200"/>
          </a:xfrm>
        </p:grpSpPr>
        <p:cxnSp>
          <p:nvCxnSpPr>
            <p:cNvPr id="13" name="Gerade Verbindung mit Pfeil 12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mit Pfeil 13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42" name="Picture 2" descr="C:\Users\Franz Király\AppData\Local\Microsoft\Windows\Temporary Internet Files\Content.IE5\34FUWLBE\MC90044129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480715"/>
            <a:ext cx="478897" cy="4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lipse 14"/>
          <p:cNvSpPr/>
          <p:nvPr/>
        </p:nvSpPr>
        <p:spPr bwMode="auto">
          <a:xfrm>
            <a:off x="3663752" y="5024253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3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1360">
            <a:off x="3266016" y="290937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8" y="2803255"/>
            <a:ext cx="304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250738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52" y="2507380"/>
            <a:ext cx="457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5443" y="2494643"/>
            <a:ext cx="620510" cy="4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12" y="2951770"/>
            <a:ext cx="587533" cy="4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C:\Users\Franz Király\AppData\Local\Microsoft\Windows\Temporary Internet Files\Content.IE5\91KKHLNN\MP900438641[1]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21" y="4031378"/>
            <a:ext cx="414661" cy="6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Franz Király\AppData\Local\Microsoft\Windows\Temporary Internet Files\Content.IE5\KCOYNLK6\MC900436911[1]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53" y="3960046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Franz Király\AppData\Local\Microsoft\Windows\Temporary Internet Files\Content.IE5\KCOYNLK6\MC900436911[1]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01" y="4341046"/>
            <a:ext cx="460452" cy="3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Franz Király\AppData\Local\Microsoft\Windows\Temporary Internet Files\Content.IE5\91KKHLNN\MP90043927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93" y="4031378"/>
            <a:ext cx="914403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5492552" y="2603054"/>
            <a:ext cx="2514600" cy="2266526"/>
            <a:chOff x="2971800" y="2667000"/>
            <a:chExt cx="4724400" cy="3505200"/>
          </a:xfrm>
        </p:grpSpPr>
        <p:cxnSp>
          <p:nvCxnSpPr>
            <p:cNvPr id="32" name="Gerade Verbindung mit Pfeil 31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mit Pfeil 32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Ellipse 33"/>
          <p:cNvSpPr/>
          <p:nvPr/>
        </p:nvSpPr>
        <p:spPr bwMode="auto">
          <a:xfrm>
            <a:off x="7702352" y="5013434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C:\Users\Franz Király\AppData\Local\Microsoft\Windows\Temporary Internet Files\Content.IE5\34FUWLBE\MC90044129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2" y="2431180"/>
            <a:ext cx="478897" cy="4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llipse 35"/>
          <p:cNvSpPr/>
          <p:nvPr/>
        </p:nvSpPr>
        <p:spPr bwMode="auto">
          <a:xfrm>
            <a:off x="7623665" y="4242211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7453713" y="4341046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423803" y="4156426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Ellipse 38"/>
          <p:cNvSpPr/>
          <p:nvPr/>
        </p:nvSpPr>
        <p:spPr bwMode="auto">
          <a:xfrm>
            <a:off x="5873552" y="4211134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118" y="5073967"/>
            <a:ext cx="846152" cy="1927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49" y="5465293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7939" y="5386665"/>
            <a:ext cx="620510" cy="4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Ellipse 49"/>
          <p:cNvSpPr/>
          <p:nvPr/>
        </p:nvSpPr>
        <p:spPr bwMode="auto">
          <a:xfrm>
            <a:off x="6587684" y="3574180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6976422" y="5335326"/>
            <a:ext cx="39184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dirty="0" smtClean="0"/>
              <a:t>?</a:t>
            </a:r>
            <a:endParaRPr lang="de-DE" sz="2400" dirty="0" smtClean="0"/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5644952" y="5343872"/>
            <a:ext cx="39184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dirty="0" smtClean="0"/>
              <a:t>?</a:t>
            </a:r>
            <a:endParaRPr lang="de-DE" sz="24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8177470" y="5329765"/>
            <a:ext cx="39184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dirty="0" smtClean="0"/>
              <a:t>?</a:t>
            </a:r>
            <a:endParaRPr lang="de-DE" sz="2400" dirty="0" smtClean="0"/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539552" y="1196752"/>
            <a:ext cx="348393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Supervised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Learning:</a:t>
            </a: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819494" y="1570432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>
                <a:solidFill>
                  <a:srgbClr val="003366"/>
                </a:solidFill>
              </a:rPr>
              <a:t>s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ome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labelled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expert/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oracle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827584" y="5661248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Task: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predict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label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covariates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1266572" y="6021288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usually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discriminative</a:t>
            </a:r>
            <a:endParaRPr lang="de-DE" altLang="de-DE" sz="1700" dirty="0" smtClean="0">
              <a:solidFill>
                <a:srgbClr val="003366"/>
              </a:solidFill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1564332" y="6338504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dirty="0" err="1" smtClean="0">
                <a:solidFill>
                  <a:srgbClr val="003366"/>
                </a:solidFill>
              </a:rPr>
              <a:t>Examples</a:t>
            </a:r>
            <a:r>
              <a:rPr lang="de-DE" altLang="de-DE" sz="1700" dirty="0" smtClean="0">
                <a:solidFill>
                  <a:srgbClr val="003366"/>
                </a:solidFill>
              </a:rPr>
              <a:t>: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700" dirty="0" smtClean="0">
                <a:solidFill>
                  <a:srgbClr val="003366"/>
                </a:solidFill>
              </a:rPr>
              <a:t>,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classification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3626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50" grpId="0" animBg="1"/>
      <p:bldP spid="51" grpId="0"/>
      <p:bldP spid="52" grpId="0"/>
      <p:bldP spid="53" grpId="0"/>
      <p:bldP spid="46" grpId="0"/>
      <p:bldP spid="48" grpId="0"/>
      <p:bldP spid="49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erade Verbindung mit Pfeil 163"/>
          <p:cNvCxnSpPr/>
          <p:nvPr/>
        </p:nvCxnSpPr>
        <p:spPr bwMode="auto">
          <a:xfrm flipV="1">
            <a:off x="3351101" y="2188373"/>
            <a:ext cx="3793731" cy="1799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Gerade Verbindung mit Pfeil 101"/>
          <p:cNvCxnSpPr/>
          <p:nvPr/>
        </p:nvCxnSpPr>
        <p:spPr bwMode="auto">
          <a:xfrm flipV="1">
            <a:off x="3374794" y="2416300"/>
            <a:ext cx="1816094" cy="795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523408"/>
            <a:ext cx="8489950" cy="648742"/>
          </a:xfrm>
        </p:spPr>
        <p:txBody>
          <a:bodyPr/>
          <a:lstStyle/>
          <a:p>
            <a:pPr eaLnBrk="1" hangingPunct="1"/>
            <a:r>
              <a:rPr lang="de-DE" sz="3200" dirty="0" smtClean="0"/>
              <a:t>Validation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predictive</a:t>
            </a:r>
            <a:r>
              <a:rPr lang="de-DE" sz="3200" dirty="0" smtClean="0"/>
              <a:t> </a:t>
            </a:r>
            <a:r>
              <a:rPr lang="de-DE" sz="3200" dirty="0" err="1" smtClean="0"/>
              <a:t>models</a:t>
            </a:r>
            <a:endParaRPr lang="de-DE" sz="32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2378664" y="4234728"/>
            <a:ext cx="1133554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chemeClr val="bg1"/>
                </a:solidFill>
              </a:rPr>
              <a:t>Model </a:t>
            </a:r>
            <a:r>
              <a:rPr lang="de-DE" sz="1600" dirty="0" err="1" smtClean="0">
                <a:solidFill>
                  <a:schemeClr val="bg1"/>
                </a:solidFill>
              </a:rPr>
              <a:t>estimation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2126255" y="4585040"/>
            <a:ext cx="2451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1862339" y="2150797"/>
            <a:ext cx="522778" cy="4472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6" name="Gruppieren 1035"/>
          <p:cNvGrpSpPr/>
          <p:nvPr/>
        </p:nvGrpSpPr>
        <p:grpSpPr>
          <a:xfrm>
            <a:off x="442540" y="1497172"/>
            <a:ext cx="3049340" cy="1837946"/>
            <a:chOff x="442540" y="1536084"/>
            <a:chExt cx="3049340" cy="1837946"/>
          </a:xfrm>
        </p:grpSpPr>
        <p:sp>
          <p:nvSpPr>
            <p:cNvPr id="93" name="Freihandform 92"/>
            <p:cNvSpPr/>
            <p:nvPr/>
          </p:nvSpPr>
          <p:spPr bwMode="auto">
            <a:xfrm>
              <a:off x="476513" y="1536084"/>
              <a:ext cx="3015367" cy="1760433"/>
            </a:xfrm>
            <a:custGeom>
              <a:avLst/>
              <a:gdLst>
                <a:gd name="connsiteX0" fmla="*/ 0 w 2059536"/>
                <a:gd name="connsiteY0" fmla="*/ 1760433 h 1760433"/>
                <a:gd name="connsiteX1" fmla="*/ 1504060 w 2059536"/>
                <a:gd name="connsiteY1" fmla="*/ 1333144 h 1760433"/>
                <a:gd name="connsiteX2" fmla="*/ 2059536 w 2059536"/>
                <a:gd name="connsiteY2" fmla="*/ 0 h 176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536" h="1760433">
                  <a:moveTo>
                    <a:pt x="0" y="1760433"/>
                  </a:moveTo>
                  <a:cubicBezTo>
                    <a:pt x="580402" y="1693491"/>
                    <a:pt x="1160804" y="1626549"/>
                    <a:pt x="1504060" y="1333144"/>
                  </a:cubicBezTo>
                  <a:cubicBezTo>
                    <a:pt x="1847316" y="1039739"/>
                    <a:pt x="1953426" y="519869"/>
                    <a:pt x="2059536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4" name="Grafik 93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21349236">
              <a:off x="442540" y="3160794"/>
              <a:ext cx="753911" cy="6626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1" name="Grafik 120" descr="TP_t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21269073">
              <a:off x="584796" y="3307777"/>
              <a:ext cx="476074" cy="662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Rechteck 58"/>
          <p:cNvSpPr/>
          <p:nvPr/>
        </p:nvSpPr>
        <p:spPr bwMode="auto">
          <a:xfrm>
            <a:off x="5220072" y="4211360"/>
            <a:ext cx="1371600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smtClean="0">
                <a:solidFill>
                  <a:schemeClr val="bg1"/>
                </a:solidFill>
              </a:rPr>
              <a:t/>
            </a:r>
            <a:br>
              <a:rPr lang="de-DE" sz="900" dirty="0" smtClean="0">
                <a:solidFill>
                  <a:schemeClr val="bg1"/>
                </a:solidFill>
              </a:rPr>
            </a:br>
            <a:r>
              <a:rPr lang="de-DE" dirty="0" err="1" smtClean="0">
                <a:solidFill>
                  <a:schemeClr val="bg1"/>
                </a:solidFill>
              </a:rPr>
              <a:t>Prediction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6" name="Inhaltsplatzhalter 2"/>
          <p:cNvSpPr txBox="1">
            <a:spLocks/>
          </p:cNvSpPr>
          <p:nvPr/>
        </p:nvSpPr>
        <p:spPr bwMode="auto">
          <a:xfrm rot="19794789">
            <a:off x="1812604" y="2587158"/>
            <a:ext cx="1585325" cy="560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dirty="0" err="1">
                <a:solidFill>
                  <a:srgbClr val="003366"/>
                </a:solidFill>
              </a:rPr>
              <a:t>g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eneralizability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assumption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grpSp>
        <p:nvGrpSpPr>
          <p:cNvPr id="1037" name="Gruppieren 1036"/>
          <p:cNvGrpSpPr/>
          <p:nvPr/>
        </p:nvGrpSpPr>
        <p:grpSpPr>
          <a:xfrm>
            <a:off x="519587" y="1389544"/>
            <a:ext cx="1246584" cy="1570301"/>
            <a:chOff x="519587" y="1428456"/>
            <a:chExt cx="1246584" cy="1570301"/>
          </a:xfrm>
        </p:grpSpPr>
        <p:sp>
          <p:nvSpPr>
            <p:cNvPr id="31" name="Rechteck 30"/>
            <p:cNvSpPr/>
            <p:nvPr/>
          </p:nvSpPr>
          <p:spPr bwMode="auto">
            <a:xfrm>
              <a:off x="519587" y="1428456"/>
              <a:ext cx="1246584" cy="11600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nhaltsplatzhalter 2"/>
            <p:cNvSpPr txBox="1">
              <a:spLocks/>
            </p:cNvSpPr>
            <p:nvPr/>
          </p:nvSpPr>
          <p:spPr bwMode="auto">
            <a:xfrm>
              <a:off x="657663" y="2620392"/>
              <a:ext cx="970432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the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truth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  <p:pic>
          <p:nvPicPr>
            <p:cNvPr id="78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922" y="1523280"/>
              <a:ext cx="34350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8464" y="1503043"/>
              <a:ext cx="385287" cy="288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547" y="2236493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173573"/>
              <a:ext cx="567773" cy="378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0" name="Gruppieren 1029"/>
          <p:cNvGrpSpPr/>
          <p:nvPr/>
        </p:nvGrpSpPr>
        <p:grpSpPr>
          <a:xfrm>
            <a:off x="899592" y="4053623"/>
            <a:ext cx="1310052" cy="1414969"/>
            <a:chOff x="899592" y="4092535"/>
            <a:chExt cx="1310052" cy="1414969"/>
          </a:xfrm>
        </p:grpSpPr>
        <p:sp>
          <p:nvSpPr>
            <p:cNvPr id="87" name="Rechteck 86"/>
            <p:cNvSpPr/>
            <p:nvPr/>
          </p:nvSpPr>
          <p:spPr bwMode="auto">
            <a:xfrm>
              <a:off x="963970" y="4092535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Inhaltsplatzhalter 2"/>
            <p:cNvSpPr txBox="1">
              <a:spLocks/>
            </p:cNvSpPr>
            <p:nvPr/>
          </p:nvSpPr>
          <p:spPr bwMode="auto">
            <a:xfrm>
              <a:off x="899592" y="5129139"/>
              <a:ext cx="1310052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training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data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4538" y="4139023"/>
              <a:ext cx="289472" cy="21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47" y="4609983"/>
              <a:ext cx="403327" cy="50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5" descr="C:\Users\Franz Király\AppData\Local\Microsoft\Windows\Temporary Internet Files\Content.IE5\91KKHLNN\MP900438641[1]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254" y="4787095"/>
              <a:ext cx="234065" cy="34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267" y="4715087"/>
              <a:ext cx="215065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456" y="4920292"/>
              <a:ext cx="259914" cy="1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1360">
              <a:off x="1632310" y="4360469"/>
              <a:ext cx="215065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032" y="4362297"/>
              <a:ext cx="172052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279" y="4103498"/>
              <a:ext cx="215065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439" y="4140870"/>
              <a:ext cx="258077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38" y="4342219"/>
              <a:ext cx="205927" cy="162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2" name="Gruppieren 1031"/>
          <p:cNvGrpSpPr/>
          <p:nvPr/>
        </p:nvGrpSpPr>
        <p:grpSpPr>
          <a:xfrm>
            <a:off x="5262896" y="1877920"/>
            <a:ext cx="1133259" cy="1425389"/>
            <a:chOff x="5262896" y="1916832"/>
            <a:chExt cx="1133259" cy="1425389"/>
          </a:xfrm>
        </p:grpSpPr>
        <p:sp>
          <p:nvSpPr>
            <p:cNvPr id="88" name="Rechteck 87"/>
            <p:cNvSpPr/>
            <p:nvPr/>
          </p:nvSpPr>
          <p:spPr bwMode="auto">
            <a:xfrm>
              <a:off x="5262896" y="1916832"/>
              <a:ext cx="1133259" cy="105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Inhaltsplatzhalter 2"/>
            <p:cNvSpPr txBox="1">
              <a:spLocks/>
            </p:cNvSpPr>
            <p:nvPr/>
          </p:nvSpPr>
          <p:spPr bwMode="auto">
            <a:xfrm>
              <a:off x="5363819" y="2963856"/>
              <a:ext cx="1032335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test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data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  <p:sp>
          <p:nvSpPr>
            <p:cNvPr id="107" name="Ellipse 106"/>
            <p:cNvSpPr/>
            <p:nvPr/>
          </p:nvSpPr>
          <p:spPr bwMode="auto">
            <a:xfrm>
              <a:off x="5503060" y="205112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Ellipse 107"/>
            <p:cNvSpPr/>
            <p:nvPr/>
          </p:nvSpPr>
          <p:spPr bwMode="auto">
            <a:xfrm>
              <a:off x="5353147" y="214688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Ellipse 109"/>
            <p:cNvSpPr/>
            <p:nvPr/>
          </p:nvSpPr>
          <p:spPr bwMode="auto">
            <a:xfrm>
              <a:off x="6079124" y="1990973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Ellipse 113"/>
            <p:cNvSpPr/>
            <p:nvPr/>
          </p:nvSpPr>
          <p:spPr bwMode="auto">
            <a:xfrm>
              <a:off x="6199000" y="210346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Ellipse 114"/>
            <p:cNvSpPr/>
            <p:nvPr/>
          </p:nvSpPr>
          <p:spPr bwMode="auto">
            <a:xfrm>
              <a:off x="6290242" y="2032564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Ellipse 122"/>
            <p:cNvSpPr/>
            <p:nvPr/>
          </p:nvSpPr>
          <p:spPr bwMode="auto">
            <a:xfrm>
              <a:off x="5404939" y="1983718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Ellipse 123"/>
            <p:cNvSpPr/>
            <p:nvPr/>
          </p:nvSpPr>
          <p:spPr bwMode="auto">
            <a:xfrm>
              <a:off x="6254846" y="2742153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Ellipse 124"/>
            <p:cNvSpPr/>
            <p:nvPr/>
          </p:nvSpPr>
          <p:spPr bwMode="auto">
            <a:xfrm>
              <a:off x="6199000" y="2840988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Ellipse 125"/>
            <p:cNvSpPr/>
            <p:nvPr/>
          </p:nvSpPr>
          <p:spPr bwMode="auto">
            <a:xfrm>
              <a:off x="6151132" y="267953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Ellipse 126"/>
            <p:cNvSpPr/>
            <p:nvPr/>
          </p:nvSpPr>
          <p:spPr bwMode="auto">
            <a:xfrm>
              <a:off x="5404715" y="2807634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Ellipse 127"/>
            <p:cNvSpPr/>
            <p:nvPr/>
          </p:nvSpPr>
          <p:spPr bwMode="auto">
            <a:xfrm>
              <a:off x="5795863" y="2459842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6" name="Inhaltsplatzhalter 2"/>
          <p:cNvSpPr txBox="1">
            <a:spLocks/>
          </p:cNvSpPr>
          <p:nvPr/>
        </p:nvSpPr>
        <p:spPr bwMode="auto">
          <a:xfrm>
            <a:off x="2061448" y="4921712"/>
            <a:ext cx="174210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100" dirty="0" smtClean="0">
                <a:solidFill>
                  <a:srgbClr val="003366"/>
                </a:solidFill>
              </a:rPr>
              <a:t>e.g.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100" dirty="0" smtClean="0">
                <a:solidFill>
                  <a:srgbClr val="003366"/>
                </a:solidFill>
              </a:rPr>
              <a:t>, GLM,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methods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grpSp>
        <p:nvGrpSpPr>
          <p:cNvPr id="1034" name="Gruppieren 1033"/>
          <p:cNvGrpSpPr/>
          <p:nvPr/>
        </p:nvGrpSpPr>
        <p:grpSpPr>
          <a:xfrm>
            <a:off x="3803280" y="4090543"/>
            <a:ext cx="1133259" cy="1406102"/>
            <a:chOff x="3803280" y="4129455"/>
            <a:chExt cx="1133259" cy="14061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03280" y="4129455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Inhaltsplatzhalter 2"/>
            <p:cNvSpPr txBox="1">
              <a:spLocks/>
            </p:cNvSpPr>
            <p:nvPr/>
          </p:nvSpPr>
          <p:spPr bwMode="auto">
            <a:xfrm>
              <a:off x="3828374" y="5157192"/>
              <a:ext cx="1057943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de-DE" altLang="de-DE" sz="1400" dirty="0" err="1" smtClean="0">
                  <a:solidFill>
                    <a:srgbClr val="003366"/>
                  </a:solidFill>
                </a:rPr>
                <a:t>predictor</a:t>
              </a:r>
              <a:endParaRPr lang="de-DE" altLang="de-DE" sz="1400" dirty="0" smtClean="0">
                <a:solidFill>
                  <a:srgbClr val="003366"/>
                </a:solidFill>
              </a:endParaRPr>
            </a:p>
          </p:txBody>
        </p:sp>
        <p:pic>
          <p:nvPicPr>
            <p:cNvPr id="139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816" y="4201092"/>
              <a:ext cx="34350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75288" y="4208522"/>
              <a:ext cx="350261" cy="26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000" y="4851025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374" y="4826336"/>
              <a:ext cx="469234" cy="31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Ellipse 12"/>
            <p:cNvSpPr/>
            <p:nvPr/>
          </p:nvSpPr>
          <p:spPr>
            <a:xfrm>
              <a:off x="3846104" y="4850811"/>
              <a:ext cx="416575" cy="29971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3821363" y="4160957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4451352" y="4175943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4441624" y="4825182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6" name="Gerade Verbindung mit Pfeil 145"/>
          <p:cNvCxnSpPr/>
          <p:nvPr/>
        </p:nvCxnSpPr>
        <p:spPr bwMode="auto">
          <a:xfrm flipH="1">
            <a:off x="1531926" y="3294514"/>
            <a:ext cx="346243" cy="7324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Gerade Verbindung mit Pfeil 146"/>
          <p:cNvCxnSpPr/>
          <p:nvPr/>
        </p:nvCxnSpPr>
        <p:spPr bwMode="auto">
          <a:xfrm>
            <a:off x="3554263" y="4585040"/>
            <a:ext cx="2451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Gerade Verbindung mit Pfeil 147"/>
          <p:cNvCxnSpPr/>
          <p:nvPr/>
        </p:nvCxnSpPr>
        <p:spPr bwMode="auto">
          <a:xfrm>
            <a:off x="5868144" y="3212976"/>
            <a:ext cx="0" cy="9891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Gerade Verbindung mit Pfeil 162"/>
          <p:cNvCxnSpPr/>
          <p:nvPr/>
        </p:nvCxnSpPr>
        <p:spPr bwMode="auto">
          <a:xfrm flipV="1">
            <a:off x="6660232" y="4538450"/>
            <a:ext cx="484600" cy="19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3" name="Gruppieren 1032"/>
          <p:cNvGrpSpPr/>
          <p:nvPr/>
        </p:nvGrpSpPr>
        <p:grpSpPr>
          <a:xfrm>
            <a:off x="5333142" y="1085832"/>
            <a:ext cx="1278450" cy="762012"/>
            <a:chOff x="5333142" y="1124744"/>
            <a:chExt cx="1278450" cy="762012"/>
          </a:xfrm>
        </p:grpSpPr>
        <p:pic>
          <p:nvPicPr>
            <p:cNvPr id="130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86"/>
            <a:stretch/>
          </p:blipFill>
          <p:spPr bwMode="auto">
            <a:xfrm>
              <a:off x="5333142" y="1124744"/>
              <a:ext cx="501605" cy="416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561" y="1596963"/>
              <a:ext cx="260228" cy="260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76601" y="1569176"/>
              <a:ext cx="423816" cy="317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" name="Inhaltsplatzhalter 2"/>
            <p:cNvSpPr txBox="1">
              <a:spLocks/>
            </p:cNvSpPr>
            <p:nvPr/>
          </p:nvSpPr>
          <p:spPr bwMode="auto">
            <a:xfrm>
              <a:off x="6219744" y="1389125"/>
              <a:ext cx="391848" cy="36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de-DE" sz="1800" dirty="0" smtClean="0"/>
                <a:t>?</a:t>
              </a:r>
              <a:endParaRPr lang="de-DE" sz="1600" dirty="0" smtClean="0"/>
            </a:p>
          </p:txBody>
        </p:sp>
        <p:pic>
          <p:nvPicPr>
            <p:cNvPr id="178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246" y="1229112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8" name="Gruppieren 1037"/>
          <p:cNvGrpSpPr/>
          <p:nvPr/>
        </p:nvGrpSpPr>
        <p:grpSpPr>
          <a:xfrm>
            <a:off x="7164288" y="1445872"/>
            <a:ext cx="1133259" cy="1418552"/>
            <a:chOff x="7164288" y="1484784"/>
            <a:chExt cx="1133259" cy="1418552"/>
          </a:xfrm>
        </p:grpSpPr>
        <p:sp>
          <p:nvSpPr>
            <p:cNvPr id="165" name="Rechteck 164"/>
            <p:cNvSpPr/>
            <p:nvPr/>
          </p:nvSpPr>
          <p:spPr bwMode="auto">
            <a:xfrm>
              <a:off x="7164288" y="1848736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46024" y="1868192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90040" y="1963568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00572" y="2030320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9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877" y="1898411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507" y="1940200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472" y="2021627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104" y="2550408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358" y="2623258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818" y="2712832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540" y="2568816"/>
              <a:ext cx="387796" cy="25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3" descr="C:\Users\Franz Király\AppData\Local\Microsoft\Windows\Temporary Internet Files\Content.IE5\34FUWLBE\MP900422313[1]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776" y="2202712"/>
              <a:ext cx="471007" cy="37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Inhaltsplatzhalter 2"/>
            <p:cNvSpPr txBox="1">
              <a:spLocks/>
            </p:cNvSpPr>
            <p:nvPr/>
          </p:nvSpPr>
          <p:spPr bwMode="auto">
            <a:xfrm>
              <a:off x="7164288" y="1484784"/>
              <a:ext cx="1122944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test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labels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</p:grpSp>
      <p:cxnSp>
        <p:nvCxnSpPr>
          <p:cNvPr id="180" name="Gerade Verbindung mit Pfeil 179"/>
          <p:cNvCxnSpPr/>
          <p:nvPr/>
        </p:nvCxnSpPr>
        <p:spPr bwMode="auto">
          <a:xfrm>
            <a:off x="7730917" y="2947690"/>
            <a:ext cx="0" cy="989278"/>
          </a:xfrm>
          <a:prstGeom prst="straightConnector1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Gerade Verbindung mit Pfeil 183"/>
          <p:cNvCxnSpPr/>
          <p:nvPr/>
        </p:nvCxnSpPr>
        <p:spPr bwMode="auto">
          <a:xfrm>
            <a:off x="4965239" y="4561672"/>
            <a:ext cx="2451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Inhaltsplatzhalter 2"/>
          <p:cNvSpPr txBox="1">
            <a:spLocks/>
          </p:cNvSpPr>
          <p:nvPr/>
        </p:nvSpPr>
        <p:spPr bwMode="auto">
          <a:xfrm>
            <a:off x="7634980" y="3030048"/>
            <a:ext cx="131005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br>
              <a:rPr lang="de-DE" altLang="de-DE" sz="1600" b="1" dirty="0" smtClean="0">
                <a:solidFill>
                  <a:srgbClr val="003366"/>
                </a:solidFill>
              </a:rPr>
            </a:br>
            <a:r>
              <a:rPr lang="de-DE" altLang="de-DE" sz="1600" b="1" dirty="0" smtClean="0">
                <a:solidFill>
                  <a:srgbClr val="003366"/>
                </a:solidFill>
              </a:rPr>
              <a:t>&amp;</a:t>
            </a:r>
            <a:br>
              <a:rPr lang="de-DE" altLang="de-DE" sz="1600" b="1" dirty="0" smtClean="0">
                <a:solidFill>
                  <a:srgbClr val="003366"/>
                </a:solidFill>
              </a:rPr>
            </a:br>
            <a:r>
              <a:rPr lang="de-DE" altLang="de-DE" sz="1600" b="1" dirty="0" err="1" smtClean="0">
                <a:solidFill>
                  <a:srgbClr val="003366"/>
                </a:solidFill>
              </a:rPr>
              <a:t>quantify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190" name="Inhaltsplatzhalter 2"/>
          <p:cNvSpPr txBox="1">
            <a:spLocks/>
          </p:cNvSpPr>
          <p:nvPr/>
        </p:nvSpPr>
        <p:spPr bwMode="auto">
          <a:xfrm>
            <a:off x="6136720" y="3423184"/>
            <a:ext cx="14693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„out-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-sample“</a:t>
            </a:r>
          </a:p>
        </p:txBody>
      </p:sp>
      <p:sp>
        <p:nvSpPr>
          <p:cNvPr id="191" name="Inhaltsplatzhalter 2"/>
          <p:cNvSpPr txBox="1">
            <a:spLocks/>
          </p:cNvSpPr>
          <p:nvPr/>
        </p:nvSpPr>
        <p:spPr bwMode="auto">
          <a:xfrm>
            <a:off x="6136720" y="3135152"/>
            <a:ext cx="14693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„hold-out “</a:t>
            </a:r>
          </a:p>
        </p:txBody>
      </p:sp>
      <p:sp>
        <p:nvSpPr>
          <p:cNvPr id="192" name="Inhaltsplatzhalter 2"/>
          <p:cNvSpPr txBox="1">
            <a:spLocks/>
          </p:cNvSpPr>
          <p:nvPr/>
        </p:nvSpPr>
        <p:spPr bwMode="auto">
          <a:xfrm>
            <a:off x="2330024" y="3650067"/>
            <a:ext cx="14693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„in-sample“</a:t>
            </a:r>
          </a:p>
        </p:txBody>
      </p:sp>
      <p:sp>
        <p:nvSpPr>
          <p:cNvPr id="194" name="Inhaltsplatzhalter 2"/>
          <p:cNvSpPr txBox="1">
            <a:spLocks/>
          </p:cNvSpPr>
          <p:nvPr/>
        </p:nvSpPr>
        <p:spPr bwMode="auto">
          <a:xfrm>
            <a:off x="107504" y="5507504"/>
            <a:ext cx="696954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out-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-sample!</a:t>
            </a:r>
          </a:p>
        </p:txBody>
      </p:sp>
      <p:sp>
        <p:nvSpPr>
          <p:cNvPr id="195" name="Inhaltsplatzhalter 2"/>
          <p:cNvSpPr txBox="1">
            <a:spLocks/>
          </p:cNvSpPr>
          <p:nvPr/>
        </p:nvSpPr>
        <p:spPr bwMode="auto">
          <a:xfrm>
            <a:off x="617066" y="6184760"/>
            <a:ext cx="761761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Training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obtained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splitting</a:t>
            </a:r>
            <a:r>
              <a:rPr lang="de-DE" altLang="de-DE" sz="1600" dirty="0" smtClean="0">
                <a:solidFill>
                  <a:srgbClr val="003366"/>
                </a:solidFill>
              </a:rPr>
              <a:t> 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subsampling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set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96" name="Inhaltsplatzhalter 2"/>
          <p:cNvSpPr txBox="1">
            <a:spLocks/>
          </p:cNvSpPr>
          <p:nvPr/>
        </p:nvSpPr>
        <p:spPr bwMode="auto">
          <a:xfrm>
            <a:off x="842818" y="6454467"/>
            <a:ext cx="761761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validation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scheme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uniformly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600" dirty="0" smtClean="0">
                <a:solidFill>
                  <a:srgbClr val="003366"/>
                </a:solidFill>
              </a:rPr>
              <a:t> 80/20%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split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97" name="Inhaltsplatzhalter 2"/>
          <p:cNvSpPr txBox="1">
            <a:spLocks/>
          </p:cNvSpPr>
          <p:nvPr/>
        </p:nvSpPr>
        <p:spPr bwMode="auto">
          <a:xfrm>
            <a:off x="323528" y="5848088"/>
            <a:ext cx="862150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way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actually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observing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!</a:t>
            </a:r>
          </a:p>
        </p:txBody>
      </p:sp>
      <p:grpSp>
        <p:nvGrpSpPr>
          <p:cNvPr id="1035" name="Gruppieren 1034"/>
          <p:cNvGrpSpPr/>
          <p:nvPr/>
        </p:nvGrpSpPr>
        <p:grpSpPr>
          <a:xfrm>
            <a:off x="7183744" y="4008976"/>
            <a:ext cx="1160220" cy="1425389"/>
            <a:chOff x="7183744" y="4047888"/>
            <a:chExt cx="1160220" cy="1425389"/>
          </a:xfrm>
        </p:grpSpPr>
        <p:sp>
          <p:nvSpPr>
            <p:cNvPr id="149" name="Rechteck 148"/>
            <p:cNvSpPr/>
            <p:nvPr/>
          </p:nvSpPr>
          <p:spPr bwMode="auto">
            <a:xfrm>
              <a:off x="7193472" y="4047888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75208" y="4067344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9224" y="4162720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9756" y="4229472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061" y="4097563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691" y="4139352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8656" y="4220779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88" y="474956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6542" y="482241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002" y="4911984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724" y="4767968"/>
              <a:ext cx="387796" cy="25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Inhaltsplatzhalter 2"/>
            <p:cNvSpPr txBox="1">
              <a:spLocks/>
            </p:cNvSpPr>
            <p:nvPr/>
          </p:nvSpPr>
          <p:spPr bwMode="auto">
            <a:xfrm>
              <a:off x="7576880" y="4475657"/>
              <a:ext cx="335725" cy="25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de-DE" sz="1050" dirty="0" smtClean="0"/>
                <a:t>??</a:t>
              </a:r>
              <a:endParaRPr lang="de-DE" sz="1000" dirty="0" smtClean="0"/>
            </a:p>
          </p:txBody>
        </p:sp>
        <p:sp>
          <p:nvSpPr>
            <p:cNvPr id="203" name="Inhaltsplatzhalter 2"/>
            <p:cNvSpPr txBox="1">
              <a:spLocks/>
            </p:cNvSpPr>
            <p:nvPr/>
          </p:nvSpPr>
          <p:spPr bwMode="auto">
            <a:xfrm>
              <a:off x="7183744" y="5094912"/>
              <a:ext cx="1160220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de-DE" altLang="de-DE" sz="1400" dirty="0" err="1" smtClean="0">
                  <a:solidFill>
                    <a:srgbClr val="003366"/>
                  </a:solidFill>
                </a:rPr>
                <a:t>predictions</a:t>
              </a:r>
              <a:endParaRPr lang="de-DE" altLang="de-DE" sz="1400" dirty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205" name="Inhaltsplatzhalter 2"/>
          <p:cNvSpPr txBox="1">
            <a:spLocks/>
          </p:cNvSpPr>
          <p:nvPr/>
        </p:nvSpPr>
        <p:spPr bwMode="auto">
          <a:xfrm>
            <a:off x="5056600" y="4906168"/>
            <a:ext cx="174210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100" dirty="0" smtClean="0">
                <a:solidFill>
                  <a:srgbClr val="003366"/>
                </a:solidFill>
              </a:rPr>
              <a:t>e.g.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evaluating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model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1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9" grpId="0" animBg="1"/>
      <p:bldP spid="59" grpId="1" animBg="1"/>
      <p:bldP spid="76" grpId="0" animBg="1"/>
      <p:bldP spid="136" grpId="0"/>
      <p:bldP spid="189" grpId="0"/>
      <p:bldP spid="190" grpId="0"/>
      <p:bldP spid="191" grpId="0"/>
      <p:bldP spid="192" grpId="0"/>
      <p:bldP spid="194" grpId="0"/>
      <p:bldP spid="195" grpId="0"/>
      <p:bldP spid="196" grpId="0"/>
      <p:bldP spid="197" grpId="0"/>
      <p:bldP spid="2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538952"/>
            <a:ext cx="8489950" cy="648742"/>
          </a:xfrm>
        </p:spPr>
        <p:txBody>
          <a:bodyPr/>
          <a:lstStyle/>
          <a:p>
            <a:pPr eaLnBrk="1" hangingPunct="1"/>
            <a:r>
              <a:rPr lang="de-DE" sz="3200" dirty="0" err="1" smtClean="0"/>
              <a:t>Quantification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prediction</a:t>
            </a:r>
            <a:r>
              <a:rPr lang="de-DE" sz="3200" dirty="0" smtClean="0"/>
              <a:t> </a:t>
            </a:r>
            <a:r>
              <a:rPr lang="de-DE" sz="3200" dirty="0" err="1" smtClean="0"/>
              <a:t>goodness</a:t>
            </a:r>
            <a:endParaRPr lang="de-DE" sz="3200" dirty="0" smtClean="0"/>
          </a:p>
        </p:txBody>
      </p:sp>
      <p:sp>
        <p:nvSpPr>
          <p:cNvPr id="194" name="Inhaltsplatzhalter 2"/>
          <p:cNvSpPr txBox="1">
            <a:spLocks/>
          </p:cNvSpPr>
          <p:nvPr/>
        </p:nvSpPr>
        <p:spPr bwMode="auto">
          <a:xfrm>
            <a:off x="243136" y="1784806"/>
            <a:ext cx="73448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Regression =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predicting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continuous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numerical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value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197" name="Inhaltsplatzhalter 2"/>
          <p:cNvSpPr txBox="1">
            <a:spLocks/>
          </p:cNvSpPr>
          <p:nvPr/>
        </p:nvSpPr>
        <p:spPr bwMode="auto">
          <a:xfrm>
            <a:off x="531167" y="2144846"/>
            <a:ext cx="6011049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Statistics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derived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distribution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residuals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4734" y="1149841"/>
            <a:ext cx="1406379" cy="2281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2049" y="1149841"/>
            <a:ext cx="1539832" cy="2281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2" name="Inhaltsplatzhalter 2"/>
          <p:cNvSpPr txBox="1">
            <a:spLocks/>
          </p:cNvSpPr>
          <p:nvPr/>
        </p:nvSpPr>
        <p:spPr bwMode="auto">
          <a:xfrm>
            <a:off x="213433" y="1052736"/>
            <a:ext cx="92772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dirty="0" err="1" smtClean="0">
                <a:solidFill>
                  <a:srgbClr val="003366"/>
                </a:solidFill>
              </a:rPr>
              <a:t>given</a:t>
            </a:r>
            <a:endParaRPr lang="de-DE" altLang="de-DE" sz="1700" dirty="0" smtClean="0">
              <a:solidFill>
                <a:srgbClr val="003366"/>
              </a:solidFill>
            </a:endParaRPr>
          </a:p>
        </p:txBody>
      </p:sp>
      <p:sp>
        <p:nvSpPr>
          <p:cNvPr id="113" name="Inhaltsplatzhalter 2"/>
          <p:cNvSpPr txBox="1">
            <a:spLocks/>
          </p:cNvSpPr>
          <p:nvPr/>
        </p:nvSpPr>
        <p:spPr bwMode="auto">
          <a:xfrm>
            <a:off x="771385" y="1053867"/>
            <a:ext cx="121575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b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7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700" b="1" dirty="0" err="1" smtClean="0">
                <a:solidFill>
                  <a:srgbClr val="003366"/>
                </a:solidFill>
              </a:rPr>
              <a:t>data</a:t>
            </a:r>
            <a:endParaRPr lang="de-DE" altLang="de-DE" sz="1700" b="1" dirty="0" smtClean="0">
              <a:solidFill>
                <a:srgbClr val="003366"/>
              </a:solidFill>
            </a:endParaRPr>
          </a:p>
        </p:txBody>
      </p:sp>
      <p:sp>
        <p:nvSpPr>
          <p:cNvPr id="116" name="Inhaltsplatzhalter 2"/>
          <p:cNvSpPr txBox="1">
            <a:spLocks/>
          </p:cNvSpPr>
          <p:nvPr/>
        </p:nvSpPr>
        <p:spPr bwMode="auto">
          <a:xfrm>
            <a:off x="3557553" y="1052736"/>
            <a:ext cx="215185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b="1" dirty="0" smtClean="0">
                <a:solidFill>
                  <a:srgbClr val="003366"/>
                </a:solidFill>
              </a:rPr>
              <a:t>„</a:t>
            </a:r>
            <a:r>
              <a:rPr lang="de-DE" altLang="de-DE" sz="1700" b="1" dirty="0" err="1" smtClean="0">
                <a:solidFill>
                  <a:srgbClr val="003366"/>
                </a:solidFill>
              </a:rPr>
              <a:t>true</a:t>
            </a:r>
            <a:r>
              <a:rPr lang="de-DE" altLang="de-DE" sz="1700" b="1" dirty="0" smtClean="0">
                <a:solidFill>
                  <a:srgbClr val="003366"/>
                </a:solidFill>
              </a:rPr>
              <a:t>“ </a:t>
            </a:r>
            <a:r>
              <a:rPr lang="de-DE" altLang="de-DE" sz="1700" b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7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700" b="1" dirty="0" err="1" smtClean="0">
                <a:solidFill>
                  <a:srgbClr val="003366"/>
                </a:solidFill>
              </a:rPr>
              <a:t>labels</a:t>
            </a:r>
            <a:endParaRPr lang="de-DE" altLang="de-DE" sz="1700" b="1" dirty="0" smtClean="0">
              <a:solidFill>
                <a:srgbClr val="003366"/>
              </a:solidFill>
            </a:endParaRPr>
          </a:p>
        </p:txBody>
      </p:sp>
      <p:sp>
        <p:nvSpPr>
          <p:cNvPr id="117" name="Inhaltsplatzhalter 2"/>
          <p:cNvSpPr txBox="1">
            <a:spLocks/>
          </p:cNvSpPr>
          <p:nvPr/>
        </p:nvSpPr>
        <p:spPr bwMode="auto">
          <a:xfrm>
            <a:off x="3491361" y="1379680"/>
            <a:ext cx="215185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b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7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700" b="1" dirty="0" err="1" smtClean="0">
                <a:solidFill>
                  <a:srgbClr val="003366"/>
                </a:solidFill>
              </a:rPr>
              <a:t>predictions</a:t>
            </a:r>
            <a:endParaRPr lang="de-DE" altLang="de-DE" sz="1700" b="1" dirty="0" smtClean="0">
              <a:solidFill>
                <a:srgbClr val="003366"/>
              </a:solidFill>
            </a:endParaRPr>
          </a:p>
        </p:txBody>
      </p:sp>
      <p:sp>
        <p:nvSpPr>
          <p:cNvPr id="118" name="Inhaltsplatzhalter 2"/>
          <p:cNvSpPr txBox="1">
            <a:spLocks/>
          </p:cNvSpPr>
          <p:nvPr/>
        </p:nvSpPr>
        <p:spPr bwMode="auto">
          <a:xfrm>
            <a:off x="7062577" y="1077719"/>
            <a:ext cx="1253839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held</a:t>
            </a:r>
            <a:r>
              <a:rPr lang="de-DE" altLang="de-DE" sz="1600" dirty="0" smtClean="0">
                <a:solidFill>
                  <a:srgbClr val="003366"/>
                </a:solidFill>
              </a:rPr>
              <a:t> out)</a:t>
            </a: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58243" y="1459177"/>
            <a:ext cx="2052558" cy="2474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0" name="Inhaltsplatzhalter 2"/>
          <p:cNvSpPr txBox="1">
            <a:spLocks/>
          </p:cNvSpPr>
          <p:nvPr/>
        </p:nvSpPr>
        <p:spPr bwMode="auto">
          <a:xfrm>
            <a:off x="760313" y="1371083"/>
            <a:ext cx="121575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b="1" dirty="0" err="1" smtClean="0">
                <a:solidFill>
                  <a:srgbClr val="003366"/>
                </a:solidFill>
              </a:rPr>
              <a:t>predictor</a:t>
            </a:r>
            <a:endParaRPr lang="de-DE" altLang="de-DE" sz="1700" b="1" dirty="0" smtClean="0">
              <a:solidFill>
                <a:srgbClr val="003366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985" y="1459045"/>
            <a:ext cx="1102977" cy="2281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4208" y="2223914"/>
            <a:ext cx="1482406" cy="2474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819" y="2546579"/>
            <a:ext cx="1777409" cy="7526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5" name="Inhaltsplatzhalter 2"/>
          <p:cNvSpPr txBox="1">
            <a:spLocks/>
          </p:cNvSpPr>
          <p:nvPr/>
        </p:nvSpPr>
        <p:spPr bwMode="auto">
          <a:xfrm>
            <a:off x="959331" y="3266659"/>
            <a:ext cx="187609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squared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error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150" name="Inhaltsplatzhalter 2"/>
          <p:cNvSpPr txBox="1">
            <a:spLocks/>
          </p:cNvSpPr>
          <p:nvPr/>
        </p:nvSpPr>
        <p:spPr bwMode="auto">
          <a:xfrm>
            <a:off x="959331" y="3507182"/>
            <a:ext cx="187609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= residual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variance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2704" y="2787648"/>
            <a:ext cx="1735504" cy="2723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6" name="Inhaltsplatzhalter 2"/>
          <p:cNvSpPr txBox="1">
            <a:spLocks/>
          </p:cNvSpPr>
          <p:nvPr/>
        </p:nvSpPr>
        <p:spPr bwMode="auto">
          <a:xfrm>
            <a:off x="5796136" y="3089141"/>
            <a:ext cx="2164125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root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squared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error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5837232" y="3357717"/>
            <a:ext cx="246442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300" dirty="0" smtClean="0">
                <a:solidFill>
                  <a:srgbClr val="003366"/>
                </a:solidFill>
              </a:rPr>
              <a:t>= residual </a:t>
            </a:r>
            <a:r>
              <a:rPr lang="de-DE" altLang="de-DE" sz="1300" dirty="0" err="1" smtClean="0">
                <a:solidFill>
                  <a:srgbClr val="003366"/>
                </a:solidFill>
              </a:rPr>
              <a:t>standard</a:t>
            </a:r>
            <a:r>
              <a:rPr lang="de-DE" altLang="de-DE" sz="1300" dirty="0" smtClean="0">
                <a:solidFill>
                  <a:srgbClr val="003366"/>
                </a:solidFill>
              </a:rPr>
              <a:t> </a:t>
            </a:r>
            <a:r>
              <a:rPr lang="de-DE" altLang="de-DE" sz="1300" dirty="0" err="1" smtClean="0">
                <a:solidFill>
                  <a:srgbClr val="003366"/>
                </a:solidFill>
              </a:rPr>
              <a:t>deviation</a:t>
            </a:r>
            <a:endParaRPr lang="de-DE" altLang="de-DE" sz="1300" i="1" dirty="0" smtClean="0">
              <a:solidFill>
                <a:srgbClr val="003366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2564904"/>
            <a:ext cx="1860637" cy="7527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3" name="Inhaltsplatzhalter 2"/>
          <p:cNvSpPr txBox="1">
            <a:spLocks/>
          </p:cNvSpPr>
          <p:nvPr/>
        </p:nvSpPr>
        <p:spPr bwMode="auto">
          <a:xfrm>
            <a:off x="3392619" y="3280299"/>
            <a:ext cx="2164125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400" dirty="0" smtClean="0">
                <a:solidFill>
                  <a:srgbClr val="003366"/>
                </a:solidFill>
              </a:rPr>
              <a:t> absolute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error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185" name="Inhaltsplatzhalter 2"/>
          <p:cNvSpPr txBox="1">
            <a:spLocks/>
          </p:cNvSpPr>
          <p:nvPr/>
        </p:nvSpPr>
        <p:spPr bwMode="auto">
          <a:xfrm>
            <a:off x="3487995" y="3504920"/>
            <a:ext cx="2524165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=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400" dirty="0" smtClean="0">
                <a:solidFill>
                  <a:srgbClr val="003366"/>
                </a:solidFill>
              </a:rPr>
              <a:t> absolute residual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186" name="Inhaltsplatzhalter 2"/>
          <p:cNvSpPr txBox="1">
            <a:spLocks/>
          </p:cNvSpPr>
          <p:nvPr/>
        </p:nvSpPr>
        <p:spPr bwMode="auto">
          <a:xfrm>
            <a:off x="988753" y="3891363"/>
            <a:ext cx="7607311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MSE, RMSE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MAE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their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respective</a:t>
            </a:r>
            <a:r>
              <a:rPr lang="de-DE" altLang="de-DE" sz="1600" dirty="0" smtClean="0">
                <a:solidFill>
                  <a:srgbClr val="003366"/>
                </a:solidFill>
              </a:rPr>
              <a:t> sample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standard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errors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87" name="Inhaltsplatzhalter 2"/>
          <p:cNvSpPr txBox="1">
            <a:spLocks/>
          </p:cNvSpPr>
          <p:nvPr/>
        </p:nvSpPr>
        <p:spPr bwMode="auto">
          <a:xfrm>
            <a:off x="243136" y="4809142"/>
            <a:ext cx="73448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Classification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=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predicting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categorical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variable</a:t>
            </a:r>
          </a:p>
        </p:txBody>
      </p:sp>
      <p:sp>
        <p:nvSpPr>
          <p:cNvPr id="188" name="Inhaltsplatzhalter 2"/>
          <p:cNvSpPr txBox="1">
            <a:spLocks/>
          </p:cNvSpPr>
          <p:nvPr/>
        </p:nvSpPr>
        <p:spPr bwMode="auto">
          <a:xfrm>
            <a:off x="531168" y="5159454"/>
            <a:ext cx="864096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Statistics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derived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classification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contingency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table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true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93" name="Inhaltsplatzhalter 2"/>
          <p:cNvSpPr txBox="1">
            <a:spLocks/>
          </p:cNvSpPr>
          <p:nvPr/>
        </p:nvSpPr>
        <p:spPr bwMode="auto">
          <a:xfrm>
            <a:off x="683568" y="5476670"/>
            <a:ext cx="864096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Sensitivity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specifity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accuracy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precision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tau-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statistic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98" name="Inhaltsplatzhalter 2"/>
          <p:cNvSpPr txBox="1">
            <a:spLocks/>
          </p:cNvSpPr>
          <p:nvPr/>
        </p:nvSpPr>
        <p:spPr bwMode="auto">
          <a:xfrm>
            <a:off x="492256" y="4205025"/>
            <a:ext cx="835292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Comparison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multiple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hypothesis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on residual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distributions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99" name="Inhaltsplatzhalter 2"/>
          <p:cNvSpPr txBox="1">
            <a:spLocks/>
          </p:cNvSpPr>
          <p:nvPr/>
        </p:nvSpPr>
        <p:spPr bwMode="auto">
          <a:xfrm>
            <a:off x="5355704" y="4484460"/>
            <a:ext cx="36724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includes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types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600" dirty="0" smtClean="0">
                <a:solidFill>
                  <a:srgbClr val="003366"/>
                </a:solidFill>
              </a:rPr>
              <a:t> bar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criteria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00" name="Inhaltsplatzhalter 2"/>
          <p:cNvSpPr txBox="1">
            <a:spLocks/>
          </p:cNvSpPr>
          <p:nvPr/>
        </p:nvSpPr>
        <p:spPr bwMode="auto">
          <a:xfrm>
            <a:off x="488344" y="5853904"/>
            <a:ext cx="835292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Comparison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multiple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predictors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hypothesis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contingency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02" name="Inhaltsplatzhalter 2"/>
          <p:cNvSpPr txBox="1">
            <a:spLocks/>
          </p:cNvSpPr>
          <p:nvPr/>
        </p:nvSpPr>
        <p:spPr bwMode="auto">
          <a:xfrm>
            <a:off x="358696" y="6309320"/>
            <a:ext cx="855324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2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200" b="1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2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200" b="1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2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200" b="1" dirty="0" err="1" smtClean="0">
                <a:solidFill>
                  <a:srgbClr val="003366"/>
                </a:solidFill>
              </a:rPr>
              <a:t>bars</a:t>
            </a:r>
            <a:r>
              <a:rPr lang="de-DE" altLang="de-DE" sz="2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2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200" b="1" dirty="0" err="1" smtClean="0">
                <a:solidFill>
                  <a:srgbClr val="003366"/>
                </a:solidFill>
              </a:rPr>
              <a:t>significances</a:t>
            </a:r>
            <a:r>
              <a:rPr lang="de-DE" altLang="de-DE" sz="2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200" b="1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22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200" b="1" dirty="0" err="1" smtClean="0">
                <a:solidFill>
                  <a:srgbClr val="003366"/>
                </a:solidFill>
              </a:rPr>
              <a:t>quantifying</a:t>
            </a:r>
            <a:endParaRPr lang="de-DE" altLang="de-DE" sz="2200" b="1" i="1" dirty="0" smtClean="0">
              <a:solidFill>
                <a:srgbClr val="003366"/>
              </a:solidFill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8224" y="2471471"/>
            <a:ext cx="1077150" cy="2468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4" name="Inhaltsplatzhalter 2"/>
          <p:cNvSpPr txBox="1">
            <a:spLocks/>
          </p:cNvSpPr>
          <p:nvPr/>
        </p:nvSpPr>
        <p:spPr bwMode="auto">
          <a:xfrm>
            <a:off x="7636140" y="2449463"/>
            <a:ext cx="151993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300" dirty="0" smtClean="0">
                <a:solidFill>
                  <a:srgbClr val="003366"/>
                </a:solidFill>
              </a:rPr>
              <a:t>(relative </a:t>
            </a:r>
            <a:r>
              <a:rPr lang="de-DE" altLang="de-DE" sz="1300" dirty="0" err="1" smtClean="0">
                <a:solidFill>
                  <a:srgbClr val="003366"/>
                </a:solidFill>
              </a:rPr>
              <a:t>version</a:t>
            </a:r>
            <a:r>
              <a:rPr lang="de-DE" altLang="de-DE" sz="1300" dirty="0" smtClean="0">
                <a:solidFill>
                  <a:srgbClr val="003366"/>
                </a:solidFill>
              </a:rPr>
              <a:t>)</a:t>
            </a:r>
            <a:endParaRPr lang="de-DE" altLang="de-DE" sz="13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7" grpId="0"/>
      <p:bldP spid="135" grpId="0"/>
      <p:bldP spid="150" grpId="0"/>
      <p:bldP spid="176" grpId="0"/>
      <p:bldP spid="181" grpId="0"/>
      <p:bldP spid="183" grpId="0"/>
      <p:bldP spid="185" grpId="0"/>
      <p:bldP spid="186" grpId="0"/>
      <p:bldP spid="187" grpId="0"/>
      <p:bldP spid="188" grpId="0"/>
      <p:bldP spid="193" grpId="0"/>
      <p:bldP spid="198" grpId="0"/>
      <p:bldP spid="199" grpId="0"/>
      <p:bldP spid="200" grpId="0"/>
      <p:bldP spid="202" grpId="0"/>
      <p:bldP spid="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Gerade Verbindung mit Pfeil 178"/>
          <p:cNvCxnSpPr/>
          <p:nvPr/>
        </p:nvCxnSpPr>
        <p:spPr bwMode="auto">
          <a:xfrm flipV="1">
            <a:off x="2277417" y="4944281"/>
            <a:ext cx="434759" cy="2320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Gerade Verbindung mit Pfeil 179"/>
          <p:cNvCxnSpPr/>
          <p:nvPr/>
        </p:nvCxnSpPr>
        <p:spPr bwMode="auto">
          <a:xfrm flipV="1">
            <a:off x="2205464" y="5322669"/>
            <a:ext cx="359305" cy="894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538952"/>
            <a:ext cx="8489950" cy="648742"/>
          </a:xfrm>
        </p:spPr>
        <p:txBody>
          <a:bodyPr/>
          <a:lstStyle/>
          <a:p>
            <a:pPr eaLnBrk="1" hangingPunct="1"/>
            <a:r>
              <a:rPr lang="de-DE" sz="3200" dirty="0" smtClean="0"/>
              <a:t>Cross-validation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model</a:t>
            </a:r>
            <a:r>
              <a:rPr lang="de-DE" sz="3200" dirty="0" smtClean="0"/>
              <a:t> </a:t>
            </a:r>
            <a:r>
              <a:rPr lang="de-DE" sz="3200" dirty="0" err="1" smtClean="0"/>
              <a:t>comparison</a:t>
            </a:r>
            <a:endParaRPr lang="de-DE" sz="3200" dirty="0" smtClean="0"/>
          </a:p>
        </p:txBody>
      </p:sp>
      <p:sp>
        <p:nvSpPr>
          <p:cNvPr id="199" name="Inhaltsplatzhalter 2"/>
          <p:cNvSpPr txBox="1">
            <a:spLocks/>
          </p:cNvSpPr>
          <p:nvPr/>
        </p:nvSpPr>
        <p:spPr bwMode="auto">
          <a:xfrm>
            <a:off x="7364470" y="1685914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measure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200" name="Inhaltsplatzhalter 2"/>
          <p:cNvSpPr txBox="1">
            <a:spLocks/>
          </p:cNvSpPr>
          <p:nvPr/>
        </p:nvSpPr>
        <p:spPr bwMode="auto">
          <a:xfrm>
            <a:off x="313800" y="6093296"/>
            <a:ext cx="86117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re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-sampling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multiple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splits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allows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accurate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stable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estimation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01" name="Inhaltsplatzhalter 2"/>
          <p:cNvSpPr txBox="1">
            <a:spLocks/>
          </p:cNvSpPr>
          <p:nvPr/>
        </p:nvSpPr>
        <p:spPr bwMode="auto">
          <a:xfrm>
            <a:off x="2123728" y="6443608"/>
            <a:ext cx="676875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i="1" dirty="0" smtClean="0">
                <a:solidFill>
                  <a:srgbClr val="003366"/>
                </a:solidFill>
              </a:rPr>
              <a:t>all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need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evaluated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same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-validation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splits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79512" y="1124744"/>
            <a:ext cx="73448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Validation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blue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-print:</a:t>
            </a:r>
          </a:p>
        </p:txBody>
      </p:sp>
      <p:grpSp>
        <p:nvGrpSpPr>
          <p:cNvPr id="43" name="Gruppieren 42"/>
          <p:cNvGrpSpPr/>
          <p:nvPr/>
        </p:nvGrpSpPr>
        <p:grpSpPr>
          <a:xfrm>
            <a:off x="683568" y="1700808"/>
            <a:ext cx="1568334" cy="871297"/>
            <a:chOff x="683568" y="1700808"/>
            <a:chExt cx="1568334" cy="871297"/>
          </a:xfrm>
        </p:grpSpPr>
        <p:sp>
          <p:nvSpPr>
            <p:cNvPr id="8" name="Flussdiagramm: Mehrere Dokumente 7"/>
            <p:cNvSpPr/>
            <p:nvPr/>
          </p:nvSpPr>
          <p:spPr>
            <a:xfrm>
              <a:off x="683568" y="1700808"/>
              <a:ext cx="1568334" cy="87129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Inhaltsplatzhalter 2"/>
            <p:cNvSpPr txBox="1">
              <a:spLocks/>
            </p:cNvSpPr>
            <p:nvPr/>
          </p:nvSpPr>
          <p:spPr bwMode="auto">
            <a:xfrm>
              <a:off x="768918" y="1970515"/>
              <a:ext cx="1224136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2000" b="1" dirty="0" smtClean="0"/>
                <a:t>all </a:t>
              </a:r>
              <a:r>
                <a:rPr lang="de-DE" altLang="de-DE" sz="2000" b="1" dirty="0" err="1" smtClean="0"/>
                <a:t>data</a:t>
              </a:r>
              <a:endParaRPr lang="de-DE" altLang="de-DE" sz="2000" b="1" dirty="0" smtClean="0"/>
            </a:p>
          </p:txBody>
        </p:sp>
      </p:grpSp>
      <p:cxnSp>
        <p:nvCxnSpPr>
          <p:cNvPr id="36" name="Gerade Verbindung mit Pfeil 35"/>
          <p:cNvCxnSpPr/>
          <p:nvPr/>
        </p:nvCxnSpPr>
        <p:spPr bwMode="auto">
          <a:xfrm flipV="1">
            <a:off x="2416685" y="1670493"/>
            <a:ext cx="578665" cy="1743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/>
          <p:cNvCxnSpPr/>
          <p:nvPr/>
        </p:nvCxnSpPr>
        <p:spPr bwMode="auto">
          <a:xfrm>
            <a:off x="2416685" y="2231705"/>
            <a:ext cx="578665" cy="11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Gruppieren 43"/>
          <p:cNvGrpSpPr/>
          <p:nvPr/>
        </p:nvGrpSpPr>
        <p:grpSpPr>
          <a:xfrm>
            <a:off x="3131840" y="1160748"/>
            <a:ext cx="1568334" cy="792088"/>
            <a:chOff x="3131840" y="1160748"/>
            <a:chExt cx="1568334" cy="792088"/>
          </a:xfrm>
        </p:grpSpPr>
        <p:sp>
          <p:nvSpPr>
            <p:cNvPr id="38" name="Flussdiagramm: Mehrere Dokumente 37"/>
            <p:cNvSpPr/>
            <p:nvPr/>
          </p:nvSpPr>
          <p:spPr>
            <a:xfrm>
              <a:off x="3131840" y="1160748"/>
              <a:ext cx="1568334" cy="79208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Inhaltsplatzhalter 2"/>
            <p:cNvSpPr txBox="1">
              <a:spLocks/>
            </p:cNvSpPr>
            <p:nvPr/>
          </p:nvSpPr>
          <p:spPr bwMode="auto">
            <a:xfrm>
              <a:off x="3260014" y="1292128"/>
              <a:ext cx="1224136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800" b="1" dirty="0" err="1" smtClean="0"/>
                <a:t>training</a:t>
              </a:r>
              <a:r>
                <a:rPr lang="de-DE" altLang="de-DE" sz="1800" b="1" dirty="0" smtClean="0"/>
                <a:t> </a:t>
              </a:r>
              <a:r>
                <a:rPr lang="de-DE" altLang="de-DE" sz="1800" b="1" dirty="0" err="1" smtClean="0"/>
                <a:t>data</a:t>
              </a:r>
              <a:endParaRPr lang="de-DE" altLang="de-DE" sz="1800" b="1" dirty="0" smtClean="0"/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3115998" y="2060848"/>
            <a:ext cx="1568334" cy="654618"/>
            <a:chOff x="3115998" y="2060848"/>
            <a:chExt cx="1568334" cy="654618"/>
          </a:xfrm>
        </p:grpSpPr>
        <p:sp>
          <p:nvSpPr>
            <p:cNvPr id="40" name="Flussdiagramm: Mehrere Dokumente 39"/>
            <p:cNvSpPr/>
            <p:nvPr/>
          </p:nvSpPr>
          <p:spPr>
            <a:xfrm>
              <a:off x="3115998" y="2060848"/>
              <a:ext cx="1568334" cy="65461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Inhaltsplatzhalter 2"/>
            <p:cNvSpPr txBox="1">
              <a:spLocks/>
            </p:cNvSpPr>
            <p:nvPr/>
          </p:nvSpPr>
          <p:spPr bwMode="auto">
            <a:xfrm>
              <a:off x="3260014" y="2186539"/>
              <a:ext cx="1224136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800" b="1" dirty="0" err="1" smtClean="0"/>
                <a:t>test</a:t>
              </a:r>
              <a:r>
                <a:rPr lang="de-DE" altLang="de-DE" sz="1800" b="1" dirty="0" smtClean="0"/>
                <a:t> </a:t>
              </a:r>
              <a:r>
                <a:rPr lang="de-DE" altLang="de-DE" sz="1800" b="1" dirty="0" err="1" smtClean="0"/>
                <a:t>data</a:t>
              </a:r>
              <a:endParaRPr lang="de-DE" altLang="de-DE" sz="1800" b="1" dirty="0" smtClean="0"/>
            </a:p>
          </p:txBody>
        </p:sp>
      </p:grpSp>
      <p:sp>
        <p:nvSpPr>
          <p:cNvPr id="45" name="Rechteck 44"/>
          <p:cNvSpPr/>
          <p:nvPr/>
        </p:nvSpPr>
        <p:spPr bwMode="auto">
          <a:xfrm>
            <a:off x="5378129" y="1484784"/>
            <a:ext cx="1590297" cy="761365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dirty="0" smtClean="0">
                <a:solidFill>
                  <a:schemeClr val="bg1"/>
                </a:solidFill>
              </a:rPr>
              <a:t/>
            </a:r>
            <a:br>
              <a:rPr lang="de-DE" sz="700" dirty="0" smtClean="0">
                <a:solidFill>
                  <a:schemeClr val="bg1"/>
                </a:solidFill>
              </a:rPr>
            </a:br>
            <a:r>
              <a:rPr lang="de-DE" sz="1400" dirty="0" err="1" smtClean="0">
                <a:solidFill>
                  <a:schemeClr val="bg1"/>
                </a:solidFill>
              </a:rPr>
              <a:t>Prediction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and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br>
              <a:rPr lang="de-DE" sz="1400" dirty="0" smtClean="0">
                <a:solidFill>
                  <a:schemeClr val="bg1"/>
                </a:solidFill>
              </a:rPr>
            </a:br>
            <a:r>
              <a:rPr lang="de-DE" sz="1400" dirty="0" err="1" smtClean="0">
                <a:solidFill>
                  <a:schemeClr val="bg1"/>
                </a:solidFill>
              </a:rPr>
              <a:t>error</a:t>
            </a:r>
            <a:r>
              <a:rPr lang="de-DE" sz="1400" dirty="0" smtClean="0">
                <a:solidFill>
                  <a:schemeClr val="bg1"/>
                </a:solidFill>
              </a:rPr>
              <a:t> </a:t>
            </a:r>
            <a:r>
              <a:rPr lang="de-DE" sz="1400" dirty="0" err="1" smtClean="0">
                <a:solidFill>
                  <a:schemeClr val="bg1"/>
                </a:solidFill>
              </a:rPr>
              <a:t>estimation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46" name="Gerade Verbindung mit Pfeil 45"/>
          <p:cNvCxnSpPr/>
          <p:nvPr/>
        </p:nvCxnSpPr>
        <p:spPr bwMode="auto">
          <a:xfrm>
            <a:off x="4819856" y="1564288"/>
            <a:ext cx="478114" cy="1365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/>
          <p:cNvCxnSpPr/>
          <p:nvPr/>
        </p:nvCxnSpPr>
        <p:spPr bwMode="auto">
          <a:xfrm flipV="1">
            <a:off x="4780566" y="2008296"/>
            <a:ext cx="498273" cy="2305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/>
          <p:nvPr/>
        </p:nvCxnSpPr>
        <p:spPr bwMode="auto">
          <a:xfrm>
            <a:off x="7076438" y="1865466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7508486" y="1970515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RMSE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179512" y="2852936"/>
            <a:ext cx="73448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Model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comparison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7380312" y="3323773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611560" y="3350446"/>
            <a:ext cx="1568334" cy="871297"/>
            <a:chOff x="611560" y="3350446"/>
            <a:chExt cx="1568334" cy="871297"/>
          </a:xfrm>
        </p:grpSpPr>
        <p:sp>
          <p:nvSpPr>
            <p:cNvPr id="60" name="Flussdiagramm: Mehrere Dokumente 59"/>
            <p:cNvSpPr/>
            <p:nvPr/>
          </p:nvSpPr>
          <p:spPr>
            <a:xfrm>
              <a:off x="611560" y="3350446"/>
              <a:ext cx="1568334" cy="87129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Inhaltsplatzhalter 2"/>
            <p:cNvSpPr txBox="1">
              <a:spLocks/>
            </p:cNvSpPr>
            <p:nvPr/>
          </p:nvSpPr>
          <p:spPr bwMode="auto">
            <a:xfrm>
              <a:off x="696910" y="3620153"/>
              <a:ext cx="1224136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2000" b="1" dirty="0" smtClean="0"/>
                <a:t>all </a:t>
              </a:r>
              <a:r>
                <a:rPr lang="de-DE" altLang="de-DE" sz="2000" b="1" dirty="0" err="1" smtClean="0"/>
                <a:t>data</a:t>
              </a:r>
              <a:endParaRPr lang="de-DE" altLang="de-DE" sz="2000" b="1" dirty="0" smtClean="0"/>
            </a:p>
          </p:txBody>
        </p:sp>
      </p:grpSp>
      <p:cxnSp>
        <p:nvCxnSpPr>
          <p:cNvPr id="62" name="Gerade Verbindung mit Pfeil 61"/>
          <p:cNvCxnSpPr/>
          <p:nvPr/>
        </p:nvCxnSpPr>
        <p:spPr bwMode="auto">
          <a:xfrm flipV="1">
            <a:off x="2344677" y="3320131"/>
            <a:ext cx="578665" cy="1743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Gerade Verbindung mit Pfeil 62"/>
          <p:cNvCxnSpPr/>
          <p:nvPr/>
        </p:nvCxnSpPr>
        <p:spPr bwMode="auto">
          <a:xfrm>
            <a:off x="2344677" y="3881343"/>
            <a:ext cx="578665" cy="11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uppieren 49"/>
          <p:cNvGrpSpPr/>
          <p:nvPr/>
        </p:nvGrpSpPr>
        <p:grpSpPr>
          <a:xfrm>
            <a:off x="3059832" y="2810386"/>
            <a:ext cx="1568334" cy="792088"/>
            <a:chOff x="3059832" y="2810386"/>
            <a:chExt cx="1568334" cy="792088"/>
          </a:xfrm>
        </p:grpSpPr>
        <p:sp>
          <p:nvSpPr>
            <p:cNvPr id="64" name="Flussdiagramm: Mehrere Dokumente 63"/>
            <p:cNvSpPr/>
            <p:nvPr/>
          </p:nvSpPr>
          <p:spPr>
            <a:xfrm>
              <a:off x="3059832" y="2810386"/>
              <a:ext cx="1568334" cy="79208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Inhaltsplatzhalter 2"/>
            <p:cNvSpPr txBox="1">
              <a:spLocks/>
            </p:cNvSpPr>
            <p:nvPr/>
          </p:nvSpPr>
          <p:spPr bwMode="auto">
            <a:xfrm>
              <a:off x="3188006" y="2941766"/>
              <a:ext cx="1224136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800" b="1" dirty="0" err="1" smtClean="0"/>
                <a:t>training</a:t>
              </a:r>
              <a:r>
                <a:rPr lang="de-DE" altLang="de-DE" sz="1800" b="1" dirty="0" smtClean="0"/>
                <a:t> </a:t>
              </a:r>
              <a:r>
                <a:rPr lang="de-DE" altLang="de-DE" sz="1800" b="1" dirty="0" err="1" smtClean="0"/>
                <a:t>data</a:t>
              </a:r>
              <a:endParaRPr lang="de-DE" altLang="de-DE" sz="1800" b="1" dirty="0" smtClean="0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3043990" y="3710486"/>
            <a:ext cx="1568334" cy="654618"/>
            <a:chOff x="3043990" y="3710486"/>
            <a:chExt cx="1568334" cy="654618"/>
          </a:xfrm>
        </p:grpSpPr>
        <p:sp>
          <p:nvSpPr>
            <p:cNvPr id="66" name="Flussdiagramm: Mehrere Dokumente 65"/>
            <p:cNvSpPr/>
            <p:nvPr/>
          </p:nvSpPr>
          <p:spPr>
            <a:xfrm>
              <a:off x="3043990" y="3710486"/>
              <a:ext cx="1568334" cy="654618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Inhaltsplatzhalter 2"/>
            <p:cNvSpPr txBox="1">
              <a:spLocks/>
            </p:cNvSpPr>
            <p:nvPr/>
          </p:nvSpPr>
          <p:spPr bwMode="auto">
            <a:xfrm>
              <a:off x="3188006" y="3836177"/>
              <a:ext cx="1224136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800" b="1" dirty="0" err="1" smtClean="0"/>
                <a:t>test</a:t>
              </a:r>
              <a:r>
                <a:rPr lang="de-DE" altLang="de-DE" sz="1800" b="1" dirty="0" smtClean="0"/>
                <a:t> </a:t>
              </a:r>
              <a:r>
                <a:rPr lang="de-DE" altLang="de-DE" sz="1800" b="1" dirty="0" err="1" smtClean="0"/>
                <a:t>data</a:t>
              </a:r>
              <a:endParaRPr lang="de-DE" altLang="de-DE" sz="1800" b="1" dirty="0" smtClean="0"/>
            </a:p>
          </p:txBody>
        </p:sp>
      </p:grpSp>
      <p:sp>
        <p:nvSpPr>
          <p:cNvPr id="68" name="Rechteck 67"/>
          <p:cNvSpPr/>
          <p:nvPr/>
        </p:nvSpPr>
        <p:spPr bwMode="auto">
          <a:xfrm>
            <a:off x="5296393" y="2946725"/>
            <a:ext cx="1590297" cy="33825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chemeClr val="bg1"/>
                </a:solidFill>
              </a:rPr>
              <a:t>Predictor</a:t>
            </a:r>
            <a:r>
              <a:rPr lang="de-DE" sz="1600" dirty="0" smtClean="0">
                <a:solidFill>
                  <a:schemeClr val="bg1"/>
                </a:solidFill>
              </a:rPr>
              <a:t> 1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69" name="Gerade Verbindung mit Pfeil 68"/>
          <p:cNvCxnSpPr/>
          <p:nvPr/>
        </p:nvCxnSpPr>
        <p:spPr bwMode="auto">
          <a:xfrm flipV="1">
            <a:off x="4747848" y="3130948"/>
            <a:ext cx="458983" cy="175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Gerade Verbindung mit Pfeil 69"/>
          <p:cNvCxnSpPr/>
          <p:nvPr/>
        </p:nvCxnSpPr>
        <p:spPr bwMode="auto">
          <a:xfrm flipV="1">
            <a:off x="4741452" y="3919636"/>
            <a:ext cx="468892" cy="1181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Gerade Verbindung mit Pfeil 70"/>
          <p:cNvCxnSpPr/>
          <p:nvPr/>
        </p:nvCxnSpPr>
        <p:spPr bwMode="auto">
          <a:xfrm>
            <a:off x="7004430" y="3544288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Inhaltsplatzhalter 2"/>
          <p:cNvSpPr txBox="1">
            <a:spLocks/>
          </p:cNvSpPr>
          <p:nvPr/>
        </p:nvSpPr>
        <p:spPr bwMode="auto">
          <a:xfrm>
            <a:off x="7308304" y="3626699"/>
            <a:ext cx="170752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RMSE </a:t>
            </a:r>
            <a:r>
              <a:rPr lang="de-DE" altLang="de-DE" sz="1400" dirty="0" smtClean="0">
                <a:solidFill>
                  <a:srgbClr val="003366"/>
                </a:solidFill>
              </a:rPr>
              <a:t>1,2,3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73" name="Rechteck 72"/>
          <p:cNvSpPr/>
          <p:nvPr/>
        </p:nvSpPr>
        <p:spPr bwMode="auto">
          <a:xfrm>
            <a:off x="5292080" y="3378773"/>
            <a:ext cx="1590297" cy="33825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chemeClr val="bg1"/>
                </a:solidFill>
              </a:rPr>
              <a:t>Predictor</a:t>
            </a:r>
            <a:r>
              <a:rPr lang="de-DE" sz="1600" dirty="0" smtClean="0">
                <a:solidFill>
                  <a:schemeClr val="bg1"/>
                </a:solidFill>
              </a:rPr>
              <a:t> 2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4" name="Rechteck 73"/>
          <p:cNvSpPr/>
          <p:nvPr/>
        </p:nvSpPr>
        <p:spPr bwMode="auto">
          <a:xfrm>
            <a:off x="5292080" y="3789040"/>
            <a:ext cx="1590297" cy="338259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err="1" smtClean="0">
                <a:solidFill>
                  <a:schemeClr val="bg1"/>
                </a:solidFill>
              </a:rPr>
              <a:t>Predictor</a:t>
            </a:r>
            <a:r>
              <a:rPr lang="de-DE" sz="1600" dirty="0" smtClean="0">
                <a:solidFill>
                  <a:schemeClr val="bg1"/>
                </a:solidFill>
              </a:rPr>
              <a:t> 3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5" name="Inhaltsplatzhalter 2"/>
          <p:cNvSpPr txBox="1">
            <a:spLocks/>
          </p:cNvSpPr>
          <p:nvPr/>
        </p:nvSpPr>
        <p:spPr bwMode="auto">
          <a:xfrm>
            <a:off x="7452320" y="1412776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residuals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4741958" y="3225704"/>
            <a:ext cx="464873" cy="289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mit Pfeil 76"/>
          <p:cNvCxnSpPr/>
          <p:nvPr/>
        </p:nvCxnSpPr>
        <p:spPr bwMode="auto">
          <a:xfrm>
            <a:off x="4719830" y="3335552"/>
            <a:ext cx="478114" cy="47378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Gerade Verbindung mit Pfeil 81"/>
          <p:cNvCxnSpPr/>
          <p:nvPr/>
        </p:nvCxnSpPr>
        <p:spPr bwMode="auto">
          <a:xfrm flipV="1">
            <a:off x="4746966" y="3610425"/>
            <a:ext cx="475253" cy="3298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Gerade Verbindung mit Pfeil 83"/>
          <p:cNvCxnSpPr/>
          <p:nvPr/>
        </p:nvCxnSpPr>
        <p:spPr bwMode="auto">
          <a:xfrm flipV="1">
            <a:off x="4747627" y="3225704"/>
            <a:ext cx="460688" cy="60517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Gerade Verbindung mit Pfeil 85"/>
          <p:cNvCxnSpPr/>
          <p:nvPr/>
        </p:nvCxnSpPr>
        <p:spPr bwMode="auto">
          <a:xfrm>
            <a:off x="7010544" y="3140968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Gerade Verbindung mit Pfeil 86"/>
          <p:cNvCxnSpPr/>
          <p:nvPr/>
        </p:nvCxnSpPr>
        <p:spPr bwMode="auto">
          <a:xfrm>
            <a:off x="7010544" y="3933056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Inhaltsplatzhalter 2"/>
          <p:cNvSpPr txBox="1">
            <a:spLocks/>
          </p:cNvSpPr>
          <p:nvPr/>
        </p:nvSpPr>
        <p:spPr bwMode="auto">
          <a:xfrm>
            <a:off x="7308304" y="3038856"/>
            <a:ext cx="180858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>
                <a:solidFill>
                  <a:srgbClr val="003366"/>
                </a:solidFill>
              </a:rPr>
              <a:t>r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esiduals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89" name="Inhaltsplatzhalter 2"/>
          <p:cNvSpPr txBox="1">
            <a:spLocks/>
          </p:cNvSpPr>
          <p:nvPr/>
        </p:nvSpPr>
        <p:spPr bwMode="auto">
          <a:xfrm>
            <a:off x="7380312" y="3861048"/>
            <a:ext cx="19442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 smtClean="0">
                <a:solidFill>
                  <a:srgbClr val="003366"/>
                </a:solidFill>
              </a:rPr>
              <a:t>comparison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90" name="Inhaltsplatzhalter 2"/>
          <p:cNvSpPr txBox="1">
            <a:spLocks/>
          </p:cNvSpPr>
          <p:nvPr/>
        </p:nvSpPr>
        <p:spPr bwMode="auto">
          <a:xfrm>
            <a:off x="4375432" y="4173579"/>
            <a:ext cx="396044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done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on same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split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91" name="Inhaltsplatzhalter 2"/>
          <p:cNvSpPr txBox="1">
            <a:spLocks/>
          </p:cNvSpPr>
          <p:nvPr/>
        </p:nvSpPr>
        <p:spPr bwMode="auto">
          <a:xfrm>
            <a:off x="179512" y="4509120"/>
            <a:ext cx="237626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Cross-validation: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611560" y="5005975"/>
            <a:ext cx="1568334" cy="871297"/>
            <a:chOff x="611560" y="5005975"/>
            <a:chExt cx="1568334" cy="871297"/>
          </a:xfrm>
        </p:grpSpPr>
        <p:sp>
          <p:nvSpPr>
            <p:cNvPr id="177" name="Flussdiagramm: Mehrere Dokumente 176"/>
            <p:cNvSpPr/>
            <p:nvPr/>
          </p:nvSpPr>
          <p:spPr>
            <a:xfrm>
              <a:off x="611560" y="5005975"/>
              <a:ext cx="1568334" cy="87129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Inhaltsplatzhalter 2"/>
            <p:cNvSpPr txBox="1">
              <a:spLocks/>
            </p:cNvSpPr>
            <p:nvPr/>
          </p:nvSpPr>
          <p:spPr bwMode="auto">
            <a:xfrm>
              <a:off x="696910" y="5275682"/>
              <a:ext cx="1224136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2000" b="1" dirty="0" smtClean="0"/>
                <a:t>all </a:t>
              </a:r>
              <a:r>
                <a:rPr lang="de-DE" altLang="de-DE" sz="2000" b="1" dirty="0" err="1" smtClean="0"/>
                <a:t>data</a:t>
              </a:r>
              <a:endParaRPr lang="de-DE" altLang="de-DE" sz="2000" b="1" dirty="0" smtClean="0"/>
            </a:p>
          </p:txBody>
        </p:sp>
      </p:grpSp>
      <p:cxnSp>
        <p:nvCxnSpPr>
          <p:cNvPr id="182" name="Gerade Verbindung mit Pfeil 181"/>
          <p:cNvCxnSpPr/>
          <p:nvPr/>
        </p:nvCxnSpPr>
        <p:spPr bwMode="auto">
          <a:xfrm>
            <a:off x="2143184" y="5634754"/>
            <a:ext cx="292957" cy="986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Inhaltsplatzhalter 2"/>
          <p:cNvSpPr txBox="1">
            <a:spLocks/>
          </p:cNvSpPr>
          <p:nvPr/>
        </p:nvSpPr>
        <p:spPr bwMode="auto">
          <a:xfrm>
            <a:off x="6582408" y="4850835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192" name="Inhaltsplatzhalter 2"/>
          <p:cNvSpPr txBox="1">
            <a:spLocks/>
          </p:cNvSpPr>
          <p:nvPr/>
        </p:nvSpPr>
        <p:spPr bwMode="auto">
          <a:xfrm>
            <a:off x="6500672" y="5191419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195" name="Inhaltsplatzhalter 2"/>
          <p:cNvSpPr txBox="1">
            <a:spLocks/>
          </p:cNvSpPr>
          <p:nvPr/>
        </p:nvSpPr>
        <p:spPr bwMode="auto">
          <a:xfrm>
            <a:off x="6389752" y="5532003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196" name="Gerade Verbindung mit Pfeil 195"/>
          <p:cNvCxnSpPr/>
          <p:nvPr/>
        </p:nvCxnSpPr>
        <p:spPr bwMode="auto">
          <a:xfrm>
            <a:off x="7695624" y="5373216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Gerade Verbindung mit Pfeil 201"/>
          <p:cNvCxnSpPr/>
          <p:nvPr/>
        </p:nvCxnSpPr>
        <p:spPr bwMode="auto">
          <a:xfrm flipV="1">
            <a:off x="7623616" y="5550436"/>
            <a:ext cx="268576" cy="1741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Gerade Verbindung mit Pfeil 202"/>
          <p:cNvCxnSpPr/>
          <p:nvPr/>
        </p:nvCxnSpPr>
        <p:spPr bwMode="auto">
          <a:xfrm>
            <a:off x="7763519" y="5022702"/>
            <a:ext cx="178738" cy="2358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Inhaltsplatzhalter 2"/>
          <p:cNvSpPr txBox="1">
            <a:spLocks/>
          </p:cNvSpPr>
          <p:nvPr/>
        </p:nvSpPr>
        <p:spPr bwMode="auto">
          <a:xfrm>
            <a:off x="7892192" y="5181691"/>
            <a:ext cx="120047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aggregate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/>
            </a:r>
            <a:br>
              <a:rPr lang="de-DE" altLang="de-DE" sz="1600" b="1" dirty="0" smtClean="0">
                <a:solidFill>
                  <a:srgbClr val="003366"/>
                </a:solidFill>
              </a:rPr>
            </a:b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200" b="1" dirty="0" smtClean="0">
                <a:solidFill>
                  <a:srgbClr val="003366"/>
                </a:solidFill>
              </a:rPr>
              <a:t>1,2,3</a:t>
            </a:r>
            <a:endParaRPr lang="de-DE" altLang="de-DE" sz="1200" b="1" i="1" dirty="0" smtClean="0">
              <a:solidFill>
                <a:srgbClr val="003366"/>
              </a:solidFill>
            </a:endParaRPr>
          </a:p>
        </p:txBody>
      </p:sp>
      <p:sp>
        <p:nvSpPr>
          <p:cNvPr id="205" name="Inhaltsplatzhalter 2"/>
          <p:cNvSpPr txBox="1">
            <a:spLocks/>
          </p:cNvSpPr>
          <p:nvPr/>
        </p:nvSpPr>
        <p:spPr bwMode="auto">
          <a:xfrm>
            <a:off x="7452320" y="5733256"/>
            <a:ext cx="19442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 smtClean="0">
                <a:solidFill>
                  <a:srgbClr val="003366"/>
                </a:solidFill>
              </a:rPr>
              <a:t>comparison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2788348" y="4633680"/>
            <a:ext cx="3511844" cy="792088"/>
            <a:chOff x="2788348" y="4725144"/>
            <a:chExt cx="3511844" cy="792088"/>
          </a:xfrm>
        </p:grpSpPr>
        <p:sp>
          <p:nvSpPr>
            <p:cNvPr id="29" name="Rechteck 28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92" name="Flussdiagramm: Mehrere Dokumente 91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93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1</a:t>
                </a:r>
              </a:p>
            </p:txBody>
          </p:sp>
          <p:sp>
            <p:nvSpPr>
              <p:cNvPr id="94" name="Flussdiagramm: Mehrere Dokumente 93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95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1</a:t>
                </a:r>
              </a:p>
            </p:txBody>
          </p:sp>
          <p:sp>
            <p:nvSpPr>
              <p:cNvPr id="96" name="Rechteck 95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97" name="Gerade Verbindung mit Pfeil 96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 Verbindung mit Pfeil 97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9" name="Rechteck 98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00" name="Rechteck 99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01" name="Gerade Verbindung mit Pfeil 100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Gerade Verbindung mit Pfeil 101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Gerade Verbindung mit Pfeil 102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Gerade Verbindung mit Pfeil 103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3" name="Gruppieren 142"/>
          <p:cNvGrpSpPr/>
          <p:nvPr/>
        </p:nvGrpSpPr>
        <p:grpSpPr>
          <a:xfrm>
            <a:off x="2627784" y="4960624"/>
            <a:ext cx="3511844" cy="792088"/>
            <a:chOff x="2788348" y="4725144"/>
            <a:chExt cx="3511844" cy="792088"/>
          </a:xfrm>
        </p:grpSpPr>
        <p:sp>
          <p:nvSpPr>
            <p:cNvPr id="144" name="Rechteck 143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5" name="Gruppieren 144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146" name="Flussdiagramm: Mehrere Dokumente 145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47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2</a:t>
                </a:r>
              </a:p>
            </p:txBody>
          </p:sp>
          <p:sp>
            <p:nvSpPr>
              <p:cNvPr id="148" name="Flussdiagramm: Mehrere Dokumente 147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49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2</a:t>
                </a:r>
              </a:p>
            </p:txBody>
          </p:sp>
          <p:sp>
            <p:nvSpPr>
              <p:cNvPr id="151" name="Rechteck 150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52" name="Gerade Verbindung mit Pfeil 151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Gerade Verbindung mit Pfeil 152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" name="Rechteck 153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55" name="Rechteck 154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56" name="Gerade Verbindung mit Pfeil 155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Gerade Verbindung mit Pfeil 156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Gerade Verbindung mit Pfeil 157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Gerade Verbindung mit Pfeil 158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0" name="Gruppieren 159"/>
          <p:cNvGrpSpPr/>
          <p:nvPr/>
        </p:nvGrpSpPr>
        <p:grpSpPr>
          <a:xfrm>
            <a:off x="2483768" y="5268112"/>
            <a:ext cx="3511844" cy="792088"/>
            <a:chOff x="2788348" y="4725144"/>
            <a:chExt cx="3511844" cy="792088"/>
          </a:xfrm>
        </p:grpSpPr>
        <p:sp>
          <p:nvSpPr>
            <p:cNvPr id="161" name="Rechteck 160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2" name="Gruppieren 161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163" name="Flussdiagramm: Mehrere Dokumente 162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64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3</a:t>
                </a:r>
              </a:p>
            </p:txBody>
          </p:sp>
          <p:sp>
            <p:nvSpPr>
              <p:cNvPr id="165" name="Flussdiagramm: Mehrere Dokumente 164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66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3</a:t>
                </a:r>
              </a:p>
            </p:txBody>
          </p:sp>
          <p:sp>
            <p:nvSpPr>
              <p:cNvPr id="167" name="Rechteck 166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68" name="Gerade Verbindung mit Pfeil 167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Gerade Verbindung mit Pfeil 168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Rechteck 169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71" name="Rechteck 170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72" name="Gerade Verbindung mit Pfeil 171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Gerade Verbindung mit Pfeil 172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Gerade Verbindung mit Pfeil 173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Gerade Verbindung mit Pfeil 174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84" name="Gerade Verbindung mit Pfeil 183"/>
          <p:cNvCxnSpPr/>
          <p:nvPr/>
        </p:nvCxnSpPr>
        <p:spPr bwMode="auto">
          <a:xfrm>
            <a:off x="6343062" y="5032632"/>
            <a:ext cx="2740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Gerade Verbindung mit Pfeil 188"/>
          <p:cNvCxnSpPr/>
          <p:nvPr/>
        </p:nvCxnSpPr>
        <p:spPr bwMode="auto">
          <a:xfrm>
            <a:off x="6232158" y="5363488"/>
            <a:ext cx="2740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Gerade Verbindung mit Pfeil 189"/>
          <p:cNvCxnSpPr/>
          <p:nvPr/>
        </p:nvCxnSpPr>
        <p:spPr bwMode="auto">
          <a:xfrm>
            <a:off x="6107598" y="5704072"/>
            <a:ext cx="27405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470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5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/>
      <p:bldP spid="200" grpId="0"/>
      <p:bldP spid="201" grpId="0"/>
      <p:bldP spid="45" grpId="0" animBg="1"/>
      <p:bldP spid="57" grpId="0"/>
      <p:bldP spid="58" grpId="0"/>
      <p:bldP spid="59" grpId="0"/>
      <p:bldP spid="68" grpId="0" animBg="1"/>
      <p:bldP spid="72" grpId="0"/>
      <p:bldP spid="73" grpId="0" animBg="1"/>
      <p:bldP spid="74" grpId="0" animBg="1"/>
      <p:bldP spid="75" grpId="0"/>
      <p:bldP spid="88" grpId="0"/>
      <p:bldP spid="89" grpId="0"/>
      <p:bldP spid="90" grpId="0"/>
      <p:bldP spid="91" grpId="0"/>
      <p:bldP spid="191" grpId="0"/>
      <p:bldP spid="192" grpId="0"/>
      <p:bldP spid="195" grpId="0"/>
      <p:bldP spid="204" grpId="0"/>
      <p:bldP spid="2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erade Verbindung mit Pfeil 179"/>
          <p:cNvCxnSpPr/>
          <p:nvPr/>
        </p:nvCxnSpPr>
        <p:spPr bwMode="auto">
          <a:xfrm flipV="1">
            <a:off x="2097668" y="1261425"/>
            <a:ext cx="359305" cy="894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Gerade Verbindung mit Pfeil 178"/>
          <p:cNvCxnSpPr/>
          <p:nvPr/>
        </p:nvCxnSpPr>
        <p:spPr bwMode="auto">
          <a:xfrm flipV="1">
            <a:off x="2195681" y="1012693"/>
            <a:ext cx="434759" cy="1743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Inhaltsplatzhalter 2"/>
          <p:cNvSpPr txBox="1">
            <a:spLocks/>
          </p:cNvSpPr>
          <p:nvPr/>
        </p:nvSpPr>
        <p:spPr bwMode="auto">
          <a:xfrm>
            <a:off x="107504" y="548680"/>
            <a:ext cx="237626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Cross-validation: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2716340" y="692696"/>
            <a:ext cx="3511844" cy="792088"/>
            <a:chOff x="2788348" y="4725144"/>
            <a:chExt cx="3511844" cy="792088"/>
          </a:xfrm>
        </p:grpSpPr>
        <p:sp>
          <p:nvSpPr>
            <p:cNvPr id="29" name="Rechteck 28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92" name="Flussdiagramm: Mehrere Dokumente 91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93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1</a:t>
                </a:r>
              </a:p>
            </p:txBody>
          </p:sp>
          <p:sp>
            <p:nvSpPr>
              <p:cNvPr id="94" name="Flussdiagramm: Mehrere Dokumente 93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95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endParaRPr lang="de-DE" altLang="de-DE" sz="700" b="1" dirty="0" smtClean="0"/>
              </a:p>
            </p:txBody>
          </p:sp>
          <p:sp>
            <p:nvSpPr>
              <p:cNvPr id="96" name="Rechteck 95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97" name="Gerade Verbindung mit Pfeil 96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 Verbindung mit Pfeil 97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9" name="Rechteck 98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00" name="Rechteck 99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01" name="Gerade Verbindung mit Pfeil 100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Gerade Verbindung mit Pfeil 101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Gerade Verbindung mit Pfeil 102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Gerade Verbindung mit Pfeil 103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3" name="Gruppieren 142"/>
          <p:cNvGrpSpPr/>
          <p:nvPr/>
        </p:nvGrpSpPr>
        <p:grpSpPr>
          <a:xfrm>
            <a:off x="2555776" y="980728"/>
            <a:ext cx="3511844" cy="792088"/>
            <a:chOff x="2788348" y="4725144"/>
            <a:chExt cx="3511844" cy="792088"/>
          </a:xfrm>
        </p:grpSpPr>
        <p:sp>
          <p:nvSpPr>
            <p:cNvPr id="144" name="Rechteck 143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5" name="Gruppieren 144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146" name="Flussdiagramm: Mehrere Dokumente 145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47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2</a:t>
                </a:r>
              </a:p>
            </p:txBody>
          </p:sp>
          <p:sp>
            <p:nvSpPr>
              <p:cNvPr id="148" name="Flussdiagramm: Mehrere Dokumente 147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49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endParaRPr lang="de-DE" altLang="de-DE" sz="700" b="1" dirty="0" smtClean="0"/>
              </a:p>
            </p:txBody>
          </p:sp>
          <p:sp>
            <p:nvSpPr>
              <p:cNvPr id="151" name="Rechteck 150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52" name="Gerade Verbindung mit Pfeil 151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Gerade Verbindung mit Pfeil 152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" name="Rechteck 153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55" name="Rechteck 154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56" name="Gerade Verbindung mit Pfeil 155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Gerade Verbindung mit Pfeil 156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Gerade Verbindung mit Pfeil 157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Gerade Verbindung mit Pfeil 158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0" name="Gruppieren 159"/>
          <p:cNvGrpSpPr/>
          <p:nvPr/>
        </p:nvGrpSpPr>
        <p:grpSpPr>
          <a:xfrm>
            <a:off x="2411760" y="1268760"/>
            <a:ext cx="3511844" cy="792088"/>
            <a:chOff x="2788348" y="4725144"/>
            <a:chExt cx="3511844" cy="792088"/>
          </a:xfrm>
        </p:grpSpPr>
        <p:sp>
          <p:nvSpPr>
            <p:cNvPr id="161" name="Rechteck 160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2" name="Gruppieren 161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163" name="Flussdiagramm: Mehrere Dokumente 162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64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3</a:t>
                </a:r>
              </a:p>
            </p:txBody>
          </p:sp>
          <p:sp>
            <p:nvSpPr>
              <p:cNvPr id="165" name="Flussdiagramm: Mehrere Dokumente 164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66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3</a:t>
                </a:r>
              </a:p>
            </p:txBody>
          </p:sp>
          <p:sp>
            <p:nvSpPr>
              <p:cNvPr id="167" name="Rechteck 166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68" name="Gerade Verbindung mit Pfeil 167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Gerade Verbindung mit Pfeil 168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Rechteck 169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71" name="Rechteck 170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72" name="Gerade Verbindung mit Pfeil 171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Gerade Verbindung mit Pfeil 172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Gerade Verbindung mit Pfeil 173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Gerade Verbindung mit Pfeil 174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7" name="Flussdiagramm: Mehrere Dokumente 176"/>
          <p:cNvSpPr/>
          <p:nvPr/>
        </p:nvSpPr>
        <p:spPr>
          <a:xfrm>
            <a:off x="539552" y="1045535"/>
            <a:ext cx="1568334" cy="8712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Inhaltsplatzhalter 2"/>
          <p:cNvSpPr txBox="1">
            <a:spLocks/>
          </p:cNvSpPr>
          <p:nvPr/>
        </p:nvSpPr>
        <p:spPr bwMode="auto">
          <a:xfrm>
            <a:off x="624902" y="1315242"/>
            <a:ext cx="122413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/>
              <a:t>all </a:t>
            </a:r>
            <a:r>
              <a:rPr lang="de-DE" altLang="de-DE" sz="2000" b="1" dirty="0" err="1" smtClean="0"/>
              <a:t>data</a:t>
            </a:r>
            <a:endParaRPr lang="de-DE" altLang="de-DE" sz="2000" b="1" dirty="0" smtClean="0"/>
          </a:p>
        </p:txBody>
      </p:sp>
      <p:cxnSp>
        <p:nvCxnSpPr>
          <p:cNvPr id="182" name="Gerade Verbindung mit Pfeil 181"/>
          <p:cNvCxnSpPr/>
          <p:nvPr/>
        </p:nvCxnSpPr>
        <p:spPr bwMode="auto">
          <a:xfrm>
            <a:off x="2051720" y="1526574"/>
            <a:ext cx="292957" cy="131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Gerade Verbindung mit Pfeil 183"/>
          <p:cNvCxnSpPr/>
          <p:nvPr/>
        </p:nvCxnSpPr>
        <p:spPr bwMode="auto">
          <a:xfrm>
            <a:off x="6290448" y="1072192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Gerade Verbindung mit Pfeil 188"/>
          <p:cNvCxnSpPr/>
          <p:nvPr/>
        </p:nvCxnSpPr>
        <p:spPr bwMode="auto">
          <a:xfrm>
            <a:off x="6179544" y="1403048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Gerade Verbindung mit Pfeil 189"/>
          <p:cNvCxnSpPr/>
          <p:nvPr/>
        </p:nvCxnSpPr>
        <p:spPr bwMode="auto">
          <a:xfrm>
            <a:off x="6054984" y="1753360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Inhaltsplatzhalter 2"/>
          <p:cNvSpPr txBox="1">
            <a:spLocks/>
          </p:cNvSpPr>
          <p:nvPr/>
        </p:nvSpPr>
        <p:spPr bwMode="auto">
          <a:xfrm>
            <a:off x="6510400" y="890395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192" name="Inhaltsplatzhalter 2"/>
          <p:cNvSpPr txBox="1">
            <a:spLocks/>
          </p:cNvSpPr>
          <p:nvPr/>
        </p:nvSpPr>
        <p:spPr bwMode="auto">
          <a:xfrm>
            <a:off x="6428664" y="1230979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195" name="Inhaltsplatzhalter 2"/>
          <p:cNvSpPr txBox="1">
            <a:spLocks/>
          </p:cNvSpPr>
          <p:nvPr/>
        </p:nvSpPr>
        <p:spPr bwMode="auto">
          <a:xfrm>
            <a:off x="6317744" y="1571563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196" name="Gerade Verbindung mit Pfeil 195"/>
          <p:cNvCxnSpPr/>
          <p:nvPr/>
        </p:nvCxnSpPr>
        <p:spPr bwMode="auto">
          <a:xfrm>
            <a:off x="7623616" y="1412776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Gerade Verbindung mit Pfeil 201"/>
          <p:cNvCxnSpPr/>
          <p:nvPr/>
        </p:nvCxnSpPr>
        <p:spPr bwMode="auto">
          <a:xfrm flipV="1">
            <a:off x="7551608" y="1589996"/>
            <a:ext cx="268576" cy="1741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Gerade Verbindung mit Pfeil 202"/>
          <p:cNvCxnSpPr/>
          <p:nvPr/>
        </p:nvCxnSpPr>
        <p:spPr bwMode="auto">
          <a:xfrm>
            <a:off x="7691511" y="1062262"/>
            <a:ext cx="178738" cy="2358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Inhaltsplatzhalter 2"/>
          <p:cNvSpPr txBox="1">
            <a:spLocks/>
          </p:cNvSpPr>
          <p:nvPr/>
        </p:nvSpPr>
        <p:spPr bwMode="auto">
          <a:xfrm>
            <a:off x="7820184" y="1221251"/>
            <a:ext cx="128832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aggregate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/>
            </a:r>
            <a:br>
              <a:rPr lang="de-DE" altLang="de-DE" sz="1600" b="1" dirty="0" smtClean="0">
                <a:solidFill>
                  <a:srgbClr val="003366"/>
                </a:solidFill>
              </a:rPr>
            </a:b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200" b="1" dirty="0" smtClean="0">
                <a:solidFill>
                  <a:srgbClr val="003366"/>
                </a:solidFill>
              </a:rPr>
              <a:t> 1,2,3</a:t>
            </a:r>
            <a:endParaRPr lang="de-DE" altLang="de-DE" sz="1200" b="1" i="1" dirty="0" smtClean="0">
              <a:solidFill>
                <a:srgbClr val="003366"/>
              </a:solidFill>
            </a:endParaRPr>
          </a:p>
        </p:txBody>
      </p:sp>
      <p:sp>
        <p:nvSpPr>
          <p:cNvPr id="205" name="Inhaltsplatzhalter 2"/>
          <p:cNvSpPr txBox="1">
            <a:spLocks/>
          </p:cNvSpPr>
          <p:nvPr/>
        </p:nvSpPr>
        <p:spPr bwMode="auto">
          <a:xfrm>
            <a:off x="7380312" y="1772816"/>
            <a:ext cx="19442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 smtClean="0">
                <a:solidFill>
                  <a:srgbClr val="003366"/>
                </a:solidFill>
              </a:rPr>
              <a:t>comparison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112" name="Inhaltsplatzhalter 2"/>
          <p:cNvSpPr txBox="1">
            <a:spLocks/>
          </p:cNvSpPr>
          <p:nvPr/>
        </p:nvSpPr>
        <p:spPr bwMode="auto">
          <a:xfrm>
            <a:off x="562920" y="3582744"/>
            <a:ext cx="10801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k-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fold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cxnSp>
        <p:nvCxnSpPr>
          <p:cNvPr id="113" name="Gerade Verbindung 112"/>
          <p:cNvCxnSpPr/>
          <p:nvPr/>
        </p:nvCxnSpPr>
        <p:spPr>
          <a:xfrm>
            <a:off x="2022536" y="2805962"/>
            <a:ext cx="2462" cy="40074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>
            <a:off x="79336" y="3261616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8320" y="3333624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nhaltsplatzhalter 2"/>
          <p:cNvSpPr txBox="1">
            <a:spLocks/>
          </p:cNvSpPr>
          <p:nvPr/>
        </p:nvSpPr>
        <p:spPr bwMode="auto">
          <a:xfrm>
            <a:off x="2186008" y="2854067"/>
            <a:ext cx="347222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>
                <a:solidFill>
                  <a:srgbClr val="003366"/>
                </a:solidFill>
              </a:rPr>
              <a:t>h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ow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splits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117" name="Inhaltsplatzhalter 2"/>
          <p:cNvSpPr txBox="1">
            <a:spLocks/>
          </p:cNvSpPr>
          <p:nvPr/>
        </p:nvSpPr>
        <p:spPr bwMode="auto">
          <a:xfrm>
            <a:off x="150328" y="2872392"/>
            <a:ext cx="187215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smtClean="0">
                <a:solidFill>
                  <a:srgbClr val="003366"/>
                </a:solidFill>
              </a:rPr>
              <a:t>type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-v.</a:t>
            </a:r>
          </a:p>
        </p:txBody>
      </p:sp>
      <p:sp>
        <p:nvSpPr>
          <p:cNvPr id="118" name="Inhaltsplatzhalter 2"/>
          <p:cNvSpPr txBox="1">
            <a:spLocks/>
          </p:cNvSpPr>
          <p:nvPr/>
        </p:nvSpPr>
        <p:spPr bwMode="auto">
          <a:xfrm>
            <a:off x="6703111" y="2862664"/>
            <a:ext cx="187215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 smtClean="0">
                <a:solidFill>
                  <a:srgbClr val="003366"/>
                </a:solidFill>
              </a:rPr>
              <a:t>pros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cons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cxnSp>
        <p:nvCxnSpPr>
          <p:cNvPr id="121" name="Gerade Verbindung 120"/>
          <p:cNvCxnSpPr/>
          <p:nvPr/>
        </p:nvCxnSpPr>
        <p:spPr>
          <a:xfrm>
            <a:off x="5910968" y="2805962"/>
            <a:ext cx="2462" cy="40074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nhaltsplatzhalter 2"/>
          <p:cNvSpPr txBox="1">
            <a:spLocks/>
          </p:cNvSpPr>
          <p:nvPr/>
        </p:nvSpPr>
        <p:spPr bwMode="auto">
          <a:xfrm>
            <a:off x="2094544" y="3751259"/>
            <a:ext cx="36724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2.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o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btain</a:t>
            </a:r>
            <a:r>
              <a:rPr lang="de-DE" altLang="de-DE" sz="1600" dirty="0" smtClean="0">
                <a:solidFill>
                  <a:srgbClr val="003366"/>
                </a:solidFill>
              </a:rPr>
              <a:t> k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splits</a:t>
            </a:r>
            <a:r>
              <a:rPr lang="de-DE" altLang="de-DE" sz="1600" dirty="0" smtClean="0">
                <a:solidFill>
                  <a:srgbClr val="003366"/>
                </a:solidFill>
              </a:rPr>
              <a:t> via:</a:t>
            </a:r>
          </a:p>
        </p:txBody>
      </p:sp>
      <p:sp>
        <p:nvSpPr>
          <p:cNvPr id="123" name="Inhaltsplatzhalter 2"/>
          <p:cNvSpPr txBox="1">
            <a:spLocks/>
          </p:cNvSpPr>
          <p:nvPr/>
        </p:nvSpPr>
        <p:spPr bwMode="auto">
          <a:xfrm>
            <a:off x="2084816" y="3409544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1.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d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ivide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in k</a:t>
            </a:r>
            <a:r>
              <a:rPr lang="de-DE" altLang="de-DE" sz="1200" dirty="0" smtClean="0">
                <a:solidFill>
                  <a:srgbClr val="003366"/>
                </a:solidFill>
              </a:rPr>
              <a:t> (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almost</a:t>
            </a:r>
            <a:r>
              <a:rPr lang="de-DE" altLang="de-DE" sz="1200" dirty="0" smtClean="0">
                <a:solidFill>
                  <a:srgbClr val="003366"/>
                </a:solidFill>
              </a:rPr>
              <a:t>)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equal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parts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4" name="Inhaltsplatzhalter 2"/>
          <p:cNvSpPr txBox="1">
            <a:spLocks/>
          </p:cNvSpPr>
          <p:nvPr/>
        </p:nvSpPr>
        <p:spPr bwMode="auto">
          <a:xfrm>
            <a:off x="2454584" y="4010107"/>
            <a:ext cx="36724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exactly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once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5" name="Inhaltsplatzhalter 2"/>
          <p:cNvSpPr txBox="1">
            <a:spLocks/>
          </p:cNvSpPr>
          <p:nvPr/>
        </p:nvSpPr>
        <p:spPr bwMode="auto">
          <a:xfrm>
            <a:off x="2454584" y="4255315"/>
            <a:ext cx="36724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set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6" name="Inhaltsplatzhalter 2"/>
          <p:cNvSpPr txBox="1">
            <a:spLocks/>
          </p:cNvSpPr>
          <p:nvPr/>
        </p:nvSpPr>
        <p:spPr bwMode="auto">
          <a:xfrm>
            <a:off x="438360" y="3986739"/>
            <a:ext cx="12961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often</a:t>
            </a:r>
            <a:r>
              <a:rPr lang="de-DE" altLang="de-DE" sz="1600" dirty="0" smtClean="0">
                <a:solidFill>
                  <a:srgbClr val="003366"/>
                </a:solidFill>
              </a:rPr>
              <a:t>: k=5</a:t>
            </a:r>
          </a:p>
        </p:txBody>
      </p:sp>
      <p:sp>
        <p:nvSpPr>
          <p:cNvPr id="127" name="Inhaltsplatzhalter 2"/>
          <p:cNvSpPr txBox="1">
            <a:spLocks/>
          </p:cNvSpPr>
          <p:nvPr/>
        </p:nvSpPr>
        <p:spPr bwMode="auto">
          <a:xfrm>
            <a:off x="6054984" y="3472955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compromise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between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8" name="Inhaltsplatzhalter 2"/>
          <p:cNvSpPr txBox="1">
            <a:spLocks/>
          </p:cNvSpPr>
          <p:nvPr/>
        </p:nvSpPr>
        <p:spPr bwMode="auto">
          <a:xfrm>
            <a:off x="6344032" y="3736488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runtime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accuracy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30" name="Inhaltsplatzhalter 2"/>
          <p:cNvSpPr txBox="1">
            <a:spLocks/>
          </p:cNvSpPr>
          <p:nvPr/>
        </p:nvSpPr>
        <p:spPr bwMode="auto">
          <a:xfrm>
            <a:off x="395536" y="2133987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Aggregation:</a:t>
            </a:r>
          </a:p>
        </p:txBody>
      </p:sp>
      <p:sp>
        <p:nvSpPr>
          <p:cNvPr id="131" name="Inhaltsplatzhalter 2"/>
          <p:cNvSpPr txBox="1">
            <a:spLocks/>
          </p:cNvSpPr>
          <p:nvPr/>
        </p:nvSpPr>
        <p:spPr bwMode="auto">
          <a:xfrm>
            <a:off x="1763688" y="2133987"/>
            <a:ext cx="295232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mean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32" name="Inhaltsplatzhalter 2"/>
          <p:cNvSpPr txBox="1">
            <a:spLocks/>
          </p:cNvSpPr>
          <p:nvPr/>
        </p:nvSpPr>
        <p:spPr bwMode="auto">
          <a:xfrm>
            <a:off x="1115616" y="2420888"/>
            <a:ext cx="376196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variances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600" dirty="0">
                <a:solidFill>
                  <a:srgbClr val="003366"/>
                </a:solidFill>
              </a:rPr>
              <a:t> </a:t>
            </a: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conservative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33" name="Inhaltsplatzhalter 2"/>
          <p:cNvSpPr txBox="1">
            <a:spLocks/>
          </p:cNvSpPr>
          <p:nvPr/>
        </p:nvSpPr>
        <p:spPr bwMode="auto">
          <a:xfrm>
            <a:off x="4768568" y="2422019"/>
            <a:ext cx="486936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sample-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corrected</a:t>
            </a:r>
            <a:r>
              <a:rPr lang="de-DE" altLang="de-DE" sz="1600" dirty="0" smtClean="0">
                <a:solidFill>
                  <a:srgbClr val="003366"/>
                </a:solidFill>
              </a:rPr>
              <a:t> 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underestimate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34" name="Inhaltsplatzhalter 2"/>
          <p:cNvSpPr txBox="1">
            <a:spLocks/>
          </p:cNvSpPr>
          <p:nvPr/>
        </p:nvSpPr>
        <p:spPr bwMode="auto">
          <a:xfrm>
            <a:off x="3563888" y="2142584"/>
            <a:ext cx="54799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cave: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means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inside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smtClean="0">
                <a:solidFill>
                  <a:srgbClr val="003366"/>
                </a:solidFill>
              </a:rPr>
              <a:t>MSE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computed</a:t>
            </a:r>
            <a:r>
              <a:rPr lang="de-DE" altLang="de-DE" sz="1600" dirty="0" smtClean="0">
                <a:solidFill>
                  <a:srgbClr val="003366"/>
                </a:solidFill>
              </a:rPr>
              <a:t> per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</a:t>
            </a:r>
            <a:r>
              <a:rPr lang="de-DE" altLang="de-DE" sz="1600" dirty="0" smtClean="0">
                <a:solidFill>
                  <a:srgbClr val="003366"/>
                </a:solidFill>
              </a:rPr>
              <a:t>-sampling </a:t>
            </a:r>
          </a:p>
        </p:txBody>
      </p:sp>
      <p:cxnSp>
        <p:nvCxnSpPr>
          <p:cNvPr id="135" name="Gerade Verbindung 134"/>
          <p:cNvCxnSpPr/>
          <p:nvPr/>
        </p:nvCxnSpPr>
        <p:spPr>
          <a:xfrm>
            <a:off x="79336" y="4725144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nhaltsplatzhalter 2"/>
          <p:cNvSpPr txBox="1">
            <a:spLocks/>
          </p:cNvSpPr>
          <p:nvPr/>
        </p:nvSpPr>
        <p:spPr bwMode="auto">
          <a:xfrm>
            <a:off x="177085" y="4777696"/>
            <a:ext cx="1681979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leave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-out</a:t>
            </a:r>
          </a:p>
        </p:txBody>
      </p:sp>
      <p:sp>
        <p:nvSpPr>
          <p:cNvPr id="137" name="Inhaltsplatzhalter 2"/>
          <p:cNvSpPr txBox="1">
            <a:spLocks/>
          </p:cNvSpPr>
          <p:nvPr/>
        </p:nvSpPr>
        <p:spPr bwMode="auto">
          <a:xfrm>
            <a:off x="6128008" y="4140483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2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200" dirty="0" smtClean="0">
                <a:solidFill>
                  <a:srgbClr val="003366"/>
                </a:solidFill>
              </a:rPr>
              <a:t> k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small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compared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size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138" name="Inhaltsplatzhalter 2"/>
          <p:cNvSpPr txBox="1">
            <a:spLocks/>
          </p:cNvSpPr>
          <p:nvPr/>
        </p:nvSpPr>
        <p:spPr bwMode="auto">
          <a:xfrm>
            <a:off x="2094544" y="4798283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= [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points</a:t>
            </a:r>
            <a:r>
              <a:rPr lang="de-DE" altLang="de-DE" sz="1600" dirty="0" smtClean="0">
                <a:solidFill>
                  <a:srgbClr val="003366"/>
                </a:solidFill>
              </a:rPr>
              <a:t>]-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fold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39" name="Inhaltsplatzhalter 2"/>
          <p:cNvSpPr txBox="1">
            <a:spLocks/>
          </p:cNvSpPr>
          <p:nvPr/>
        </p:nvSpPr>
        <p:spPr bwMode="auto">
          <a:xfrm>
            <a:off x="6054984" y="4798283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accurate</a:t>
            </a:r>
            <a:r>
              <a:rPr lang="de-DE" altLang="de-DE" sz="1600" dirty="0" smtClean="0">
                <a:solidFill>
                  <a:srgbClr val="003366"/>
                </a:solidFill>
              </a:rPr>
              <a:t>, high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run</a:t>
            </a:r>
            <a:r>
              <a:rPr lang="de-DE" altLang="de-DE" sz="1600" dirty="0" smtClean="0">
                <a:solidFill>
                  <a:srgbClr val="003366"/>
                </a:solidFill>
              </a:rPr>
              <a:t>-time</a:t>
            </a:r>
          </a:p>
        </p:txBody>
      </p:sp>
      <p:cxnSp>
        <p:nvCxnSpPr>
          <p:cNvPr id="140" name="Gerade Verbindung 139"/>
          <p:cNvCxnSpPr/>
          <p:nvPr/>
        </p:nvCxnSpPr>
        <p:spPr>
          <a:xfrm>
            <a:off x="78320" y="5262296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nhaltsplatzhalter 2"/>
          <p:cNvSpPr txBox="1">
            <a:spLocks/>
          </p:cNvSpPr>
          <p:nvPr/>
        </p:nvSpPr>
        <p:spPr bwMode="auto">
          <a:xfrm>
            <a:off x="150328" y="5373216"/>
            <a:ext cx="1681979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repeated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br>
              <a:rPr lang="de-DE" altLang="de-DE" sz="1800" b="1" dirty="0" smtClean="0">
                <a:solidFill>
                  <a:srgbClr val="003366"/>
                </a:solidFill>
              </a:rPr>
            </a:br>
            <a:r>
              <a:rPr lang="de-DE" altLang="de-DE" sz="1800" b="1" dirty="0" smtClean="0">
                <a:solidFill>
                  <a:srgbClr val="003366"/>
                </a:solidFill>
              </a:rPr>
              <a:t>sub-sampling</a:t>
            </a:r>
          </a:p>
        </p:txBody>
      </p:sp>
      <p:sp>
        <p:nvSpPr>
          <p:cNvPr id="142" name="Inhaltsplatzhalter 2"/>
          <p:cNvSpPr txBox="1">
            <a:spLocks/>
          </p:cNvSpPr>
          <p:nvPr/>
        </p:nvSpPr>
        <p:spPr bwMode="auto">
          <a:xfrm>
            <a:off x="323583" y="6021288"/>
            <a:ext cx="151211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600" dirty="0" smtClean="0">
                <a:solidFill>
                  <a:srgbClr val="003366"/>
                </a:solidFill>
              </a:rPr>
              <a:t>:</a:t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4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400" dirty="0" smtClean="0">
                <a:solidFill>
                  <a:srgbClr val="003366"/>
                </a:solidFill>
              </a:rPr>
              <a:t>/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size</a:t>
            </a:r>
            <a:r>
              <a:rPr lang="de-DE" altLang="de-DE" sz="1400" dirty="0" smtClean="0">
                <a:solidFill>
                  <a:srgbClr val="003366"/>
                </a:solidFill>
              </a:rPr>
              <a:t/>
            </a:r>
            <a:br>
              <a:rPr lang="de-DE" altLang="de-DE" sz="1400" dirty="0" smtClean="0">
                <a:solidFill>
                  <a:srgbClr val="003366"/>
                </a:solidFill>
              </a:rPr>
            </a:br>
            <a:r>
              <a:rPr lang="de-DE" altLang="de-DE" sz="1400" dirty="0" smtClean="0">
                <a:solidFill>
                  <a:srgbClr val="003366"/>
                </a:solidFill>
              </a:rPr>
              <a:t>#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repetitions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50" name="Inhaltsplatzhalter 2"/>
          <p:cNvSpPr txBox="1">
            <a:spLocks/>
          </p:cNvSpPr>
          <p:nvPr/>
        </p:nvSpPr>
        <p:spPr bwMode="auto">
          <a:xfrm>
            <a:off x="2094544" y="5330392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1.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o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btain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600" dirty="0" smtClean="0">
                <a:solidFill>
                  <a:srgbClr val="003366"/>
                </a:solidFill>
              </a:rPr>
              <a:t> sub-sample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76" name="Inhaltsplatzhalter 2"/>
          <p:cNvSpPr txBox="1">
            <a:spLocks/>
          </p:cNvSpPr>
          <p:nvPr/>
        </p:nvSpPr>
        <p:spPr bwMode="auto">
          <a:xfrm>
            <a:off x="2310513" y="5590371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specified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sizes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2462913" y="5857816"/>
            <a:ext cx="294790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400" dirty="0" smtClean="0">
                <a:solidFill>
                  <a:srgbClr val="003366"/>
                </a:solidFill>
              </a:rPr>
              <a:t>/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need</a:t>
            </a:r>
            <a:r>
              <a:rPr lang="de-DE" altLang="de-DE" sz="1400" dirty="0" smtClean="0">
                <a:solidFill>
                  <a:srgbClr val="003366"/>
                </a:solidFill>
              </a:rPr>
              <a:t> not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cover</a:t>
            </a:r>
            <a:r>
              <a:rPr lang="de-DE" altLang="de-DE" sz="1400" dirty="0" smtClean="0">
                <a:solidFill>
                  <a:srgbClr val="003366"/>
                </a:solidFill>
              </a:rPr>
              <a:t> all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83" name="Inhaltsplatzhalter 2"/>
          <p:cNvSpPr txBox="1">
            <a:spLocks/>
          </p:cNvSpPr>
          <p:nvPr/>
        </p:nvSpPr>
        <p:spPr bwMode="auto">
          <a:xfrm>
            <a:off x="6054984" y="5403531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arbitrarily</a:t>
            </a:r>
            <a:r>
              <a:rPr lang="de-DE" altLang="de-DE" sz="1600" dirty="0" smtClean="0">
                <a:solidFill>
                  <a:srgbClr val="003366"/>
                </a:solidFill>
              </a:rPr>
              <a:t> quick</a:t>
            </a:r>
          </a:p>
        </p:txBody>
      </p:sp>
      <p:sp>
        <p:nvSpPr>
          <p:cNvPr id="185" name="Inhaltsplatzhalter 2"/>
          <p:cNvSpPr txBox="1">
            <a:spLocks/>
          </p:cNvSpPr>
          <p:nvPr/>
        </p:nvSpPr>
        <p:spPr bwMode="auto">
          <a:xfrm>
            <a:off x="6054984" y="5681835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arbitrarily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inaccurate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86" name="Inhaltsplatzhalter 2"/>
          <p:cNvSpPr txBox="1">
            <a:spLocks/>
          </p:cNvSpPr>
          <p:nvPr/>
        </p:nvSpPr>
        <p:spPr bwMode="auto">
          <a:xfrm>
            <a:off x="6146448" y="6002963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(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depending</a:t>
            </a:r>
            <a:r>
              <a:rPr lang="de-DE" altLang="de-DE" sz="1200" dirty="0" smtClean="0">
                <a:solidFill>
                  <a:srgbClr val="003366"/>
                </a:solidFill>
              </a:rPr>
              <a:t> on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choice</a:t>
            </a:r>
            <a:r>
              <a:rPr lang="de-DE" altLang="de-DE" sz="12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87" name="Inhaltsplatzhalter 2"/>
          <p:cNvSpPr txBox="1">
            <a:spLocks/>
          </p:cNvSpPr>
          <p:nvPr/>
        </p:nvSpPr>
        <p:spPr bwMode="auto">
          <a:xfrm>
            <a:off x="2094544" y="6247040"/>
            <a:ext cx="37444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>
                <a:solidFill>
                  <a:srgbClr val="003366"/>
                </a:solidFill>
              </a:rPr>
              <a:t>2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repeat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1.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desired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times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88" name="Inhaltsplatzhalter 2"/>
          <p:cNvSpPr txBox="1">
            <a:spLocks/>
          </p:cNvSpPr>
          <p:nvPr/>
        </p:nvSpPr>
        <p:spPr bwMode="auto">
          <a:xfrm>
            <a:off x="6045256" y="6353275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combined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k-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fold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7" grpId="0"/>
      <p:bldP spid="118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6" grpId="0"/>
      <p:bldP spid="137" grpId="0"/>
      <p:bldP spid="138" grpId="0"/>
      <p:bldP spid="139" grpId="0"/>
      <p:bldP spid="141" grpId="0"/>
      <p:bldP spid="142" grpId="0"/>
      <p:bldP spid="150" grpId="0"/>
      <p:bldP spid="176" grpId="0"/>
      <p:bldP spid="181" grpId="0"/>
      <p:bldP spid="183" grpId="0"/>
      <p:bldP spid="185" grpId="0"/>
      <p:bldP spid="186" grpId="0"/>
      <p:bldP spid="187" grpId="0"/>
      <p:bldP spid="1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09768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Subsampling in R </a:t>
            </a:r>
            <a:r>
              <a:rPr lang="de-DE" altLang="de-DE" sz="3200" dirty="0" err="1" smtClean="0"/>
              <a:t>and</a:t>
            </a:r>
            <a:r>
              <a:rPr lang="de-DE" altLang="de-DE" sz="3200" dirty="0" smtClean="0"/>
              <a:t> SAS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3356992"/>
            <a:ext cx="79208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surveyselect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fulldata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method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SRS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rep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1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179512" y="3006680"/>
            <a:ext cx="85689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</a:t>
            </a:r>
            <a:r>
              <a:rPr lang="de-DE" altLang="de-DE" sz="2000" dirty="0" smtClean="0">
                <a:solidFill>
                  <a:srgbClr val="003366"/>
                </a:solidFill>
              </a:rPr>
              <a:t>: via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surveyselect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971600" y="3717032"/>
            <a:ext cx="61926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sampsize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size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seed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4242 out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580112" y="4077072"/>
            <a:ext cx="223224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sample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size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size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973272" y="4077072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11560" y="4437112"/>
            <a:ext cx="9361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109556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</a:t>
            </a:r>
            <a:r>
              <a:rPr lang="de-DE" altLang="de-DE" sz="2000" dirty="0" smtClean="0">
                <a:solidFill>
                  <a:srgbClr val="003366"/>
                </a:solidFill>
              </a:rPr>
              <a:t>: via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sample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539552" y="1465328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set.seed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(4242)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5292080" y="1455600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set.seed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initializes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seed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539552" y="1815640"/>
            <a:ext cx="80648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sample(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fulldata,size,replace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=FALSE,…)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547664" y="2175680"/>
            <a:ext cx="7549946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gives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600" dirty="0" smtClean="0">
                <a:solidFill>
                  <a:srgbClr val="003366"/>
                </a:solidFill>
              </a:rPr>
              <a:t> subsample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size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size</a:t>
            </a:r>
            <a:r>
              <a:rPr lang="de-DE" altLang="de-DE" sz="1600" dirty="0" smtClean="0">
                <a:solidFill>
                  <a:srgbClr val="003366"/>
                </a:solidFill>
              </a:rPr>
              <a:t>, e.g.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round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length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fulldata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)/5)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539552" y="2537565"/>
            <a:ext cx="84249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subsampling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R, 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(sample)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580112" y="4334075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600" dirty="0" smtClean="0">
                <a:solidFill>
                  <a:srgbClr val="003366"/>
                </a:solidFill>
              </a:rPr>
              <a:t> subsample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1907704" y="4077072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list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include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539552" y="4744600"/>
            <a:ext cx="855805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subsampling</a:t>
            </a:r>
            <a:r>
              <a:rPr lang="de-DE" altLang="de-DE" sz="1800" dirty="0" smtClean="0">
                <a:solidFill>
                  <a:srgbClr val="003366"/>
                </a:solidFill>
              </a:rPr>
              <a:t> in SAS, 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surveyselect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346896" y="6338504"/>
            <a:ext cx="81285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seed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reproducibility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2000" b="1" i="1" dirty="0">
                <a:solidFill>
                  <a:srgbClr val="003366"/>
                </a:solidFill>
              </a:rPr>
              <a:t>!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79512" y="5229200"/>
            <a:ext cx="33843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k-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fold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-validation: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544432" y="5262296"/>
            <a:ext cx="48965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draw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datasize</a:t>
            </a:r>
            <a:r>
              <a:rPr lang="de-DE" altLang="de-DE" sz="1800" dirty="0" smtClean="0">
                <a:solidFill>
                  <a:srgbClr val="003366"/>
                </a:solidFill>
              </a:rPr>
              <a:t> sample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replacement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395536" y="5593152"/>
            <a:ext cx="85689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whole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dirty="0" smtClean="0">
                <a:solidFill>
                  <a:srgbClr val="003366"/>
                </a:solidFill>
              </a:rPr>
              <a:t>, but in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uniformly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order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permutation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611560" y="5939552"/>
            <a:ext cx="85689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divide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permutation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equal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800" dirty="0" smtClean="0">
                <a:solidFill>
                  <a:srgbClr val="003366"/>
                </a:solidFill>
              </a:rPr>
              <a:t>-validation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folds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738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3" grpId="0"/>
      <p:bldP spid="19" grpId="0"/>
      <p:bldP spid="25" grpId="0"/>
      <p:bldP spid="27" grpId="0"/>
      <p:bldP spid="29" grpId="0"/>
      <p:bldP spid="36" grpId="0"/>
      <p:bldP spid="37" grpId="0"/>
      <p:bldP spid="38" grpId="0"/>
      <p:bldP spid="39" grpId="0"/>
      <p:bldP spid="40" grpId="0"/>
      <p:bldP spid="42" grpId="0"/>
      <p:bldP spid="45" grpId="0"/>
      <p:bldP spid="46" grpId="0"/>
      <p:bldP spid="47" grpId="0"/>
      <p:bldP spid="21" grpId="0"/>
      <p:bldP spid="22" grpId="0"/>
      <p:bldP spid="23" grpId="0"/>
      <p:bldP spid="24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09768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Out-</a:t>
            </a:r>
            <a:r>
              <a:rPr lang="de-DE" altLang="de-DE" sz="3200" dirty="0" err="1" smtClean="0"/>
              <a:t>of</a:t>
            </a:r>
            <a:r>
              <a:rPr lang="de-DE" altLang="de-DE" sz="3200" dirty="0" smtClean="0"/>
              <a:t>-sample </a:t>
            </a:r>
            <a:r>
              <a:rPr lang="de-DE" altLang="de-DE" sz="3200" dirty="0" err="1" smtClean="0"/>
              <a:t>predictions</a:t>
            </a:r>
            <a:r>
              <a:rPr lang="de-DE" altLang="de-DE" sz="3200" dirty="0" smtClean="0"/>
              <a:t> in R </a:t>
            </a:r>
            <a:r>
              <a:rPr lang="de-DE" altLang="de-DE" sz="3200" dirty="0" err="1" smtClean="0"/>
              <a:t>and</a:t>
            </a:r>
            <a:r>
              <a:rPr lang="de-DE" altLang="de-DE" sz="3200" dirty="0" smtClean="0"/>
              <a:t> SAS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3909688"/>
            <a:ext cx="79208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reg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179512" y="3137056"/>
            <a:ext cx="85689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varies</a:t>
            </a:r>
            <a:r>
              <a:rPr lang="de-DE" altLang="de-DE" sz="2000" dirty="0" smtClean="0">
                <a:solidFill>
                  <a:srgbClr val="003366"/>
                </a:solidFill>
              </a:rPr>
              <a:t>;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often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abusing</a:t>
            </a:r>
            <a:r>
              <a:rPr lang="de-DE" altLang="de-DE" sz="2000" dirty="0" smtClean="0">
                <a:solidFill>
                  <a:srgbClr val="003366"/>
                </a:solidFill>
              </a:rPr>
              <a:t> in-sample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features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971600" y="4269728"/>
            <a:ext cx="61926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targetvar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2267744" y="5733256"/>
            <a:ext cx="655272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plus a variable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targetvar_pred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contains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predictions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973272" y="4629768"/>
            <a:ext cx="77031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output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out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pred_data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where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targetvar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=.))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11560" y="4983992"/>
            <a:ext cx="93610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79512" y="1095560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</a:t>
            </a:r>
            <a:r>
              <a:rPr lang="de-DE" altLang="de-DE" sz="2000" dirty="0" smtClean="0">
                <a:solidFill>
                  <a:srgbClr val="003366"/>
                </a:solidFill>
              </a:rPr>
              <a:t>: via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predict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11560" y="1455600"/>
            <a:ext cx="4841364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>
                <a:solidFill>
                  <a:srgbClr val="003366"/>
                </a:solidFill>
              </a:rPr>
              <a:t>a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vailable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classes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600" dirty="0" smtClean="0">
                <a:solidFill>
                  <a:srgbClr val="003366"/>
                </a:solidFill>
              </a:rPr>
              <a:t>, e.g.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lm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539552" y="1782544"/>
            <a:ext cx="80648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lmmodel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&lt;- lm(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, data = dataset[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trainspl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,])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539552" y="2537565"/>
            <a:ext cx="84249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R, 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predict.modelname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4499992" y="4191904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target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targetvar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49280" y="2123128"/>
            <a:ext cx="83432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predictions &lt;- predict(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lmmodel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, data = dataset[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testspl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,])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67544" y="3501008"/>
            <a:ext cx="85689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putting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predicted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sub-sample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907704" y="5238928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creates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pred_data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2267744" y="5497776"/>
            <a:ext cx="612068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containing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same variables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4526876" y="4931440"/>
            <a:ext cx="32854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targetvar_pred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2267744" y="5968736"/>
            <a:ext cx="5904656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at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positions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where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targetvar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missing</a:t>
            </a:r>
            <a:endParaRPr lang="de-DE" altLang="de-DE" sz="1600" b="1" i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67544" y="6348232"/>
            <a:ext cx="85689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c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ombine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appropriate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surveyselect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statements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3" grpId="0"/>
      <p:bldP spid="19" grpId="0"/>
      <p:bldP spid="25" grpId="0"/>
      <p:bldP spid="27" grpId="0"/>
      <p:bldP spid="29" grpId="0"/>
      <p:bldP spid="36" grpId="0"/>
      <p:bldP spid="38" grpId="0"/>
      <p:bldP spid="39" grpId="0"/>
      <p:bldP spid="42" grpId="0"/>
      <p:bldP spid="45" grpId="0"/>
      <p:bldP spid="26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2"/>
          <p:cNvSpPr>
            <a:spLocks noGrp="1" noChangeArrowheads="1"/>
          </p:cNvSpPr>
          <p:nvPr>
            <p:ph type="title"/>
          </p:nvPr>
        </p:nvSpPr>
        <p:spPr>
          <a:xfrm>
            <a:off x="446856" y="557808"/>
            <a:ext cx="8229600" cy="1143000"/>
          </a:xfrm>
        </p:spPr>
        <p:txBody>
          <a:bodyPr/>
          <a:lstStyle/>
          <a:p>
            <a:pPr eaLnBrk="1" hangingPunct="1"/>
            <a:r>
              <a:rPr lang="de-DE" sz="3200" dirty="0" err="1" smtClean="0"/>
              <a:t>Descriptive</a:t>
            </a:r>
            <a:r>
              <a:rPr lang="de-DE" sz="3200" dirty="0" smtClean="0"/>
              <a:t> </a:t>
            </a:r>
            <a:r>
              <a:rPr lang="de-DE" sz="3200" dirty="0" err="1" smtClean="0"/>
              <a:t>models</a:t>
            </a:r>
            <a:endParaRPr lang="de-DE" dirty="0" smtClean="0"/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1176" y="4911822"/>
            <a:ext cx="1347148" cy="2308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1204392" y="2492896"/>
            <a:ext cx="2514600" cy="2266526"/>
            <a:chOff x="2971800" y="2667000"/>
            <a:chExt cx="4724400" cy="3505200"/>
          </a:xfrm>
        </p:grpSpPr>
        <p:cxnSp>
          <p:nvCxnSpPr>
            <p:cNvPr id="13" name="Gerade Verbindung mit Pfeil 12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mit Pfeil 13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" name="Grafik 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392" y="4911821"/>
            <a:ext cx="115437" cy="1154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625822"/>
            <a:ext cx="115437" cy="1731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2" name="Gruppieren 21"/>
          <p:cNvGrpSpPr/>
          <p:nvPr/>
        </p:nvGrpSpPr>
        <p:grpSpPr>
          <a:xfrm>
            <a:off x="1509192" y="2747472"/>
            <a:ext cx="1828800" cy="1713376"/>
            <a:chOff x="3200400" y="3155234"/>
            <a:chExt cx="2743200" cy="2507067"/>
          </a:xfrm>
        </p:grpSpPr>
        <p:sp>
          <p:nvSpPr>
            <p:cNvPr id="47" name="Ellipse 46"/>
            <p:cNvSpPr/>
            <p:nvPr/>
          </p:nvSpPr>
          <p:spPr bwMode="auto">
            <a:xfrm>
              <a:off x="3200400" y="3155234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35052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3886200" y="342187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4114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44958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Ellipse 51"/>
            <p:cNvSpPr/>
            <p:nvPr/>
          </p:nvSpPr>
          <p:spPr bwMode="auto">
            <a:xfrm>
              <a:off x="4768909" y="444238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5131393" y="451858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Ellipse 53"/>
            <p:cNvSpPr/>
            <p:nvPr/>
          </p:nvSpPr>
          <p:spPr bwMode="auto">
            <a:xfrm>
              <a:off x="5294832" y="486861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Ellipse 54"/>
            <p:cNvSpPr/>
            <p:nvPr/>
          </p:nvSpPr>
          <p:spPr bwMode="auto">
            <a:xfrm>
              <a:off x="54864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5798678" y="523501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Ellipse 56"/>
            <p:cNvSpPr/>
            <p:nvPr/>
          </p:nvSpPr>
          <p:spPr bwMode="auto">
            <a:xfrm>
              <a:off x="5867400" y="558610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0" name="Grafik 59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1230" y="4926641"/>
            <a:ext cx="1347148" cy="2308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1" name="Gruppieren 60"/>
          <p:cNvGrpSpPr/>
          <p:nvPr/>
        </p:nvGrpSpPr>
        <p:grpSpPr>
          <a:xfrm>
            <a:off x="5234446" y="2507715"/>
            <a:ext cx="2514600" cy="2266526"/>
            <a:chOff x="2971800" y="2667000"/>
            <a:chExt cx="4724400" cy="3505200"/>
          </a:xfrm>
        </p:grpSpPr>
        <p:cxnSp>
          <p:nvCxnSpPr>
            <p:cNvPr id="62" name="Gerade Verbindung mit Pfeil 61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4" name="Grafik 6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0446" y="4926640"/>
            <a:ext cx="115437" cy="1154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8192" y="2636283"/>
            <a:ext cx="115437" cy="1731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3" name="Inhaltsplatzhalter 2"/>
          <p:cNvSpPr txBox="1">
            <a:spLocks/>
          </p:cNvSpPr>
          <p:nvPr/>
        </p:nvSpPr>
        <p:spPr bwMode="auto">
          <a:xfrm>
            <a:off x="3337992" y="2854422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/>
              <a:t>?</a:t>
            </a:r>
            <a:endParaRPr lang="de-DE" sz="4800" dirty="0" smtClean="0"/>
          </a:p>
        </p:txBody>
      </p:sp>
      <p:cxnSp>
        <p:nvCxnSpPr>
          <p:cNvPr id="26" name="Gerade Verbindung 25"/>
          <p:cNvCxnSpPr/>
          <p:nvPr/>
        </p:nvCxnSpPr>
        <p:spPr bwMode="auto">
          <a:xfrm>
            <a:off x="1509192" y="2625822"/>
            <a:ext cx="1981200" cy="1886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Inhaltsplatzhalter 2"/>
          <p:cNvSpPr txBox="1">
            <a:spLocks/>
          </p:cNvSpPr>
          <p:nvPr/>
        </p:nvSpPr>
        <p:spPr bwMode="auto">
          <a:xfrm>
            <a:off x="3559587" y="3301501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>
                <a:solidFill>
                  <a:srgbClr val="FF0000"/>
                </a:solidFill>
              </a:rPr>
              <a:t>!</a:t>
            </a:r>
            <a:endParaRPr lang="de-DE" sz="4800" dirty="0" smtClean="0">
              <a:solidFill>
                <a:srgbClr val="FF0000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7055024" y="3323845"/>
            <a:ext cx="304800" cy="449913"/>
            <a:chOff x="7252948" y="3834055"/>
            <a:chExt cx="304800" cy="449913"/>
          </a:xfrm>
        </p:grpSpPr>
        <p:sp>
          <p:nvSpPr>
            <p:cNvPr id="103" name="Ellipse 102"/>
            <p:cNvSpPr/>
            <p:nvPr/>
          </p:nvSpPr>
          <p:spPr bwMode="auto">
            <a:xfrm>
              <a:off x="7257844" y="3834055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Ellipse 103"/>
            <p:cNvSpPr/>
            <p:nvPr/>
          </p:nvSpPr>
          <p:spPr bwMode="auto">
            <a:xfrm>
              <a:off x="7366803" y="4073266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Ellipse 104"/>
            <p:cNvSpPr/>
            <p:nvPr/>
          </p:nvSpPr>
          <p:spPr bwMode="auto">
            <a:xfrm>
              <a:off x="7252948" y="3955448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Ellipse 105"/>
            <p:cNvSpPr/>
            <p:nvPr/>
          </p:nvSpPr>
          <p:spPr bwMode="auto">
            <a:xfrm>
              <a:off x="7461133" y="3991950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Ellipse 106"/>
            <p:cNvSpPr/>
            <p:nvPr/>
          </p:nvSpPr>
          <p:spPr bwMode="auto">
            <a:xfrm>
              <a:off x="7506948" y="4231892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594969" y="2752408"/>
            <a:ext cx="515982" cy="291249"/>
            <a:chOff x="5792893" y="3262618"/>
            <a:chExt cx="515982" cy="291249"/>
          </a:xfrm>
        </p:grpSpPr>
        <p:sp>
          <p:nvSpPr>
            <p:cNvPr id="95" name="Ellipse 94"/>
            <p:cNvSpPr/>
            <p:nvPr/>
          </p:nvSpPr>
          <p:spPr bwMode="auto">
            <a:xfrm>
              <a:off x="5792893" y="3262618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/>
            <p:cNvSpPr/>
            <p:nvPr/>
          </p:nvSpPr>
          <p:spPr bwMode="auto">
            <a:xfrm>
              <a:off x="5996093" y="350179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/>
            <p:cNvSpPr/>
            <p:nvPr/>
          </p:nvSpPr>
          <p:spPr bwMode="auto">
            <a:xfrm>
              <a:off x="6105675" y="3314694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Ellipse 107"/>
            <p:cNvSpPr/>
            <p:nvPr/>
          </p:nvSpPr>
          <p:spPr bwMode="auto">
            <a:xfrm>
              <a:off x="6258075" y="3467094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772769" y="4259801"/>
            <a:ext cx="367855" cy="275957"/>
            <a:chOff x="5970693" y="4770011"/>
            <a:chExt cx="367855" cy="275957"/>
          </a:xfrm>
        </p:grpSpPr>
        <p:sp>
          <p:nvSpPr>
            <p:cNvPr id="100" name="Ellipse 99"/>
            <p:cNvSpPr/>
            <p:nvPr/>
          </p:nvSpPr>
          <p:spPr bwMode="auto">
            <a:xfrm>
              <a:off x="5970693" y="483437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Ellipse 100"/>
            <p:cNvSpPr/>
            <p:nvPr/>
          </p:nvSpPr>
          <p:spPr bwMode="auto">
            <a:xfrm>
              <a:off x="6105675" y="477001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Ellipse 101"/>
            <p:cNvSpPr/>
            <p:nvPr/>
          </p:nvSpPr>
          <p:spPr bwMode="auto">
            <a:xfrm>
              <a:off x="6287748" y="4993892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Ellipse 108"/>
            <p:cNvSpPr/>
            <p:nvPr/>
          </p:nvSpPr>
          <p:spPr bwMode="auto">
            <a:xfrm>
              <a:off x="6123093" y="498677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0" name="Ellipse 109"/>
          <p:cNvSpPr/>
          <p:nvPr/>
        </p:nvSpPr>
        <p:spPr bwMode="auto">
          <a:xfrm>
            <a:off x="5454825" y="2630758"/>
            <a:ext cx="838200" cy="55572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Ellipse 110"/>
          <p:cNvSpPr/>
          <p:nvPr/>
        </p:nvSpPr>
        <p:spPr bwMode="auto">
          <a:xfrm rot="2910300">
            <a:off x="6768901" y="3285191"/>
            <a:ext cx="905703" cy="55572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Ellipse 111"/>
          <p:cNvSpPr/>
          <p:nvPr/>
        </p:nvSpPr>
        <p:spPr bwMode="auto">
          <a:xfrm>
            <a:off x="5620369" y="4115465"/>
            <a:ext cx="672655" cy="55572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Inhaltsplatzhalter 2"/>
          <p:cNvSpPr txBox="1">
            <a:spLocks/>
          </p:cNvSpPr>
          <p:nvPr/>
        </p:nvSpPr>
        <p:spPr bwMode="auto">
          <a:xfrm>
            <a:off x="8045624" y="3063557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/>
              <a:t>?</a:t>
            </a:r>
            <a:endParaRPr lang="de-DE" sz="4800" dirty="0" smtClean="0"/>
          </a:p>
        </p:txBody>
      </p:sp>
      <p:sp>
        <p:nvSpPr>
          <p:cNvPr id="114" name="Inhaltsplatzhalter 2"/>
          <p:cNvSpPr txBox="1">
            <a:spLocks/>
          </p:cNvSpPr>
          <p:nvPr/>
        </p:nvSpPr>
        <p:spPr bwMode="auto">
          <a:xfrm>
            <a:off x="8039414" y="3087958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>
                <a:solidFill>
                  <a:srgbClr val="FF0000"/>
                </a:solidFill>
              </a:rPr>
              <a:t>!</a:t>
            </a:r>
            <a:endParaRPr lang="de-DE" sz="4800" dirty="0" smtClean="0">
              <a:solidFill>
                <a:srgbClr val="FF0000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539552" y="1196752"/>
            <a:ext cx="348393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Unsupervised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Learning:</a:t>
            </a: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819494" y="1628800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labels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827584" y="5517232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Task:</a:t>
            </a:r>
            <a:r>
              <a:rPr lang="de-DE" altLang="de-DE" sz="2000" dirty="0" smtClean="0">
                <a:solidFill>
                  <a:srgbClr val="003366"/>
                </a:solidFill>
              </a:rPr>
              <a:t> find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parsimonious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description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67" name="Inhaltsplatzhalter 2"/>
          <p:cNvSpPr txBox="1">
            <a:spLocks/>
          </p:cNvSpPr>
          <p:nvPr/>
        </p:nvSpPr>
        <p:spPr bwMode="auto">
          <a:xfrm>
            <a:off x="1266572" y="5857816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usually</a:t>
            </a:r>
            <a:r>
              <a:rPr lang="de-DE" altLang="de-DE" sz="1700" dirty="0" smtClean="0">
                <a:solidFill>
                  <a:srgbClr val="003366"/>
                </a:solidFill>
              </a:rPr>
              <a:t> generative</a:t>
            </a:r>
          </a:p>
        </p:txBody>
      </p:sp>
      <p:sp>
        <p:nvSpPr>
          <p:cNvPr id="68" name="Inhaltsplatzhalter 2"/>
          <p:cNvSpPr txBox="1">
            <a:spLocks/>
          </p:cNvSpPr>
          <p:nvPr/>
        </p:nvSpPr>
        <p:spPr bwMode="auto">
          <a:xfrm>
            <a:off x="1564332" y="6178944"/>
            <a:ext cx="75539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700" dirty="0" err="1" smtClean="0">
                <a:solidFill>
                  <a:srgbClr val="003366"/>
                </a:solidFill>
              </a:rPr>
              <a:t>Examples</a:t>
            </a:r>
            <a:r>
              <a:rPr lang="de-DE" altLang="de-DE" sz="1700" dirty="0" smtClean="0">
                <a:solidFill>
                  <a:srgbClr val="003366"/>
                </a:solidFill>
              </a:rPr>
              <a:t>: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parametric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estimation</a:t>
            </a:r>
            <a:r>
              <a:rPr lang="de-DE" altLang="de-DE" sz="1700" dirty="0" smtClean="0">
                <a:solidFill>
                  <a:srgbClr val="003366"/>
                </a:solidFill>
              </a:rPr>
              <a:t>,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dimension</a:t>
            </a:r>
            <a:r>
              <a:rPr lang="de-DE" altLang="de-DE" sz="1700" dirty="0" smtClean="0">
                <a:solidFill>
                  <a:srgbClr val="003366"/>
                </a:solidFill>
              </a:rPr>
              <a:t>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reduction</a:t>
            </a:r>
            <a:r>
              <a:rPr lang="de-DE" altLang="de-DE" sz="1700" dirty="0" smtClean="0">
                <a:solidFill>
                  <a:srgbClr val="003366"/>
                </a:solidFill>
              </a:rPr>
              <a:t>, </a:t>
            </a:r>
            <a:r>
              <a:rPr lang="de-DE" altLang="de-DE" sz="1700" dirty="0" err="1" smtClean="0">
                <a:solidFill>
                  <a:srgbClr val="003366"/>
                </a:solidFill>
              </a:rPr>
              <a:t>clustering</a:t>
            </a:r>
            <a:endParaRPr lang="de-DE" altLang="de-DE" sz="17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50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3" grpId="1"/>
      <p:bldP spid="97" grpId="0"/>
      <p:bldP spid="110" grpId="0" animBg="1"/>
      <p:bldP spid="111" grpId="0" animBg="1"/>
      <p:bldP spid="112" grpId="0" animBg="1"/>
      <p:bldP spid="113" grpId="0"/>
      <p:bldP spid="113" grpId="1"/>
      <p:bldP spid="114" grpId="0"/>
      <p:bldP spid="58" grpId="0"/>
      <p:bldP spid="59" grpId="0"/>
      <p:bldP spid="66" grpId="0"/>
      <p:bldP spid="67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720750"/>
          </a:xfrm>
        </p:spPr>
        <p:txBody>
          <a:bodyPr/>
          <a:lstStyle/>
          <a:p>
            <a:pPr eaLnBrk="1" hangingPunct="1"/>
            <a:r>
              <a:rPr lang="de-DE" sz="3200" dirty="0" smtClean="0"/>
              <a:t>Generative </a:t>
            </a:r>
            <a:r>
              <a:rPr lang="de-DE" sz="3200" dirty="0" err="1" smtClean="0"/>
              <a:t>models</a:t>
            </a:r>
            <a:r>
              <a:rPr lang="de-DE" sz="3200" dirty="0" smtClean="0"/>
              <a:t>: </a:t>
            </a:r>
            <a:r>
              <a:rPr lang="de-DE" sz="3200" dirty="0" err="1"/>
              <a:t>p</a:t>
            </a:r>
            <a:r>
              <a:rPr lang="de-DE" sz="3200" dirty="0" err="1" smtClean="0"/>
              <a:t>arametric</a:t>
            </a:r>
            <a:r>
              <a:rPr lang="de-DE" sz="3200" dirty="0" smtClean="0"/>
              <a:t> </a:t>
            </a:r>
            <a:r>
              <a:rPr lang="de-DE" sz="3200" dirty="0" err="1"/>
              <a:t>e</a:t>
            </a:r>
            <a:r>
              <a:rPr lang="de-DE" sz="3200" dirty="0" err="1" smtClean="0"/>
              <a:t>stimation</a:t>
            </a:r>
            <a:endParaRPr lang="de-DE" sz="32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4572448" y="3352056"/>
            <a:ext cx="1371600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50" dirty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Estimator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4533900" y="2818656"/>
            <a:ext cx="724348" cy="412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/>
          <p:nvPr/>
        </p:nvCxnSpPr>
        <p:spPr bwMode="auto">
          <a:xfrm flipH="1">
            <a:off x="4572448" y="4190256"/>
            <a:ext cx="685800" cy="5262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2514600" y="2702206"/>
            <a:ext cx="838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uppieren 1"/>
          <p:cNvGrpSpPr/>
          <p:nvPr/>
        </p:nvGrpSpPr>
        <p:grpSpPr>
          <a:xfrm>
            <a:off x="1524000" y="2361456"/>
            <a:ext cx="838200" cy="937764"/>
            <a:chOff x="1524000" y="3048000"/>
            <a:chExt cx="838200" cy="937764"/>
          </a:xfrm>
        </p:grpSpPr>
        <p:pic>
          <p:nvPicPr>
            <p:cNvPr id="4" name="Grafik 3" descr="TP_tmp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76400" y="3850627"/>
              <a:ext cx="485522" cy="1351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1" name="Rechteck 30"/>
            <p:cNvSpPr/>
            <p:nvPr/>
          </p:nvSpPr>
          <p:spPr bwMode="auto">
            <a:xfrm>
              <a:off x="1524000" y="3048000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V="1">
              <a:off x="1595297" y="3219724"/>
              <a:ext cx="685800" cy="3866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Grafik 1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0394" y="1697877"/>
            <a:ext cx="2382292" cy="2189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uppieren 10"/>
          <p:cNvGrpSpPr/>
          <p:nvPr/>
        </p:nvGrpSpPr>
        <p:grpSpPr bwMode="auto">
          <a:xfrm>
            <a:off x="2221245" y="5589240"/>
            <a:ext cx="4827255" cy="353052"/>
            <a:chOff x="2487945" y="6248400"/>
            <a:chExt cx="4827255" cy="353052"/>
          </a:xfrm>
        </p:grpSpPr>
        <p:pic>
          <p:nvPicPr>
            <p:cNvPr id="23" name="Grafik 22" descr="TP_tmp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7750" y="6422431"/>
              <a:ext cx="228601" cy="1021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5" name="Grafik 24" descr="TP_tmp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39152" y="6346943"/>
              <a:ext cx="1016512" cy="2545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3" name="Grafik 72" descr="TP_tmp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374145" y="6248400"/>
              <a:ext cx="941055" cy="33097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8" name="Grafik 7" descr="TP_tmp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87945" y="6346231"/>
              <a:ext cx="1219205" cy="25450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3" name="Grafik 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9142" y="3164083"/>
            <a:ext cx="1080878" cy="1662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2" name="Gruppieren 51"/>
          <p:cNvGrpSpPr/>
          <p:nvPr/>
        </p:nvGrpSpPr>
        <p:grpSpPr>
          <a:xfrm>
            <a:off x="3530481" y="2373061"/>
            <a:ext cx="838200" cy="730105"/>
            <a:chOff x="3530481" y="3059605"/>
            <a:chExt cx="838200" cy="730105"/>
          </a:xfrm>
        </p:grpSpPr>
        <p:sp>
          <p:nvSpPr>
            <p:cNvPr id="41" name="Rechteck 40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764281" y="33528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Ellipse 53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Ellipse 54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3784362" y="35052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Ellipse 56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Ellipse 57"/>
            <p:cNvSpPr/>
            <p:nvPr/>
          </p:nvSpPr>
          <p:spPr bwMode="auto">
            <a:xfrm>
              <a:off x="4009973" y="3284432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3530838" y="4266456"/>
            <a:ext cx="838200" cy="730105"/>
            <a:chOff x="3530481" y="3059605"/>
            <a:chExt cx="838200" cy="730105"/>
          </a:xfrm>
        </p:grpSpPr>
        <p:sp>
          <p:nvSpPr>
            <p:cNvPr id="61" name="Rechteck 60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3764281" y="33528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Ellipse 63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Ellipse 64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Ellipse 65"/>
            <p:cNvSpPr/>
            <p:nvPr/>
          </p:nvSpPr>
          <p:spPr bwMode="auto">
            <a:xfrm>
              <a:off x="3784362" y="35052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Ellipse 66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Ellipse 67"/>
            <p:cNvSpPr/>
            <p:nvPr/>
          </p:nvSpPr>
          <p:spPr bwMode="auto">
            <a:xfrm>
              <a:off x="4009973" y="3284432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7" name="Grafik 7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6327" y="5028456"/>
            <a:ext cx="790046" cy="1804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2" name="Gerade Verbindung 71"/>
          <p:cNvCxnSpPr/>
          <p:nvPr/>
        </p:nvCxnSpPr>
        <p:spPr bwMode="auto">
          <a:xfrm flipV="1">
            <a:off x="3581400" y="4474191"/>
            <a:ext cx="686157" cy="3085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uppieren 5"/>
          <p:cNvGrpSpPr/>
          <p:nvPr/>
        </p:nvGrpSpPr>
        <p:grpSpPr>
          <a:xfrm>
            <a:off x="1219200" y="4264167"/>
            <a:ext cx="1274639" cy="953706"/>
            <a:chOff x="1219200" y="4950711"/>
            <a:chExt cx="1274639" cy="953706"/>
          </a:xfrm>
        </p:grpSpPr>
        <p:pic>
          <p:nvPicPr>
            <p:cNvPr id="78" name="Grafik 77" descr="TP_tmp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9200" y="5765562"/>
              <a:ext cx="1274639" cy="1388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3" name="Rechteck 82"/>
            <p:cNvSpPr/>
            <p:nvPr/>
          </p:nvSpPr>
          <p:spPr bwMode="auto">
            <a:xfrm>
              <a:off x="1524000" y="4950711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Gerade Verbindung 83"/>
            <p:cNvCxnSpPr/>
            <p:nvPr/>
          </p:nvCxnSpPr>
          <p:spPr bwMode="auto">
            <a:xfrm flipV="1">
              <a:off x="1595297" y="5169281"/>
              <a:ext cx="717189" cy="3085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5" name="Gerade Verbindung mit Pfeil 84"/>
          <p:cNvCxnSpPr/>
          <p:nvPr/>
        </p:nvCxnSpPr>
        <p:spPr bwMode="auto">
          <a:xfrm flipH="1">
            <a:off x="2455492" y="4647456"/>
            <a:ext cx="89189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uppieren 6"/>
          <p:cNvGrpSpPr/>
          <p:nvPr/>
        </p:nvGrpSpPr>
        <p:grpSpPr>
          <a:xfrm>
            <a:off x="1814954" y="3428256"/>
            <a:ext cx="121711" cy="658722"/>
            <a:chOff x="1814954" y="4114800"/>
            <a:chExt cx="121711" cy="658722"/>
          </a:xfrm>
        </p:grpSpPr>
        <p:cxnSp>
          <p:nvCxnSpPr>
            <p:cNvPr id="87" name="Gerade Verbindung mit Pfeil 86"/>
            <p:cNvCxnSpPr/>
            <p:nvPr/>
          </p:nvCxnSpPr>
          <p:spPr bwMode="auto">
            <a:xfrm flipH="1" flipV="1">
              <a:off x="1936664" y="4114800"/>
              <a:ext cx="1" cy="6587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88" name="Grafik 87" descr="TP_tmp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4954" y="4525651"/>
              <a:ext cx="83129" cy="12469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3" name="Freihandform 92"/>
          <p:cNvSpPr/>
          <p:nvPr/>
        </p:nvSpPr>
        <p:spPr bwMode="auto">
          <a:xfrm>
            <a:off x="912264" y="2132856"/>
            <a:ext cx="2059536" cy="1760433"/>
          </a:xfrm>
          <a:custGeom>
            <a:avLst/>
            <a:gdLst>
              <a:gd name="connsiteX0" fmla="*/ 0 w 2059536"/>
              <a:gd name="connsiteY0" fmla="*/ 1760433 h 1760433"/>
              <a:gd name="connsiteX1" fmla="*/ 1504060 w 2059536"/>
              <a:gd name="connsiteY1" fmla="*/ 1333144 h 1760433"/>
              <a:gd name="connsiteX2" fmla="*/ 2059536 w 2059536"/>
              <a:gd name="connsiteY2" fmla="*/ 0 h 176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536" h="1760433">
                <a:moveTo>
                  <a:pt x="0" y="1760433"/>
                </a:moveTo>
                <a:cubicBezTo>
                  <a:pt x="580402" y="1693491"/>
                  <a:pt x="1160804" y="1626549"/>
                  <a:pt x="1504060" y="1333144"/>
                </a:cubicBezTo>
                <a:cubicBezTo>
                  <a:pt x="1847316" y="1039739"/>
                  <a:pt x="1953426" y="519869"/>
                  <a:pt x="205953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4" name="Grafik 9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59284">
            <a:off x="1985245" y="3318923"/>
            <a:ext cx="753911" cy="66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7" name="Gerade Verbindung mit Pfeil 96"/>
          <p:cNvCxnSpPr/>
          <p:nvPr/>
        </p:nvCxnSpPr>
        <p:spPr bwMode="auto">
          <a:xfrm flipH="1">
            <a:off x="6096000" y="3302934"/>
            <a:ext cx="748672" cy="3962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Gerade Verbindung mit Pfeil 101"/>
          <p:cNvCxnSpPr/>
          <p:nvPr/>
        </p:nvCxnSpPr>
        <p:spPr bwMode="auto">
          <a:xfrm>
            <a:off x="4533900" y="2643607"/>
            <a:ext cx="2310772" cy="4479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uppieren 4"/>
          <p:cNvGrpSpPr/>
          <p:nvPr/>
        </p:nvGrpSpPr>
        <p:grpSpPr>
          <a:xfrm>
            <a:off x="6934200" y="2818656"/>
            <a:ext cx="1828800" cy="938961"/>
            <a:chOff x="6934200" y="3505200"/>
            <a:chExt cx="1828800" cy="938961"/>
          </a:xfrm>
        </p:grpSpPr>
        <p:pic>
          <p:nvPicPr>
            <p:cNvPr id="96" name="Grafik 95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10400" y="3547450"/>
              <a:ext cx="1113237" cy="212044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6" name="Grafik 105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62799" y="3767767"/>
              <a:ext cx="1431279" cy="11450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7" name="Grafik 106" descr="TP_t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010400" y="3985051"/>
              <a:ext cx="1007216" cy="19402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0" name="Rechteck 109"/>
            <p:cNvSpPr/>
            <p:nvPr/>
          </p:nvSpPr>
          <p:spPr bwMode="auto">
            <a:xfrm>
              <a:off x="6934200" y="3505200"/>
              <a:ext cx="1828800" cy="93896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5" name="Grafik 114" descr="TP_t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73757" y="4179072"/>
              <a:ext cx="1402659" cy="11450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14" name="Grafik 113" descr="TP_tmp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332234" y="4308757"/>
              <a:ext cx="1202166" cy="11449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21" name="Grafik 120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59285">
            <a:off x="2276564" y="3471323"/>
            <a:ext cx="476074" cy="66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9" name="Gruppieren 58"/>
          <p:cNvGrpSpPr/>
          <p:nvPr/>
        </p:nvGrpSpPr>
        <p:grpSpPr>
          <a:xfrm>
            <a:off x="3530124" y="2368574"/>
            <a:ext cx="838200" cy="730105"/>
            <a:chOff x="3530481" y="3059605"/>
            <a:chExt cx="838200" cy="730105"/>
          </a:xfrm>
        </p:grpSpPr>
        <p:sp>
          <p:nvSpPr>
            <p:cNvPr id="69" name="Rechteck 68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Ellipse 69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3764281" y="33528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3784362" y="35052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4009973" y="3284432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04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00648 L 0.12605 0.07888 C 0.15487 0.09415 0.17014 0.11682 0.17014 0.14064 C 0.17014 0.16748 0.15487 0.18899 0.12605 0.20426 L -0.00173 0.2762 " pathEditMode="relative" rAng="16200000" ptsTypes="FffFF">
                                      <p:cBhvr>
                                        <p:cTn id="4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1348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erade Verbindung mit Pfeil 101"/>
          <p:cNvCxnSpPr/>
          <p:nvPr/>
        </p:nvCxnSpPr>
        <p:spPr bwMode="auto">
          <a:xfrm>
            <a:off x="2293785" y="1859375"/>
            <a:ext cx="357351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620688"/>
            <a:ext cx="8489950" cy="648742"/>
          </a:xfrm>
        </p:spPr>
        <p:txBody>
          <a:bodyPr/>
          <a:lstStyle/>
          <a:p>
            <a:pPr eaLnBrk="1" hangingPunct="1"/>
            <a:r>
              <a:rPr lang="de-DE" sz="3200" dirty="0" smtClean="0"/>
              <a:t>Validation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descriptive</a:t>
            </a:r>
            <a:r>
              <a:rPr lang="de-DE" sz="3200" dirty="0" smtClean="0"/>
              <a:t> </a:t>
            </a:r>
            <a:r>
              <a:rPr lang="de-DE" sz="3200" dirty="0" err="1" smtClean="0"/>
              <a:t>models</a:t>
            </a:r>
            <a:endParaRPr lang="de-DE" sz="32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3025044" y="2703984"/>
            <a:ext cx="1371600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100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Estimator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 flipH="1">
            <a:off x="3716611" y="2495375"/>
            <a:ext cx="1" cy="200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Grafik 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704" y="2516011"/>
            <a:ext cx="485522" cy="1351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3" name="Gerade Verbindung mit Pfeil 32"/>
          <p:cNvCxnSpPr/>
          <p:nvPr/>
        </p:nvCxnSpPr>
        <p:spPr bwMode="auto">
          <a:xfrm>
            <a:off x="2285904" y="2054134"/>
            <a:ext cx="838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hteck 30"/>
          <p:cNvSpPr/>
          <p:nvPr/>
        </p:nvSpPr>
        <p:spPr bwMode="auto">
          <a:xfrm>
            <a:off x="1295304" y="1713384"/>
            <a:ext cx="838200" cy="73010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35"/>
          <p:cNvCxnSpPr/>
          <p:nvPr/>
        </p:nvCxnSpPr>
        <p:spPr bwMode="auto">
          <a:xfrm flipV="1">
            <a:off x="1366601" y="1885108"/>
            <a:ext cx="685800" cy="3866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hteck 40"/>
          <p:cNvSpPr/>
          <p:nvPr/>
        </p:nvSpPr>
        <p:spPr bwMode="auto">
          <a:xfrm>
            <a:off x="3301785" y="1724989"/>
            <a:ext cx="838200" cy="73010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Ellipse 49"/>
          <p:cNvSpPr/>
          <p:nvPr/>
        </p:nvSpPr>
        <p:spPr bwMode="auto">
          <a:xfrm>
            <a:off x="3383185" y="2238238"/>
            <a:ext cx="45719" cy="45719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Ellipse 52"/>
          <p:cNvSpPr/>
          <p:nvPr/>
        </p:nvSpPr>
        <p:spPr bwMode="auto">
          <a:xfrm>
            <a:off x="3535585" y="2018184"/>
            <a:ext cx="45719" cy="45719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Ellipse 53"/>
          <p:cNvSpPr/>
          <p:nvPr/>
        </p:nvSpPr>
        <p:spPr bwMode="auto">
          <a:xfrm>
            <a:off x="3840385" y="2026730"/>
            <a:ext cx="45719" cy="45719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Ellipse 54"/>
          <p:cNvSpPr/>
          <p:nvPr/>
        </p:nvSpPr>
        <p:spPr bwMode="auto">
          <a:xfrm>
            <a:off x="3992785" y="1865784"/>
            <a:ext cx="45719" cy="45719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Ellipse 55"/>
          <p:cNvSpPr/>
          <p:nvPr/>
        </p:nvSpPr>
        <p:spPr bwMode="auto">
          <a:xfrm>
            <a:off x="3555666" y="2170584"/>
            <a:ext cx="45719" cy="45719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Ellipse 56"/>
          <p:cNvSpPr/>
          <p:nvPr/>
        </p:nvSpPr>
        <p:spPr bwMode="auto">
          <a:xfrm>
            <a:off x="3687985" y="2048665"/>
            <a:ext cx="45719" cy="45719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Ellipse 57"/>
          <p:cNvSpPr/>
          <p:nvPr/>
        </p:nvSpPr>
        <p:spPr bwMode="auto">
          <a:xfrm>
            <a:off x="3781277" y="1949816"/>
            <a:ext cx="45719" cy="45719"/>
          </a:xfrm>
          <a:prstGeom prst="ellips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0" name="Gruppieren 59"/>
          <p:cNvGrpSpPr/>
          <p:nvPr/>
        </p:nvGrpSpPr>
        <p:grpSpPr>
          <a:xfrm>
            <a:off x="3302142" y="3694584"/>
            <a:ext cx="838200" cy="730105"/>
            <a:chOff x="3530481" y="3059605"/>
            <a:chExt cx="838200" cy="730105"/>
          </a:xfrm>
        </p:grpSpPr>
        <p:sp>
          <p:nvSpPr>
            <p:cNvPr id="61" name="Rechteck 60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3764281" y="33528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Ellipse 63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Ellipse 64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Ellipse 65"/>
            <p:cNvSpPr/>
            <p:nvPr/>
          </p:nvSpPr>
          <p:spPr bwMode="auto">
            <a:xfrm>
              <a:off x="3784362" y="35052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Ellipse 66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Ellipse 67"/>
            <p:cNvSpPr/>
            <p:nvPr/>
          </p:nvSpPr>
          <p:spPr bwMode="auto">
            <a:xfrm>
              <a:off x="4009973" y="3284432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7" name="Grafik 7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7631" y="4456584"/>
            <a:ext cx="790046" cy="1804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2" name="Gerade Verbindung 71"/>
          <p:cNvCxnSpPr/>
          <p:nvPr/>
        </p:nvCxnSpPr>
        <p:spPr bwMode="auto">
          <a:xfrm flipV="1">
            <a:off x="3352704" y="3902319"/>
            <a:ext cx="686157" cy="3085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Grafik 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8693" y="1558700"/>
            <a:ext cx="1108316" cy="1662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5" name="Gerade Verbindung mit Pfeil 84"/>
          <p:cNvCxnSpPr/>
          <p:nvPr/>
        </p:nvCxnSpPr>
        <p:spPr bwMode="auto">
          <a:xfrm flipV="1">
            <a:off x="4227009" y="3965130"/>
            <a:ext cx="1487895" cy="683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Freihandform 92"/>
          <p:cNvSpPr/>
          <p:nvPr/>
        </p:nvSpPr>
        <p:spPr bwMode="auto">
          <a:xfrm>
            <a:off x="683568" y="1484784"/>
            <a:ext cx="2059536" cy="1760433"/>
          </a:xfrm>
          <a:custGeom>
            <a:avLst/>
            <a:gdLst>
              <a:gd name="connsiteX0" fmla="*/ 0 w 2059536"/>
              <a:gd name="connsiteY0" fmla="*/ 1760433 h 1760433"/>
              <a:gd name="connsiteX1" fmla="*/ 1504060 w 2059536"/>
              <a:gd name="connsiteY1" fmla="*/ 1333144 h 1760433"/>
              <a:gd name="connsiteX2" fmla="*/ 2059536 w 2059536"/>
              <a:gd name="connsiteY2" fmla="*/ 0 h 176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536" h="1760433">
                <a:moveTo>
                  <a:pt x="0" y="1760433"/>
                </a:moveTo>
                <a:cubicBezTo>
                  <a:pt x="580402" y="1693491"/>
                  <a:pt x="1160804" y="1626549"/>
                  <a:pt x="1504060" y="1333144"/>
                </a:cubicBezTo>
                <a:cubicBezTo>
                  <a:pt x="1847316" y="1039739"/>
                  <a:pt x="1953426" y="519869"/>
                  <a:pt x="205953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4" name="Grafik 9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59284">
            <a:off x="1756549" y="2670851"/>
            <a:ext cx="753911" cy="66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1" name="Grafik 120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59285">
            <a:off x="2047868" y="2823251"/>
            <a:ext cx="476074" cy="66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Rechteck 58"/>
          <p:cNvSpPr/>
          <p:nvPr/>
        </p:nvSpPr>
        <p:spPr bwMode="auto">
          <a:xfrm>
            <a:off x="5791104" y="3618384"/>
            <a:ext cx="1371600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50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smtClean="0">
                <a:solidFill>
                  <a:schemeClr val="bg1"/>
                </a:solidFill>
              </a:rPr>
              <a:t>Model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6057346" y="1653357"/>
            <a:ext cx="838200" cy="730105"/>
            <a:chOff x="6286042" y="2987973"/>
            <a:chExt cx="838200" cy="730105"/>
          </a:xfrm>
        </p:grpSpPr>
        <p:sp>
          <p:nvSpPr>
            <p:cNvPr id="69" name="Rechteck 68"/>
            <p:cNvSpPr/>
            <p:nvPr/>
          </p:nvSpPr>
          <p:spPr bwMode="auto">
            <a:xfrm>
              <a:off x="6286042" y="2987973"/>
              <a:ext cx="838200" cy="73010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Ellipse 69"/>
            <p:cNvSpPr/>
            <p:nvPr/>
          </p:nvSpPr>
          <p:spPr bwMode="auto">
            <a:xfrm>
              <a:off x="6367442" y="34290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6519842" y="32946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6781800" y="327731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6934200" y="3128768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6629400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6660735" y="3331923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6722692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" name="Grafik 6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5434" y="1484784"/>
            <a:ext cx="858670" cy="1388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9" name="Gerade Verbindung mit Pfeil 88"/>
          <p:cNvCxnSpPr/>
          <p:nvPr/>
        </p:nvCxnSpPr>
        <p:spPr bwMode="auto">
          <a:xfrm flipH="1">
            <a:off x="3733703" y="3440346"/>
            <a:ext cx="1" cy="200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Gerade Verbindung mit Pfeil 89"/>
          <p:cNvCxnSpPr/>
          <p:nvPr/>
        </p:nvCxnSpPr>
        <p:spPr bwMode="auto">
          <a:xfrm>
            <a:off x="6476446" y="2495375"/>
            <a:ext cx="458" cy="1045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2" name="Grafik 2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9552" y="2946167"/>
            <a:ext cx="609103" cy="1387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9" name="Gruppieren 108"/>
          <p:cNvGrpSpPr/>
          <p:nvPr/>
        </p:nvGrpSpPr>
        <p:grpSpPr>
          <a:xfrm>
            <a:off x="7315104" y="2627784"/>
            <a:ext cx="838200" cy="730105"/>
            <a:chOff x="6286042" y="2987973"/>
            <a:chExt cx="838200" cy="730105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6286042" y="2987973"/>
              <a:ext cx="838200" cy="73010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2" name="Ellipse 111"/>
            <p:cNvSpPr/>
            <p:nvPr/>
          </p:nvSpPr>
          <p:spPr bwMode="auto">
            <a:xfrm>
              <a:off x="6367442" y="34290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3" name="Ellipse 112"/>
            <p:cNvSpPr/>
            <p:nvPr/>
          </p:nvSpPr>
          <p:spPr bwMode="auto">
            <a:xfrm>
              <a:off x="6519842" y="32946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6" name="Ellipse 115"/>
            <p:cNvSpPr/>
            <p:nvPr/>
          </p:nvSpPr>
          <p:spPr bwMode="auto">
            <a:xfrm>
              <a:off x="6781800" y="327731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Ellipse 116"/>
            <p:cNvSpPr/>
            <p:nvPr/>
          </p:nvSpPr>
          <p:spPr bwMode="auto">
            <a:xfrm>
              <a:off x="6934200" y="3128768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8" name="Ellipse 117"/>
            <p:cNvSpPr/>
            <p:nvPr/>
          </p:nvSpPr>
          <p:spPr bwMode="auto">
            <a:xfrm>
              <a:off x="6629400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9" name="Ellipse 118"/>
            <p:cNvSpPr/>
            <p:nvPr/>
          </p:nvSpPr>
          <p:spPr bwMode="auto">
            <a:xfrm>
              <a:off x="6660735" y="3331923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0" name="Ellipse 119"/>
            <p:cNvSpPr/>
            <p:nvPr/>
          </p:nvSpPr>
          <p:spPr bwMode="auto">
            <a:xfrm>
              <a:off x="6722692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22" name="Gerade Verbindung 121"/>
          <p:cNvCxnSpPr/>
          <p:nvPr/>
        </p:nvCxnSpPr>
        <p:spPr bwMode="auto">
          <a:xfrm flipV="1">
            <a:off x="7391304" y="2787846"/>
            <a:ext cx="685800" cy="2971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Grafik 7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6521" y="3515749"/>
            <a:ext cx="834266" cy="1788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8438" y="1771736"/>
            <a:ext cx="1146820" cy="1787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Inhaltsplatzhalter 2"/>
          <p:cNvSpPr txBox="1">
            <a:spLocks/>
          </p:cNvSpPr>
          <p:nvPr/>
        </p:nvSpPr>
        <p:spPr bwMode="auto">
          <a:xfrm>
            <a:off x="2108494" y="5795536"/>
            <a:ext cx="57034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800" dirty="0" smtClean="0">
                <a:solidFill>
                  <a:srgbClr val="003366"/>
                </a:solidFill>
              </a:rPr>
              <a:t>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-fit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73" name="Inhaltsplatzhalter 2"/>
          <p:cNvSpPr txBox="1">
            <a:spLocks/>
          </p:cNvSpPr>
          <p:nvPr/>
        </p:nvSpPr>
        <p:spPr bwMode="auto">
          <a:xfrm>
            <a:off x="827584" y="5435496"/>
            <a:ext cx="696954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out-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-sample!</a:t>
            </a:r>
          </a:p>
        </p:txBody>
      </p:sp>
      <p:sp>
        <p:nvSpPr>
          <p:cNvPr id="76" name="Inhaltsplatzhalter 2"/>
          <p:cNvSpPr txBox="1">
            <a:spLocks/>
          </p:cNvSpPr>
          <p:nvPr/>
        </p:nvSpPr>
        <p:spPr bwMode="auto">
          <a:xfrm>
            <a:off x="3443550" y="6103024"/>
            <a:ext cx="349055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likelihood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78" name="Inhaltsplatzhalter 2"/>
          <p:cNvSpPr txBox="1">
            <a:spLocks/>
          </p:cNvSpPr>
          <p:nvPr/>
        </p:nvSpPr>
        <p:spPr bwMode="auto">
          <a:xfrm>
            <a:off x="1764035" y="4725144"/>
            <a:ext cx="504021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in-sample-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fine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descriptive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purposes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83" name="Inhaltsplatzhalter 2"/>
          <p:cNvSpPr txBox="1">
            <a:spLocks/>
          </p:cNvSpPr>
          <p:nvPr/>
        </p:nvSpPr>
        <p:spPr bwMode="auto">
          <a:xfrm>
            <a:off x="1547664" y="5013176"/>
            <a:ext cx="504021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but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assessing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claiming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generalizability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</a:p>
        </p:txBody>
      </p:sp>
      <p:sp>
        <p:nvSpPr>
          <p:cNvPr id="84" name="Inhaltsplatzhalter 2"/>
          <p:cNvSpPr txBox="1">
            <a:spLocks/>
          </p:cNvSpPr>
          <p:nvPr/>
        </p:nvSpPr>
        <p:spPr bwMode="auto">
          <a:xfrm>
            <a:off x="3429600" y="6396872"/>
            <a:ext cx="349055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explained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71" grpId="0"/>
      <p:bldP spid="73" grpId="0"/>
      <p:bldP spid="76" grpId="0"/>
      <p:bldP spid="78" grpId="0"/>
      <p:bldP spid="83" grpId="0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z="4000" smtClean="0"/>
              <a:t>The Scientific Method</a:t>
            </a:r>
            <a:endParaRPr lang="de-DE" altLang="de-DE" sz="4400" smtClean="0"/>
          </a:p>
        </p:txBody>
      </p:sp>
      <p:pic>
        <p:nvPicPr>
          <p:cNvPr id="5123" name="Picture 2" descr="C:\Users\Franz Király\AppData\Local\Microsoft\Windows\Temporary Internet Files\Content.IE5\91KKHLNN\MC900413302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97"/>
          <a:stretch>
            <a:fillRect/>
          </a:stretch>
        </p:blipFill>
        <p:spPr bwMode="auto">
          <a:xfrm>
            <a:off x="6334125" y="2443163"/>
            <a:ext cx="2806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2087563" y="252730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Observation</a:t>
            </a:r>
          </a:p>
        </p:txBody>
      </p: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3290888" y="3043238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Picture 6" descr="C:\Users\Franz Király\AppData\Local\Microsoft\Windows\Temporary Internet Files\Content.IE5\PD2U44YA\MP900438641[1]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11111"/>
          <a:stretch>
            <a:fillRect/>
          </a:stretch>
        </p:blipFill>
        <p:spPr bwMode="auto">
          <a:xfrm>
            <a:off x="4891088" y="2349500"/>
            <a:ext cx="866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2087563" y="336550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Hypothesis</a:t>
            </a: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7056" y="3489692"/>
            <a:ext cx="1052842" cy="2527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2084388" y="420370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Prediction</a:t>
            </a: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2087563" y="504190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Experiment</a:t>
            </a:r>
          </a:p>
        </p:txBody>
      </p:sp>
      <p:cxnSp>
        <p:nvCxnSpPr>
          <p:cNvPr id="42" name="Gerade Verbindung mit Pfeil 41"/>
          <p:cNvCxnSpPr>
            <a:cxnSpLocks noChangeShapeType="1"/>
          </p:cNvCxnSpPr>
          <p:nvPr/>
        </p:nvCxnSpPr>
        <p:spPr bwMode="auto">
          <a:xfrm>
            <a:off x="3294063" y="3881438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cxnSpLocks noChangeShapeType="1"/>
          </p:cNvCxnSpPr>
          <p:nvPr/>
        </p:nvCxnSpPr>
        <p:spPr bwMode="auto">
          <a:xfrm>
            <a:off x="3294063" y="4710113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uppieren 17"/>
          <p:cNvGrpSpPr>
            <a:grpSpLocks/>
          </p:cNvGrpSpPr>
          <p:nvPr/>
        </p:nvGrpSpPr>
        <p:grpSpPr bwMode="auto">
          <a:xfrm>
            <a:off x="4891088" y="4332288"/>
            <a:ext cx="1052512" cy="273050"/>
            <a:chOff x="4890758" y="4700218"/>
            <a:chExt cx="1052842" cy="273959"/>
          </a:xfrm>
        </p:grpSpPr>
        <p:pic>
          <p:nvPicPr>
            <p:cNvPr id="45" name="Grafik 44" descr="TP_t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90758" y="4700218"/>
              <a:ext cx="1052842" cy="25278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142" name="Picture 6" descr="C:\Users\Franz Király\AppData\Local\Microsoft\Windows\Temporary Internet Files\Content.IE5\PD2U44YA\MP900438641[1]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3" b="11111"/>
            <a:stretch>
              <a:fillRect/>
            </a:stretch>
          </p:blipFill>
          <p:spPr bwMode="auto">
            <a:xfrm>
              <a:off x="4985454" y="4834477"/>
              <a:ext cx="14023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3" name="Picture 6" descr="C:\Users\Franz Király\AppData\Local\Microsoft\Windows\Temporary Internet Files\Content.IE5\PD2U44YA\MP900438641[1]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3" b="11111"/>
            <a:stretch>
              <a:fillRect/>
            </a:stretch>
          </p:blipFill>
          <p:spPr bwMode="auto">
            <a:xfrm>
              <a:off x="5603192" y="4831056"/>
              <a:ext cx="140233" cy="13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49" name="Gerade Verbindung mit Pfeil 48"/>
          <p:cNvCxnSpPr>
            <a:cxnSpLocks noChangeShapeType="1"/>
          </p:cNvCxnSpPr>
          <p:nvPr/>
        </p:nvCxnSpPr>
        <p:spPr bwMode="auto">
          <a:xfrm>
            <a:off x="1450975" y="2781300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>
            <a:cxnSpLocks noChangeShapeType="1"/>
          </p:cNvCxnSpPr>
          <p:nvPr/>
        </p:nvCxnSpPr>
        <p:spPr bwMode="auto">
          <a:xfrm>
            <a:off x="1450975" y="5289550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cxnSpLocks noChangeShapeType="1"/>
          </p:cNvCxnSpPr>
          <p:nvPr/>
        </p:nvCxnSpPr>
        <p:spPr bwMode="auto">
          <a:xfrm flipH="1" flipV="1">
            <a:off x="1447800" y="2781300"/>
            <a:ext cx="3175" cy="25082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Grafik 1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2677" y="3847727"/>
            <a:ext cx="50800" cy="2570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850" y="3489692"/>
            <a:ext cx="1474891" cy="2742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27" name="Picture 7" descr="C:\Users\Franz Király\AppData\Local\Microsoft\Windows\Temporary Internet Files\Content.IE5\PD2U44YA\MP900433092[1]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5289550"/>
            <a:ext cx="96837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 descr="C:\Users\Franz Király\AppData\Local\Microsoft\Windows\Temporary Internet Files\Content.IE5\PD2U44YA\MP900438641[1]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11111"/>
          <a:stretch>
            <a:fillRect/>
          </a:stretch>
        </p:blipFill>
        <p:spPr bwMode="auto">
          <a:xfrm>
            <a:off x="5214938" y="5000625"/>
            <a:ext cx="26193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22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/>
              <a:t>Computing </a:t>
            </a:r>
            <a:r>
              <a:rPr lang="de-DE" altLang="de-DE" sz="3200" dirty="0" err="1"/>
              <a:t>the</a:t>
            </a:r>
            <a:r>
              <a:rPr lang="de-DE" altLang="de-DE" sz="3200" dirty="0"/>
              <a:t> MLE in R </a:t>
            </a:r>
            <a:r>
              <a:rPr lang="de-DE" altLang="de-DE" sz="3200" dirty="0" err="1"/>
              <a:t>and</a:t>
            </a:r>
            <a:r>
              <a:rPr lang="de-DE" altLang="de-DE" sz="3200" dirty="0"/>
              <a:t> SAS</a:t>
            </a:r>
            <a:endParaRPr lang="de-DE" altLang="de-DE" sz="32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539552" y="2264884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Pseudocode: Maximum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Likelihood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Estimate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827584" y="1700808"/>
            <a:ext cx="7704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Unfortunately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will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do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yourself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most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time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1331640" y="3405632"/>
            <a:ext cx="690897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explicit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compute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return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MLE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073421" y="2624924"/>
            <a:ext cx="1143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Input: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1043608" y="2984964"/>
            <a:ext cx="1143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Output: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4606400"/>
            <a:ext cx="6574044" cy="361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600367" y="5628152"/>
            <a:ext cx="793207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need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write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own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modules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611560" y="5205832"/>
            <a:ext cx="88667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stat4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library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mle</a:t>
            </a:r>
            <a:r>
              <a:rPr lang="de-DE" altLang="de-DE" sz="2000" dirty="0" smtClean="0"/>
              <a:t> 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takes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log-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likelihood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22" name="Grafik 2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878" y="1203546"/>
            <a:ext cx="5656346" cy="4972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6046" y="2738225"/>
            <a:ext cx="1885866" cy="2486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3006680"/>
            <a:ext cx="2714019" cy="2697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1331640" y="3837680"/>
            <a:ext cx="655272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not: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call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numerical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optimization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routine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maximizing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4269728"/>
            <a:ext cx="3418677" cy="2697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104423" y="6069928"/>
            <a:ext cx="793207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In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cases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usually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add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a moderate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amount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work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14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4" grpId="0"/>
      <p:bldP spid="46" grpId="0"/>
      <p:bldP spid="47" grpId="0"/>
      <p:bldP spid="48" grpId="0"/>
      <p:bldP spid="61" grpId="0"/>
      <p:bldP spid="62" grpId="0"/>
      <p:bldP spid="28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627184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err="1" smtClean="0"/>
              <a:t>Method</a:t>
            </a:r>
            <a:r>
              <a:rPr lang="de-DE" altLang="de-DE" sz="4800" dirty="0" smtClean="0"/>
              <a:t> Validation </a:t>
            </a:r>
            <a:r>
              <a:rPr lang="de-DE" altLang="de-DE" sz="4800" dirty="0" err="1" smtClean="0"/>
              <a:t>and</a:t>
            </a:r>
            <a:r>
              <a:rPr lang="de-DE" altLang="de-DE" sz="4800" dirty="0" smtClean="0"/>
              <a:t/>
            </a:r>
            <a:br>
              <a:rPr lang="de-DE" altLang="de-DE" sz="4800" dirty="0" smtClean="0"/>
            </a:br>
            <a:r>
              <a:rPr lang="de-DE" altLang="de-DE" sz="4800" dirty="0" smtClean="0"/>
              <a:t>Simulation Experiments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40936736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692696"/>
            <a:ext cx="8489950" cy="648742"/>
          </a:xfrm>
        </p:spPr>
        <p:txBody>
          <a:bodyPr/>
          <a:lstStyle/>
          <a:p>
            <a:pPr eaLnBrk="1" hangingPunct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a </a:t>
            </a:r>
            <a:r>
              <a:rPr lang="de-DE" dirty="0" err="1" smtClean="0"/>
              <a:t>test</a:t>
            </a:r>
            <a:r>
              <a:rPr lang="de-DE" dirty="0" smtClean="0"/>
              <a:t>/</a:t>
            </a:r>
            <a:r>
              <a:rPr lang="de-DE" dirty="0" err="1" smtClean="0"/>
              <a:t>method</a:t>
            </a:r>
            <a:r>
              <a:rPr lang="de-DE" dirty="0" smtClean="0"/>
              <a:t>/</a:t>
            </a:r>
            <a:r>
              <a:rPr lang="de-DE" dirty="0" err="1" smtClean="0"/>
              <a:t>estimator</a:t>
            </a:r>
            <a:r>
              <a:rPr lang="de-DE" dirty="0" smtClean="0"/>
              <a:t>?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3695680" y="3064024"/>
            <a:ext cx="1371600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050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 err="1" smtClean="0">
                <a:solidFill>
                  <a:schemeClr val="bg1"/>
                </a:solidFill>
              </a:rPr>
              <a:t>Method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657132" y="2530624"/>
            <a:ext cx="724348" cy="412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Gerade Verbindung mit Pfeil 20"/>
          <p:cNvCxnSpPr/>
          <p:nvPr/>
        </p:nvCxnSpPr>
        <p:spPr bwMode="auto">
          <a:xfrm flipH="1">
            <a:off x="3695680" y="3902224"/>
            <a:ext cx="685800" cy="5262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1637832" y="2414174"/>
            <a:ext cx="838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uppieren 1"/>
          <p:cNvGrpSpPr/>
          <p:nvPr/>
        </p:nvGrpSpPr>
        <p:grpSpPr>
          <a:xfrm>
            <a:off x="647232" y="2073424"/>
            <a:ext cx="838200" cy="937764"/>
            <a:chOff x="1524000" y="3048000"/>
            <a:chExt cx="838200" cy="937764"/>
          </a:xfrm>
        </p:grpSpPr>
        <p:pic>
          <p:nvPicPr>
            <p:cNvPr id="4" name="Grafik 3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76400" y="3850627"/>
              <a:ext cx="485522" cy="1351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1" name="Rechteck 30"/>
            <p:cNvSpPr/>
            <p:nvPr/>
          </p:nvSpPr>
          <p:spPr bwMode="auto">
            <a:xfrm>
              <a:off x="1524000" y="3048000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auto">
            <a:xfrm flipV="1">
              <a:off x="1595297" y="3219724"/>
              <a:ext cx="685800" cy="3866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2374" y="2876051"/>
            <a:ext cx="1080878" cy="1662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2" name="Gruppieren 51"/>
          <p:cNvGrpSpPr/>
          <p:nvPr/>
        </p:nvGrpSpPr>
        <p:grpSpPr>
          <a:xfrm>
            <a:off x="2653713" y="2085029"/>
            <a:ext cx="838200" cy="730105"/>
            <a:chOff x="3530481" y="3059605"/>
            <a:chExt cx="838200" cy="730105"/>
          </a:xfrm>
        </p:grpSpPr>
        <p:sp>
          <p:nvSpPr>
            <p:cNvPr id="41" name="Rechteck 40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3764281" y="33528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Ellipse 53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Ellipse 54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3784362" y="35052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Ellipse 56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Ellipse 57"/>
            <p:cNvSpPr/>
            <p:nvPr/>
          </p:nvSpPr>
          <p:spPr bwMode="auto">
            <a:xfrm>
              <a:off x="4009973" y="3284432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2654070" y="3978424"/>
            <a:ext cx="838200" cy="730105"/>
            <a:chOff x="3530481" y="3059605"/>
            <a:chExt cx="838200" cy="730105"/>
          </a:xfrm>
        </p:grpSpPr>
        <p:sp>
          <p:nvSpPr>
            <p:cNvPr id="61" name="Rechteck 60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3764281" y="33528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Ellipse 63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Ellipse 64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Ellipse 65"/>
            <p:cNvSpPr/>
            <p:nvPr/>
          </p:nvSpPr>
          <p:spPr bwMode="auto">
            <a:xfrm>
              <a:off x="3784362" y="35052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7" name="Ellipse 66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Ellipse 67"/>
            <p:cNvSpPr/>
            <p:nvPr/>
          </p:nvSpPr>
          <p:spPr bwMode="auto">
            <a:xfrm>
              <a:off x="4009973" y="3284432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7" name="Grafik 7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9559" y="4740424"/>
            <a:ext cx="790046" cy="1804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2" name="Gerade Verbindung 71"/>
          <p:cNvCxnSpPr/>
          <p:nvPr/>
        </p:nvCxnSpPr>
        <p:spPr bwMode="auto">
          <a:xfrm flipV="1">
            <a:off x="2704632" y="4186159"/>
            <a:ext cx="686157" cy="3085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uppieren 5"/>
          <p:cNvGrpSpPr/>
          <p:nvPr/>
        </p:nvGrpSpPr>
        <p:grpSpPr>
          <a:xfrm>
            <a:off x="342432" y="3976135"/>
            <a:ext cx="1274639" cy="953706"/>
            <a:chOff x="1219200" y="4950711"/>
            <a:chExt cx="1274639" cy="953706"/>
          </a:xfrm>
        </p:grpSpPr>
        <p:pic>
          <p:nvPicPr>
            <p:cNvPr id="78" name="Grafik 77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19200" y="5765562"/>
              <a:ext cx="1274639" cy="13885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83" name="Rechteck 82"/>
            <p:cNvSpPr/>
            <p:nvPr/>
          </p:nvSpPr>
          <p:spPr bwMode="auto">
            <a:xfrm>
              <a:off x="1524000" y="4950711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4" name="Gerade Verbindung 83"/>
            <p:cNvCxnSpPr/>
            <p:nvPr/>
          </p:nvCxnSpPr>
          <p:spPr bwMode="auto">
            <a:xfrm flipV="1">
              <a:off x="1595297" y="5169281"/>
              <a:ext cx="717189" cy="3085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85" name="Gerade Verbindung mit Pfeil 84"/>
          <p:cNvCxnSpPr/>
          <p:nvPr/>
        </p:nvCxnSpPr>
        <p:spPr bwMode="auto">
          <a:xfrm flipH="1">
            <a:off x="1578724" y="4359424"/>
            <a:ext cx="89189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" name="Gruppieren 6"/>
          <p:cNvGrpSpPr/>
          <p:nvPr/>
        </p:nvGrpSpPr>
        <p:grpSpPr>
          <a:xfrm>
            <a:off x="938186" y="3140224"/>
            <a:ext cx="121711" cy="658722"/>
            <a:chOff x="1814954" y="4114800"/>
            <a:chExt cx="121711" cy="658722"/>
          </a:xfrm>
        </p:grpSpPr>
        <p:cxnSp>
          <p:nvCxnSpPr>
            <p:cNvPr id="87" name="Gerade Verbindung mit Pfeil 86"/>
            <p:cNvCxnSpPr/>
            <p:nvPr/>
          </p:nvCxnSpPr>
          <p:spPr bwMode="auto">
            <a:xfrm flipH="1" flipV="1">
              <a:off x="1936664" y="4114800"/>
              <a:ext cx="1" cy="65872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88" name="Grafik 87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14954" y="4525651"/>
              <a:ext cx="83129" cy="12469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93" name="Freihandform 92"/>
          <p:cNvSpPr/>
          <p:nvPr/>
        </p:nvSpPr>
        <p:spPr bwMode="auto">
          <a:xfrm>
            <a:off x="35496" y="1844824"/>
            <a:ext cx="2059536" cy="1760433"/>
          </a:xfrm>
          <a:custGeom>
            <a:avLst/>
            <a:gdLst>
              <a:gd name="connsiteX0" fmla="*/ 0 w 2059536"/>
              <a:gd name="connsiteY0" fmla="*/ 1760433 h 1760433"/>
              <a:gd name="connsiteX1" fmla="*/ 1504060 w 2059536"/>
              <a:gd name="connsiteY1" fmla="*/ 1333144 h 1760433"/>
              <a:gd name="connsiteX2" fmla="*/ 2059536 w 2059536"/>
              <a:gd name="connsiteY2" fmla="*/ 0 h 176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9536" h="1760433">
                <a:moveTo>
                  <a:pt x="0" y="1760433"/>
                </a:moveTo>
                <a:cubicBezTo>
                  <a:pt x="580402" y="1693491"/>
                  <a:pt x="1160804" y="1626549"/>
                  <a:pt x="1504060" y="1333144"/>
                </a:cubicBezTo>
                <a:cubicBezTo>
                  <a:pt x="1847316" y="1039739"/>
                  <a:pt x="1953426" y="519869"/>
                  <a:pt x="2059536" y="0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4" name="Grafik 9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59284">
            <a:off x="1108477" y="3030891"/>
            <a:ext cx="753911" cy="66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1" name="Grafik 120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9159285">
            <a:off x="1399796" y="3183291"/>
            <a:ext cx="476074" cy="662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59" name="Gruppieren 58"/>
          <p:cNvGrpSpPr/>
          <p:nvPr/>
        </p:nvGrpSpPr>
        <p:grpSpPr>
          <a:xfrm>
            <a:off x="2653356" y="2080542"/>
            <a:ext cx="838200" cy="730105"/>
            <a:chOff x="3530481" y="3059605"/>
            <a:chExt cx="838200" cy="730105"/>
          </a:xfrm>
        </p:grpSpPr>
        <p:sp>
          <p:nvSpPr>
            <p:cNvPr id="69" name="Rechteck 68"/>
            <p:cNvSpPr/>
            <p:nvPr/>
          </p:nvSpPr>
          <p:spPr bwMode="auto">
            <a:xfrm>
              <a:off x="3530481" y="3059605"/>
              <a:ext cx="838200" cy="730105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Ellipse 69"/>
            <p:cNvSpPr/>
            <p:nvPr/>
          </p:nvSpPr>
          <p:spPr bwMode="auto">
            <a:xfrm>
              <a:off x="3611881" y="3572854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Ellipse 73"/>
            <p:cNvSpPr/>
            <p:nvPr/>
          </p:nvSpPr>
          <p:spPr bwMode="auto">
            <a:xfrm>
              <a:off x="3764281" y="33528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Ellipse 74"/>
            <p:cNvSpPr/>
            <p:nvPr/>
          </p:nvSpPr>
          <p:spPr bwMode="auto">
            <a:xfrm>
              <a:off x="4069081" y="3361346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4221481" y="32004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3784362" y="3505200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3916681" y="3383281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Ellipse 81"/>
            <p:cNvSpPr/>
            <p:nvPr/>
          </p:nvSpPr>
          <p:spPr bwMode="auto">
            <a:xfrm>
              <a:off x="4009973" y="3284432"/>
              <a:ext cx="45719" cy="45719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6" name="Inhaltsplatzhalter 2"/>
          <p:cNvSpPr txBox="1">
            <a:spLocks/>
          </p:cNvSpPr>
          <p:nvPr/>
        </p:nvSpPr>
        <p:spPr bwMode="auto">
          <a:xfrm>
            <a:off x="1219200" y="1340768"/>
            <a:ext cx="792088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Control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everything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not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estimator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000" dirty="0" smtClean="0">
                <a:solidFill>
                  <a:srgbClr val="003366"/>
                </a:solidFill>
              </a:rPr>
              <a:t>!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86" name="Inhaltsplatzhalter 2"/>
          <p:cNvSpPr txBox="1">
            <a:spLocks/>
          </p:cNvSpPr>
          <p:nvPr/>
        </p:nvSpPr>
        <p:spPr bwMode="auto">
          <a:xfrm>
            <a:off x="5508104" y="2458524"/>
            <a:ext cx="34768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1. Fix 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known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truth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89" name="Inhaltsplatzhalter 2"/>
          <p:cNvSpPr txBox="1">
            <a:spLocks/>
          </p:cNvSpPr>
          <p:nvPr/>
        </p:nvSpPr>
        <p:spPr bwMode="auto">
          <a:xfrm>
            <a:off x="5508104" y="2934165"/>
            <a:ext cx="34768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2.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Simulate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according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1.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90" name="Inhaltsplatzhalter 2"/>
          <p:cNvSpPr txBox="1">
            <a:spLocks/>
          </p:cNvSpPr>
          <p:nvPr/>
        </p:nvSpPr>
        <p:spPr bwMode="auto">
          <a:xfrm>
            <a:off x="5508104" y="3438221"/>
            <a:ext cx="34768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>
                <a:solidFill>
                  <a:srgbClr val="003366"/>
                </a:solidFill>
              </a:rPr>
              <a:t>3</a:t>
            </a:r>
            <a:r>
              <a:rPr lang="de-DE" altLang="de-DE" sz="1800" dirty="0" smtClean="0">
                <a:solidFill>
                  <a:srgbClr val="003366"/>
                </a:solidFill>
              </a:rPr>
              <a:t>. Run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2.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91" name="Inhaltsplatzhalter 2"/>
          <p:cNvSpPr txBox="1">
            <a:spLocks/>
          </p:cNvSpPr>
          <p:nvPr/>
        </p:nvSpPr>
        <p:spPr bwMode="auto">
          <a:xfrm>
            <a:off x="5508104" y="3870269"/>
            <a:ext cx="347688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4.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3.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smtClean="0">
                <a:solidFill>
                  <a:srgbClr val="003366"/>
                </a:solidFill>
              </a:rPr>
              <a:t>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truth</a:t>
            </a:r>
            <a:r>
              <a:rPr lang="de-DE" altLang="de-DE" sz="1800" dirty="0" smtClean="0">
                <a:solidFill>
                  <a:srgbClr val="003366"/>
                </a:solidFill>
              </a:rPr>
              <a:t> in 1.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92" name="Inhaltsplatzhalter 2"/>
          <p:cNvSpPr txBox="1">
            <a:spLocks/>
          </p:cNvSpPr>
          <p:nvPr/>
        </p:nvSpPr>
        <p:spPr bwMode="auto">
          <a:xfrm>
            <a:off x="496728" y="6237312"/>
            <a:ext cx="78178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Repeat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different,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representative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ground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truths</a:t>
            </a:r>
            <a:r>
              <a:rPr lang="de-DE" altLang="de-DE" sz="2000" dirty="0" smtClean="0">
                <a:solidFill>
                  <a:srgbClr val="003366"/>
                </a:solidFill>
              </a:rPr>
              <a:t>, sample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sizes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95" name="Inhaltsplatzhalter 2"/>
          <p:cNvSpPr txBox="1">
            <a:spLocks/>
          </p:cNvSpPr>
          <p:nvPr/>
        </p:nvSpPr>
        <p:spPr bwMode="auto">
          <a:xfrm>
            <a:off x="479148" y="5122820"/>
            <a:ext cx="78178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Repeat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times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estimate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distribution</a:t>
            </a:r>
            <a:r>
              <a:rPr lang="de-DE" altLang="de-DE" sz="2000" dirty="0" smtClean="0">
                <a:solidFill>
                  <a:srgbClr val="003366"/>
                </a:solidFill>
              </a:rPr>
              <a:t>!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98" name="Inhaltsplatzhalter 2"/>
          <p:cNvSpPr txBox="1">
            <a:spLocks/>
          </p:cNvSpPr>
          <p:nvPr/>
        </p:nvSpPr>
        <p:spPr bwMode="auto">
          <a:xfrm>
            <a:off x="1074668" y="5517232"/>
            <a:ext cx="78178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works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samples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means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loops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smtClean="0">
                <a:solidFill>
                  <a:srgbClr val="003366"/>
                </a:solidFill>
              </a:rPr>
              <a:t>	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input</a:t>
            </a:r>
            <a:r>
              <a:rPr lang="de-DE" altLang="de-DE" sz="2000" dirty="0" smtClean="0">
                <a:solidFill>
                  <a:srgbClr val="003366"/>
                </a:solidFill>
              </a:rPr>
              <a:t> sample,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outputs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6" grpId="0"/>
      <p:bldP spid="86" grpId="0"/>
      <p:bldP spid="89" grpId="0"/>
      <p:bldP spid="90" grpId="0"/>
      <p:bldP spid="91" grpId="0"/>
      <p:bldP spid="92" grpId="0"/>
      <p:bldP spid="95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Random Sampling in SAS </a:t>
            </a:r>
            <a:r>
              <a:rPr lang="de-DE" altLang="de-DE" sz="3200" dirty="0" err="1" smtClean="0"/>
              <a:t>and</a:t>
            </a:r>
            <a:r>
              <a:rPr lang="de-DE" altLang="de-DE" sz="3200" dirty="0" smtClean="0"/>
              <a:t> R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83568" y="1628800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DATA sample(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keep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x);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67544" y="119675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</a:t>
            </a:r>
            <a:r>
              <a:rPr lang="de-DE" altLang="de-DE" sz="2000" dirty="0" smtClean="0">
                <a:solidFill>
                  <a:srgbClr val="003366"/>
                </a:solidFill>
              </a:rPr>
              <a:t>: via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rand</a:t>
            </a:r>
            <a:r>
              <a:rPr lang="de-DE" altLang="de-DE" sz="2000" dirty="0" smtClean="0">
                <a:solidFill>
                  <a:srgbClr val="003366"/>
                </a:solidFill>
              </a:rPr>
              <a:t> 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, in a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DATA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step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043608" y="1988840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c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all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streaminit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(4242);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5364088" y="1628800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x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sample variable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keep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364088" y="1987955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streaminit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initializes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seed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045280" y="2348880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o i = 1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to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splsize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5364088" y="2358043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sample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size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>
                <a:latin typeface="Miriam Fixed" pitchFamily="49" charset="-79"/>
                <a:cs typeface="Miriam Fixed" pitchFamily="49" charset="-79"/>
              </a:rPr>
              <a:t>splsize</a:t>
            </a:r>
            <a:endParaRPr lang="de-DE" altLang="de-DE" sz="12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331640" y="2708920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rand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sz="1800" b="1" i="1" dirty="0" smtClean="0">
                <a:latin typeface="Miriam Fixed" pitchFamily="49" charset="-79"/>
                <a:cs typeface="Miriam Fixed" pitchFamily="49" charset="-79"/>
              </a:rPr>
              <a:t>distribution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,…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364088" y="2708920"/>
            <a:ext cx="396044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rand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specify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distribution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331640" y="3045592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output;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3059832" y="3068960"/>
            <a:ext cx="2808312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writes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new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row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43608" y="3314168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end;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55576" y="3645024"/>
            <a:ext cx="37444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791580" y="4005064"/>
            <a:ext cx="93250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Consult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chapter</a:t>
            </a:r>
            <a:r>
              <a:rPr lang="de-DE" altLang="de-DE" sz="1800" dirty="0" smtClean="0">
                <a:solidFill>
                  <a:srgbClr val="003366"/>
                </a:solidFill>
              </a:rPr>
              <a:t> I.2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Wicklin</a:t>
            </a:r>
            <a:r>
              <a:rPr lang="de-DE" altLang="de-DE" sz="1800" i="1" dirty="0">
                <a:solidFill>
                  <a:srgbClr val="003366"/>
                </a:solidFill>
              </a:rPr>
              <a:t>: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Simulating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Data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SAS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467544" y="4951118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sampling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done</a:t>
            </a:r>
            <a:r>
              <a:rPr lang="de-DE" altLang="de-DE" sz="2000" dirty="0" smtClean="0">
                <a:solidFill>
                  <a:srgbClr val="003366"/>
                </a:solidFill>
              </a:rPr>
              <a:t> via separate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11560" y="5421856"/>
            <a:ext cx="35283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set.seed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(4242)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5724128" y="5421856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set.seed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initializes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seed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611560" y="5793128"/>
            <a:ext cx="56166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ample &lt;-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</a:t>
            </a:r>
            <a:r>
              <a:rPr lang="en-GB" altLang="de-DE" sz="1800" b="1" i="1" dirty="0" err="1" smtClean="0">
                <a:latin typeface="Miriam Fixed" pitchFamily="49" charset="-79"/>
                <a:cs typeface="Miriam Fixed" pitchFamily="49" charset="-79"/>
              </a:rPr>
              <a:t>distribution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splsize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,…)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5724128" y="5812925"/>
            <a:ext cx="3672408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rnorm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splsize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6732240" y="2996952"/>
            <a:ext cx="396044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"Normal"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953598" y="6237312"/>
            <a:ext cx="93250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See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3.3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Maindonald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/Braun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115616" y="4365104"/>
            <a:ext cx="71287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distributions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supported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randgen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SAS/IML</a:t>
            </a:r>
            <a:endParaRPr lang="de-DE" altLang="de-DE" sz="1800" b="1" i="1" dirty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7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3" grpId="0"/>
      <p:bldP spid="19" grpId="0"/>
      <p:bldP spid="20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576263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Important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Parametric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Distributions</a:t>
            </a:r>
            <a:r>
              <a:rPr lang="de-DE" altLang="de-DE" sz="3200" dirty="0" smtClean="0"/>
              <a:t> </a:t>
            </a:r>
            <a:endParaRPr lang="de-DE" altLang="de-DE" sz="4400" dirty="0" smtClean="0"/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12" y="1780634"/>
            <a:ext cx="1225784" cy="2723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466" y="1780633"/>
            <a:ext cx="1248940" cy="2723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3361" y="1803064"/>
            <a:ext cx="1658142" cy="2275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484" y="2053030"/>
            <a:ext cx="1390168" cy="1199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" name="Gerade Verbindung 11"/>
          <p:cNvCxnSpPr/>
          <p:nvPr/>
        </p:nvCxnSpPr>
        <p:spPr>
          <a:xfrm>
            <a:off x="2268538" y="1557338"/>
            <a:ext cx="0" cy="5300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5435600" y="1557338"/>
            <a:ext cx="0" cy="5300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0" y="2276475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95" y="3558294"/>
            <a:ext cx="1077981" cy="2076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22" y="2636912"/>
            <a:ext cx="911725" cy="207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162" y="2429954"/>
            <a:ext cx="2776218" cy="6216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686" y="3517955"/>
            <a:ext cx="1283286" cy="2894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2703" y="3533140"/>
            <a:ext cx="621346" cy="2075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Grafik 49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222" y="4365213"/>
            <a:ext cx="829632" cy="207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6132" y="4207396"/>
            <a:ext cx="1531333" cy="5178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Grafik 50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615" y="4365213"/>
            <a:ext cx="621346" cy="2075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5133720"/>
            <a:ext cx="684448" cy="2078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Grafik 58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5420975"/>
            <a:ext cx="823186" cy="168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Grafik 59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5952" y="5237596"/>
            <a:ext cx="2605957" cy="4916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1091" y="6101317"/>
            <a:ext cx="3052997" cy="4240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6229163"/>
            <a:ext cx="957585" cy="16833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637" y="5760471"/>
            <a:ext cx="1094451" cy="1758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Grafik 66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95132" y="6579774"/>
            <a:ext cx="1572239" cy="1637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1" name="Grafik 70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3422" y="3051589"/>
            <a:ext cx="932427" cy="2697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5" name="Grafik 74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3554" y="3789040"/>
            <a:ext cx="932427" cy="2697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2732" y="4592014"/>
            <a:ext cx="1118914" cy="2697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2848" y="2562389"/>
            <a:ext cx="1718655" cy="2485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9707" y="3464672"/>
            <a:ext cx="1967208" cy="2485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421" y="3844491"/>
            <a:ext cx="2215751" cy="2485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421" y="4337089"/>
            <a:ext cx="2356536" cy="2356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0486" y="5860643"/>
            <a:ext cx="2360712" cy="2484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1493" y="4592014"/>
            <a:ext cx="1217151" cy="2356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9421" y="6175395"/>
            <a:ext cx="2650215" cy="2484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8620" y="5000584"/>
            <a:ext cx="2444409" cy="2485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5761" y="2909157"/>
            <a:ext cx="2258390" cy="2485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043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576263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A </a:t>
            </a:r>
            <a:r>
              <a:rPr lang="de-DE" altLang="de-DE" sz="3200" dirty="0" err="1" smtClean="0"/>
              <a:t>reference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table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for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random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sampling</a:t>
            </a:r>
            <a:endParaRPr lang="de-DE" altLang="de-DE" sz="4400" dirty="0" smtClean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2268538" y="1557338"/>
            <a:ext cx="0" cy="5300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5435600" y="1557338"/>
            <a:ext cx="0" cy="5300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0" y="2276475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2419674" y="1628800"/>
            <a:ext cx="288630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SAS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argument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rand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372200" y="1628800"/>
            <a:ext cx="153554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419755" y="2420888"/>
            <a:ext cx="10801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Uniform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3059832" y="2443747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"Uniform"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6516216" y="2420888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runif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410876" y="2934828"/>
            <a:ext cx="169339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Normal/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err="1" smtClean="0">
                <a:solidFill>
                  <a:srgbClr val="003366"/>
                </a:solidFill>
              </a:rPr>
              <a:t>Gaussian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281552" y="1609344"/>
            <a:ext cx="164560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Distribution</a:t>
            </a: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059832" y="3068960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"Normal"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467544" y="6309320"/>
            <a:ext cx="10801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i="1" dirty="0" smtClean="0">
                <a:solidFill>
                  <a:srgbClr val="003366"/>
                </a:solidFill>
              </a:rPr>
              <a:t>Other</a:t>
            </a: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5904656" y="6309320"/>
            <a:ext cx="31318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help(Distributions)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19755" y="3717032"/>
            <a:ext cx="148794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Poisson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3034735" y="3717032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"Poisson"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6516216" y="3068960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rnorm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6516216" y="3645024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rpois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419755" y="4365104"/>
            <a:ext cx="148794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Binomial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418961" y="5013176"/>
            <a:ext cx="184878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Multinomial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419755" y="5661248"/>
            <a:ext cx="148794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Gamma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6516216" y="5661248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rgamma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6513468" y="5013176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rmultinom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8" name="Inhaltsplatzhalter 2"/>
          <p:cNvSpPr txBox="1">
            <a:spLocks/>
          </p:cNvSpPr>
          <p:nvPr/>
        </p:nvSpPr>
        <p:spPr bwMode="auto">
          <a:xfrm>
            <a:off x="6516216" y="4365104"/>
            <a:ext cx="107267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rbinom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69" name="Inhaltsplatzhalter 2"/>
          <p:cNvSpPr txBox="1">
            <a:spLocks/>
          </p:cNvSpPr>
          <p:nvPr/>
        </p:nvSpPr>
        <p:spPr bwMode="auto">
          <a:xfrm>
            <a:off x="3131840" y="5661248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"Gamma"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0" name="Inhaltsplatzhalter 2"/>
          <p:cNvSpPr txBox="1">
            <a:spLocks/>
          </p:cNvSpPr>
          <p:nvPr/>
        </p:nvSpPr>
        <p:spPr bwMode="auto">
          <a:xfrm>
            <a:off x="2987824" y="4365104"/>
            <a:ext cx="165618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"Binomial"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2" name="Inhaltsplatzhalter 2"/>
          <p:cNvSpPr txBox="1">
            <a:spLocks/>
          </p:cNvSpPr>
          <p:nvPr/>
        </p:nvSpPr>
        <p:spPr bwMode="auto">
          <a:xfrm>
            <a:off x="2837936" y="5010427"/>
            <a:ext cx="224399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randmultinomial</a:t>
            </a:r>
            <a:endParaRPr lang="de-DE" altLang="de-DE" sz="1800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4" name="Inhaltsplatzhalter 2"/>
          <p:cNvSpPr txBox="1">
            <a:spLocks/>
          </p:cNvSpPr>
          <p:nvPr/>
        </p:nvSpPr>
        <p:spPr bwMode="auto">
          <a:xfrm>
            <a:off x="2699792" y="6309320"/>
            <a:ext cx="246804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Wicklin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2.7</a:t>
            </a:r>
          </a:p>
        </p:txBody>
      </p:sp>
    </p:spTree>
    <p:extLst>
      <p:ext uri="{BB962C8B-B14F-4D97-AF65-F5344CB8AC3E}">
        <p14:creationId xmlns:p14="http://schemas.microsoft.com/office/powerpoint/2010/main" val="2726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Sampling </a:t>
            </a:r>
            <a:r>
              <a:rPr lang="de-DE" altLang="de-DE" sz="3200" dirty="0" err="1" smtClean="0"/>
              <a:t>from</a:t>
            </a:r>
            <a:r>
              <a:rPr lang="de-DE" altLang="de-DE" sz="3200" dirty="0" smtClean="0"/>
              <a:t> a </a:t>
            </a:r>
            <a:r>
              <a:rPr lang="de-DE" altLang="de-DE" sz="3200" dirty="0" err="1" smtClean="0"/>
              <a:t>custom</a:t>
            </a:r>
            <a:r>
              <a:rPr lang="de-DE" altLang="de-DE" sz="3200" dirty="0" smtClean="0"/>
              <a:t> CDF</a:t>
            </a: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683568" y="213285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Pseudocode: Inverse Transform Sampling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196752"/>
            <a:ext cx="5914061" cy="2770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1259632" y="155679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Idea</a:t>
            </a:r>
            <a:r>
              <a:rPr lang="de-DE" altLang="de-DE" sz="2000" dirty="0" smtClean="0">
                <a:solidFill>
                  <a:srgbClr val="003366"/>
                </a:solidFill>
              </a:rPr>
              <a:t>: sample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2000" dirty="0" smtClean="0">
                <a:solidFill>
                  <a:srgbClr val="003366"/>
                </a:solidFill>
              </a:rPr>
              <a:t> uniform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instead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transform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scale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1475656" y="3391104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1.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seed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217437" y="2492896"/>
            <a:ext cx="1143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Input: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1187624" y="2852936"/>
            <a:ext cx="1143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Output: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2636168" y="2492896"/>
            <a:ext cx="1143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none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2924944"/>
            <a:ext cx="3600400" cy="2717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1490847" y="379553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2. </a:t>
            </a:r>
            <a:r>
              <a:rPr lang="de-DE" altLang="de-DE" sz="2000" dirty="0" smtClean="0">
                <a:solidFill>
                  <a:srgbClr val="003366"/>
                </a:solidFill>
              </a:rPr>
              <a:t>sample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x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uniform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distribution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on [0,1]</a:t>
            </a:r>
            <a:endParaRPr lang="de-DE" altLang="de-DE" sz="2000" i="1" dirty="0" smtClean="0">
              <a:solidFill>
                <a:srgbClr val="003366"/>
              </a:solidFill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1504840" y="4191904"/>
            <a:ext cx="126696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>
                <a:solidFill>
                  <a:srgbClr val="003366"/>
                </a:solidFill>
              </a:rPr>
              <a:t>3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return</a:t>
            </a:r>
            <a:endParaRPr lang="de-DE" altLang="de-DE" sz="2000" i="1" dirty="0" smtClean="0">
              <a:solidFill>
                <a:srgbClr val="003366"/>
              </a:solidFill>
              <a:latin typeface="Miriam Fixed" pitchFamily="49" charset="-79"/>
              <a:cs typeface="Miriam Fixed" pitchFamily="49" charset="-79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2768277" y="4191904"/>
            <a:ext cx="840616" cy="504056"/>
            <a:chOff x="2768277" y="4191904"/>
            <a:chExt cx="840616" cy="504056"/>
          </a:xfrm>
        </p:grpSpPr>
        <p:pic>
          <p:nvPicPr>
            <p:cNvPr id="5" name="Grafik 4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68277" y="4267509"/>
              <a:ext cx="829730" cy="27700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5" name="Inhaltsplatzhalter 2"/>
            <p:cNvSpPr txBox="1">
              <a:spLocks/>
            </p:cNvSpPr>
            <p:nvPr/>
          </p:nvSpPr>
          <p:spPr bwMode="auto">
            <a:xfrm>
              <a:off x="3230851" y="4191904"/>
              <a:ext cx="378042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2000" b="1" dirty="0" smtClean="0">
                  <a:latin typeface="Miriam Fixed" pitchFamily="49" charset="-79"/>
                  <a:cs typeface="Miriam Fixed" pitchFamily="49" charset="-79"/>
                </a:rPr>
                <a:t>x</a:t>
              </a:r>
              <a:endParaRPr lang="de-DE" altLang="de-DE" sz="2000" b="1" i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pic>
        <p:nvPicPr>
          <p:cNvPr id="7" name="Grafik 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4797152"/>
            <a:ext cx="3722868" cy="2769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0" name="Gruppieren 9"/>
          <p:cNvGrpSpPr/>
          <p:nvPr/>
        </p:nvGrpSpPr>
        <p:grpSpPr>
          <a:xfrm>
            <a:off x="1309254" y="5114368"/>
            <a:ext cx="5475538" cy="504056"/>
            <a:chOff x="1309254" y="5114368"/>
            <a:chExt cx="5475538" cy="504056"/>
          </a:xfrm>
        </p:grpSpPr>
        <p:pic>
          <p:nvPicPr>
            <p:cNvPr id="8" name="Grafik 7" descr="TP_t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309254" y="5162733"/>
              <a:ext cx="5062946" cy="276949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9" name="Inhaltsplatzhalter 2"/>
            <p:cNvSpPr txBox="1">
              <a:spLocks/>
            </p:cNvSpPr>
            <p:nvPr/>
          </p:nvSpPr>
          <p:spPr bwMode="auto">
            <a:xfrm>
              <a:off x="6406750" y="5114368"/>
              <a:ext cx="378042" cy="504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2000" b="1" dirty="0" smtClean="0">
                  <a:latin typeface="Miriam Fixed" pitchFamily="49" charset="-79"/>
                  <a:cs typeface="Miriam Fixed" pitchFamily="49" charset="-79"/>
                </a:rPr>
                <a:t>x</a:t>
              </a:r>
              <a:endParaRPr lang="de-DE" altLang="de-DE" sz="2000" b="1" i="1" dirty="0" smtClean="0">
                <a:latin typeface="Miriam Fixed" pitchFamily="49" charset="-79"/>
                <a:cs typeface="Miriam Fixed" pitchFamily="49" charset="-79"/>
              </a:endParaRPr>
            </a:p>
          </p:txBody>
        </p:sp>
      </p:grp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7020272" y="5127760"/>
            <a:ext cx="1364362" cy="37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600" dirty="0" smtClean="0">
                <a:solidFill>
                  <a:srgbClr val="003366"/>
                </a:solidFill>
              </a:rPr>
              <a:t> 7)</a:t>
            </a:r>
          </a:p>
        </p:txBody>
      </p: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600250" y="5733256"/>
            <a:ext cx="389962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7.4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Wicklin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601831" y="6165304"/>
            <a:ext cx="8866713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write</a:t>
            </a:r>
            <a:r>
              <a:rPr lang="de-DE" altLang="de-DE" sz="2000" dirty="0" smtClean="0">
                <a:solidFill>
                  <a:srgbClr val="003366"/>
                </a:solidFill>
              </a:rPr>
              <a:t> inverse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sapply</a:t>
            </a:r>
            <a:r>
              <a:rPr lang="de-DE" altLang="de-DE" sz="2000" dirty="0" smtClean="0"/>
              <a:t> </a:t>
            </a:r>
            <a:r>
              <a:rPr lang="de-DE" altLang="de-DE" sz="2000" dirty="0" smtClean="0">
                <a:solidFill>
                  <a:srgbClr val="003366"/>
                </a:solidFill>
              </a:rPr>
              <a:t> inverse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runif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4" grpId="0"/>
      <p:bldP spid="46" grpId="0"/>
      <p:bldP spid="47" grpId="0"/>
      <p:bldP spid="48" grpId="0"/>
      <p:bldP spid="49" grpId="0"/>
      <p:bldP spid="52" grpId="0"/>
      <p:bldP spid="54" grpId="0"/>
      <p:bldP spid="60" grpId="0"/>
      <p:bldP spid="61" grpId="0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Assessing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your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methods</a:t>
            </a:r>
            <a:endParaRPr lang="de-DE" altLang="de-DE" sz="32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67544" y="1196752"/>
            <a:ext cx="84249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further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variable: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6516216" y="3253955"/>
            <a:ext cx="2520280" cy="39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replace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r…</a:t>
            </a:r>
            <a:r>
              <a:rPr lang="de-DE" altLang="de-DE" sz="1600" dirty="0" smtClean="0">
                <a:solidFill>
                  <a:srgbClr val="003366"/>
                </a:solidFill>
              </a:rPr>
              <a:t> 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d/p/q…</a:t>
            </a:r>
            <a:r>
              <a:rPr lang="de-DE" altLang="de-DE" sz="1600" dirty="0" smtClean="0">
                <a:solidFill>
                  <a:srgbClr val="003366"/>
                </a:solidFill>
              </a:rPr>
              <a:t>) 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215516" y="5301208"/>
            <a:ext cx="86354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Comparing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empirical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generative/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ground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truth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distributions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140224" y="6021288"/>
            <a:ext cx="48161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qq</a:t>
            </a:r>
            <a:r>
              <a:rPr lang="de-DE" altLang="de-DE" sz="1800" dirty="0" smtClean="0">
                <a:solidFill>
                  <a:srgbClr val="003366"/>
                </a:solidFill>
              </a:rPr>
              <a:t>-plot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theoretical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versus sample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quantiles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611560" y="2060848"/>
            <a:ext cx="28803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Probability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density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11560" y="2492896"/>
            <a:ext cx="302433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Cumulative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distribution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611560" y="2924944"/>
            <a:ext cx="23042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Inverse CDF/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quantiles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4695436" y="1700808"/>
            <a:ext cx="70085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SAS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7092280" y="1694251"/>
            <a:ext cx="70085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R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4375263" y="2060848"/>
            <a:ext cx="119394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pdf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4386167" y="2473440"/>
            <a:ext cx="119394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cdf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4067944" y="2882120"/>
            <a:ext cx="187220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quantile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6372200" y="2039758"/>
            <a:ext cx="247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d</a:t>
            </a:r>
            <a:r>
              <a:rPr lang="en-GB" altLang="de-DE" sz="1800" b="1" i="1" dirty="0" err="1" smtClean="0">
                <a:latin typeface="Miriam Fixed" pitchFamily="49" charset="-79"/>
                <a:cs typeface="Miriam Fixed" pitchFamily="49" charset="-79"/>
              </a:rPr>
              <a:t>distribution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6402720" y="2459800"/>
            <a:ext cx="247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p</a:t>
            </a:r>
            <a:r>
              <a:rPr lang="en-GB" altLang="de-DE" sz="1800" b="1" i="1" dirty="0" err="1" smtClean="0">
                <a:latin typeface="Miriam Fixed" pitchFamily="49" charset="-79"/>
                <a:cs typeface="Miriam Fixed" pitchFamily="49" charset="-79"/>
              </a:rPr>
              <a:t>distribution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6402720" y="2872392"/>
            <a:ext cx="247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q</a:t>
            </a:r>
            <a:r>
              <a:rPr lang="en-GB" altLang="de-DE" sz="1800" b="1" i="1" dirty="0" err="1" smtClean="0">
                <a:latin typeface="Miriam Fixed" pitchFamily="49" charset="-79"/>
                <a:cs typeface="Miriam Fixed" pitchFamily="49" charset="-79"/>
              </a:rPr>
              <a:t>distribution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(…)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631016" y="5661248"/>
            <a:ext cx="81174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Qualitative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comparison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histogram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density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estimate</a:t>
            </a:r>
            <a:r>
              <a:rPr lang="de-DE" altLang="de-DE" sz="1800" dirty="0" smtClean="0">
                <a:solidFill>
                  <a:srgbClr val="003366"/>
                </a:solidFill>
              </a:rPr>
              <a:t> versus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true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distribution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621288" y="6381328"/>
            <a:ext cx="82711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Quantitative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800" dirty="0" smtClean="0">
                <a:solidFill>
                  <a:srgbClr val="003366"/>
                </a:solidFill>
              </a:rPr>
              <a:t>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-fit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Kolmogorov-Smirnov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Cramér</a:t>
            </a:r>
            <a:r>
              <a:rPr lang="de-DE" altLang="de-DE" sz="1800" dirty="0" smtClean="0">
                <a:solidFill>
                  <a:srgbClr val="003366"/>
                </a:solidFill>
              </a:rPr>
              <a:t>-von-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Mises</a:t>
            </a:r>
            <a:r>
              <a:rPr lang="de-DE" altLang="de-DE" sz="1800" dirty="0" smtClean="0">
                <a:solidFill>
                  <a:srgbClr val="003366"/>
                </a:solidFill>
              </a:rPr>
              <a:t>, …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545036" y="3645024"/>
            <a:ext cx="86354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Test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sampler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comparing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ground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truth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empirical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sample</a:t>
            </a: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539552" y="4005064"/>
            <a:ext cx="82089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i="1" dirty="0" smtClean="0">
                <a:solidFill>
                  <a:srgbClr val="003366"/>
                </a:solidFill>
              </a:rPr>
              <a:t>Test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comparing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ground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truth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empirical</a:t>
            </a:r>
            <a:r>
              <a:rPr lang="de-DE" altLang="de-DE" sz="20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i="1" dirty="0" err="1" smtClean="0">
                <a:solidFill>
                  <a:srgbClr val="003366"/>
                </a:solidFill>
              </a:rPr>
              <a:t>result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539552" y="4437112"/>
            <a:ext cx="55446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827584" y="4797152"/>
            <a:ext cx="820891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i="1" dirty="0" smtClean="0">
                <a:solidFill>
                  <a:srgbClr val="003366"/>
                </a:solidFill>
              </a:rPr>
              <a:t>(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especially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takes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a sample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outputs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scalar</a:t>
            </a:r>
            <a:r>
              <a:rPr lang="de-DE" altLang="de-DE" sz="1800" b="1" i="1" dirty="0">
                <a:solidFill>
                  <a:srgbClr val="003366"/>
                </a:solidFill>
              </a:rPr>
              <a:t>)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Validation Workflows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348096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222336" y="500040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b="1" dirty="0" err="1" smtClean="0">
                <a:solidFill>
                  <a:srgbClr val="003366"/>
                </a:solidFill>
              </a:rPr>
              <a:t>Validating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particular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b="1" dirty="0" smtClean="0">
                <a:solidFill>
                  <a:srgbClr val="003366"/>
                </a:solidFill>
              </a:rPr>
              <a:t/>
            </a:r>
            <a:br>
              <a:rPr lang="de-DE" altLang="de-DE" b="1" dirty="0" smtClean="0">
                <a:solidFill>
                  <a:srgbClr val="003366"/>
                </a:solidFill>
              </a:rPr>
            </a:b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539552" y="100409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1.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Define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task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addresses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7271" y="6058296"/>
            <a:ext cx="468075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 out-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-sample!</a:t>
            </a: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562920" y="1775384"/>
            <a:ext cx="734885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2. </a:t>
            </a:r>
            <a:r>
              <a:rPr lang="de-DE" altLang="de-DE" sz="2000" dirty="0" smtClean="0">
                <a:solidFill>
                  <a:srgbClr val="003366"/>
                </a:solidFill>
              </a:rPr>
              <a:t>Select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appropriate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measure</a:t>
            </a:r>
            <a:r>
              <a:rPr lang="de-DE" altLang="de-DE" sz="2000" dirty="0" smtClean="0">
                <a:solidFill>
                  <a:srgbClr val="003366"/>
                </a:solidFill>
              </a:rPr>
              <a:t>(s)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158441" y="135306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>
                <a:solidFill>
                  <a:srgbClr val="003366"/>
                </a:solidFill>
              </a:rPr>
              <a:t>w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hat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supposed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do?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1168169" y="2127040"/>
            <a:ext cx="40227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>
                <a:solidFill>
                  <a:srgbClr val="003366"/>
                </a:solidFill>
              </a:rPr>
              <a:t>w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hen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considered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334905" y="1383592"/>
            <a:ext cx="356388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predict</a:t>
            </a:r>
            <a:r>
              <a:rPr lang="de-DE" altLang="de-DE" sz="1600" dirty="0" smtClean="0">
                <a:solidFill>
                  <a:srgbClr val="003366"/>
                </a:solidFill>
              </a:rPr>
              <a:t> pulse, type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object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etc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597169" y="2139336"/>
            <a:ext cx="356388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600" dirty="0" smtClean="0">
                <a:solidFill>
                  <a:srgbClr val="003366"/>
                </a:solidFill>
              </a:rPr>
              <a:t> =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low</a:t>
            </a:r>
            <a:r>
              <a:rPr lang="de-DE" altLang="de-DE" sz="1600" dirty="0" smtClean="0">
                <a:solidFill>
                  <a:srgbClr val="003366"/>
                </a:solidFill>
              </a:rPr>
              <a:t> RMSE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MAE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572649" y="2561656"/>
            <a:ext cx="734885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>
                <a:solidFill>
                  <a:srgbClr val="003366"/>
                </a:solidFill>
              </a:rPr>
              <a:t>3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Estimate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2000" dirty="0" smtClean="0">
                <a:solidFill>
                  <a:srgbClr val="003366"/>
                </a:solidFill>
              </a:rPr>
              <a:t> out-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-sample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baselines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177897" y="2880216"/>
            <a:ext cx="545315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>
                <a:solidFill>
                  <a:srgbClr val="003366"/>
                </a:solidFill>
              </a:rPr>
              <a:t>h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ow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well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actually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solving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task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6415025" y="2913312"/>
            <a:ext cx="28083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CV-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estimate</a:t>
            </a:r>
            <a:r>
              <a:rPr lang="de-DE" altLang="de-DE" sz="1600" dirty="0" smtClean="0">
                <a:solidFill>
                  <a:srgbClr val="003366"/>
                </a:solidFill>
              </a:rPr>
              <a:t> RMSEs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582377" y="3314832"/>
            <a:ext cx="734885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4.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Quantiatively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(s)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baselines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177897" y="3622320"/>
            <a:ext cx="545315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>
                <a:solidFill>
                  <a:srgbClr val="003366"/>
                </a:solidFill>
              </a:rPr>
              <a:t>i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guess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615239" y="6383896"/>
            <a:ext cx="842125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 naive 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baselines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state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-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-</a:t>
            </a:r>
            <a:r>
              <a:rPr lang="de-DE" altLang="de-DE" sz="24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b="1" i="1" dirty="0" smtClean="0">
                <a:solidFill>
                  <a:srgbClr val="003366"/>
                </a:solidFill>
              </a:rPr>
              <a:t>-art!</a:t>
            </a: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1177897" y="3900624"/>
            <a:ext cx="545315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>
                <a:solidFill>
                  <a:srgbClr val="003366"/>
                </a:solidFill>
              </a:rPr>
              <a:t>i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much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simpler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5622937" y="3655416"/>
            <a:ext cx="316835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Wilcoxon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signed</a:t>
            </a:r>
            <a:r>
              <a:rPr lang="de-DE" altLang="de-DE" sz="1600" dirty="0" smtClean="0">
                <a:solidFill>
                  <a:srgbClr val="003366"/>
                </a:solidFill>
              </a:rPr>
              <a:t> rank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/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600" dirty="0" smtClean="0">
                <a:solidFill>
                  <a:srgbClr val="003366"/>
                </a:solidFill>
              </a:rPr>
              <a:t>on absolute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residuals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22336" y="428728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err="1" smtClean="0">
                <a:solidFill>
                  <a:srgbClr val="003366"/>
                </a:solidFill>
              </a:rPr>
              <a:t>Validating</a:t>
            </a:r>
            <a:r>
              <a:rPr lang="de-DE" altLang="de-DE" b="1" dirty="0" smtClean="0">
                <a:solidFill>
                  <a:srgbClr val="003366"/>
                </a:solidFill>
              </a:rPr>
              <a:t> a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method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562921" y="4729056"/>
            <a:ext cx="822125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A.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repeatedly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synthetic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1190193" y="5065728"/>
            <a:ext cx="71690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>
                <a:solidFill>
                  <a:srgbClr val="003366"/>
                </a:solidFill>
              </a:rPr>
              <a:t>d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oes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solve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task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its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assumptions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satisfied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572649" y="5428336"/>
            <a:ext cx="505028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>
                <a:solidFill>
                  <a:srgbClr val="003366"/>
                </a:solidFill>
              </a:rPr>
              <a:t>B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2000" dirty="0" smtClean="0">
                <a:solidFill>
                  <a:srgbClr val="003366"/>
                </a:solidFill>
              </a:rPr>
              <a:t> on real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world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7381328" y="677152"/>
            <a:ext cx="151115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predictors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872128" y="4387128"/>
            <a:ext cx="47323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an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estimator</a:t>
            </a:r>
            <a:r>
              <a:rPr lang="de-DE" altLang="de-DE" sz="1600" dirty="0" smtClean="0">
                <a:solidFill>
                  <a:srgbClr val="003366"/>
                </a:solidFill>
              </a:rPr>
              <a:t>,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new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class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models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394575" y="5454275"/>
            <a:ext cx="354073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method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practically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useful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219209" y="4766624"/>
            <a:ext cx="28601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synthetic</a:t>
            </a:r>
            <a:r>
              <a:rPr lang="de-DE" altLang="de-DE" sz="1600" dirty="0" smtClean="0">
                <a:solidFill>
                  <a:srgbClr val="003366"/>
                </a:solidFill>
              </a:rPr>
              <a:t> linear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2933369" y="5765008"/>
            <a:ext cx="60973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quantitative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evidence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anyone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bother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7308303" y="937904"/>
            <a:ext cx="187220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2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200" dirty="0" smtClean="0">
                <a:solidFill>
                  <a:srgbClr val="003366"/>
                </a:solidFill>
              </a:rPr>
              <a:t> a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particular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outcome</a:t>
            </a:r>
            <a:endParaRPr lang="de-DE" altLang="de-DE" sz="12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641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6" grpId="0"/>
      <p:bldP spid="18" grpId="0"/>
      <p:bldP spid="21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692696"/>
            <a:ext cx="8489950" cy="1296988"/>
          </a:xfrm>
        </p:spPr>
        <p:txBody>
          <a:bodyPr/>
          <a:lstStyle/>
          <a:p>
            <a:pPr algn="ctr" eaLnBrk="1" hangingPunct="1"/>
            <a:r>
              <a:rPr lang="de-DE" altLang="de-DE" sz="4000" dirty="0" smtClean="0"/>
              <a:t>The Scientific </a:t>
            </a:r>
            <a:r>
              <a:rPr lang="de-DE" altLang="de-DE" sz="4000" dirty="0" err="1" smtClean="0"/>
              <a:t>Method</a:t>
            </a:r>
            <a:r>
              <a:rPr lang="de-DE" altLang="de-DE" sz="4000" dirty="0" smtClean="0"/>
              <a:t> </a:t>
            </a:r>
            <a:r>
              <a:rPr lang="de-DE" altLang="de-DE" sz="4000" dirty="0" err="1" smtClean="0"/>
              <a:t>for</a:t>
            </a:r>
            <a:r>
              <a:rPr lang="de-DE" altLang="de-DE" sz="4000" dirty="0" smtClean="0"/>
              <a:t> 				Statistical </a:t>
            </a:r>
            <a:r>
              <a:rPr lang="de-DE" altLang="de-DE" sz="4000" dirty="0" err="1" smtClean="0"/>
              <a:t>Modelling</a:t>
            </a:r>
            <a:endParaRPr lang="de-DE" altLang="de-DE" sz="4400" dirty="0" smtClean="0"/>
          </a:p>
        </p:txBody>
      </p:sp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4448373" y="243778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Observation</a:t>
            </a:r>
          </a:p>
        </p:txBody>
      </p: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5651698" y="2953718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4448373" y="327598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Hypothesis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4445198" y="4112593"/>
            <a:ext cx="2408237" cy="508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Prediction</a:t>
            </a: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3408560" y="5617543"/>
            <a:ext cx="1847850" cy="50641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Experiment</a:t>
            </a:r>
          </a:p>
        </p:txBody>
      </p:sp>
      <p:cxnSp>
        <p:nvCxnSpPr>
          <p:cNvPr id="42" name="Gerade Verbindung mit Pfeil 41"/>
          <p:cNvCxnSpPr>
            <a:cxnSpLocks noChangeShapeType="1"/>
          </p:cNvCxnSpPr>
          <p:nvPr/>
        </p:nvCxnSpPr>
        <p:spPr bwMode="auto">
          <a:xfrm>
            <a:off x="5654873" y="3791918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cxnSpLocks noChangeShapeType="1"/>
            <a:endCxn id="69" idx="0"/>
          </p:cNvCxnSpPr>
          <p:nvPr/>
        </p:nvCxnSpPr>
        <p:spPr bwMode="auto">
          <a:xfrm>
            <a:off x="5654873" y="4620593"/>
            <a:ext cx="0" cy="2301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>
            <a:cxnSpLocks noChangeShapeType="1"/>
          </p:cNvCxnSpPr>
          <p:nvPr/>
        </p:nvCxnSpPr>
        <p:spPr bwMode="auto">
          <a:xfrm>
            <a:off x="3811785" y="2690193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cxnSpLocks noChangeShapeType="1"/>
          </p:cNvCxnSpPr>
          <p:nvPr/>
        </p:nvCxnSpPr>
        <p:spPr bwMode="auto">
          <a:xfrm flipV="1">
            <a:off x="3808610" y="2691780"/>
            <a:ext cx="0" cy="29051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" name="Gruppieren 7"/>
          <p:cNvGrpSpPr>
            <a:grpSpLocks/>
          </p:cNvGrpSpPr>
          <p:nvPr/>
        </p:nvGrpSpPr>
        <p:grpSpPr bwMode="auto">
          <a:xfrm>
            <a:off x="7153473" y="2348880"/>
            <a:ext cx="990600" cy="685800"/>
            <a:chOff x="2971800" y="2667000"/>
            <a:chExt cx="4724400" cy="3505200"/>
          </a:xfrm>
        </p:grpSpPr>
        <p:cxnSp>
          <p:nvCxnSpPr>
            <p:cNvPr id="6171" name="Gerade Verbindung mit Pfeil 21"/>
            <p:cNvCxnSpPr>
              <a:cxnSpLocks noChangeShapeType="1"/>
            </p:cNvCxnSpPr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72" name="Gerade Verbindung mit Pfeil 22"/>
            <p:cNvCxnSpPr>
              <a:cxnSpLocks noChangeShapeType="1"/>
            </p:cNvCxnSpPr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73" name="Ellipse 23"/>
            <p:cNvSpPr>
              <a:spLocks noChangeArrowheads="1"/>
            </p:cNvSpPr>
            <p:nvPr/>
          </p:nvSpPr>
          <p:spPr bwMode="auto">
            <a:xfrm>
              <a:off x="3200400" y="3155234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74" name="Ellipse 24"/>
            <p:cNvSpPr>
              <a:spLocks noChangeArrowheads="1"/>
            </p:cNvSpPr>
            <p:nvPr/>
          </p:nvSpPr>
          <p:spPr bwMode="auto">
            <a:xfrm>
              <a:off x="35052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75" name="Ellipse 25"/>
            <p:cNvSpPr>
              <a:spLocks noChangeArrowheads="1"/>
            </p:cNvSpPr>
            <p:nvPr/>
          </p:nvSpPr>
          <p:spPr bwMode="auto">
            <a:xfrm>
              <a:off x="3886200" y="342187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76" name="Ellipse 26"/>
            <p:cNvSpPr>
              <a:spLocks noChangeArrowheads="1"/>
            </p:cNvSpPr>
            <p:nvPr/>
          </p:nvSpPr>
          <p:spPr bwMode="auto">
            <a:xfrm>
              <a:off x="4114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77" name="Ellipse 27"/>
            <p:cNvSpPr>
              <a:spLocks noChangeArrowheads="1"/>
            </p:cNvSpPr>
            <p:nvPr/>
          </p:nvSpPr>
          <p:spPr bwMode="auto">
            <a:xfrm>
              <a:off x="44958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78" name="Ellipse 28"/>
            <p:cNvSpPr>
              <a:spLocks noChangeArrowheads="1"/>
            </p:cNvSpPr>
            <p:nvPr/>
          </p:nvSpPr>
          <p:spPr bwMode="auto">
            <a:xfrm>
              <a:off x="4768909" y="444238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79" name="Ellipse 29"/>
            <p:cNvSpPr>
              <a:spLocks noChangeArrowheads="1"/>
            </p:cNvSpPr>
            <p:nvPr/>
          </p:nvSpPr>
          <p:spPr bwMode="auto">
            <a:xfrm>
              <a:off x="5131393" y="451858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80" name="Ellipse 30"/>
            <p:cNvSpPr>
              <a:spLocks noChangeArrowheads="1"/>
            </p:cNvSpPr>
            <p:nvPr/>
          </p:nvSpPr>
          <p:spPr bwMode="auto">
            <a:xfrm>
              <a:off x="5294832" y="486861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81" name="Ellipse 31"/>
            <p:cNvSpPr>
              <a:spLocks noChangeArrowheads="1"/>
            </p:cNvSpPr>
            <p:nvPr/>
          </p:nvSpPr>
          <p:spPr bwMode="auto">
            <a:xfrm>
              <a:off x="54864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82" name="Ellipse 32"/>
            <p:cNvSpPr>
              <a:spLocks noChangeArrowheads="1"/>
            </p:cNvSpPr>
            <p:nvPr/>
          </p:nvSpPr>
          <p:spPr bwMode="auto">
            <a:xfrm>
              <a:off x="5798678" y="523501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  <p:sp>
          <p:nvSpPr>
            <p:cNvPr id="6183" name="Ellipse 33"/>
            <p:cNvSpPr>
              <a:spLocks noChangeArrowheads="1"/>
            </p:cNvSpPr>
            <p:nvPr/>
          </p:nvSpPr>
          <p:spPr bwMode="auto">
            <a:xfrm>
              <a:off x="5867400" y="558610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/>
              <a:endParaRPr lang="de-DE" altLang="de-DE"/>
            </a:p>
          </p:txBody>
        </p:sp>
      </p:grpSp>
      <p:grpSp>
        <p:nvGrpSpPr>
          <p:cNvPr id="77" name="Gruppieren 76"/>
          <p:cNvGrpSpPr>
            <a:grpSpLocks/>
          </p:cNvGrpSpPr>
          <p:nvPr/>
        </p:nvGrpSpPr>
        <p:grpSpPr bwMode="auto">
          <a:xfrm>
            <a:off x="6955035" y="3334718"/>
            <a:ext cx="1649413" cy="388937"/>
            <a:chOff x="4593554" y="3792388"/>
            <a:chExt cx="1650597" cy="390023"/>
          </a:xfrm>
        </p:grpSpPr>
        <p:pic>
          <p:nvPicPr>
            <p:cNvPr id="10" name="Grafik 9" descr="TP_t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80735" y="3907256"/>
              <a:ext cx="1263416" cy="18951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169" name="Picture 6" descr="C:\Users\Franz Király\AppData\Local\Microsoft\Windows\Temporary Internet Files\Content.IE5\34FUWLBE\MC900290924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475303">
              <a:off x="4593554" y="3792388"/>
              <a:ext cx="396382" cy="39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0" name="Picture 4" descr="C:\Users\Franz Király\AppData\Local\Microsoft\Windows\Temporary Internet Files\Content.IE5\PD2U44YA\MC900384022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699" y="3810382"/>
              <a:ext cx="304800" cy="354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9488" y="4172059"/>
            <a:ext cx="1053546" cy="2744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Rechteck 65"/>
          <p:cNvSpPr>
            <a:spLocks noChangeArrowheads="1"/>
          </p:cNvSpPr>
          <p:nvPr/>
        </p:nvSpPr>
        <p:spPr bwMode="auto">
          <a:xfrm>
            <a:off x="4451548" y="243778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measure data</a:t>
            </a:r>
          </a:p>
        </p:txBody>
      </p:sp>
      <p:sp>
        <p:nvSpPr>
          <p:cNvPr id="67" name="Rechteck 66"/>
          <p:cNvSpPr>
            <a:spLocks noChangeArrowheads="1"/>
          </p:cNvSpPr>
          <p:nvPr/>
        </p:nvSpPr>
        <p:spPr bwMode="auto">
          <a:xfrm>
            <a:off x="4445198" y="3280743"/>
            <a:ext cx="2408237" cy="508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/>
              <a:t>choose model</a:t>
            </a:r>
            <a:endParaRPr lang="de-DE" altLang="de-DE" sz="2400"/>
          </a:p>
        </p:txBody>
      </p:sp>
      <p:sp>
        <p:nvSpPr>
          <p:cNvPr id="68" name="Rechteck 67"/>
          <p:cNvSpPr>
            <a:spLocks noChangeArrowheads="1"/>
          </p:cNvSpPr>
          <p:nvPr/>
        </p:nvSpPr>
        <p:spPr bwMode="auto">
          <a:xfrm>
            <a:off x="4445198" y="411418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estimate/learn model</a:t>
            </a:r>
          </a:p>
        </p:txBody>
      </p:sp>
      <p:sp>
        <p:nvSpPr>
          <p:cNvPr id="69" name="Rechteck 68"/>
          <p:cNvSpPr>
            <a:spLocks noChangeArrowheads="1"/>
          </p:cNvSpPr>
          <p:nvPr/>
        </p:nvSpPr>
        <p:spPr bwMode="auto">
          <a:xfrm>
            <a:off x="4451548" y="4850780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de-DE" altLang="de-DE" sz="200"/>
          </a:p>
          <a:p>
            <a:pPr algn="ctr" eaLnBrk="1" hangingPunct="1"/>
            <a:r>
              <a:rPr lang="de-DE" altLang="de-DE" sz="200"/>
              <a:t/>
            </a:r>
            <a:br>
              <a:rPr lang="de-DE" altLang="de-DE" sz="200"/>
            </a:br>
            <a:r>
              <a:rPr lang="de-DE" altLang="de-DE" sz="1600"/>
              <a:t>evaluate/validate model</a:t>
            </a:r>
          </a:p>
        </p:txBody>
      </p:sp>
      <p:pic>
        <p:nvPicPr>
          <p:cNvPr id="74" name="Grafik 7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1226" y="4487054"/>
            <a:ext cx="799971" cy="1895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Rechteck 72"/>
          <p:cNvSpPr>
            <a:spLocks noChangeArrowheads="1"/>
          </p:cNvSpPr>
          <p:nvPr/>
        </p:nvSpPr>
        <p:spPr bwMode="auto">
          <a:xfrm>
            <a:off x="5808860" y="5620718"/>
            <a:ext cx="1847850" cy="5080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/>
              <a:t/>
            </a:r>
            <a:br>
              <a:rPr lang="de-DE" altLang="de-DE" sz="300"/>
            </a:br>
            <a:r>
              <a:rPr lang="de-DE" altLang="de-DE"/>
              <a:t>Action</a:t>
            </a:r>
          </a:p>
        </p:txBody>
      </p:sp>
      <p:pic>
        <p:nvPicPr>
          <p:cNvPr id="75" name="Grafik 7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6263" y="4951960"/>
            <a:ext cx="862725" cy="23115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84" name="Gerade Verbindung mit Pfeil 83"/>
          <p:cNvCxnSpPr>
            <a:cxnSpLocks noChangeShapeType="1"/>
          </p:cNvCxnSpPr>
          <p:nvPr/>
        </p:nvCxnSpPr>
        <p:spPr bwMode="auto">
          <a:xfrm flipH="1">
            <a:off x="4597598" y="5366718"/>
            <a:ext cx="354012" cy="23018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Gerade Verbindung mit Pfeil 86"/>
          <p:cNvCxnSpPr>
            <a:cxnSpLocks noChangeShapeType="1"/>
          </p:cNvCxnSpPr>
          <p:nvPr/>
        </p:nvCxnSpPr>
        <p:spPr bwMode="auto">
          <a:xfrm>
            <a:off x="6247010" y="5385768"/>
            <a:ext cx="381000" cy="211137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File:R. A. Fischer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2552700" cy="310515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9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40" grpId="0" animBg="1"/>
      <p:bldP spid="41" grpId="0" animBg="1"/>
      <p:bldP spid="66" grpId="0" animBg="1"/>
      <p:bldP spid="67" grpId="0" animBg="1"/>
      <p:bldP spid="68" grpId="0" animBg="1"/>
      <p:bldP spid="69" grpId="0" animBg="1"/>
      <p:bldP spid="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420888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Next </a:t>
            </a:r>
            <a:r>
              <a:rPr lang="de-DE" altLang="de-DE" sz="4800" dirty="0" err="1" smtClean="0"/>
              <a:t>Week</a:t>
            </a:r>
            <a:r>
              <a:rPr lang="de-DE" altLang="de-DE" sz="4800" dirty="0" smtClean="0"/>
              <a:t>:</a:t>
            </a:r>
            <a:br>
              <a:rPr lang="de-DE" altLang="de-DE" sz="4800" dirty="0" smtClean="0"/>
            </a:br>
            <a:r>
              <a:rPr lang="de-DE" altLang="de-DE" sz="4800" dirty="0" smtClean="0"/>
              <a:t>Non-Linear Fitting</a:t>
            </a:r>
            <a:endParaRPr lang="de-DE" altLang="de-DE" sz="6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6632" y="4365104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Fitting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specific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400" dirty="0" smtClean="0">
                <a:solidFill>
                  <a:srgbClr val="003366"/>
                </a:solidFill>
              </a:rPr>
              <a:t> not (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general</a:t>
            </a:r>
            <a:r>
              <a:rPr lang="de-DE" altLang="de-DE" sz="2400" dirty="0" smtClean="0">
                <a:solidFill>
                  <a:srgbClr val="003366"/>
                </a:solidFill>
              </a:rPr>
              <a:t>) linear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115616" y="4941168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Non-linear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selection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assessment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004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489950" cy="792088"/>
          </a:xfrm>
        </p:spPr>
        <p:txBody>
          <a:bodyPr/>
          <a:lstStyle/>
          <a:p>
            <a:pPr algn="ctr" eaLnBrk="1" hangingPunct="1"/>
            <a:r>
              <a:rPr lang="de-DE" altLang="de-DE" sz="4000" dirty="0" err="1" smtClean="0"/>
              <a:t>Week</a:t>
            </a:r>
            <a:r>
              <a:rPr lang="de-DE" altLang="de-DE" sz="4000" dirty="0" smtClean="0"/>
              <a:t> 8 Learning </a:t>
            </a:r>
            <a:r>
              <a:rPr lang="de-DE" altLang="de-DE" sz="4000" dirty="0" err="1" smtClean="0"/>
              <a:t>Objectives</a:t>
            </a:r>
            <a:endParaRPr lang="de-DE" altLang="de-DE" sz="54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95536" y="3356273"/>
            <a:ext cx="70567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Validation of Predictors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5616" y="3831864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validate</a:t>
            </a:r>
            <a:r>
              <a:rPr lang="de-DE" sz="2400" kern="0" dirty="0" smtClean="0">
                <a:solidFill>
                  <a:srgbClr val="003366"/>
                </a:solidFill>
              </a:rPr>
              <a:t> out-</a:t>
            </a:r>
            <a:r>
              <a:rPr lang="de-DE" sz="2400" kern="0" dirty="0" err="1" smtClean="0">
                <a:solidFill>
                  <a:srgbClr val="003366"/>
                </a:solidFill>
              </a:rPr>
              <a:t>of</a:t>
            </a:r>
            <a:r>
              <a:rPr lang="de-DE" sz="2400" kern="0" dirty="0" smtClean="0">
                <a:solidFill>
                  <a:srgbClr val="003366"/>
                </a:solidFill>
              </a:rPr>
              <a:t>-sample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5271305"/>
            <a:ext cx="7776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Validation of Methods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4230816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Experiments </a:t>
            </a:r>
            <a:r>
              <a:rPr lang="de-DE" sz="2400" kern="0" dirty="0" err="1" smtClean="0">
                <a:solidFill>
                  <a:srgbClr val="003366"/>
                </a:solidFill>
              </a:rPr>
              <a:t>for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error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estimation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115616" y="5723528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>
                <a:solidFill>
                  <a:srgbClr val="003366"/>
                </a:solidFill>
              </a:rPr>
              <a:t>Creation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of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synthetic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data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for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method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validation</a:t>
            </a:r>
            <a:endParaRPr lang="de-DE" sz="2400" kern="0" dirty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115616" y="6136120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Synthetic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validation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experiments</a:t>
            </a:r>
            <a:endParaRPr lang="de-DE" sz="2400" kern="0" dirty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95536" y="1455600"/>
            <a:ext cx="82089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Sampling and samples in R and SAS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115616" y="2320415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Sampling </a:t>
            </a:r>
            <a:r>
              <a:rPr lang="de-DE" sz="2400" kern="0" dirty="0" err="1" smtClean="0">
                <a:solidFill>
                  <a:srgbClr val="003366"/>
                </a:solidFill>
              </a:rPr>
              <a:t>from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built</a:t>
            </a:r>
            <a:r>
              <a:rPr lang="de-DE" sz="2400" kern="0" dirty="0" smtClean="0">
                <a:solidFill>
                  <a:srgbClr val="003366"/>
                </a:solidFill>
              </a:rPr>
              <a:t>-in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custom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distributions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115616" y="1898095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Sub-sampling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re</a:t>
            </a:r>
            <a:r>
              <a:rPr lang="de-DE" sz="2400" kern="0" dirty="0" smtClean="0">
                <a:solidFill>
                  <a:srgbClr val="003366"/>
                </a:solidFill>
              </a:rPr>
              <a:t>-sampling </a:t>
            </a:r>
            <a:r>
              <a:rPr lang="de-DE" sz="2400" kern="0" dirty="0" err="1" smtClean="0">
                <a:solidFill>
                  <a:srgbClr val="003366"/>
                </a:solidFill>
              </a:rPr>
              <a:t>of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sets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115616" y="4633680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Prediction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residuals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comparison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115616" y="2728376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Obtaining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training</a:t>
            </a:r>
            <a:r>
              <a:rPr lang="de-DE" sz="2400" kern="0" dirty="0" smtClean="0">
                <a:solidFill>
                  <a:srgbClr val="003366"/>
                </a:solidFill>
              </a:rPr>
              <a:t>/</a:t>
            </a:r>
            <a:r>
              <a:rPr lang="de-DE" sz="2400" kern="0" dirty="0" err="1" smtClean="0">
                <a:solidFill>
                  <a:srgbClr val="003366"/>
                </a:solidFill>
              </a:rPr>
              <a:t>test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splits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err="1" smtClean="0"/>
              <a:t>Example</a:t>
            </a:r>
            <a:r>
              <a:rPr lang="de-DE" sz="3200" dirty="0"/>
              <a:t>: </a:t>
            </a:r>
            <a:r>
              <a:rPr lang="de-DE" sz="3200" dirty="0" err="1"/>
              <a:t>Predicting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future</a:t>
            </a:r>
            <a:endParaRPr lang="de-DE" dirty="0" smtClean="0"/>
          </a:p>
        </p:txBody>
      </p:sp>
      <p:sp>
        <p:nvSpPr>
          <p:cNvPr id="2" name="Rechteck 1"/>
          <p:cNvSpPr/>
          <p:nvPr/>
        </p:nvSpPr>
        <p:spPr bwMode="auto">
          <a:xfrm>
            <a:off x="2895600" y="2590800"/>
            <a:ext cx="32004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4648200" y="35052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3429000" y="50292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4419600" y="38100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5562600" y="29718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4953000" y="33528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4038600" y="41148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3048000" y="54102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3657600" y="46482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5257800" y="3048000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Gerade Verbindung 5"/>
          <p:cNvCxnSpPr/>
          <p:nvPr/>
        </p:nvCxnSpPr>
        <p:spPr bwMode="auto">
          <a:xfrm flipV="1">
            <a:off x="2895600" y="17092"/>
            <a:ext cx="5410200" cy="54778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305" y="5943600"/>
            <a:ext cx="1334895" cy="25262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1399" y="3593576"/>
            <a:ext cx="506802" cy="2306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6324600"/>
            <a:ext cx="691095" cy="2308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42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err="1" smtClean="0"/>
              <a:t>Example</a:t>
            </a:r>
            <a:r>
              <a:rPr lang="de-DE" sz="3200" dirty="0"/>
              <a:t>: </a:t>
            </a:r>
            <a:r>
              <a:rPr lang="de-DE" sz="3200" dirty="0" err="1"/>
              <a:t>Predicting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future</a:t>
            </a:r>
            <a:endParaRPr lang="de-DE" dirty="0" smtClean="0"/>
          </a:p>
        </p:txBody>
      </p:sp>
      <p:sp>
        <p:nvSpPr>
          <p:cNvPr id="2" name="Rechteck 1"/>
          <p:cNvSpPr/>
          <p:nvPr/>
        </p:nvSpPr>
        <p:spPr bwMode="auto">
          <a:xfrm>
            <a:off x="2895600" y="2590800"/>
            <a:ext cx="32004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048000" y="2971800"/>
            <a:ext cx="2590800" cy="2514600"/>
            <a:chOff x="3048000" y="2971800"/>
            <a:chExt cx="2590800" cy="2514600"/>
          </a:xfrm>
        </p:grpSpPr>
        <p:sp>
          <p:nvSpPr>
            <p:cNvPr id="3" name="Ellipse 2"/>
            <p:cNvSpPr/>
            <p:nvPr/>
          </p:nvSpPr>
          <p:spPr bwMode="auto">
            <a:xfrm>
              <a:off x="46482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34290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419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4953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40386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30480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36576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Ellipse 21"/>
            <p:cNvSpPr/>
            <p:nvPr/>
          </p:nvSpPr>
          <p:spPr bwMode="auto">
            <a:xfrm>
              <a:off x="5257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 bwMode="auto">
          <a:xfrm flipV="1">
            <a:off x="2895600" y="2590800"/>
            <a:ext cx="2895600" cy="2895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305" y="5943600"/>
            <a:ext cx="1334895" cy="25262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6324600"/>
            <a:ext cx="691095" cy="2308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uppieren 22"/>
          <p:cNvGrpSpPr/>
          <p:nvPr/>
        </p:nvGrpSpPr>
        <p:grpSpPr>
          <a:xfrm>
            <a:off x="5562600" y="2971800"/>
            <a:ext cx="2209800" cy="2438400"/>
            <a:chOff x="4419600" y="2971800"/>
            <a:chExt cx="2209800" cy="2438400"/>
          </a:xfrm>
        </p:grpSpPr>
        <p:sp>
          <p:nvSpPr>
            <p:cNvPr id="24" name="Ellipse 23"/>
            <p:cNvSpPr/>
            <p:nvPr/>
          </p:nvSpPr>
          <p:spPr bwMode="auto">
            <a:xfrm>
              <a:off x="44196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4749325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5067300" y="33147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5486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Ellipse 27"/>
            <p:cNvSpPr/>
            <p:nvPr/>
          </p:nvSpPr>
          <p:spPr bwMode="auto">
            <a:xfrm>
              <a:off x="57912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Ellipse 28"/>
            <p:cNvSpPr/>
            <p:nvPr/>
          </p:nvSpPr>
          <p:spPr bwMode="auto">
            <a:xfrm>
              <a:off x="60960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Ellipse 29"/>
            <p:cNvSpPr/>
            <p:nvPr/>
          </p:nvSpPr>
          <p:spPr bwMode="auto">
            <a:xfrm>
              <a:off x="64008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Ellipse 30"/>
            <p:cNvSpPr/>
            <p:nvPr/>
          </p:nvSpPr>
          <p:spPr bwMode="auto">
            <a:xfrm>
              <a:off x="6553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Freihandform 10"/>
          <p:cNvSpPr/>
          <p:nvPr/>
        </p:nvSpPr>
        <p:spPr>
          <a:xfrm>
            <a:off x="3187936" y="3066857"/>
            <a:ext cx="4584464" cy="2372897"/>
          </a:xfrm>
          <a:custGeom>
            <a:avLst/>
            <a:gdLst>
              <a:gd name="connsiteX0" fmla="*/ 0 w 2273181"/>
              <a:gd name="connsiteY0" fmla="*/ 1201697 h 1620441"/>
              <a:gd name="connsiteX1" fmla="*/ 1196411 w 2273181"/>
              <a:gd name="connsiteY1" fmla="*/ 5286 h 1620441"/>
              <a:gd name="connsiteX2" fmla="*/ 2273181 w 2273181"/>
              <a:gd name="connsiteY2" fmla="*/ 1620441 h 1620441"/>
              <a:gd name="connsiteX0" fmla="*/ 0 w 2260540"/>
              <a:gd name="connsiteY0" fmla="*/ 1609408 h 1615156"/>
              <a:gd name="connsiteX1" fmla="*/ 1183770 w 2260540"/>
              <a:gd name="connsiteY1" fmla="*/ 1 h 1615156"/>
              <a:gd name="connsiteX2" fmla="*/ 2260540 w 2260540"/>
              <a:gd name="connsiteY2" fmla="*/ 1615156 h 1615156"/>
              <a:gd name="connsiteX0" fmla="*/ 0 w 2260540"/>
              <a:gd name="connsiteY0" fmla="*/ 1609408 h 1615156"/>
              <a:gd name="connsiteX1" fmla="*/ 1183770 w 2260540"/>
              <a:gd name="connsiteY1" fmla="*/ 1 h 1615156"/>
              <a:gd name="connsiteX2" fmla="*/ 2260540 w 2260540"/>
              <a:gd name="connsiteY2" fmla="*/ 1615156 h 161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540" h="1615156">
                <a:moveTo>
                  <a:pt x="0" y="1609408"/>
                </a:moveTo>
                <a:cubicBezTo>
                  <a:pt x="379277" y="935589"/>
                  <a:pt x="807013" y="-957"/>
                  <a:pt x="1183770" y="1"/>
                </a:cubicBezTo>
                <a:cubicBezTo>
                  <a:pt x="1560527" y="959"/>
                  <a:pt x="1911586" y="842474"/>
                  <a:pt x="2260540" y="1615156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5872539"/>
            <a:ext cx="1956776" cy="2996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472" y="6324600"/>
            <a:ext cx="874928" cy="2764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384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err="1" smtClean="0"/>
              <a:t>Example</a:t>
            </a:r>
            <a:r>
              <a:rPr lang="de-DE" sz="3200" dirty="0"/>
              <a:t>: </a:t>
            </a:r>
            <a:r>
              <a:rPr lang="de-DE" sz="3200" dirty="0" err="1"/>
              <a:t>Predicting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future</a:t>
            </a:r>
            <a:endParaRPr lang="de-DE" dirty="0" smtClean="0"/>
          </a:p>
        </p:txBody>
      </p:sp>
      <p:sp>
        <p:nvSpPr>
          <p:cNvPr id="2" name="Rechteck 1"/>
          <p:cNvSpPr/>
          <p:nvPr/>
        </p:nvSpPr>
        <p:spPr bwMode="auto">
          <a:xfrm>
            <a:off x="2895600" y="2590800"/>
            <a:ext cx="32004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048000" y="2971800"/>
            <a:ext cx="2590800" cy="2514600"/>
            <a:chOff x="3048000" y="2971800"/>
            <a:chExt cx="2590800" cy="2514600"/>
          </a:xfrm>
        </p:grpSpPr>
        <p:sp>
          <p:nvSpPr>
            <p:cNvPr id="3" name="Ellipse 2"/>
            <p:cNvSpPr/>
            <p:nvPr/>
          </p:nvSpPr>
          <p:spPr bwMode="auto">
            <a:xfrm>
              <a:off x="46482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34290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419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4953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40386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30480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36576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Ellipse 21"/>
            <p:cNvSpPr/>
            <p:nvPr/>
          </p:nvSpPr>
          <p:spPr bwMode="auto">
            <a:xfrm>
              <a:off x="5257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" name="Grafik 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5943600"/>
            <a:ext cx="7549536" cy="2996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6324600"/>
            <a:ext cx="691095" cy="2308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reihandform 8"/>
          <p:cNvSpPr/>
          <p:nvPr/>
        </p:nvSpPr>
        <p:spPr>
          <a:xfrm>
            <a:off x="3059394" y="2606469"/>
            <a:ext cx="2931207" cy="2956844"/>
          </a:xfrm>
          <a:custGeom>
            <a:avLst/>
            <a:gdLst>
              <a:gd name="connsiteX0" fmla="*/ 0 w 2751746"/>
              <a:gd name="connsiteY0" fmla="*/ 2692298 h 2692298"/>
              <a:gd name="connsiteX1" fmla="*/ 179461 w 2751746"/>
              <a:gd name="connsiteY1" fmla="*/ 2025726 h 2692298"/>
              <a:gd name="connsiteX2" fmla="*/ 384561 w 2751746"/>
              <a:gd name="connsiteY2" fmla="*/ 2316283 h 2692298"/>
              <a:gd name="connsiteX3" fmla="*/ 512747 w 2751746"/>
              <a:gd name="connsiteY3" fmla="*/ 2367558 h 2692298"/>
              <a:gd name="connsiteX4" fmla="*/ 623843 w 2751746"/>
              <a:gd name="connsiteY4" fmla="*/ 1940268 h 2692298"/>
              <a:gd name="connsiteX5" fmla="*/ 769121 w 2751746"/>
              <a:gd name="connsiteY5" fmla="*/ 1581345 h 2692298"/>
              <a:gd name="connsiteX6" fmla="*/ 999858 w 2751746"/>
              <a:gd name="connsiteY6" fmla="*/ 1410429 h 2692298"/>
              <a:gd name="connsiteX7" fmla="*/ 1196411 w 2751746"/>
              <a:gd name="connsiteY7" fmla="*/ 1034414 h 2692298"/>
              <a:gd name="connsiteX8" fmla="*/ 1367327 w 2751746"/>
              <a:gd name="connsiteY8" fmla="*/ 1094234 h 2692298"/>
              <a:gd name="connsiteX9" fmla="*/ 1495514 w 2751746"/>
              <a:gd name="connsiteY9" fmla="*/ 1154055 h 2692298"/>
              <a:gd name="connsiteX10" fmla="*/ 1606609 w 2751746"/>
              <a:gd name="connsiteY10" fmla="*/ 786586 h 2692298"/>
              <a:gd name="connsiteX11" fmla="*/ 1726250 w 2751746"/>
              <a:gd name="connsiteY11" fmla="*/ 564395 h 2692298"/>
              <a:gd name="connsiteX12" fmla="*/ 1922804 w 2751746"/>
              <a:gd name="connsiteY12" fmla="*/ 641307 h 2692298"/>
              <a:gd name="connsiteX13" fmla="*/ 2068082 w 2751746"/>
              <a:gd name="connsiteY13" fmla="*/ 752403 h 2692298"/>
              <a:gd name="connsiteX14" fmla="*/ 2221906 w 2751746"/>
              <a:gd name="connsiteY14" fmla="*/ 333659 h 2692298"/>
              <a:gd name="connsiteX15" fmla="*/ 2358639 w 2751746"/>
              <a:gd name="connsiteY15" fmla="*/ 373 h 2692298"/>
              <a:gd name="connsiteX16" fmla="*/ 2521009 w 2751746"/>
              <a:gd name="connsiteY16" fmla="*/ 273838 h 2692298"/>
              <a:gd name="connsiteX17" fmla="*/ 2751746 w 2751746"/>
              <a:gd name="connsiteY17" fmla="*/ 547304 h 2692298"/>
              <a:gd name="connsiteX0" fmla="*/ 0 w 2777383"/>
              <a:gd name="connsiteY0" fmla="*/ 2811939 h 2811939"/>
              <a:gd name="connsiteX1" fmla="*/ 205098 w 2777383"/>
              <a:gd name="connsiteY1" fmla="*/ 2025726 h 2811939"/>
              <a:gd name="connsiteX2" fmla="*/ 410198 w 2777383"/>
              <a:gd name="connsiteY2" fmla="*/ 2316283 h 2811939"/>
              <a:gd name="connsiteX3" fmla="*/ 538384 w 2777383"/>
              <a:gd name="connsiteY3" fmla="*/ 2367558 h 2811939"/>
              <a:gd name="connsiteX4" fmla="*/ 649480 w 2777383"/>
              <a:gd name="connsiteY4" fmla="*/ 1940268 h 2811939"/>
              <a:gd name="connsiteX5" fmla="*/ 794758 w 2777383"/>
              <a:gd name="connsiteY5" fmla="*/ 1581345 h 2811939"/>
              <a:gd name="connsiteX6" fmla="*/ 1025495 w 2777383"/>
              <a:gd name="connsiteY6" fmla="*/ 1410429 h 2811939"/>
              <a:gd name="connsiteX7" fmla="*/ 1222048 w 2777383"/>
              <a:gd name="connsiteY7" fmla="*/ 1034414 h 2811939"/>
              <a:gd name="connsiteX8" fmla="*/ 1392964 w 2777383"/>
              <a:gd name="connsiteY8" fmla="*/ 1094234 h 2811939"/>
              <a:gd name="connsiteX9" fmla="*/ 1521151 w 2777383"/>
              <a:gd name="connsiteY9" fmla="*/ 1154055 h 2811939"/>
              <a:gd name="connsiteX10" fmla="*/ 1632246 w 2777383"/>
              <a:gd name="connsiteY10" fmla="*/ 786586 h 2811939"/>
              <a:gd name="connsiteX11" fmla="*/ 1751887 w 2777383"/>
              <a:gd name="connsiteY11" fmla="*/ 564395 h 2811939"/>
              <a:gd name="connsiteX12" fmla="*/ 1948441 w 2777383"/>
              <a:gd name="connsiteY12" fmla="*/ 641307 h 2811939"/>
              <a:gd name="connsiteX13" fmla="*/ 2093719 w 2777383"/>
              <a:gd name="connsiteY13" fmla="*/ 752403 h 2811939"/>
              <a:gd name="connsiteX14" fmla="*/ 2247543 w 2777383"/>
              <a:gd name="connsiteY14" fmla="*/ 333659 h 2811939"/>
              <a:gd name="connsiteX15" fmla="*/ 2384276 w 2777383"/>
              <a:gd name="connsiteY15" fmla="*/ 373 h 2811939"/>
              <a:gd name="connsiteX16" fmla="*/ 2546646 w 2777383"/>
              <a:gd name="connsiteY16" fmla="*/ 273838 h 2811939"/>
              <a:gd name="connsiteX17" fmla="*/ 2777383 w 2777383"/>
              <a:gd name="connsiteY17" fmla="*/ 547304 h 2811939"/>
              <a:gd name="connsiteX0" fmla="*/ 0 w 2965390"/>
              <a:gd name="connsiteY0" fmla="*/ 2884475 h 2884475"/>
              <a:gd name="connsiteX1" fmla="*/ 205098 w 2965390"/>
              <a:gd name="connsiteY1" fmla="*/ 2098262 h 2884475"/>
              <a:gd name="connsiteX2" fmla="*/ 410198 w 2965390"/>
              <a:gd name="connsiteY2" fmla="*/ 2388819 h 2884475"/>
              <a:gd name="connsiteX3" fmla="*/ 538384 w 2965390"/>
              <a:gd name="connsiteY3" fmla="*/ 2440094 h 2884475"/>
              <a:gd name="connsiteX4" fmla="*/ 649480 w 2965390"/>
              <a:gd name="connsiteY4" fmla="*/ 2012804 h 2884475"/>
              <a:gd name="connsiteX5" fmla="*/ 794758 w 2965390"/>
              <a:gd name="connsiteY5" fmla="*/ 1653881 h 2884475"/>
              <a:gd name="connsiteX6" fmla="*/ 1025495 w 2965390"/>
              <a:gd name="connsiteY6" fmla="*/ 1482965 h 2884475"/>
              <a:gd name="connsiteX7" fmla="*/ 1222048 w 2965390"/>
              <a:gd name="connsiteY7" fmla="*/ 1106950 h 2884475"/>
              <a:gd name="connsiteX8" fmla="*/ 1392964 w 2965390"/>
              <a:gd name="connsiteY8" fmla="*/ 1166770 h 2884475"/>
              <a:gd name="connsiteX9" fmla="*/ 1521151 w 2965390"/>
              <a:gd name="connsiteY9" fmla="*/ 1226591 h 2884475"/>
              <a:gd name="connsiteX10" fmla="*/ 1632246 w 2965390"/>
              <a:gd name="connsiteY10" fmla="*/ 859122 h 2884475"/>
              <a:gd name="connsiteX11" fmla="*/ 1751887 w 2965390"/>
              <a:gd name="connsiteY11" fmla="*/ 636931 h 2884475"/>
              <a:gd name="connsiteX12" fmla="*/ 1948441 w 2965390"/>
              <a:gd name="connsiteY12" fmla="*/ 713843 h 2884475"/>
              <a:gd name="connsiteX13" fmla="*/ 2093719 w 2965390"/>
              <a:gd name="connsiteY13" fmla="*/ 824939 h 2884475"/>
              <a:gd name="connsiteX14" fmla="*/ 2247543 w 2965390"/>
              <a:gd name="connsiteY14" fmla="*/ 406195 h 2884475"/>
              <a:gd name="connsiteX15" fmla="*/ 2384276 w 2965390"/>
              <a:gd name="connsiteY15" fmla="*/ 72909 h 2884475"/>
              <a:gd name="connsiteX16" fmla="*/ 2546646 w 2965390"/>
              <a:gd name="connsiteY16" fmla="*/ 346374 h 2884475"/>
              <a:gd name="connsiteX17" fmla="*/ 2965390 w 2965390"/>
              <a:gd name="connsiteY17" fmla="*/ 13089 h 2884475"/>
              <a:gd name="connsiteX0" fmla="*/ 0 w 2931207"/>
              <a:gd name="connsiteY0" fmla="*/ 2968223 h 2968223"/>
              <a:gd name="connsiteX1" fmla="*/ 205098 w 2931207"/>
              <a:gd name="connsiteY1" fmla="*/ 2182010 h 2968223"/>
              <a:gd name="connsiteX2" fmla="*/ 410198 w 2931207"/>
              <a:gd name="connsiteY2" fmla="*/ 2472567 h 2968223"/>
              <a:gd name="connsiteX3" fmla="*/ 538384 w 2931207"/>
              <a:gd name="connsiteY3" fmla="*/ 2523842 h 2968223"/>
              <a:gd name="connsiteX4" fmla="*/ 649480 w 2931207"/>
              <a:gd name="connsiteY4" fmla="*/ 2096552 h 2968223"/>
              <a:gd name="connsiteX5" fmla="*/ 794758 w 2931207"/>
              <a:gd name="connsiteY5" fmla="*/ 1737629 h 2968223"/>
              <a:gd name="connsiteX6" fmla="*/ 1025495 w 2931207"/>
              <a:gd name="connsiteY6" fmla="*/ 1566713 h 2968223"/>
              <a:gd name="connsiteX7" fmla="*/ 1222048 w 2931207"/>
              <a:gd name="connsiteY7" fmla="*/ 1190698 h 2968223"/>
              <a:gd name="connsiteX8" fmla="*/ 1392964 w 2931207"/>
              <a:gd name="connsiteY8" fmla="*/ 1250518 h 2968223"/>
              <a:gd name="connsiteX9" fmla="*/ 1521151 w 2931207"/>
              <a:gd name="connsiteY9" fmla="*/ 1310339 h 2968223"/>
              <a:gd name="connsiteX10" fmla="*/ 1632246 w 2931207"/>
              <a:gd name="connsiteY10" fmla="*/ 942870 h 2968223"/>
              <a:gd name="connsiteX11" fmla="*/ 1751887 w 2931207"/>
              <a:gd name="connsiteY11" fmla="*/ 720679 h 2968223"/>
              <a:gd name="connsiteX12" fmla="*/ 1948441 w 2931207"/>
              <a:gd name="connsiteY12" fmla="*/ 797591 h 2968223"/>
              <a:gd name="connsiteX13" fmla="*/ 2093719 w 2931207"/>
              <a:gd name="connsiteY13" fmla="*/ 908687 h 2968223"/>
              <a:gd name="connsiteX14" fmla="*/ 2247543 w 2931207"/>
              <a:gd name="connsiteY14" fmla="*/ 489943 h 2968223"/>
              <a:gd name="connsiteX15" fmla="*/ 2384276 w 2931207"/>
              <a:gd name="connsiteY15" fmla="*/ 156657 h 2968223"/>
              <a:gd name="connsiteX16" fmla="*/ 2546646 w 2931207"/>
              <a:gd name="connsiteY16" fmla="*/ 430122 h 2968223"/>
              <a:gd name="connsiteX17" fmla="*/ 2931207 w 2931207"/>
              <a:gd name="connsiteY17" fmla="*/ 11379 h 2968223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546646 w 2931207"/>
              <a:gd name="connsiteY16" fmla="*/ 418743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46930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63880 w 2931207"/>
              <a:gd name="connsiteY9" fmla="*/ 1410055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38243 w 2931207"/>
              <a:gd name="connsiteY9" fmla="*/ 1401509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38243 w 2931207"/>
              <a:gd name="connsiteY9" fmla="*/ 1247684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31207" h="2956844">
                <a:moveTo>
                  <a:pt x="0" y="2956844"/>
                </a:moveTo>
                <a:cubicBezTo>
                  <a:pt x="57684" y="2654892"/>
                  <a:pt x="136732" y="2253240"/>
                  <a:pt x="205098" y="2170631"/>
                </a:cubicBezTo>
                <a:cubicBezTo>
                  <a:pt x="273464" y="2088022"/>
                  <a:pt x="354650" y="2404216"/>
                  <a:pt x="410198" y="2461188"/>
                </a:cubicBezTo>
                <a:cubicBezTo>
                  <a:pt x="465746" y="2518160"/>
                  <a:pt x="498504" y="2575132"/>
                  <a:pt x="538384" y="2512463"/>
                </a:cubicBezTo>
                <a:cubicBezTo>
                  <a:pt x="578264" y="2449794"/>
                  <a:pt x="606751" y="2216208"/>
                  <a:pt x="649480" y="2085173"/>
                </a:cubicBezTo>
                <a:cubicBezTo>
                  <a:pt x="692209" y="1954137"/>
                  <a:pt x="732089" y="1814556"/>
                  <a:pt x="794758" y="1726250"/>
                </a:cubicBezTo>
                <a:cubicBezTo>
                  <a:pt x="857427" y="1637944"/>
                  <a:pt x="954280" y="1646489"/>
                  <a:pt x="1025495" y="1555334"/>
                </a:cubicBezTo>
                <a:cubicBezTo>
                  <a:pt x="1096710" y="1464179"/>
                  <a:pt x="1160803" y="1232018"/>
                  <a:pt x="1222048" y="1179319"/>
                </a:cubicBezTo>
                <a:cubicBezTo>
                  <a:pt x="1283293" y="1126620"/>
                  <a:pt x="1340265" y="1227745"/>
                  <a:pt x="1392964" y="1239139"/>
                </a:cubicBezTo>
                <a:cubicBezTo>
                  <a:pt x="1445663" y="1250533"/>
                  <a:pt x="1498363" y="1298959"/>
                  <a:pt x="1538243" y="1247684"/>
                </a:cubicBezTo>
                <a:cubicBezTo>
                  <a:pt x="1578123" y="1196409"/>
                  <a:pt x="1596639" y="1021222"/>
                  <a:pt x="1632246" y="931491"/>
                </a:cubicBezTo>
                <a:cubicBezTo>
                  <a:pt x="1667853" y="841760"/>
                  <a:pt x="1699188" y="733513"/>
                  <a:pt x="1751887" y="709300"/>
                </a:cubicBezTo>
                <a:cubicBezTo>
                  <a:pt x="1804586" y="685087"/>
                  <a:pt x="1891469" y="754877"/>
                  <a:pt x="1948441" y="786212"/>
                </a:cubicBezTo>
                <a:cubicBezTo>
                  <a:pt x="2005413" y="817547"/>
                  <a:pt x="2043869" y="948583"/>
                  <a:pt x="2093719" y="897308"/>
                </a:cubicBezTo>
                <a:cubicBezTo>
                  <a:pt x="2143569" y="846033"/>
                  <a:pt x="2199117" y="603902"/>
                  <a:pt x="2247543" y="478564"/>
                </a:cubicBezTo>
                <a:cubicBezTo>
                  <a:pt x="2295969" y="353226"/>
                  <a:pt x="2315910" y="139581"/>
                  <a:pt x="2384276" y="145278"/>
                </a:cubicBezTo>
                <a:cubicBezTo>
                  <a:pt x="2452642" y="150975"/>
                  <a:pt x="2566587" y="536960"/>
                  <a:pt x="2657742" y="512747"/>
                </a:cubicBezTo>
                <a:cubicBezTo>
                  <a:pt x="2748897" y="488534"/>
                  <a:pt x="2831505" y="293405"/>
                  <a:pt x="2931207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9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792758"/>
          </a:xfrm>
        </p:spPr>
        <p:txBody>
          <a:bodyPr/>
          <a:lstStyle/>
          <a:p>
            <a:pPr eaLnBrk="1" hangingPunct="1"/>
            <a:r>
              <a:rPr lang="de-DE" sz="3200" dirty="0" err="1" smtClean="0"/>
              <a:t>Which</a:t>
            </a:r>
            <a:r>
              <a:rPr lang="de-DE" sz="3200" dirty="0" smtClean="0"/>
              <a:t> </a:t>
            </a:r>
            <a:r>
              <a:rPr lang="de-DE" sz="3200" dirty="0" err="1" smtClean="0"/>
              <a:t>model</a:t>
            </a:r>
            <a:r>
              <a:rPr lang="de-DE" sz="3200" dirty="0" smtClean="0"/>
              <a:t>/</a:t>
            </a:r>
            <a:r>
              <a:rPr lang="de-DE" sz="3200" dirty="0" err="1" smtClean="0"/>
              <a:t>method</a:t>
            </a:r>
            <a:r>
              <a:rPr lang="de-DE" sz="3200" dirty="0" smtClean="0"/>
              <a:t> </a:t>
            </a:r>
            <a:r>
              <a:rPr lang="de-DE" sz="3200" dirty="0" err="1" smtClean="0"/>
              <a:t>is</a:t>
            </a:r>
            <a:r>
              <a:rPr lang="de-DE" sz="3200" dirty="0" smtClean="0"/>
              <a:t> </a:t>
            </a:r>
            <a:r>
              <a:rPr lang="de-DE" sz="3200" dirty="0" err="1" smtClean="0"/>
              <a:t>best</a:t>
            </a:r>
            <a:r>
              <a:rPr lang="de-DE" sz="3200" dirty="0" smtClean="0"/>
              <a:t>?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4495800" cy="457200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 err="1" smtClean="0">
                <a:solidFill>
                  <a:srgbClr val="003366"/>
                </a:solidFill>
              </a:rPr>
              <a:t>Occam‘s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razor</a:t>
            </a:r>
            <a:r>
              <a:rPr lang="de-DE" sz="2000" dirty="0" smtClean="0">
                <a:solidFill>
                  <a:srgbClr val="003366"/>
                </a:solidFill>
              </a:rPr>
              <a:t> = </a:t>
            </a:r>
            <a:r>
              <a:rPr lang="de-DE" sz="2000" dirty="0" err="1" smtClean="0">
                <a:solidFill>
                  <a:srgbClr val="003366"/>
                </a:solidFill>
              </a:rPr>
              <a:t>law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parsimony</a:t>
            </a:r>
            <a:r>
              <a:rPr lang="de-DE" sz="2000" dirty="0" smtClean="0">
                <a:solidFill>
                  <a:srgbClr val="003366"/>
                </a:solidFill>
              </a:rPr>
              <a:t>: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768152" y="1846328"/>
            <a:ext cx="596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it-IT" sz="2000" dirty="0" smtClean="0">
                <a:latin typeface="eufm9" pitchFamily="34" charset="0"/>
              </a:rPr>
              <a:t>Frustra </a:t>
            </a:r>
            <a:r>
              <a:rPr lang="it-IT" sz="2000" dirty="0" err="1" smtClean="0">
                <a:latin typeface="eufm9" pitchFamily="34" charset="0"/>
              </a:rPr>
              <a:t>fit</a:t>
            </a:r>
            <a:r>
              <a:rPr lang="it-IT" sz="2000" dirty="0" smtClean="0">
                <a:latin typeface="eufm9" pitchFamily="34" charset="0"/>
              </a:rPr>
              <a:t> per </a:t>
            </a:r>
            <a:r>
              <a:rPr lang="it-IT" sz="2000" dirty="0" err="1" smtClean="0">
                <a:latin typeface="eufm9" pitchFamily="34" charset="0"/>
              </a:rPr>
              <a:t>plura</a:t>
            </a:r>
            <a:r>
              <a:rPr lang="it-IT" sz="2000" dirty="0" smtClean="0">
                <a:latin typeface="eufm9" pitchFamily="34" charset="0"/>
              </a:rPr>
              <a:t> </a:t>
            </a:r>
            <a:r>
              <a:rPr lang="it-IT" sz="2000" dirty="0" err="1" smtClean="0">
                <a:latin typeface="eufm9" pitchFamily="34" charset="0"/>
              </a:rPr>
              <a:t>quod</a:t>
            </a:r>
            <a:r>
              <a:rPr lang="it-IT" sz="2000" dirty="0" smtClean="0">
                <a:latin typeface="eufm9" pitchFamily="34" charset="0"/>
              </a:rPr>
              <a:t> </a:t>
            </a:r>
            <a:r>
              <a:rPr lang="it-IT" sz="2000" dirty="0" err="1" smtClean="0">
                <a:latin typeface="eufm9" pitchFamily="34" charset="0"/>
              </a:rPr>
              <a:t>potest</a:t>
            </a:r>
            <a:r>
              <a:rPr lang="it-IT" sz="2000" dirty="0" smtClean="0">
                <a:latin typeface="eufm9" pitchFamily="34" charset="0"/>
              </a:rPr>
              <a:t> fieri per </a:t>
            </a:r>
            <a:r>
              <a:rPr lang="it-IT" sz="2000" dirty="0" err="1" smtClean="0">
                <a:latin typeface="eufm9" pitchFamily="34" charset="0"/>
              </a:rPr>
              <a:t>pauciora</a:t>
            </a:r>
            <a:r>
              <a:rPr lang="it-IT" sz="2000" dirty="0" smtClean="0">
                <a:latin typeface="eufm9" pitchFamily="34" charset="0"/>
              </a:rPr>
              <a:t>.</a:t>
            </a:r>
            <a:endParaRPr lang="de-DE" sz="2000" dirty="0" smtClean="0">
              <a:solidFill>
                <a:srgbClr val="003366"/>
              </a:solidFill>
              <a:latin typeface="eufm9" pitchFamily="34" charset="0"/>
              <a:cs typeface="Andalus" pitchFamily="18" charset="-78"/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878536" y="3042304"/>
            <a:ext cx="592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dirty="0" smtClean="0">
                <a:solidFill>
                  <a:srgbClr val="003366"/>
                </a:solidFill>
              </a:rPr>
              <a:t>= </a:t>
            </a:r>
            <a:r>
              <a:rPr 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simplest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sz="2000" dirty="0" smtClean="0">
                <a:solidFill>
                  <a:srgbClr val="003366"/>
                </a:solidFill>
              </a:rPr>
              <a:t>/</a:t>
            </a:r>
            <a:r>
              <a:rPr lang="de-DE" sz="2000" dirty="0" err="1" smtClean="0">
                <a:solidFill>
                  <a:srgbClr val="003366"/>
                </a:solidFill>
              </a:rPr>
              <a:t>most</a:t>
            </a:r>
            <a:r>
              <a:rPr lang="de-DE" sz="2000" dirty="0" smtClean="0">
                <a:solidFill>
                  <a:srgbClr val="003366"/>
                </a:solidFill>
              </a:rPr>
              <a:t> intuitive </a:t>
            </a:r>
            <a:r>
              <a:rPr lang="de-DE" sz="2000" dirty="0" err="1" smtClean="0">
                <a:solidFill>
                  <a:srgbClr val="003366"/>
                </a:solidFill>
              </a:rPr>
              <a:t>method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best</a:t>
            </a:r>
            <a:endParaRPr 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91952" y="3423304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dirty="0" smtClean="0">
                <a:solidFill>
                  <a:srgbClr val="003366"/>
                </a:solidFill>
              </a:rPr>
              <a:t>Problem: </a:t>
            </a:r>
            <a:r>
              <a:rPr lang="de-DE" sz="2000" dirty="0" err="1" smtClean="0">
                <a:solidFill>
                  <a:srgbClr val="003366"/>
                </a:solidFill>
              </a:rPr>
              <a:t>what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does</a:t>
            </a:r>
            <a:r>
              <a:rPr lang="de-DE" sz="2000" dirty="0" smtClean="0">
                <a:solidFill>
                  <a:srgbClr val="003366"/>
                </a:solidFill>
              </a:rPr>
              <a:t> „simple“ </a:t>
            </a:r>
            <a:r>
              <a:rPr lang="de-DE" sz="2000" dirty="0" err="1" smtClean="0">
                <a:solidFill>
                  <a:srgbClr val="003366"/>
                </a:solidFill>
              </a:rPr>
              <a:t>or</a:t>
            </a:r>
            <a:r>
              <a:rPr lang="de-DE" sz="2000" dirty="0" smtClean="0">
                <a:solidFill>
                  <a:srgbClr val="003366"/>
                </a:solidFill>
              </a:rPr>
              <a:t> „intuitive“ </a:t>
            </a:r>
            <a:r>
              <a:rPr lang="de-DE" sz="2000" dirty="0" err="1" smtClean="0">
                <a:solidFill>
                  <a:srgbClr val="003366"/>
                </a:solidFill>
              </a:rPr>
              <a:t>mean</a:t>
            </a:r>
            <a:r>
              <a:rPr lang="de-DE" sz="20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539552" y="405192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dirty="0" err="1" smtClean="0">
                <a:solidFill>
                  <a:srgbClr val="003366"/>
                </a:solidFill>
              </a:rPr>
              <a:t>Falsifiability</a:t>
            </a:r>
            <a:r>
              <a:rPr lang="de-DE" sz="2000" dirty="0" smtClean="0">
                <a:solidFill>
                  <a:srgbClr val="003366"/>
                </a:solidFill>
              </a:rPr>
              <a:t>/</a:t>
            </a:r>
            <a:r>
              <a:rPr lang="de-DE" sz="2000" dirty="0" err="1" smtClean="0">
                <a:solidFill>
                  <a:srgbClr val="003366"/>
                </a:solidFill>
              </a:rPr>
              <a:t>prediction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strength</a:t>
            </a:r>
            <a:r>
              <a:rPr lang="de-DE" sz="2000" dirty="0" smtClean="0">
                <a:solidFill>
                  <a:srgbClr val="003366"/>
                </a:solidFill>
              </a:rPr>
              <a:t>: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755576" y="4470048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i="1" dirty="0" smtClean="0"/>
              <a:t>[a good model] </a:t>
            </a:r>
            <a:r>
              <a:rPr lang="en-US" sz="1600" i="1" dirty="0"/>
              <a:t>must accurately describe a large class of observations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on </a:t>
            </a:r>
            <a:r>
              <a:rPr lang="en-US" sz="1600" i="1" dirty="0"/>
              <a:t>the basis of a model that contains only a few arbitrary elements, and </a:t>
            </a:r>
            <a:r>
              <a:rPr lang="en-US" sz="1600" i="1" dirty="0" smtClean="0"/>
              <a:t/>
            </a:r>
            <a:br>
              <a:rPr lang="en-US" sz="1600" i="1" dirty="0" smtClean="0"/>
            </a:br>
            <a:r>
              <a:rPr lang="en-US" sz="1600" i="1" dirty="0" smtClean="0"/>
              <a:t>it must </a:t>
            </a:r>
            <a:r>
              <a:rPr lang="en-US" sz="1600" i="1" dirty="0"/>
              <a:t>make definite predictions about the results of future observations.</a:t>
            </a:r>
            <a:endParaRPr lang="de-DE" sz="1600" i="1" dirty="0" smtClean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059832" y="5276056"/>
            <a:ext cx="424847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200" i="1" dirty="0" smtClean="0">
                <a:solidFill>
                  <a:srgbClr val="003366"/>
                </a:solidFill>
              </a:rPr>
              <a:t>S. Hawking</a:t>
            </a:r>
            <a:r>
              <a:rPr lang="de-DE" sz="1200" i="1" dirty="0">
                <a:solidFill>
                  <a:srgbClr val="003366"/>
                </a:solidFill>
              </a:rPr>
              <a:t> (after K. Popper</a:t>
            </a:r>
            <a:r>
              <a:rPr lang="de-DE" sz="1200" i="1" dirty="0" smtClean="0">
                <a:solidFill>
                  <a:srgbClr val="003366"/>
                </a:solidFill>
              </a:rPr>
              <a:t>), in: A Brief </a:t>
            </a:r>
            <a:r>
              <a:rPr lang="de-DE" sz="1200" i="1" dirty="0" err="1" smtClean="0">
                <a:solidFill>
                  <a:srgbClr val="003366"/>
                </a:solidFill>
              </a:rPr>
              <a:t>History</a:t>
            </a:r>
            <a:r>
              <a:rPr lang="de-DE" sz="1200" i="1" dirty="0" smtClean="0">
                <a:solidFill>
                  <a:srgbClr val="003366"/>
                </a:solidFill>
              </a:rPr>
              <a:t> </a:t>
            </a:r>
            <a:r>
              <a:rPr lang="de-DE" sz="1200" i="1" dirty="0" err="1" smtClean="0">
                <a:solidFill>
                  <a:srgbClr val="003366"/>
                </a:solidFill>
              </a:rPr>
              <a:t>of</a:t>
            </a:r>
            <a:r>
              <a:rPr lang="de-DE" sz="1200" i="1" dirty="0" smtClean="0">
                <a:solidFill>
                  <a:srgbClr val="003366"/>
                </a:solidFill>
              </a:rPr>
              <a:t> Time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920552" y="5636096"/>
            <a:ext cx="7683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dirty="0" smtClean="0">
                <a:solidFill>
                  <a:srgbClr val="003366"/>
                </a:solidFill>
              </a:rPr>
              <a:t>= </a:t>
            </a:r>
            <a:r>
              <a:rPr 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sz="2000" dirty="0" smtClean="0">
                <a:solidFill>
                  <a:srgbClr val="003366"/>
                </a:solidFill>
              </a:rPr>
              <a:t> simple </a:t>
            </a:r>
            <a:r>
              <a:rPr 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lowest</a:t>
            </a:r>
            <a:r>
              <a:rPr lang="de-DE" sz="2000" dirty="0" smtClean="0">
                <a:solidFill>
                  <a:srgbClr val="003366"/>
                </a:solidFill>
              </a:rPr>
              <a:t> (</a:t>
            </a:r>
            <a:r>
              <a:rPr lang="de-DE" sz="2000" dirty="0" err="1" smtClean="0">
                <a:solidFill>
                  <a:srgbClr val="003366"/>
                </a:solidFill>
              </a:rPr>
              <a:t>prediction</a:t>
            </a:r>
            <a:r>
              <a:rPr lang="de-DE" sz="2000" dirty="0" smtClean="0">
                <a:solidFill>
                  <a:srgbClr val="003366"/>
                </a:solidFill>
              </a:rPr>
              <a:t>) </a:t>
            </a:r>
            <a:r>
              <a:rPr lang="de-DE" sz="2000" dirty="0" err="1" smtClean="0">
                <a:solidFill>
                  <a:srgbClr val="003366"/>
                </a:solidFill>
              </a:rPr>
              <a:t>error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best</a:t>
            </a:r>
            <a:endParaRPr 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726136" y="6093296"/>
            <a:ext cx="72048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2000" dirty="0" smtClean="0">
                <a:solidFill>
                  <a:srgbClr val="003366"/>
                </a:solidFill>
              </a:rPr>
              <a:t>Problem: </a:t>
            </a:r>
            <a:r>
              <a:rPr lang="de-DE" sz="2000" dirty="0" err="1" smtClean="0">
                <a:solidFill>
                  <a:srgbClr val="003366"/>
                </a:solidFill>
              </a:rPr>
              <a:t>how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predict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prediction</a:t>
            </a:r>
            <a:r>
              <a:rPr lang="de-DE" sz="2000" dirty="0" smtClean="0">
                <a:solidFill>
                  <a:srgbClr val="003366"/>
                </a:solidFill>
              </a:rPr>
              <a:t> </a:t>
            </a:r>
            <a:r>
              <a:rPr lang="de-DE" sz="2000" dirty="0" err="1" smtClean="0">
                <a:solidFill>
                  <a:srgbClr val="003366"/>
                </a:solidFill>
              </a:rPr>
              <a:t>error</a:t>
            </a:r>
            <a:r>
              <a:rPr lang="de-DE" sz="2000" dirty="0" smtClean="0">
                <a:solidFill>
                  <a:srgbClr val="003366"/>
                </a:solidFill>
              </a:rPr>
              <a:t>?</a:t>
            </a:r>
          </a:p>
        </p:txBody>
      </p:sp>
      <p:pic>
        <p:nvPicPr>
          <p:cNvPr id="11266" name="Picture 2" descr="Datei:William of Ockh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744724"/>
            <a:ext cx="2069121" cy="27562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atei:Karl Popp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950502"/>
            <a:ext cx="1427096" cy="1829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987824" y="2193632"/>
            <a:ext cx="352839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200" i="1" dirty="0" smtClean="0">
                <a:solidFill>
                  <a:srgbClr val="003366"/>
                </a:solidFill>
              </a:rPr>
              <a:t>William </a:t>
            </a:r>
            <a:r>
              <a:rPr lang="de-DE" sz="1200" i="1" dirty="0" err="1" smtClean="0">
                <a:solidFill>
                  <a:srgbClr val="003366"/>
                </a:solidFill>
              </a:rPr>
              <a:t>of</a:t>
            </a:r>
            <a:r>
              <a:rPr lang="de-DE" sz="1200" i="1" dirty="0" smtClean="0">
                <a:solidFill>
                  <a:srgbClr val="003366"/>
                </a:solidFill>
              </a:rPr>
              <a:t> Ockham, in: Summa </a:t>
            </a:r>
            <a:r>
              <a:rPr lang="de-DE" sz="1200" i="1" dirty="0" err="1" smtClean="0">
                <a:solidFill>
                  <a:srgbClr val="003366"/>
                </a:solidFill>
              </a:rPr>
              <a:t>Totius</a:t>
            </a:r>
            <a:r>
              <a:rPr lang="de-DE" sz="1200" i="1" dirty="0" smtClean="0">
                <a:solidFill>
                  <a:srgbClr val="003366"/>
                </a:solidFill>
              </a:rPr>
              <a:t> </a:t>
            </a:r>
            <a:r>
              <a:rPr lang="de-DE" sz="1200" i="1" dirty="0" err="1" smtClean="0">
                <a:solidFill>
                  <a:srgbClr val="003366"/>
                </a:solidFill>
              </a:rPr>
              <a:t>Logicae</a:t>
            </a:r>
            <a:endParaRPr lang="de-DE" sz="1200" i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768152" y="2424314"/>
            <a:ext cx="596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it-IT" sz="2000" dirty="0" err="1" smtClean="0">
                <a:latin typeface="eufm9" pitchFamily="34" charset="0"/>
              </a:rPr>
              <a:t>Entia</a:t>
            </a:r>
            <a:r>
              <a:rPr lang="it-IT" sz="2000" dirty="0" smtClean="0">
                <a:latin typeface="eufm9" pitchFamily="34" charset="0"/>
              </a:rPr>
              <a:t> non </a:t>
            </a:r>
            <a:r>
              <a:rPr lang="it-IT" sz="2000" dirty="0" err="1" smtClean="0">
                <a:latin typeface="eufm9" pitchFamily="34" charset="0"/>
              </a:rPr>
              <a:t>sunt</a:t>
            </a:r>
            <a:r>
              <a:rPr lang="it-IT" sz="2000" dirty="0" smtClean="0">
                <a:latin typeface="eufm9" pitchFamily="34" charset="0"/>
              </a:rPr>
              <a:t> </a:t>
            </a:r>
            <a:r>
              <a:rPr lang="it-IT" sz="2000" dirty="0" err="1" smtClean="0">
                <a:latin typeface="eufm9" pitchFamily="34" charset="0"/>
              </a:rPr>
              <a:t>multiplicanda</a:t>
            </a:r>
            <a:r>
              <a:rPr lang="it-IT" sz="2000" dirty="0" smtClean="0">
                <a:latin typeface="eufm9" pitchFamily="34" charset="0"/>
              </a:rPr>
              <a:t> </a:t>
            </a:r>
            <a:r>
              <a:rPr lang="it-IT" sz="2000" dirty="0" err="1" smtClean="0">
                <a:latin typeface="eufm9" pitchFamily="34" charset="0"/>
              </a:rPr>
              <a:t>praeter</a:t>
            </a:r>
            <a:r>
              <a:rPr lang="it-IT" sz="2000" dirty="0" smtClean="0">
                <a:latin typeface="eufm9" pitchFamily="34" charset="0"/>
              </a:rPr>
              <a:t> </a:t>
            </a:r>
            <a:r>
              <a:rPr lang="it-IT" sz="2000" dirty="0" err="1" smtClean="0">
                <a:latin typeface="eufm9" pitchFamily="34" charset="0"/>
              </a:rPr>
              <a:t>necessitatem</a:t>
            </a:r>
            <a:r>
              <a:rPr lang="it-IT" sz="2000" dirty="0" smtClean="0">
                <a:latin typeface="eufm9" pitchFamily="34" charset="0"/>
              </a:rPr>
              <a:t>.</a:t>
            </a:r>
            <a:endParaRPr lang="de-DE" sz="2000" dirty="0" smtClean="0">
              <a:solidFill>
                <a:srgbClr val="003366"/>
              </a:solidFill>
              <a:latin typeface="eufm9" pitchFamily="34" charset="0"/>
              <a:cs typeface="Andalus" pitchFamily="18" charset="-78"/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3203848" y="2759968"/>
            <a:ext cx="316835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sz="1200" i="1" dirty="0" smtClean="0">
                <a:solidFill>
                  <a:srgbClr val="003366"/>
                </a:solidFill>
              </a:rPr>
              <a:t>A </a:t>
            </a:r>
            <a:r>
              <a:rPr lang="de-DE" sz="1200" i="1" dirty="0" err="1" smtClean="0">
                <a:solidFill>
                  <a:srgbClr val="003366"/>
                </a:solidFill>
              </a:rPr>
              <a:t>more</a:t>
            </a:r>
            <a:r>
              <a:rPr lang="de-DE" sz="1200" i="1" dirty="0" smtClean="0">
                <a:solidFill>
                  <a:srgbClr val="003366"/>
                </a:solidFill>
              </a:rPr>
              <a:t> </a:t>
            </a:r>
            <a:r>
              <a:rPr lang="de-DE" sz="1200" i="1" dirty="0" err="1" smtClean="0">
                <a:solidFill>
                  <a:srgbClr val="003366"/>
                </a:solidFill>
              </a:rPr>
              <a:t>popular</a:t>
            </a:r>
            <a:r>
              <a:rPr lang="de-DE" sz="1200" i="1" dirty="0" smtClean="0">
                <a:solidFill>
                  <a:srgbClr val="003366"/>
                </a:solidFill>
              </a:rPr>
              <a:t> </a:t>
            </a:r>
            <a:r>
              <a:rPr lang="de-DE" sz="1200" i="1" dirty="0" err="1" smtClean="0">
                <a:solidFill>
                  <a:srgbClr val="003366"/>
                </a:solidFill>
              </a:rPr>
              <a:t>rephrasing</a:t>
            </a:r>
            <a:r>
              <a:rPr lang="de-DE" sz="1200" i="1" dirty="0" smtClean="0">
                <a:solidFill>
                  <a:srgbClr val="003366"/>
                </a:solidFill>
              </a:rPr>
              <a:t> </a:t>
            </a:r>
            <a:r>
              <a:rPr lang="de-DE" sz="1200" i="1" dirty="0" err="1" smtClean="0">
                <a:solidFill>
                  <a:srgbClr val="003366"/>
                </a:solidFill>
              </a:rPr>
              <a:t>by</a:t>
            </a:r>
            <a:r>
              <a:rPr lang="de-DE" sz="1200" i="1" dirty="0" smtClean="0">
                <a:solidFill>
                  <a:srgbClr val="003366"/>
                </a:solidFill>
              </a:rPr>
              <a:t> John Punch</a:t>
            </a:r>
          </a:p>
        </p:txBody>
      </p:sp>
    </p:spTree>
    <p:extLst>
      <p:ext uri="{BB962C8B-B14F-4D97-AF65-F5344CB8AC3E}">
        <p14:creationId xmlns:p14="http://schemas.microsoft.com/office/powerpoint/2010/main" val="12343705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2800" dirty="0" err="1" smtClean="0"/>
              <a:t>Occam‘s</a:t>
            </a:r>
            <a:r>
              <a:rPr lang="de-DE" sz="2800" dirty="0" smtClean="0"/>
              <a:t> </a:t>
            </a:r>
            <a:r>
              <a:rPr lang="de-DE" sz="2800" dirty="0" err="1" smtClean="0"/>
              <a:t>razor</a:t>
            </a:r>
            <a:r>
              <a:rPr lang="de-DE" sz="2800" dirty="0"/>
              <a:t> </a:t>
            </a:r>
            <a:r>
              <a:rPr lang="de-DE" sz="2800" dirty="0" smtClean="0"/>
              <a:t>(semi-quantitative </a:t>
            </a:r>
            <a:r>
              <a:rPr lang="de-DE" sz="2800" dirty="0" err="1" smtClean="0"/>
              <a:t>version</a:t>
            </a:r>
            <a:r>
              <a:rPr lang="de-DE" sz="2800" dirty="0" smtClean="0"/>
              <a:t>)</a:t>
            </a: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1082934" y="2132856"/>
            <a:ext cx="593466" cy="3505200"/>
            <a:chOff x="1082934" y="2514600"/>
            <a:chExt cx="593466" cy="3505200"/>
          </a:xfrm>
        </p:grpSpPr>
        <p:cxnSp>
          <p:nvCxnSpPr>
            <p:cNvPr id="28" name="Gerade Verbindung mit Pfeil 27"/>
            <p:cNvCxnSpPr/>
            <p:nvPr/>
          </p:nvCxnSpPr>
          <p:spPr bwMode="auto">
            <a:xfrm flipV="1">
              <a:off x="1676400" y="25146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 rot="16200000">
              <a:off x="582544" y="309119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/>
                <a:t>error</a:t>
              </a:r>
              <a:endParaRPr lang="de-DE" sz="28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676400" y="5638056"/>
            <a:ext cx="6400800" cy="523220"/>
            <a:chOff x="1676400" y="6019800"/>
            <a:chExt cx="6400800" cy="523220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1676400" y="6019800"/>
              <a:ext cx="5867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feld 29"/>
            <p:cNvSpPr txBox="1"/>
            <p:nvPr/>
          </p:nvSpPr>
          <p:spPr>
            <a:xfrm>
              <a:off x="3276600" y="601980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/>
                <a:t>model</a:t>
              </a:r>
              <a:r>
                <a:rPr lang="de-DE" sz="2800" dirty="0" smtClean="0"/>
                <a:t> </a:t>
              </a:r>
              <a:r>
                <a:rPr lang="de-DE" sz="2800" dirty="0" err="1" smtClean="0"/>
                <a:t>complexity</a:t>
              </a:r>
              <a:endParaRPr lang="de-DE" sz="28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410200" y="2979602"/>
            <a:ext cx="1524000" cy="2111449"/>
            <a:chOff x="5410200" y="3361346"/>
            <a:chExt cx="1524000" cy="2111449"/>
          </a:xfrm>
        </p:grpSpPr>
        <p:sp>
          <p:nvSpPr>
            <p:cNvPr id="44" name="Textfeld 43"/>
            <p:cNvSpPr txBox="1"/>
            <p:nvPr/>
          </p:nvSpPr>
          <p:spPr>
            <a:xfrm>
              <a:off x="5410200" y="43434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overfitting</a:t>
              </a:r>
              <a:endParaRPr lang="de-DE" sz="1600" dirty="0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6248400" y="3361346"/>
              <a:ext cx="304800" cy="2111449"/>
              <a:chOff x="6248400" y="3361346"/>
              <a:chExt cx="304800" cy="2111449"/>
            </a:xfrm>
          </p:grpSpPr>
          <p:cxnSp>
            <p:nvCxnSpPr>
              <p:cNvPr id="49" name="Gerade Verbindung mit Pfeil 48"/>
              <p:cNvCxnSpPr/>
              <p:nvPr/>
            </p:nvCxnSpPr>
            <p:spPr bwMode="auto">
              <a:xfrm flipV="1">
                <a:off x="6248400" y="3361346"/>
                <a:ext cx="228600" cy="9144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Gerade Verbindung mit Pfeil 51"/>
              <p:cNvCxnSpPr/>
              <p:nvPr/>
            </p:nvCxnSpPr>
            <p:spPr bwMode="auto">
              <a:xfrm>
                <a:off x="6248400" y="4580546"/>
                <a:ext cx="304800" cy="8922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" name="Gruppieren 5"/>
          <p:cNvGrpSpPr/>
          <p:nvPr/>
        </p:nvGrpSpPr>
        <p:grpSpPr>
          <a:xfrm>
            <a:off x="1905000" y="3037356"/>
            <a:ext cx="1524000" cy="1872454"/>
            <a:chOff x="1905000" y="3419100"/>
            <a:chExt cx="1524000" cy="1872454"/>
          </a:xfrm>
        </p:grpSpPr>
        <p:sp>
          <p:nvSpPr>
            <p:cNvPr id="43" name="Textfeld 42"/>
            <p:cNvSpPr txBox="1"/>
            <p:nvPr/>
          </p:nvSpPr>
          <p:spPr>
            <a:xfrm>
              <a:off x="1905000" y="4953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underfitting</a:t>
              </a:r>
              <a:endParaRPr lang="de-DE" sz="1600" dirty="0"/>
            </a:p>
          </p:txBody>
        </p:sp>
        <p:cxnSp>
          <p:nvCxnSpPr>
            <p:cNvPr id="45" name="Gerade Verbindung mit Pfeil 44"/>
            <p:cNvCxnSpPr/>
            <p:nvPr/>
          </p:nvCxnSpPr>
          <p:spPr bwMode="auto">
            <a:xfrm flipH="1" flipV="1">
              <a:off x="2514600" y="3962400"/>
              <a:ext cx="96140" cy="1009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 flipV="1">
              <a:off x="2209800" y="3419100"/>
              <a:ext cx="172340" cy="1553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uppieren 7"/>
          <p:cNvGrpSpPr/>
          <p:nvPr/>
        </p:nvGrpSpPr>
        <p:grpSpPr>
          <a:xfrm>
            <a:off x="2971800" y="2132856"/>
            <a:ext cx="1524000" cy="1600201"/>
            <a:chOff x="2971800" y="2514600"/>
            <a:chExt cx="1524000" cy="1600201"/>
          </a:xfrm>
        </p:grpSpPr>
        <p:sp>
          <p:nvSpPr>
            <p:cNvPr id="60" name="Textfeld 59"/>
            <p:cNvSpPr txBox="1"/>
            <p:nvPr/>
          </p:nvSpPr>
          <p:spPr>
            <a:xfrm>
              <a:off x="2971800" y="25146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/>
                <a:t>b</a:t>
              </a:r>
              <a:r>
                <a:rPr lang="de-DE" sz="1600" dirty="0" err="1" smtClean="0"/>
                <a:t>est</a:t>
              </a:r>
              <a:r>
                <a:rPr lang="de-DE" sz="1600" dirty="0" smtClean="0"/>
                <a:t> fit</a:t>
              </a:r>
              <a:endParaRPr lang="de-DE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 bwMode="auto">
            <a:xfrm>
              <a:off x="3733800" y="2853154"/>
              <a:ext cx="152400" cy="12616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uppieren 1"/>
          <p:cNvGrpSpPr/>
          <p:nvPr/>
        </p:nvGrpSpPr>
        <p:grpSpPr>
          <a:xfrm>
            <a:off x="2335826" y="2229567"/>
            <a:ext cx="4794740" cy="1615579"/>
            <a:chOff x="2335826" y="2611311"/>
            <a:chExt cx="4794740" cy="1615579"/>
          </a:xfrm>
        </p:grpSpPr>
        <p:sp>
          <p:nvSpPr>
            <p:cNvPr id="38" name="Freihandform 37"/>
            <p:cNvSpPr/>
            <p:nvPr/>
          </p:nvSpPr>
          <p:spPr>
            <a:xfrm>
              <a:off x="2335826" y="2611311"/>
              <a:ext cx="4794740" cy="1615579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4" fmla="*/ 5011616 w 5149610"/>
                <a:gd name="connsiteY4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0" fmla="*/ 0 w 4842423"/>
                <a:gd name="connsiteY0" fmla="*/ 0 h 2033526"/>
                <a:gd name="connsiteX1" fmla="*/ 1459523 w 4842423"/>
                <a:gd name="connsiteY1" fmla="*/ 2031023 h 2033526"/>
                <a:gd name="connsiteX2" fmla="*/ 4842423 w 4842423"/>
                <a:gd name="connsiteY2" fmla="*/ 471404 h 2033526"/>
                <a:gd name="connsiteX0" fmla="*/ 0 w 4772413"/>
                <a:gd name="connsiteY0" fmla="*/ 0 h 2031891"/>
                <a:gd name="connsiteX1" fmla="*/ 1459523 w 4772413"/>
                <a:gd name="connsiteY1" fmla="*/ 2031023 h 2031891"/>
                <a:gd name="connsiteX2" fmla="*/ 4772413 w 4772413"/>
                <a:gd name="connsiteY2" fmla="*/ 287441 h 2031891"/>
                <a:gd name="connsiteX0" fmla="*/ 0 w 4772413"/>
                <a:gd name="connsiteY0" fmla="*/ 0 h 2032262"/>
                <a:gd name="connsiteX1" fmla="*/ 1459523 w 4772413"/>
                <a:gd name="connsiteY1" fmla="*/ 2031023 h 2032262"/>
                <a:gd name="connsiteX2" fmla="*/ 4772413 w 4772413"/>
                <a:gd name="connsiteY2" fmla="*/ 287441 h 2032262"/>
                <a:gd name="connsiteX0" fmla="*/ 0 w 4772413"/>
                <a:gd name="connsiteY0" fmla="*/ 0 h 2112680"/>
                <a:gd name="connsiteX1" fmla="*/ 1582042 w 4772413"/>
                <a:gd name="connsiteY1" fmla="*/ 2111508 h 2112680"/>
                <a:gd name="connsiteX2" fmla="*/ 4772413 w 4772413"/>
                <a:gd name="connsiteY2" fmla="*/ 287441 h 211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413" h="2112680">
                  <a:moveTo>
                    <a:pt x="0" y="0"/>
                  </a:moveTo>
                  <a:cubicBezTo>
                    <a:pt x="312127" y="766396"/>
                    <a:pt x="786640" y="2063601"/>
                    <a:pt x="1582042" y="2111508"/>
                  </a:cubicBezTo>
                  <a:cubicBezTo>
                    <a:pt x="2377444" y="2159415"/>
                    <a:pt x="4189149" y="725591"/>
                    <a:pt x="4772413" y="287441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 rot="20062400">
              <a:off x="4495800" y="3265586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>
                  <a:solidFill>
                    <a:schemeClr val="accent2"/>
                  </a:solidFill>
                </a:rPr>
                <a:t>g</a:t>
              </a:r>
              <a:r>
                <a:rPr lang="de-DE" sz="1600" dirty="0" err="1" smtClean="0">
                  <a:solidFill>
                    <a:schemeClr val="accent2"/>
                  </a:solidFill>
                </a:rPr>
                <a:t>eneralization</a:t>
              </a:r>
              <a:r>
                <a:rPr lang="de-DE" sz="1600" dirty="0" smtClean="0">
                  <a:solidFill>
                    <a:schemeClr val="accent2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accent2"/>
                  </a:solidFill>
                </a:rPr>
                <a:t>error</a:t>
              </a:r>
              <a:endParaRPr lang="de-DE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981200" y="2209057"/>
            <a:ext cx="5263662" cy="3168162"/>
            <a:chOff x="1981200" y="2590801"/>
            <a:chExt cx="5263662" cy="3168162"/>
          </a:xfrm>
        </p:grpSpPr>
        <p:sp>
          <p:nvSpPr>
            <p:cNvPr id="4100" name="Freihandform 4099"/>
            <p:cNvSpPr/>
            <p:nvPr/>
          </p:nvSpPr>
          <p:spPr>
            <a:xfrm>
              <a:off x="1981200" y="2590801"/>
              <a:ext cx="5263662" cy="3168162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1616" h="2989385">
                  <a:moveTo>
                    <a:pt x="0" y="0"/>
                  </a:moveTo>
                  <a:cubicBezTo>
                    <a:pt x="312127" y="766396"/>
                    <a:pt x="624254" y="1532792"/>
                    <a:pt x="1459523" y="2031023"/>
                  </a:cubicBezTo>
                  <a:cubicBezTo>
                    <a:pt x="2294792" y="2529254"/>
                    <a:pt x="5011616" y="2989385"/>
                    <a:pt x="5011616" y="2989385"/>
                  </a:cubicBezTo>
                  <a:lnTo>
                    <a:pt x="5011616" y="298938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 rot="715655">
              <a:off x="4394079" y="5390192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>
                  <a:solidFill>
                    <a:schemeClr val="accent1"/>
                  </a:solidFill>
                </a:rPr>
                <a:t>training</a:t>
              </a:r>
              <a:r>
                <a:rPr lang="de-DE" sz="1600" dirty="0" smtClean="0">
                  <a:solidFill>
                    <a:schemeClr val="accent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accent1"/>
                  </a:solidFill>
                </a:rPr>
                <a:t>error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Model Validation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2034517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mx+c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37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ime units until decay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588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number of decay events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753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catter around mean $\mu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696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per time unit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341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sigma,\Sigma\cong$ scattering strength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818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alpha\cong$ decay risk per tim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8"/>
  <p:tag name="PICTUREFILESIZE" val="773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alpha\cong$ probability head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747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ampling from a univariate RV $X$ with known CDF $F(x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8"/>
  <p:tag name="PICTUREFILESIZE" val="1603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one realization sampled from $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911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optimally, $F^{-1}(.)$ is explicitly know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5"/>
  <p:tag name="PICTUREFILESIZE" val="1046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208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f not, invert numerically by solving $F(\mbox{output})=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8"/>
  <p:tag name="PICTUREFILESIZE" val="1251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^{-1}(\phantom{xi}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243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odel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46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mx+c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37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odel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4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ax^2+bx+c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518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,,reality''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"/>
  <p:tag name="PICTUREFILESIZE" val="286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a_9x^9+a_8x^8+a_7x^7+a_6x^6+a_5x^5+a_4x^4+a_3x^3+a_2x^2+a_1x+a_0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1787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odel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46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raining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3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=m\cdot g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320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est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29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the unknown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584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data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44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y_1,\dots, y_N\in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4"/>
  <p:tag name="PICTUREFILESIZE" val="47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1,\dots, x_N\in\mathbb{R}^n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490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_1),\dots, f(x_N)\in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719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:\mathbb{R}^n\rightarrow 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386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rho_i:= y_i - f(x_i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8"/>
  <p:tag name="PICTUREFILESIZE" val="55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box{MSE}= \frac{1}{N} \sum_{i=1}^N \rho_i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1020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box{RMSE}= \sqrt{\mbox{MSE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03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vdots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"/>
  <p:tag name="PICTUREFILESIZE" val="24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box{MAE}= \frac{1}{N} \sum_{i=1}^N |\rho_i|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954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or $\rho_i:= 1 - \frac{f(x_i)}{y_i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65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training)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474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x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0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118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training)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474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x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0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118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{\bf What is Estimation?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55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data sample: $\mathcal{D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8"/>
  <p:tag name="PICTUREFILESIZE" val="55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= G\cdot\frac{m_1\cdot m_2}{r^2}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459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estimate: $\widehat{\theta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45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the unknown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584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data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441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assumption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450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e.g.~truth is in the model clas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0"/>
  <p:tag name="PICTUREFILESIZE" val="791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parameter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1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e.g.~initialization, model clas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806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choice of parametrization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19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?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6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model of the world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50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=m\cdot g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320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=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37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function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"/>
  <p:tag name="PICTUREFILESIZE" val="242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mathcal{D}\mapsto \widehat{\theta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"/>
  <p:tag name="PICTUREFILESIZE" val="302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Estimator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8"/>
  <p:tag name="PICTUREFILESIZE" val="306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truth: $\thet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"/>
  <p:tag name="PICTUREFILESIZE" val="212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truth: $\thet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"/>
  <p:tag name="PICTUREFILESIZE" val="212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estimate: $\widehat{\theta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45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training data: $\mathcal{D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497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the unknown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584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data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44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%\usepackage{amssymb}&#10;\usepackage[T1]{fontenc}&#10;\usepackage[scaled]{uarial}&#10;\usepackage{SIunits}&#10;&#10;\renewcommand*\familydefault{\sfdefault}&#10;\definecolor{schrift}{rgb}{0,0.195,0.391}&#10;&#10;\begin{document}&#10;\color{schrift}\large&#10;&#10;$m = -1\frac{\meter}{\second}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29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test data: $\mathcal{T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394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low error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00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``in-sample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6"/>
  <p:tag name="PICTUREFILESIZE" val="387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``out-of-sample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7"/>
  <p:tag name="PICTUREFILESIZE" val="495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usually, this requires knowlege of gradient $\frac{\partial \ell}{\partial \theta}$ and Hessian $\frac{\partial^2 \ell}{\partial \theta^2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9"/>
  <p:tag name="PICTUREFILESIZE" val="2008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\large&#10;&#10;$$\widehat{\theta}=\underset{\theta\in W}{\mbox{argmax}}\; L(\theta|x_1,\dots, x_N)=\underset{\theta\in W}{\mbox{argmax}}\; \ell(\theta|x_1,\dots, x_N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3"/>
  <p:tag name="PICTUREFILESIZE" val="2039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\large&#10;&#10;sample $x_1,\dots, x_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71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\large&#10;&#10;a candidate for the MLE $\widehat{\theta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753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\large&#10;&#10;$\ell(\theta|x_1,\dots, x_N)$ as a function of $\theta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100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data sample: $\mathcal{D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8"/>
  <p:tag name="PICTUREFILESIZE" val="555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SIunits}&#10;\usepackage[T1]{fontenc}&#10;\usepackage[scaled]{uarial}&#10;\renewcommand*\familydefault{\sfdefault}&#10;\definecolor{schrift}{rgb}{0,0.195,0.391}&#10;\begin{document}&#10;\color{schrift}\large&#10;&#10;$c = 2\,\meter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"/>
  <p:tag name="PICTUREFILESIZE" val="22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estimate: $\widehat{\theta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45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the unknown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584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data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44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?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6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model of the world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509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truth: $\thet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"/>
  <p:tag name="PICTUREFILESIZE" val="212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ype of pdf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396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pd.functio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354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at it model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3"/>
  <p:tag name="PICTUREFILESIZE" val="463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without normalization term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7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SIunits}&#10;\usepackage[T1]{fontenc}&#10;\usepackage[scaled]{uarial}&#10;\renewcommand*\familydefault{\sfdefault}&#10;\definecolor{schrift}{rgb}{0,0.195,0.391}&#10;\begin{document}&#10;\color{schrift}\large&#10;&#10;$t_X=2\,\second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98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Geometric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2"/>
  <p:tag name="PICTUREFILESIZE" val="383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Bernoulli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281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p(x|\alpha)=\left\{\begin{array}{cc}\alpha,&amp; x= \mbox{H}\\ 1-\alpha,&amp; x = \mbox{T}\end{array}\right.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1161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p(k|\alpha)\sim\alpha^k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545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k\in\mathbb{N}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56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Poisso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"/>
  <p:tag name="PICTUREFILESIZE" val="291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p(k|\alpha)\sim\frac{1}{k!}\alpha^k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4"/>
  <p:tag name="PICTUREFILESIZE" val="774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k\in\mathbb{N}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56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Gaus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302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univariat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3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 =m\phantom{AA}+c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0"/>
  <p:tag name="PICTUREFILESIZE" val="238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p(x|\mu,\sigma)\sim\exp \left(-\frac{1}{2}\frac{(x-\mu)^2}{\sigma^2}\right)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9"/>
  <p:tag name="PICTUREFILESIZE" val="1620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p(x|\mu,\sigma)\sim\exp \left(-\frac{1}{2} (x-\mu)^\top \Sigma^{-1} (x-\mu)\right)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6"/>
  <p:tag name="PICTUREFILESIZE" val="179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ultivariat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337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x,\mu,\in \mathbb{R},\sigma\in\mathbb{R}^+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55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x,\mu,\in \mathbb{R}^n,\Sigma\in\mathbb{R}^{n\times n}\;\mbox{psd}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5"/>
  <p:tag name="PICTUREFILESIZE" val="875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\alpha\in [0,1]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298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\alpha\in [0,1]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298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&#10;$$\alpha\in (0,\infty)$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467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unfair) coin tos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33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tochastical decay: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5"/>
  <p:tag name="PICTUREFILESIZE" val="6600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1948</Words>
  <Application>Microsoft Office PowerPoint</Application>
  <PresentationFormat>Bildschirmpräsentation (4:3)</PresentationFormat>
  <Paragraphs>411</Paragraphs>
  <Slides>32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Custom Design</vt:lpstr>
      <vt:lpstr>STAT7001 – Computing for Practical Statistics 2015 Lecture 8</vt:lpstr>
      <vt:lpstr>The Scientific Method</vt:lpstr>
      <vt:lpstr>The Scientific Method for     Statistical Modelling</vt:lpstr>
      <vt:lpstr>Example: Predicting the future</vt:lpstr>
      <vt:lpstr>Example: Predicting the future</vt:lpstr>
      <vt:lpstr>Example: Predicting the future</vt:lpstr>
      <vt:lpstr>Which model/method is best?</vt:lpstr>
      <vt:lpstr>Occam‘s razor (semi-quantitative version)</vt:lpstr>
      <vt:lpstr>Model Validation</vt:lpstr>
      <vt:lpstr>Predictive models</vt:lpstr>
      <vt:lpstr>Validation of predictive models</vt:lpstr>
      <vt:lpstr>Quantification of prediction goodness</vt:lpstr>
      <vt:lpstr>Cross-validation and model comparison</vt:lpstr>
      <vt:lpstr>PowerPoint-Präsentation</vt:lpstr>
      <vt:lpstr>Subsampling in R and SAS</vt:lpstr>
      <vt:lpstr>Out-of-sample predictions in R and SAS</vt:lpstr>
      <vt:lpstr>Descriptive models</vt:lpstr>
      <vt:lpstr>Generative models: parametric estimation</vt:lpstr>
      <vt:lpstr>Validation of descriptive models</vt:lpstr>
      <vt:lpstr>Computing the MLE in R and SAS</vt:lpstr>
      <vt:lpstr>Method Validation and Simulation Experiments</vt:lpstr>
      <vt:lpstr>How does one test a test/method/estimator?</vt:lpstr>
      <vt:lpstr>Random Sampling in SAS and R</vt:lpstr>
      <vt:lpstr>Important Parametric Distributions </vt:lpstr>
      <vt:lpstr>A reference table for random sampling</vt:lpstr>
      <vt:lpstr>Sampling from a custom CDF</vt:lpstr>
      <vt:lpstr>Assessing your methods</vt:lpstr>
      <vt:lpstr>Validation Workflows</vt:lpstr>
      <vt:lpstr>PowerPoint-Präsentation</vt:lpstr>
      <vt:lpstr>Next Week: Non-Linear Fitting</vt:lpstr>
      <vt:lpstr>Week 8 Learning Objectives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622</cp:revision>
  <dcterms:created xsi:type="dcterms:W3CDTF">2005-07-13T12:26:50Z</dcterms:created>
  <dcterms:modified xsi:type="dcterms:W3CDTF">2015-03-09T15:51:04Z</dcterms:modified>
</cp:coreProperties>
</file>