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87" r:id="rId2"/>
    <p:sldMasterId id="2147483700" r:id="rId3"/>
    <p:sldMasterId id="2147483713" r:id="rId4"/>
    <p:sldMasterId id="2147483725" r:id="rId5"/>
  </p:sldMasterIdLst>
  <p:notesMasterIdLst>
    <p:notesMasterId r:id="rId29"/>
  </p:notesMasterIdLst>
  <p:sldIdLst>
    <p:sldId id="401" r:id="rId6"/>
    <p:sldId id="403" r:id="rId7"/>
    <p:sldId id="375" r:id="rId8"/>
    <p:sldId id="430" r:id="rId9"/>
    <p:sldId id="433" r:id="rId10"/>
    <p:sldId id="434" r:id="rId11"/>
    <p:sldId id="429" r:id="rId12"/>
    <p:sldId id="436" r:id="rId13"/>
    <p:sldId id="437" r:id="rId14"/>
    <p:sldId id="439" r:id="rId15"/>
    <p:sldId id="409" r:id="rId16"/>
    <p:sldId id="440" r:id="rId17"/>
    <p:sldId id="441" r:id="rId18"/>
    <p:sldId id="442" r:id="rId19"/>
    <p:sldId id="431" r:id="rId20"/>
    <p:sldId id="443" r:id="rId21"/>
    <p:sldId id="444" r:id="rId22"/>
    <p:sldId id="419" r:id="rId23"/>
    <p:sldId id="425" r:id="rId24"/>
    <p:sldId id="445" r:id="rId25"/>
    <p:sldId id="446" r:id="rId26"/>
    <p:sldId id="435" r:id="rId27"/>
    <p:sldId id="302" r:id="rId28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9EC0"/>
    <a:srgbClr val="F2EFF2"/>
    <a:srgbClr val="E9D1DD"/>
    <a:srgbClr val="E5F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5122" autoAdjust="0"/>
  </p:normalViewPr>
  <p:slideViewPr>
    <p:cSldViewPr>
      <p:cViewPr varScale="1">
        <p:scale>
          <a:sx n="79" d="100"/>
          <a:sy n="79" d="100"/>
        </p:scale>
        <p:origin x="-1555" y="-67"/>
      </p:cViewPr>
      <p:guideLst>
        <p:guide orient="horz" pos="578"/>
        <p:guide orient="horz" pos="1706"/>
        <p:guide orient="horz" pos="2840"/>
        <p:guide orient="horz" pos="3884"/>
        <p:guide pos="208"/>
        <p:guide pos="2018"/>
        <p:guide pos="5556"/>
        <p:guide pos="37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93E86-ECE2-46F8-9BB2-9D20C24FEFE6}" type="datetimeFigureOut">
              <a:rPr lang="de-DE" smtClean="0"/>
              <a:t>28.02.2015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CF7AB-4754-487E-B7B4-B00E955747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117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MidBlue10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de-DE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de-DE" noProof="0" smtClean="0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414092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ED968-4390-4911-BAF4-E19CF976F574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42134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7663" y="908050"/>
            <a:ext cx="2122487" cy="5257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30200" y="908050"/>
            <a:ext cx="6215063" cy="52578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E45F9-A653-4FE9-B588-5586368707C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629947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760913" y="2362200"/>
            <a:ext cx="3770312" cy="1785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760913" y="4300538"/>
            <a:ext cx="3770312" cy="17859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1FA24-A96C-4A6B-A823-B215015E43F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644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MidBlue10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de-DE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de-DE" noProof="0" smtClean="0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922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ECCB9-52D9-4924-A736-20B76CCA658C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43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98DE8-689B-4958-BCD0-F483FDE0E58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660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BAB02-5844-4A1E-8B34-94ECF84E1A12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247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9E19B-D248-4C48-B715-15D4F591FBE6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35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F9574-7F13-4991-ABEB-1CB61F6F0D5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4386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36297-36CF-4019-A691-1D076EEC3F98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35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ECCB9-52D9-4924-A736-20B76CCA658C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4764496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82A0B-051A-4B14-89E6-8118CC7C0CC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9599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784B4-E593-410D-94B5-52152DAADDA0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93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ED968-4390-4911-BAF4-E19CF976F574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9767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7663" y="908050"/>
            <a:ext cx="2122487" cy="5257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30200" y="908050"/>
            <a:ext cx="6215063" cy="52578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E45F9-A653-4FE9-B588-5586368707C0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12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760913" y="2362200"/>
            <a:ext cx="3770312" cy="1785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760913" y="4300538"/>
            <a:ext cx="3770312" cy="17859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1FA24-A96C-4A6B-A823-B215015E43F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6441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C245-7A37-4FE7-8D35-8266C4700989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7" descr="MidBlue10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57598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ECCB9-52D9-4924-A736-20B76CCA658C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236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B98DE8-689B-4958-BCD0-F483FDE0E585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9604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ABAB02-5844-4A1E-8B34-94ECF84E1A12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9183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9E19B-D248-4C48-B715-15D4F591FBE6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08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98DE8-689B-4958-BCD0-F483FDE0E585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8331910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F9574-7F13-4991-ABEB-1CB61F6F0D55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453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36297-36CF-4019-A691-1D076EEC3F98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6484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82A0B-051A-4B14-89E6-8118CC7C0CC5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2903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784B4-E593-410D-94B5-52152DAADDA0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4766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2ED968-4390-4911-BAF4-E19CF976F574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1305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BE45F9-A653-4FE9-B588-5586368707C0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7695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760913" y="2362200"/>
            <a:ext cx="3770312" cy="1785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760913" y="4300538"/>
            <a:ext cx="3770312" cy="17859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1FA24-A96C-4A6B-A823-B215015E43F4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8575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MidBlue10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de-DE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de-DE" noProof="0" smtClean="0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1717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ECCB9-52D9-4924-A736-20B76CCA658C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47588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98DE8-689B-4958-BCD0-F483FDE0E58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608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BAB02-5844-4A1E-8B34-94ECF84E1A12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2543599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BAB02-5844-4A1E-8B34-94ECF84E1A12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926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9E19B-D248-4C48-B715-15D4F591FBE6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3647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F9574-7F13-4991-ABEB-1CB61F6F0D5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7769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36297-36CF-4019-A691-1D076EEC3F98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3118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82A0B-051A-4B14-89E6-8118CC7C0CC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9486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784B4-E593-410D-94B5-52152DAADDA0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9931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ED968-4390-4911-BAF4-E19CF976F574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7964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7663" y="908050"/>
            <a:ext cx="2122487" cy="5257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30200" y="908050"/>
            <a:ext cx="6215063" cy="52578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E45F9-A653-4FE9-B588-5586368707C0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720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MidBlue10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de-DE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de-DE" noProof="0" smtClean="0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1398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ECCB9-52D9-4924-A736-20B76CCA658C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00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9E19B-D248-4C48-B715-15D4F591FBE6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9620068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98DE8-689B-4958-BCD0-F483FDE0E58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11247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BAB02-5844-4A1E-8B34-94ECF84E1A12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03272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9E19B-D248-4C48-B715-15D4F591FBE6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713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F9574-7F13-4991-ABEB-1CB61F6F0D5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82876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36297-36CF-4019-A691-1D076EEC3F98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46803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82A0B-051A-4B14-89E6-8118CC7C0CC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282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784B4-E593-410D-94B5-52152DAADDA0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5565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ED968-4390-4911-BAF4-E19CF976F574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01207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7663" y="908050"/>
            <a:ext cx="2122487" cy="5257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30200" y="908050"/>
            <a:ext cx="6215063" cy="52578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E45F9-A653-4FE9-B588-5586368707C0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2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F9574-7F13-4991-ABEB-1CB61F6F0D55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58538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36297-36CF-4019-A691-1D076EEC3F98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11249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82A0B-051A-4B14-89E6-8118CC7C0CC5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75310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784B4-E593-410D-94B5-52152DAADDA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39068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text styles</a:t>
            </a:r>
          </a:p>
          <a:p>
            <a:pPr lvl="1"/>
            <a:r>
              <a:rPr lang="en-US" altLang="de-DE" smtClean="0"/>
              <a:t>Second level</a:t>
            </a:r>
          </a:p>
          <a:p>
            <a:pPr lvl="2"/>
            <a:r>
              <a:rPr lang="en-US" altLang="de-DE" smtClean="0"/>
              <a:t>Third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09CCD60-BCDD-48C0-BC16-D563167A3771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  <p:pic>
        <p:nvPicPr>
          <p:cNvPr id="1029" name="Picture 17" descr="MidBlue90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text styles</a:t>
            </a:r>
          </a:p>
          <a:p>
            <a:pPr lvl="1"/>
            <a:r>
              <a:rPr lang="en-US" altLang="de-DE" smtClean="0"/>
              <a:t>Second level</a:t>
            </a:r>
          </a:p>
          <a:p>
            <a:pPr lvl="2"/>
            <a:r>
              <a:rPr lang="en-US" altLang="de-DE" smtClean="0"/>
              <a:t>Third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09CCD60-BCDD-48C0-BC16-D563167A3771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  <p:pic>
        <p:nvPicPr>
          <p:cNvPr id="1029" name="Picture 17" descr="MidBlue90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82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9CCD60-BCDD-48C0-BC16-D563167A3771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7" descr="MidBlue90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991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text styles</a:t>
            </a:r>
          </a:p>
          <a:p>
            <a:pPr lvl="1"/>
            <a:r>
              <a:rPr lang="en-US" altLang="de-DE" smtClean="0"/>
              <a:t>Second level</a:t>
            </a:r>
          </a:p>
          <a:p>
            <a:pPr lvl="2"/>
            <a:r>
              <a:rPr lang="en-US" altLang="de-DE" smtClean="0"/>
              <a:t>Third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09CCD60-BCDD-48C0-BC16-D563167A3771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  <p:pic>
        <p:nvPicPr>
          <p:cNvPr id="1029" name="Picture 17" descr="MidBlue9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052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text styles</a:t>
            </a:r>
          </a:p>
          <a:p>
            <a:pPr lvl="1"/>
            <a:r>
              <a:rPr lang="en-US" altLang="de-DE" smtClean="0"/>
              <a:t>Second level</a:t>
            </a:r>
          </a:p>
          <a:p>
            <a:pPr lvl="2"/>
            <a:r>
              <a:rPr lang="en-US" altLang="de-DE" smtClean="0"/>
              <a:t>Third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09CCD60-BCDD-48C0-BC16-D563167A3771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  <p:pic>
        <p:nvPicPr>
          <p:cNvPr id="1029" name="Picture 17" descr="MidBlue9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64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tags" Target="../tags/tag108.xml"/><Relationship Id="rId18" Type="http://schemas.openxmlformats.org/officeDocument/2006/relationships/tags" Target="../tags/tag113.xml"/><Relationship Id="rId26" Type="http://schemas.openxmlformats.org/officeDocument/2006/relationships/image" Target="../media/image49.png"/><Relationship Id="rId3" Type="http://schemas.openxmlformats.org/officeDocument/2006/relationships/tags" Target="../tags/tag98.xml"/><Relationship Id="rId21" Type="http://schemas.openxmlformats.org/officeDocument/2006/relationships/image" Target="../media/image43.png"/><Relationship Id="rId34" Type="http://schemas.openxmlformats.org/officeDocument/2006/relationships/image" Target="../media/image84.png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17" Type="http://schemas.openxmlformats.org/officeDocument/2006/relationships/tags" Target="../tags/tag112.xml"/><Relationship Id="rId25" Type="http://schemas.openxmlformats.org/officeDocument/2006/relationships/image" Target="../media/image47.png"/><Relationship Id="rId33" Type="http://schemas.openxmlformats.org/officeDocument/2006/relationships/image" Target="../media/image83.png"/><Relationship Id="rId38" Type="http://schemas.openxmlformats.org/officeDocument/2006/relationships/image" Target="../media/image88.png"/><Relationship Id="rId2" Type="http://schemas.openxmlformats.org/officeDocument/2006/relationships/tags" Target="../tags/tag97.xml"/><Relationship Id="rId16" Type="http://schemas.openxmlformats.org/officeDocument/2006/relationships/tags" Target="../tags/tag111.xml"/><Relationship Id="rId20" Type="http://schemas.openxmlformats.org/officeDocument/2006/relationships/slideLayout" Target="../slideLayouts/slideLayout36.xml"/><Relationship Id="rId29" Type="http://schemas.openxmlformats.org/officeDocument/2006/relationships/image" Target="../media/image21.png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24" Type="http://schemas.openxmlformats.org/officeDocument/2006/relationships/image" Target="../media/image55.png"/><Relationship Id="rId32" Type="http://schemas.openxmlformats.org/officeDocument/2006/relationships/image" Target="../media/image82.png"/><Relationship Id="rId37" Type="http://schemas.openxmlformats.org/officeDocument/2006/relationships/image" Target="../media/image87.png"/><Relationship Id="rId5" Type="http://schemas.openxmlformats.org/officeDocument/2006/relationships/tags" Target="../tags/tag100.xml"/><Relationship Id="rId15" Type="http://schemas.openxmlformats.org/officeDocument/2006/relationships/tags" Target="../tags/tag110.xml"/><Relationship Id="rId23" Type="http://schemas.openxmlformats.org/officeDocument/2006/relationships/image" Target="../media/image54.png"/><Relationship Id="rId28" Type="http://schemas.openxmlformats.org/officeDocument/2006/relationships/image" Target="../media/image79.png"/><Relationship Id="rId36" Type="http://schemas.openxmlformats.org/officeDocument/2006/relationships/image" Target="../media/image86.png"/><Relationship Id="rId10" Type="http://schemas.openxmlformats.org/officeDocument/2006/relationships/tags" Target="../tags/tag105.xml"/><Relationship Id="rId19" Type="http://schemas.openxmlformats.org/officeDocument/2006/relationships/tags" Target="../tags/tag114.xml"/><Relationship Id="rId31" Type="http://schemas.openxmlformats.org/officeDocument/2006/relationships/image" Target="../media/image81.png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tags" Target="../tags/tag109.xml"/><Relationship Id="rId22" Type="http://schemas.openxmlformats.org/officeDocument/2006/relationships/image" Target="../media/image45.png"/><Relationship Id="rId27" Type="http://schemas.openxmlformats.org/officeDocument/2006/relationships/image" Target="../media/image78.png"/><Relationship Id="rId30" Type="http://schemas.openxmlformats.org/officeDocument/2006/relationships/image" Target="../media/image80.png"/><Relationship Id="rId35" Type="http://schemas.openxmlformats.org/officeDocument/2006/relationships/image" Target="../media/image8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tags" Target="../tags/tag127.xml"/><Relationship Id="rId18" Type="http://schemas.openxmlformats.org/officeDocument/2006/relationships/tags" Target="../tags/tag132.xml"/><Relationship Id="rId26" Type="http://schemas.openxmlformats.org/officeDocument/2006/relationships/image" Target="../media/image89.png"/><Relationship Id="rId3" Type="http://schemas.openxmlformats.org/officeDocument/2006/relationships/tags" Target="../tags/tag117.xml"/><Relationship Id="rId21" Type="http://schemas.openxmlformats.org/officeDocument/2006/relationships/image" Target="../media/image27.png"/><Relationship Id="rId34" Type="http://schemas.openxmlformats.org/officeDocument/2006/relationships/image" Target="../media/image95.png"/><Relationship Id="rId7" Type="http://schemas.openxmlformats.org/officeDocument/2006/relationships/tags" Target="../tags/tag121.xml"/><Relationship Id="rId12" Type="http://schemas.openxmlformats.org/officeDocument/2006/relationships/tags" Target="../tags/tag126.xml"/><Relationship Id="rId17" Type="http://schemas.openxmlformats.org/officeDocument/2006/relationships/tags" Target="../tags/tag131.xml"/><Relationship Id="rId25" Type="http://schemas.openxmlformats.org/officeDocument/2006/relationships/image" Target="../media/image19.png"/><Relationship Id="rId33" Type="http://schemas.openxmlformats.org/officeDocument/2006/relationships/image" Target="../media/image94.png"/><Relationship Id="rId2" Type="http://schemas.openxmlformats.org/officeDocument/2006/relationships/tags" Target="../tags/tag116.xml"/><Relationship Id="rId16" Type="http://schemas.openxmlformats.org/officeDocument/2006/relationships/tags" Target="../tags/tag130.xml"/><Relationship Id="rId20" Type="http://schemas.openxmlformats.org/officeDocument/2006/relationships/slideLayout" Target="../slideLayouts/slideLayout36.xml"/><Relationship Id="rId29" Type="http://schemas.openxmlformats.org/officeDocument/2006/relationships/image" Target="../media/image85.png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tags" Target="../tags/tag125.xml"/><Relationship Id="rId24" Type="http://schemas.openxmlformats.org/officeDocument/2006/relationships/image" Target="../media/image18.png"/><Relationship Id="rId32" Type="http://schemas.openxmlformats.org/officeDocument/2006/relationships/image" Target="../media/image93.png"/><Relationship Id="rId37" Type="http://schemas.openxmlformats.org/officeDocument/2006/relationships/image" Target="../media/image98.png"/><Relationship Id="rId5" Type="http://schemas.openxmlformats.org/officeDocument/2006/relationships/tags" Target="../tags/tag119.xml"/><Relationship Id="rId15" Type="http://schemas.openxmlformats.org/officeDocument/2006/relationships/tags" Target="../tags/tag129.xml"/><Relationship Id="rId23" Type="http://schemas.openxmlformats.org/officeDocument/2006/relationships/image" Target="../media/image34.png"/><Relationship Id="rId28" Type="http://schemas.openxmlformats.org/officeDocument/2006/relationships/image" Target="../media/image84.png"/><Relationship Id="rId36" Type="http://schemas.openxmlformats.org/officeDocument/2006/relationships/image" Target="../media/image97.png"/><Relationship Id="rId10" Type="http://schemas.openxmlformats.org/officeDocument/2006/relationships/tags" Target="../tags/tag124.xml"/><Relationship Id="rId19" Type="http://schemas.openxmlformats.org/officeDocument/2006/relationships/tags" Target="../tags/tag133.xml"/><Relationship Id="rId31" Type="http://schemas.openxmlformats.org/officeDocument/2006/relationships/image" Target="../media/image92.png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tags" Target="../tags/tag128.xml"/><Relationship Id="rId22" Type="http://schemas.openxmlformats.org/officeDocument/2006/relationships/image" Target="../media/image21.png"/><Relationship Id="rId27" Type="http://schemas.openxmlformats.org/officeDocument/2006/relationships/image" Target="../media/image90.png"/><Relationship Id="rId30" Type="http://schemas.openxmlformats.org/officeDocument/2006/relationships/image" Target="../media/image91.png"/><Relationship Id="rId35" Type="http://schemas.openxmlformats.org/officeDocument/2006/relationships/image" Target="../media/image9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slideLayout" Target="../slideLayouts/slideLayout36.xml"/><Relationship Id="rId26" Type="http://schemas.openxmlformats.org/officeDocument/2006/relationships/image" Target="../media/image101.png"/><Relationship Id="rId3" Type="http://schemas.openxmlformats.org/officeDocument/2006/relationships/tags" Target="../tags/tag136.xml"/><Relationship Id="rId21" Type="http://schemas.openxmlformats.org/officeDocument/2006/relationships/image" Target="../media/image18.png"/><Relationship Id="rId34" Type="http://schemas.openxmlformats.org/officeDocument/2006/relationships/image" Target="../media/image107.png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5" Type="http://schemas.openxmlformats.org/officeDocument/2006/relationships/image" Target="../media/image85.png"/><Relationship Id="rId33" Type="http://schemas.openxmlformats.org/officeDocument/2006/relationships/image" Target="../media/image106.png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20" Type="http://schemas.openxmlformats.org/officeDocument/2006/relationships/image" Target="../media/image94.png"/><Relationship Id="rId29" Type="http://schemas.openxmlformats.org/officeDocument/2006/relationships/image" Target="../media/image102.png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24" Type="http://schemas.openxmlformats.org/officeDocument/2006/relationships/image" Target="../media/image84.png"/><Relationship Id="rId32" Type="http://schemas.openxmlformats.org/officeDocument/2006/relationships/image" Target="../media/image105.png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23" Type="http://schemas.openxmlformats.org/officeDocument/2006/relationships/image" Target="../media/image100.png"/><Relationship Id="rId28" Type="http://schemas.openxmlformats.org/officeDocument/2006/relationships/image" Target="../media/image91.png"/><Relationship Id="rId10" Type="http://schemas.openxmlformats.org/officeDocument/2006/relationships/tags" Target="../tags/tag143.xml"/><Relationship Id="rId19" Type="http://schemas.openxmlformats.org/officeDocument/2006/relationships/image" Target="../media/image99.png"/><Relationship Id="rId31" Type="http://schemas.openxmlformats.org/officeDocument/2006/relationships/image" Target="../media/image104.png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Relationship Id="rId22" Type="http://schemas.openxmlformats.org/officeDocument/2006/relationships/image" Target="../media/image19.png"/><Relationship Id="rId27" Type="http://schemas.openxmlformats.org/officeDocument/2006/relationships/image" Target="../media/image89.png"/><Relationship Id="rId30" Type="http://schemas.openxmlformats.org/officeDocument/2006/relationships/image" Target="../media/image103.png"/><Relationship Id="rId35" Type="http://schemas.openxmlformats.org/officeDocument/2006/relationships/image" Target="../media/image10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58.xml"/><Relationship Id="rId13" Type="http://schemas.openxmlformats.org/officeDocument/2006/relationships/tags" Target="../tags/tag163.xml"/><Relationship Id="rId18" Type="http://schemas.openxmlformats.org/officeDocument/2006/relationships/image" Target="../media/image112.png"/><Relationship Id="rId26" Type="http://schemas.openxmlformats.org/officeDocument/2006/relationships/image" Target="../media/image120.png"/><Relationship Id="rId3" Type="http://schemas.openxmlformats.org/officeDocument/2006/relationships/tags" Target="../tags/tag153.xml"/><Relationship Id="rId21" Type="http://schemas.openxmlformats.org/officeDocument/2006/relationships/image" Target="../media/image115.png"/><Relationship Id="rId7" Type="http://schemas.openxmlformats.org/officeDocument/2006/relationships/tags" Target="../tags/tag157.xml"/><Relationship Id="rId12" Type="http://schemas.openxmlformats.org/officeDocument/2006/relationships/tags" Target="../tags/tag162.xml"/><Relationship Id="rId17" Type="http://schemas.openxmlformats.org/officeDocument/2006/relationships/image" Target="../media/image111.png"/><Relationship Id="rId25" Type="http://schemas.openxmlformats.org/officeDocument/2006/relationships/image" Target="../media/image119.png"/><Relationship Id="rId2" Type="http://schemas.openxmlformats.org/officeDocument/2006/relationships/tags" Target="../tags/tag152.xml"/><Relationship Id="rId16" Type="http://schemas.openxmlformats.org/officeDocument/2006/relationships/image" Target="../media/image110.png"/><Relationship Id="rId20" Type="http://schemas.openxmlformats.org/officeDocument/2006/relationships/image" Target="../media/image114.png"/><Relationship Id="rId1" Type="http://schemas.openxmlformats.org/officeDocument/2006/relationships/tags" Target="../tags/tag151.xml"/><Relationship Id="rId6" Type="http://schemas.openxmlformats.org/officeDocument/2006/relationships/tags" Target="../tags/tag156.xml"/><Relationship Id="rId11" Type="http://schemas.openxmlformats.org/officeDocument/2006/relationships/tags" Target="../tags/tag161.xml"/><Relationship Id="rId24" Type="http://schemas.openxmlformats.org/officeDocument/2006/relationships/image" Target="../media/image118.png"/><Relationship Id="rId5" Type="http://schemas.openxmlformats.org/officeDocument/2006/relationships/tags" Target="../tags/tag155.xml"/><Relationship Id="rId15" Type="http://schemas.openxmlformats.org/officeDocument/2006/relationships/image" Target="../media/image109.png"/><Relationship Id="rId23" Type="http://schemas.openxmlformats.org/officeDocument/2006/relationships/image" Target="../media/image117.png"/><Relationship Id="rId10" Type="http://schemas.openxmlformats.org/officeDocument/2006/relationships/tags" Target="../tags/tag160.xml"/><Relationship Id="rId19" Type="http://schemas.openxmlformats.org/officeDocument/2006/relationships/image" Target="../media/image113.png"/><Relationship Id="rId4" Type="http://schemas.openxmlformats.org/officeDocument/2006/relationships/tags" Target="../tags/tag154.xml"/><Relationship Id="rId9" Type="http://schemas.openxmlformats.org/officeDocument/2006/relationships/tags" Target="../tags/tag159.xml"/><Relationship Id="rId14" Type="http://schemas.openxmlformats.org/officeDocument/2006/relationships/slideLayout" Target="../slideLayouts/slideLayout36.xml"/><Relationship Id="rId22" Type="http://schemas.openxmlformats.org/officeDocument/2006/relationships/image" Target="../media/image1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13" Type="http://schemas.openxmlformats.org/officeDocument/2006/relationships/tags" Target="../tags/tag176.xml"/><Relationship Id="rId18" Type="http://schemas.openxmlformats.org/officeDocument/2006/relationships/tags" Target="../tags/tag181.xml"/><Relationship Id="rId26" Type="http://schemas.openxmlformats.org/officeDocument/2006/relationships/tags" Target="../tags/tag189.xml"/><Relationship Id="rId39" Type="http://schemas.openxmlformats.org/officeDocument/2006/relationships/image" Target="../media/image131.png"/><Relationship Id="rId3" Type="http://schemas.openxmlformats.org/officeDocument/2006/relationships/tags" Target="../tags/tag166.xml"/><Relationship Id="rId21" Type="http://schemas.openxmlformats.org/officeDocument/2006/relationships/tags" Target="../tags/tag184.xml"/><Relationship Id="rId34" Type="http://schemas.openxmlformats.org/officeDocument/2006/relationships/image" Target="../media/image126.png"/><Relationship Id="rId42" Type="http://schemas.openxmlformats.org/officeDocument/2006/relationships/image" Target="../media/image134.png"/><Relationship Id="rId7" Type="http://schemas.openxmlformats.org/officeDocument/2006/relationships/tags" Target="../tags/tag170.xml"/><Relationship Id="rId12" Type="http://schemas.openxmlformats.org/officeDocument/2006/relationships/tags" Target="../tags/tag175.xml"/><Relationship Id="rId17" Type="http://schemas.openxmlformats.org/officeDocument/2006/relationships/tags" Target="../tags/tag180.xml"/><Relationship Id="rId25" Type="http://schemas.openxmlformats.org/officeDocument/2006/relationships/tags" Target="../tags/tag188.xml"/><Relationship Id="rId33" Type="http://schemas.openxmlformats.org/officeDocument/2006/relationships/image" Target="../media/image125.png"/><Relationship Id="rId38" Type="http://schemas.openxmlformats.org/officeDocument/2006/relationships/image" Target="../media/image130.png"/><Relationship Id="rId46" Type="http://schemas.openxmlformats.org/officeDocument/2006/relationships/image" Target="../media/image137.png"/><Relationship Id="rId2" Type="http://schemas.openxmlformats.org/officeDocument/2006/relationships/tags" Target="../tags/tag165.xml"/><Relationship Id="rId16" Type="http://schemas.openxmlformats.org/officeDocument/2006/relationships/tags" Target="../tags/tag179.xml"/><Relationship Id="rId20" Type="http://schemas.openxmlformats.org/officeDocument/2006/relationships/tags" Target="../tags/tag183.xml"/><Relationship Id="rId29" Type="http://schemas.openxmlformats.org/officeDocument/2006/relationships/image" Target="../media/image121.png"/><Relationship Id="rId41" Type="http://schemas.openxmlformats.org/officeDocument/2006/relationships/image" Target="../media/image133.png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11" Type="http://schemas.openxmlformats.org/officeDocument/2006/relationships/tags" Target="../tags/tag174.xml"/><Relationship Id="rId24" Type="http://schemas.openxmlformats.org/officeDocument/2006/relationships/tags" Target="../tags/tag187.xml"/><Relationship Id="rId32" Type="http://schemas.openxmlformats.org/officeDocument/2006/relationships/image" Target="../media/image124.png"/><Relationship Id="rId37" Type="http://schemas.openxmlformats.org/officeDocument/2006/relationships/image" Target="../media/image129.png"/><Relationship Id="rId40" Type="http://schemas.openxmlformats.org/officeDocument/2006/relationships/image" Target="../media/image132.png"/><Relationship Id="rId45" Type="http://schemas.openxmlformats.org/officeDocument/2006/relationships/image" Target="../media/image136.png"/><Relationship Id="rId5" Type="http://schemas.openxmlformats.org/officeDocument/2006/relationships/tags" Target="../tags/tag168.xml"/><Relationship Id="rId15" Type="http://schemas.openxmlformats.org/officeDocument/2006/relationships/tags" Target="../tags/tag178.xml"/><Relationship Id="rId23" Type="http://schemas.openxmlformats.org/officeDocument/2006/relationships/tags" Target="../tags/tag186.xml"/><Relationship Id="rId28" Type="http://schemas.openxmlformats.org/officeDocument/2006/relationships/image" Target="../media/image18.png"/><Relationship Id="rId36" Type="http://schemas.openxmlformats.org/officeDocument/2006/relationships/image" Target="../media/image128.png"/><Relationship Id="rId10" Type="http://schemas.openxmlformats.org/officeDocument/2006/relationships/tags" Target="../tags/tag173.xml"/><Relationship Id="rId19" Type="http://schemas.openxmlformats.org/officeDocument/2006/relationships/tags" Target="../tags/tag182.xml"/><Relationship Id="rId31" Type="http://schemas.openxmlformats.org/officeDocument/2006/relationships/image" Target="../media/image123.png"/><Relationship Id="rId44" Type="http://schemas.openxmlformats.org/officeDocument/2006/relationships/image" Target="../media/image135.png"/><Relationship Id="rId4" Type="http://schemas.openxmlformats.org/officeDocument/2006/relationships/tags" Target="../tags/tag167.xml"/><Relationship Id="rId9" Type="http://schemas.openxmlformats.org/officeDocument/2006/relationships/tags" Target="../tags/tag172.xml"/><Relationship Id="rId14" Type="http://schemas.openxmlformats.org/officeDocument/2006/relationships/tags" Target="../tags/tag177.xml"/><Relationship Id="rId22" Type="http://schemas.openxmlformats.org/officeDocument/2006/relationships/tags" Target="../tags/tag185.xml"/><Relationship Id="rId27" Type="http://schemas.openxmlformats.org/officeDocument/2006/relationships/slideLayout" Target="../slideLayouts/slideLayout36.xml"/><Relationship Id="rId30" Type="http://schemas.openxmlformats.org/officeDocument/2006/relationships/image" Target="../media/image122.png"/><Relationship Id="rId35" Type="http://schemas.openxmlformats.org/officeDocument/2006/relationships/image" Target="../media/image127.png"/><Relationship Id="rId43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97.xml"/><Relationship Id="rId13" Type="http://schemas.openxmlformats.org/officeDocument/2006/relationships/tags" Target="../tags/tag202.xml"/><Relationship Id="rId18" Type="http://schemas.openxmlformats.org/officeDocument/2006/relationships/tags" Target="../tags/tag207.xml"/><Relationship Id="rId26" Type="http://schemas.openxmlformats.org/officeDocument/2006/relationships/image" Target="../media/image122.png"/><Relationship Id="rId39" Type="http://schemas.openxmlformats.org/officeDocument/2006/relationships/image" Target="../media/image145.png"/><Relationship Id="rId3" Type="http://schemas.openxmlformats.org/officeDocument/2006/relationships/tags" Target="../tags/tag192.xml"/><Relationship Id="rId21" Type="http://schemas.openxmlformats.org/officeDocument/2006/relationships/tags" Target="../tags/tag210.xml"/><Relationship Id="rId34" Type="http://schemas.openxmlformats.org/officeDocument/2006/relationships/image" Target="../media/image140.png"/><Relationship Id="rId42" Type="http://schemas.openxmlformats.org/officeDocument/2006/relationships/image" Target="../media/image5.png"/><Relationship Id="rId7" Type="http://schemas.openxmlformats.org/officeDocument/2006/relationships/tags" Target="../tags/tag196.xml"/><Relationship Id="rId12" Type="http://schemas.openxmlformats.org/officeDocument/2006/relationships/tags" Target="../tags/tag201.xml"/><Relationship Id="rId17" Type="http://schemas.openxmlformats.org/officeDocument/2006/relationships/tags" Target="../tags/tag206.xml"/><Relationship Id="rId25" Type="http://schemas.openxmlformats.org/officeDocument/2006/relationships/image" Target="../media/image123.png"/><Relationship Id="rId33" Type="http://schemas.openxmlformats.org/officeDocument/2006/relationships/image" Target="../media/image139.png"/><Relationship Id="rId38" Type="http://schemas.openxmlformats.org/officeDocument/2006/relationships/image" Target="../media/image144.png"/><Relationship Id="rId2" Type="http://schemas.openxmlformats.org/officeDocument/2006/relationships/tags" Target="../tags/tag191.xml"/><Relationship Id="rId16" Type="http://schemas.openxmlformats.org/officeDocument/2006/relationships/tags" Target="../tags/tag205.xml"/><Relationship Id="rId20" Type="http://schemas.openxmlformats.org/officeDocument/2006/relationships/tags" Target="../tags/tag209.xml"/><Relationship Id="rId29" Type="http://schemas.openxmlformats.org/officeDocument/2006/relationships/image" Target="../media/image127.png"/><Relationship Id="rId41" Type="http://schemas.openxmlformats.org/officeDocument/2006/relationships/image" Target="../media/image147.png"/><Relationship Id="rId1" Type="http://schemas.openxmlformats.org/officeDocument/2006/relationships/tags" Target="../tags/tag190.xml"/><Relationship Id="rId6" Type="http://schemas.openxmlformats.org/officeDocument/2006/relationships/tags" Target="../tags/tag195.xml"/><Relationship Id="rId11" Type="http://schemas.openxmlformats.org/officeDocument/2006/relationships/tags" Target="../tags/tag200.xml"/><Relationship Id="rId24" Type="http://schemas.openxmlformats.org/officeDocument/2006/relationships/image" Target="../media/image18.png"/><Relationship Id="rId32" Type="http://schemas.openxmlformats.org/officeDocument/2006/relationships/image" Target="../media/image137.png"/><Relationship Id="rId37" Type="http://schemas.openxmlformats.org/officeDocument/2006/relationships/image" Target="../media/image143.png"/><Relationship Id="rId40" Type="http://schemas.openxmlformats.org/officeDocument/2006/relationships/image" Target="../media/image146.png"/><Relationship Id="rId5" Type="http://schemas.openxmlformats.org/officeDocument/2006/relationships/tags" Target="../tags/tag194.xml"/><Relationship Id="rId15" Type="http://schemas.openxmlformats.org/officeDocument/2006/relationships/tags" Target="../tags/tag204.xml"/><Relationship Id="rId23" Type="http://schemas.openxmlformats.org/officeDocument/2006/relationships/slideLayout" Target="../slideLayouts/slideLayout36.xml"/><Relationship Id="rId28" Type="http://schemas.openxmlformats.org/officeDocument/2006/relationships/image" Target="../media/image126.png"/><Relationship Id="rId36" Type="http://schemas.openxmlformats.org/officeDocument/2006/relationships/image" Target="../media/image142.png"/><Relationship Id="rId10" Type="http://schemas.openxmlformats.org/officeDocument/2006/relationships/tags" Target="../tags/tag199.xml"/><Relationship Id="rId19" Type="http://schemas.openxmlformats.org/officeDocument/2006/relationships/tags" Target="../tags/tag208.xml"/><Relationship Id="rId31" Type="http://schemas.openxmlformats.org/officeDocument/2006/relationships/image" Target="../media/image138.png"/><Relationship Id="rId44" Type="http://schemas.openxmlformats.org/officeDocument/2006/relationships/image" Target="../media/image148.png"/><Relationship Id="rId4" Type="http://schemas.openxmlformats.org/officeDocument/2006/relationships/tags" Target="../tags/tag193.xml"/><Relationship Id="rId9" Type="http://schemas.openxmlformats.org/officeDocument/2006/relationships/tags" Target="../tags/tag198.xml"/><Relationship Id="rId14" Type="http://schemas.openxmlformats.org/officeDocument/2006/relationships/tags" Target="../tags/tag203.xml"/><Relationship Id="rId22" Type="http://schemas.openxmlformats.org/officeDocument/2006/relationships/tags" Target="../tags/tag211.xml"/><Relationship Id="rId27" Type="http://schemas.openxmlformats.org/officeDocument/2006/relationships/image" Target="../media/image125.png"/><Relationship Id="rId30" Type="http://schemas.openxmlformats.org/officeDocument/2006/relationships/image" Target="../media/image21.png"/><Relationship Id="rId35" Type="http://schemas.openxmlformats.org/officeDocument/2006/relationships/image" Target="../media/image141.png"/><Relationship Id="rId4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19.xml"/><Relationship Id="rId13" Type="http://schemas.openxmlformats.org/officeDocument/2006/relationships/image" Target="../media/image150.png"/><Relationship Id="rId18" Type="http://schemas.openxmlformats.org/officeDocument/2006/relationships/image" Target="../media/image155.png"/><Relationship Id="rId3" Type="http://schemas.openxmlformats.org/officeDocument/2006/relationships/tags" Target="../tags/tag214.xml"/><Relationship Id="rId21" Type="http://schemas.openxmlformats.org/officeDocument/2006/relationships/image" Target="../media/image158.png"/><Relationship Id="rId7" Type="http://schemas.openxmlformats.org/officeDocument/2006/relationships/tags" Target="../tags/tag218.xml"/><Relationship Id="rId12" Type="http://schemas.openxmlformats.org/officeDocument/2006/relationships/image" Target="../media/image149.png"/><Relationship Id="rId17" Type="http://schemas.openxmlformats.org/officeDocument/2006/relationships/image" Target="../media/image154.png"/><Relationship Id="rId2" Type="http://schemas.openxmlformats.org/officeDocument/2006/relationships/tags" Target="../tags/tag213.xml"/><Relationship Id="rId16" Type="http://schemas.openxmlformats.org/officeDocument/2006/relationships/image" Target="../media/image153.png"/><Relationship Id="rId20" Type="http://schemas.openxmlformats.org/officeDocument/2006/relationships/image" Target="../media/image157.png"/><Relationship Id="rId1" Type="http://schemas.openxmlformats.org/officeDocument/2006/relationships/tags" Target="../tags/tag212.xml"/><Relationship Id="rId6" Type="http://schemas.openxmlformats.org/officeDocument/2006/relationships/tags" Target="../tags/tag217.xml"/><Relationship Id="rId11" Type="http://schemas.openxmlformats.org/officeDocument/2006/relationships/slideLayout" Target="../slideLayouts/slideLayout26.xml"/><Relationship Id="rId5" Type="http://schemas.openxmlformats.org/officeDocument/2006/relationships/tags" Target="../tags/tag216.xml"/><Relationship Id="rId15" Type="http://schemas.openxmlformats.org/officeDocument/2006/relationships/image" Target="../media/image152.png"/><Relationship Id="rId10" Type="http://schemas.openxmlformats.org/officeDocument/2006/relationships/tags" Target="../tags/tag221.xml"/><Relationship Id="rId19" Type="http://schemas.openxmlformats.org/officeDocument/2006/relationships/image" Target="../media/image156.png"/><Relationship Id="rId4" Type="http://schemas.openxmlformats.org/officeDocument/2006/relationships/tags" Target="../tags/tag215.xml"/><Relationship Id="rId9" Type="http://schemas.openxmlformats.org/officeDocument/2006/relationships/tags" Target="../tags/tag220.xml"/><Relationship Id="rId14" Type="http://schemas.openxmlformats.org/officeDocument/2006/relationships/image" Target="../media/image15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6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tags" Target="../tags/tag3.xml"/><Relationship Id="rId16" Type="http://schemas.openxmlformats.org/officeDocument/2006/relationships/image" Target="../media/image9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4.png"/><Relationship Id="rId5" Type="http://schemas.openxmlformats.org/officeDocument/2006/relationships/tags" Target="../tags/tag6.xml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36.xm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tags" Target="../tags/tag22.xml"/><Relationship Id="rId18" Type="http://schemas.openxmlformats.org/officeDocument/2006/relationships/tags" Target="../tags/tag27.xml"/><Relationship Id="rId26" Type="http://schemas.openxmlformats.org/officeDocument/2006/relationships/image" Target="../media/image13.png"/><Relationship Id="rId39" Type="http://schemas.openxmlformats.org/officeDocument/2006/relationships/image" Target="../media/image26.png"/><Relationship Id="rId3" Type="http://schemas.openxmlformats.org/officeDocument/2006/relationships/tags" Target="../tags/tag12.xml"/><Relationship Id="rId21" Type="http://schemas.openxmlformats.org/officeDocument/2006/relationships/tags" Target="../tags/tag30.xml"/><Relationship Id="rId34" Type="http://schemas.openxmlformats.org/officeDocument/2006/relationships/image" Target="../media/image21.png"/><Relationship Id="rId42" Type="http://schemas.openxmlformats.org/officeDocument/2006/relationships/image" Target="../media/image29.png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tags" Target="../tags/tag26.xml"/><Relationship Id="rId25" Type="http://schemas.openxmlformats.org/officeDocument/2006/relationships/image" Target="../media/image12.png"/><Relationship Id="rId33" Type="http://schemas.openxmlformats.org/officeDocument/2006/relationships/image" Target="../media/image20.png"/><Relationship Id="rId38" Type="http://schemas.openxmlformats.org/officeDocument/2006/relationships/image" Target="../media/image25.png"/><Relationship Id="rId2" Type="http://schemas.openxmlformats.org/officeDocument/2006/relationships/tags" Target="../tags/tag11.xml"/><Relationship Id="rId16" Type="http://schemas.openxmlformats.org/officeDocument/2006/relationships/tags" Target="../tags/tag25.xml"/><Relationship Id="rId20" Type="http://schemas.openxmlformats.org/officeDocument/2006/relationships/tags" Target="../tags/tag29.xml"/><Relationship Id="rId29" Type="http://schemas.openxmlformats.org/officeDocument/2006/relationships/image" Target="../media/image16.png"/><Relationship Id="rId41" Type="http://schemas.openxmlformats.org/officeDocument/2006/relationships/image" Target="../media/image28.png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24" Type="http://schemas.openxmlformats.org/officeDocument/2006/relationships/image" Target="../media/image11.png"/><Relationship Id="rId32" Type="http://schemas.openxmlformats.org/officeDocument/2006/relationships/image" Target="../media/image19.png"/><Relationship Id="rId37" Type="http://schemas.openxmlformats.org/officeDocument/2006/relationships/image" Target="../media/image24.png"/><Relationship Id="rId40" Type="http://schemas.openxmlformats.org/officeDocument/2006/relationships/image" Target="../media/image27.png"/><Relationship Id="rId5" Type="http://schemas.openxmlformats.org/officeDocument/2006/relationships/tags" Target="../tags/tag14.xml"/><Relationship Id="rId15" Type="http://schemas.openxmlformats.org/officeDocument/2006/relationships/tags" Target="../tags/tag24.xml"/><Relationship Id="rId23" Type="http://schemas.openxmlformats.org/officeDocument/2006/relationships/slideLayout" Target="../slideLayouts/slideLayout36.xml"/><Relationship Id="rId28" Type="http://schemas.openxmlformats.org/officeDocument/2006/relationships/image" Target="../media/image15.png"/><Relationship Id="rId36" Type="http://schemas.openxmlformats.org/officeDocument/2006/relationships/image" Target="../media/image23.png"/><Relationship Id="rId10" Type="http://schemas.openxmlformats.org/officeDocument/2006/relationships/tags" Target="../tags/tag19.xml"/><Relationship Id="rId19" Type="http://schemas.openxmlformats.org/officeDocument/2006/relationships/tags" Target="../tags/tag28.xml"/><Relationship Id="rId31" Type="http://schemas.openxmlformats.org/officeDocument/2006/relationships/image" Target="../media/image18.png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Relationship Id="rId22" Type="http://schemas.openxmlformats.org/officeDocument/2006/relationships/tags" Target="../tags/tag31.xml"/><Relationship Id="rId27" Type="http://schemas.openxmlformats.org/officeDocument/2006/relationships/image" Target="../media/image14.png"/><Relationship Id="rId30" Type="http://schemas.openxmlformats.org/officeDocument/2006/relationships/image" Target="../media/image17.png"/><Relationship Id="rId35" Type="http://schemas.openxmlformats.org/officeDocument/2006/relationships/image" Target="../media/image22.png"/><Relationship Id="rId43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18" Type="http://schemas.openxmlformats.org/officeDocument/2006/relationships/tags" Target="../tags/tag49.xml"/><Relationship Id="rId26" Type="http://schemas.openxmlformats.org/officeDocument/2006/relationships/image" Target="../media/image34.png"/><Relationship Id="rId3" Type="http://schemas.openxmlformats.org/officeDocument/2006/relationships/tags" Target="../tags/tag34.xml"/><Relationship Id="rId21" Type="http://schemas.openxmlformats.org/officeDocument/2006/relationships/image" Target="../media/image31.png"/><Relationship Id="rId34" Type="http://schemas.openxmlformats.org/officeDocument/2006/relationships/image" Target="../media/image38.png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tags" Target="../tags/tag48.xml"/><Relationship Id="rId25" Type="http://schemas.openxmlformats.org/officeDocument/2006/relationships/image" Target="../media/image21.png"/><Relationship Id="rId33" Type="http://schemas.openxmlformats.org/officeDocument/2006/relationships/image" Target="../media/image10.png"/><Relationship Id="rId38" Type="http://schemas.openxmlformats.org/officeDocument/2006/relationships/image" Target="../media/image42.png"/><Relationship Id="rId2" Type="http://schemas.openxmlformats.org/officeDocument/2006/relationships/tags" Target="../tags/tag33.xml"/><Relationship Id="rId16" Type="http://schemas.openxmlformats.org/officeDocument/2006/relationships/tags" Target="../tags/tag47.xml"/><Relationship Id="rId20" Type="http://schemas.openxmlformats.org/officeDocument/2006/relationships/slideLayout" Target="../slideLayouts/slideLayout36.xml"/><Relationship Id="rId29" Type="http://schemas.openxmlformats.org/officeDocument/2006/relationships/image" Target="../media/image35.png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24" Type="http://schemas.openxmlformats.org/officeDocument/2006/relationships/image" Target="../media/image27.png"/><Relationship Id="rId32" Type="http://schemas.openxmlformats.org/officeDocument/2006/relationships/image" Target="../media/image5.png"/><Relationship Id="rId37" Type="http://schemas.openxmlformats.org/officeDocument/2006/relationships/image" Target="../media/image41.png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23" Type="http://schemas.openxmlformats.org/officeDocument/2006/relationships/image" Target="../media/image33.png"/><Relationship Id="rId28" Type="http://schemas.openxmlformats.org/officeDocument/2006/relationships/image" Target="../media/image19.png"/><Relationship Id="rId36" Type="http://schemas.openxmlformats.org/officeDocument/2006/relationships/image" Target="../media/image40.png"/><Relationship Id="rId10" Type="http://schemas.openxmlformats.org/officeDocument/2006/relationships/tags" Target="../tags/tag41.xml"/><Relationship Id="rId19" Type="http://schemas.openxmlformats.org/officeDocument/2006/relationships/tags" Target="../tags/tag50.xml"/><Relationship Id="rId31" Type="http://schemas.openxmlformats.org/officeDocument/2006/relationships/image" Target="../media/image37.png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Relationship Id="rId22" Type="http://schemas.openxmlformats.org/officeDocument/2006/relationships/image" Target="../media/image32.png"/><Relationship Id="rId27" Type="http://schemas.openxmlformats.org/officeDocument/2006/relationships/image" Target="../media/image18.png"/><Relationship Id="rId30" Type="http://schemas.openxmlformats.org/officeDocument/2006/relationships/image" Target="../media/image36.png"/><Relationship Id="rId35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63.xml"/><Relationship Id="rId18" Type="http://schemas.openxmlformats.org/officeDocument/2006/relationships/tags" Target="../tags/tag68.xml"/><Relationship Id="rId26" Type="http://schemas.openxmlformats.org/officeDocument/2006/relationships/image" Target="../media/image43.png"/><Relationship Id="rId39" Type="http://schemas.openxmlformats.org/officeDocument/2006/relationships/image" Target="../media/image56.png"/><Relationship Id="rId3" Type="http://schemas.openxmlformats.org/officeDocument/2006/relationships/tags" Target="../tags/tag53.xml"/><Relationship Id="rId21" Type="http://schemas.openxmlformats.org/officeDocument/2006/relationships/tags" Target="../tags/tag71.xml"/><Relationship Id="rId34" Type="http://schemas.openxmlformats.org/officeDocument/2006/relationships/image" Target="../media/image51.png"/><Relationship Id="rId42" Type="http://schemas.openxmlformats.org/officeDocument/2006/relationships/image" Target="../media/image59.png"/><Relationship Id="rId47" Type="http://schemas.openxmlformats.org/officeDocument/2006/relationships/image" Target="../media/image64.png"/><Relationship Id="rId7" Type="http://schemas.openxmlformats.org/officeDocument/2006/relationships/tags" Target="../tags/tag57.xml"/><Relationship Id="rId12" Type="http://schemas.openxmlformats.org/officeDocument/2006/relationships/tags" Target="../tags/tag62.xml"/><Relationship Id="rId17" Type="http://schemas.openxmlformats.org/officeDocument/2006/relationships/tags" Target="../tags/tag67.xml"/><Relationship Id="rId25" Type="http://schemas.openxmlformats.org/officeDocument/2006/relationships/slideLayout" Target="../slideLayouts/slideLayout36.xml"/><Relationship Id="rId33" Type="http://schemas.openxmlformats.org/officeDocument/2006/relationships/image" Target="../media/image50.png"/><Relationship Id="rId38" Type="http://schemas.openxmlformats.org/officeDocument/2006/relationships/image" Target="../media/image55.png"/><Relationship Id="rId46" Type="http://schemas.openxmlformats.org/officeDocument/2006/relationships/image" Target="../media/image63.png"/><Relationship Id="rId2" Type="http://schemas.openxmlformats.org/officeDocument/2006/relationships/tags" Target="../tags/tag52.xml"/><Relationship Id="rId16" Type="http://schemas.openxmlformats.org/officeDocument/2006/relationships/tags" Target="../tags/tag66.xml"/><Relationship Id="rId20" Type="http://schemas.openxmlformats.org/officeDocument/2006/relationships/tags" Target="../tags/tag70.xml"/><Relationship Id="rId29" Type="http://schemas.openxmlformats.org/officeDocument/2006/relationships/image" Target="../media/image46.png"/><Relationship Id="rId41" Type="http://schemas.openxmlformats.org/officeDocument/2006/relationships/image" Target="../media/image58.png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tags" Target="../tags/tag61.xml"/><Relationship Id="rId24" Type="http://schemas.openxmlformats.org/officeDocument/2006/relationships/tags" Target="../tags/tag74.xml"/><Relationship Id="rId32" Type="http://schemas.openxmlformats.org/officeDocument/2006/relationships/image" Target="../media/image49.png"/><Relationship Id="rId37" Type="http://schemas.openxmlformats.org/officeDocument/2006/relationships/image" Target="../media/image54.png"/><Relationship Id="rId40" Type="http://schemas.openxmlformats.org/officeDocument/2006/relationships/image" Target="../media/image57.png"/><Relationship Id="rId45" Type="http://schemas.openxmlformats.org/officeDocument/2006/relationships/image" Target="../media/image62.png"/><Relationship Id="rId5" Type="http://schemas.openxmlformats.org/officeDocument/2006/relationships/tags" Target="../tags/tag55.xml"/><Relationship Id="rId15" Type="http://schemas.openxmlformats.org/officeDocument/2006/relationships/tags" Target="../tags/tag65.xml"/><Relationship Id="rId23" Type="http://schemas.openxmlformats.org/officeDocument/2006/relationships/tags" Target="../tags/tag73.xml"/><Relationship Id="rId28" Type="http://schemas.openxmlformats.org/officeDocument/2006/relationships/image" Target="../media/image45.png"/><Relationship Id="rId36" Type="http://schemas.openxmlformats.org/officeDocument/2006/relationships/image" Target="../media/image53.png"/><Relationship Id="rId49" Type="http://schemas.openxmlformats.org/officeDocument/2006/relationships/image" Target="../media/image66.png"/><Relationship Id="rId10" Type="http://schemas.openxmlformats.org/officeDocument/2006/relationships/tags" Target="../tags/tag60.xml"/><Relationship Id="rId19" Type="http://schemas.openxmlformats.org/officeDocument/2006/relationships/tags" Target="../tags/tag69.xml"/><Relationship Id="rId31" Type="http://schemas.openxmlformats.org/officeDocument/2006/relationships/image" Target="../media/image48.png"/><Relationship Id="rId44" Type="http://schemas.openxmlformats.org/officeDocument/2006/relationships/image" Target="../media/image61.png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tags" Target="../tags/tag64.xml"/><Relationship Id="rId22" Type="http://schemas.openxmlformats.org/officeDocument/2006/relationships/tags" Target="../tags/tag72.xml"/><Relationship Id="rId27" Type="http://schemas.openxmlformats.org/officeDocument/2006/relationships/image" Target="../media/image44.png"/><Relationship Id="rId30" Type="http://schemas.openxmlformats.org/officeDocument/2006/relationships/image" Target="../media/image47.png"/><Relationship Id="rId35" Type="http://schemas.openxmlformats.org/officeDocument/2006/relationships/image" Target="../media/image52.png"/><Relationship Id="rId43" Type="http://schemas.openxmlformats.org/officeDocument/2006/relationships/image" Target="../media/image60.png"/><Relationship Id="rId48" Type="http://schemas.openxmlformats.org/officeDocument/2006/relationships/image" Target="../media/image65.png"/><Relationship Id="rId8" Type="http://schemas.openxmlformats.org/officeDocument/2006/relationships/tags" Target="../tags/tag5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13" Type="http://schemas.openxmlformats.org/officeDocument/2006/relationships/tags" Target="../tags/tag87.xml"/><Relationship Id="rId18" Type="http://schemas.openxmlformats.org/officeDocument/2006/relationships/tags" Target="../tags/tag92.xml"/><Relationship Id="rId26" Type="http://schemas.openxmlformats.org/officeDocument/2006/relationships/image" Target="../media/image54.png"/><Relationship Id="rId39" Type="http://schemas.openxmlformats.org/officeDocument/2006/relationships/image" Target="../media/image74.png"/><Relationship Id="rId3" Type="http://schemas.openxmlformats.org/officeDocument/2006/relationships/tags" Target="../tags/tag77.xml"/><Relationship Id="rId21" Type="http://schemas.openxmlformats.org/officeDocument/2006/relationships/tags" Target="../tags/tag95.xml"/><Relationship Id="rId34" Type="http://schemas.openxmlformats.org/officeDocument/2006/relationships/image" Target="../media/image69.png"/><Relationship Id="rId42" Type="http://schemas.openxmlformats.org/officeDocument/2006/relationships/image" Target="../media/image77.png"/><Relationship Id="rId7" Type="http://schemas.openxmlformats.org/officeDocument/2006/relationships/tags" Target="../tags/tag81.xml"/><Relationship Id="rId12" Type="http://schemas.openxmlformats.org/officeDocument/2006/relationships/tags" Target="../tags/tag86.xml"/><Relationship Id="rId17" Type="http://schemas.openxmlformats.org/officeDocument/2006/relationships/tags" Target="../tags/tag91.xml"/><Relationship Id="rId25" Type="http://schemas.openxmlformats.org/officeDocument/2006/relationships/image" Target="../media/image67.png"/><Relationship Id="rId33" Type="http://schemas.openxmlformats.org/officeDocument/2006/relationships/image" Target="../media/image68.png"/><Relationship Id="rId38" Type="http://schemas.openxmlformats.org/officeDocument/2006/relationships/image" Target="../media/image73.png"/><Relationship Id="rId2" Type="http://schemas.openxmlformats.org/officeDocument/2006/relationships/tags" Target="../tags/tag76.xml"/><Relationship Id="rId16" Type="http://schemas.openxmlformats.org/officeDocument/2006/relationships/tags" Target="../tags/tag90.xml"/><Relationship Id="rId20" Type="http://schemas.openxmlformats.org/officeDocument/2006/relationships/tags" Target="../tags/tag94.xml"/><Relationship Id="rId29" Type="http://schemas.openxmlformats.org/officeDocument/2006/relationships/image" Target="../media/image58.png"/><Relationship Id="rId41" Type="http://schemas.openxmlformats.org/officeDocument/2006/relationships/image" Target="../media/image76.png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tags" Target="../tags/tag85.xml"/><Relationship Id="rId24" Type="http://schemas.openxmlformats.org/officeDocument/2006/relationships/image" Target="../media/image45.png"/><Relationship Id="rId32" Type="http://schemas.openxmlformats.org/officeDocument/2006/relationships/image" Target="../media/image49.png"/><Relationship Id="rId37" Type="http://schemas.openxmlformats.org/officeDocument/2006/relationships/image" Target="../media/image72.png"/><Relationship Id="rId40" Type="http://schemas.openxmlformats.org/officeDocument/2006/relationships/image" Target="../media/image75.png"/><Relationship Id="rId5" Type="http://schemas.openxmlformats.org/officeDocument/2006/relationships/tags" Target="../tags/tag79.xml"/><Relationship Id="rId15" Type="http://schemas.openxmlformats.org/officeDocument/2006/relationships/tags" Target="../tags/tag89.xml"/><Relationship Id="rId23" Type="http://schemas.openxmlformats.org/officeDocument/2006/relationships/image" Target="../media/image43.png"/><Relationship Id="rId28" Type="http://schemas.openxmlformats.org/officeDocument/2006/relationships/image" Target="../media/image57.png"/><Relationship Id="rId36" Type="http://schemas.openxmlformats.org/officeDocument/2006/relationships/image" Target="../media/image71.png"/><Relationship Id="rId10" Type="http://schemas.openxmlformats.org/officeDocument/2006/relationships/tags" Target="../tags/tag84.xml"/><Relationship Id="rId19" Type="http://schemas.openxmlformats.org/officeDocument/2006/relationships/tags" Target="../tags/tag93.xml"/><Relationship Id="rId31" Type="http://schemas.openxmlformats.org/officeDocument/2006/relationships/image" Target="../media/image47.png"/><Relationship Id="rId4" Type="http://schemas.openxmlformats.org/officeDocument/2006/relationships/tags" Target="../tags/tag78.xml"/><Relationship Id="rId9" Type="http://schemas.openxmlformats.org/officeDocument/2006/relationships/tags" Target="../tags/tag83.xml"/><Relationship Id="rId14" Type="http://schemas.openxmlformats.org/officeDocument/2006/relationships/tags" Target="../tags/tag88.xml"/><Relationship Id="rId22" Type="http://schemas.openxmlformats.org/officeDocument/2006/relationships/slideLayout" Target="../slideLayouts/slideLayout36.xml"/><Relationship Id="rId27" Type="http://schemas.openxmlformats.org/officeDocument/2006/relationships/image" Target="../media/image55.png"/><Relationship Id="rId30" Type="http://schemas.openxmlformats.org/officeDocument/2006/relationships/image" Target="../media/image60.png"/><Relationship Id="rId35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-42863" y="3789040"/>
            <a:ext cx="9186863" cy="3068960"/>
          </a:xfrm>
          <a:prstGeom prst="rect">
            <a:avLst/>
          </a:prstGeom>
          <a:solidFill>
            <a:srgbClr val="00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784"/>
            <a:ext cx="8496300" cy="1296417"/>
          </a:xfrm>
        </p:spPr>
        <p:txBody>
          <a:bodyPr/>
          <a:lstStyle/>
          <a:p>
            <a:pPr algn="l" eaLnBrk="1" hangingPunct="1"/>
            <a:r>
              <a:rPr lang="en-GB" altLang="de-DE" sz="2400" dirty="0" smtClean="0"/>
              <a:t>STATG019 – Selected Topics in Statistics 2015</a:t>
            </a:r>
            <a:r>
              <a:rPr lang="en-GB" altLang="de-DE" dirty="0" smtClean="0"/>
              <a:t/>
            </a:r>
            <a:br>
              <a:rPr lang="en-GB" altLang="de-DE" dirty="0" smtClean="0"/>
            </a:br>
            <a:r>
              <a:rPr lang="en-GB" altLang="de-DE" sz="5400" dirty="0" smtClean="0"/>
              <a:t>Lecture 2</a:t>
            </a:r>
            <a:endParaRPr lang="en-GB" altLang="de-DE" sz="2000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6237288"/>
            <a:ext cx="8496300" cy="504825"/>
          </a:xfrm>
        </p:spPr>
        <p:txBody>
          <a:bodyPr>
            <a:normAutofit fontScale="92500" lnSpcReduction="10000"/>
          </a:bodyPr>
          <a:lstStyle/>
          <a:p>
            <a:pPr algn="r" eaLnBrk="1" hangingPunct="1"/>
            <a:r>
              <a:rPr lang="en-GB" altLang="de-DE" smtClean="0">
                <a:solidFill>
                  <a:schemeClr val="bg1"/>
                </a:solidFill>
              </a:rPr>
              <a:t>Dr Franz J. Király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75576" y="2951687"/>
            <a:ext cx="8496300" cy="1440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de-DE" sz="4400" dirty="0" smtClean="0">
                <a:solidFill>
                  <a:srgbClr val="004359"/>
                </a:solidFill>
              </a:rPr>
              <a:t>The Support Vector Machine</a:t>
            </a:r>
            <a:endParaRPr lang="en-GB" altLang="de-DE" sz="2400" dirty="0" smtClean="0">
              <a:solidFill>
                <a:srgbClr val="004359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" y="2914009"/>
            <a:ext cx="413792" cy="2636912"/>
          </a:xfrm>
          <a:prstGeom prst="rect">
            <a:avLst/>
          </a:prstGeom>
          <a:solidFill>
            <a:srgbClr val="00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87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feld 35"/>
          <p:cNvSpPr txBox="1"/>
          <p:nvPr/>
        </p:nvSpPr>
        <p:spPr>
          <a:xfrm>
            <a:off x="178696" y="476672"/>
            <a:ext cx="8209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tx2"/>
                </a:solidFill>
              </a:rPr>
              <a:t>Lagrange duality</a:t>
            </a:r>
            <a:endParaRPr lang="en-GB" sz="2800" b="1" dirty="0">
              <a:solidFill>
                <a:schemeClr val="tx2"/>
              </a:solidFill>
            </a:endParaRPr>
          </a:p>
        </p:txBody>
      </p:sp>
      <p:sp>
        <p:nvSpPr>
          <p:cNvPr id="162" name="Textfeld 161"/>
          <p:cNvSpPr txBox="1"/>
          <p:nvPr/>
        </p:nvSpPr>
        <p:spPr>
          <a:xfrm>
            <a:off x="1175494" y="1897087"/>
            <a:ext cx="660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>
                <a:solidFill>
                  <a:schemeClr val="tx2"/>
                </a:solidFill>
              </a:rPr>
              <a:t>s.t.</a:t>
            </a:r>
            <a:endParaRPr lang="en-GB" sz="1400" dirty="0">
              <a:solidFill>
                <a:srgbClr val="FF0000"/>
              </a:solidFill>
            </a:endParaRPr>
          </a:p>
        </p:txBody>
      </p:sp>
      <p:pic>
        <p:nvPicPr>
          <p:cNvPr id="6" name="Grafik 5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3697" y="1484784"/>
            <a:ext cx="908198" cy="33348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Grafik 9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249" y="1930342"/>
            <a:ext cx="796838" cy="24116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3" name="Textfeld 92"/>
          <p:cNvSpPr txBox="1"/>
          <p:nvPr/>
        </p:nvSpPr>
        <p:spPr>
          <a:xfrm>
            <a:off x="611560" y="1052736"/>
            <a:ext cx="207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chemeClr val="tx2"/>
                </a:solidFill>
              </a:rPr>
              <a:t>primal program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23" name="Textfeld 122"/>
          <p:cNvSpPr txBox="1"/>
          <p:nvPr/>
        </p:nvSpPr>
        <p:spPr>
          <a:xfrm>
            <a:off x="6427693" y="1052736"/>
            <a:ext cx="167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chemeClr val="tx2"/>
                </a:solidFill>
              </a:rPr>
              <a:t>dual program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24" name="Textfeld 123"/>
          <p:cNvSpPr txBox="1"/>
          <p:nvPr/>
        </p:nvSpPr>
        <p:spPr>
          <a:xfrm>
            <a:off x="6897629" y="1883447"/>
            <a:ext cx="660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>
                <a:solidFill>
                  <a:schemeClr val="tx2"/>
                </a:solidFill>
              </a:rPr>
              <a:t>s.t.</a:t>
            </a:r>
            <a:endParaRPr lang="en-GB" sz="1400" dirty="0">
              <a:solidFill>
                <a:srgbClr val="FF0000"/>
              </a:solidFill>
            </a:endParaRPr>
          </a:p>
        </p:txBody>
      </p:sp>
      <p:pic>
        <p:nvPicPr>
          <p:cNvPr id="29" name="Grafik 28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2240" y="1492295"/>
            <a:ext cx="1075382" cy="35252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" name="Grafik 29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0432" y="1926430"/>
            <a:ext cx="537033" cy="20347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1" name="Grafik 40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1840" y="1340768"/>
            <a:ext cx="2371242" cy="25902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2" name="Grafik 41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6737" y="1727224"/>
            <a:ext cx="2057351" cy="33362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5" name="Textfeld 44"/>
          <p:cNvSpPr txBox="1"/>
          <p:nvPr/>
        </p:nvSpPr>
        <p:spPr>
          <a:xfrm>
            <a:off x="395534" y="2339588"/>
            <a:ext cx="640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</a:rPr>
              <a:t>Example 2: the support vector machine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2399630" y="3149892"/>
            <a:ext cx="660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>
                <a:solidFill>
                  <a:schemeClr val="tx2"/>
                </a:solidFill>
              </a:rPr>
              <a:t>s.t.</a:t>
            </a:r>
            <a:endParaRPr lang="en-GB" sz="1400" dirty="0">
              <a:solidFill>
                <a:srgbClr val="FF0000"/>
              </a:solidFill>
            </a:endParaRPr>
          </a:p>
        </p:txBody>
      </p:sp>
      <p:pic>
        <p:nvPicPr>
          <p:cNvPr id="12" name="Grafik 11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1241" y="3054805"/>
            <a:ext cx="1648979" cy="50036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0" name="Textfeld 49"/>
          <p:cNvSpPr txBox="1"/>
          <p:nvPr/>
        </p:nvSpPr>
        <p:spPr>
          <a:xfrm>
            <a:off x="611560" y="2708920"/>
            <a:ext cx="207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chemeClr val="tx2"/>
                </a:solidFill>
              </a:rPr>
              <a:t>primal program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8" name="Grafik 7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7824" y="3169637"/>
            <a:ext cx="1871196" cy="24126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4" name="Grafik 43" descr="TP_t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3232" y="3221072"/>
            <a:ext cx="1286656" cy="16818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Grafik 15" descr="TP_t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4410" y="3645024"/>
            <a:ext cx="4705702" cy="66700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8" name="Textfeld 47"/>
          <p:cNvSpPr txBox="1"/>
          <p:nvPr/>
        </p:nvSpPr>
        <p:spPr>
          <a:xfrm>
            <a:off x="599429" y="4332701"/>
            <a:ext cx="695840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due to convexity, minimizer</a:t>
            </a:r>
            <a:endParaRPr lang="en-GB" sz="1700" dirty="0">
              <a:solidFill>
                <a:schemeClr val="tx2"/>
              </a:solidFill>
            </a:endParaRPr>
          </a:p>
        </p:txBody>
      </p:sp>
      <p:pic>
        <p:nvPicPr>
          <p:cNvPr id="20" name="Grafik 19" descr="TP_t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6563" y="4677442"/>
            <a:ext cx="1945280" cy="66695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Grafik 22" descr="TP_tmp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8195" y="4696372"/>
            <a:ext cx="1315013" cy="66695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5" name="Textfeld 54"/>
          <p:cNvSpPr txBox="1"/>
          <p:nvPr/>
        </p:nvSpPr>
        <p:spPr>
          <a:xfrm>
            <a:off x="3275856" y="4332700"/>
            <a:ext cx="267362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is zero of first derivatives:</a:t>
            </a:r>
            <a:endParaRPr lang="en-GB" sz="1700" dirty="0">
              <a:solidFill>
                <a:schemeClr val="tx2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611561" y="5552410"/>
            <a:ext cx="11521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therefore</a:t>
            </a:r>
            <a:endParaRPr lang="en-GB" sz="1700" dirty="0">
              <a:solidFill>
                <a:schemeClr val="tx2"/>
              </a:solidFill>
            </a:endParaRPr>
          </a:p>
        </p:txBody>
      </p:sp>
      <p:pic>
        <p:nvPicPr>
          <p:cNvPr id="32" name="Grafik 31" descr="TP_tmp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1680" y="5417267"/>
            <a:ext cx="6112489" cy="68571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4" name="Textfeld 63"/>
          <p:cNvSpPr txBox="1"/>
          <p:nvPr/>
        </p:nvSpPr>
        <p:spPr>
          <a:xfrm>
            <a:off x="783531" y="6227687"/>
            <a:ext cx="167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chemeClr val="tx2"/>
                </a:solidFill>
              </a:rPr>
              <a:t>dual program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66" name="Grafik 65" descr="TP_tmp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92543" y="6309217"/>
            <a:ext cx="1075382" cy="35252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8" name="Textfeld 67"/>
          <p:cNvSpPr txBox="1"/>
          <p:nvPr/>
        </p:nvSpPr>
        <p:spPr>
          <a:xfrm>
            <a:off x="3707904" y="6289575"/>
            <a:ext cx="660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>
                <a:solidFill>
                  <a:schemeClr val="tx2"/>
                </a:solidFill>
              </a:rPr>
              <a:t>s.t.</a:t>
            </a:r>
            <a:endParaRPr lang="en-GB" sz="1400" dirty="0">
              <a:solidFill>
                <a:srgbClr val="FF0000"/>
              </a:solidFill>
            </a:endParaRPr>
          </a:p>
        </p:txBody>
      </p:sp>
      <p:pic>
        <p:nvPicPr>
          <p:cNvPr id="57" name="Grafik 56" descr="TP_tmp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84367" y="6342183"/>
            <a:ext cx="592219" cy="22222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3" name="Grafik 32" descr="TP_tmp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6056" y="6112649"/>
            <a:ext cx="1130173" cy="66676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7" name="Grafik 36" descr="TP_tmp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2077" y="4437112"/>
            <a:ext cx="1464339" cy="66712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3" name="Textfeld 72"/>
          <p:cNvSpPr txBox="1"/>
          <p:nvPr/>
        </p:nvSpPr>
        <p:spPr>
          <a:xfrm>
            <a:off x="5952946" y="4581128"/>
            <a:ext cx="89913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implies</a:t>
            </a:r>
            <a:endParaRPr lang="en-GB" sz="1700" dirty="0">
              <a:solidFill>
                <a:schemeClr val="tx2"/>
              </a:solidFill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6409173" y="5085184"/>
            <a:ext cx="3707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tx2"/>
                </a:solidFill>
              </a:rPr>
              <a:t>(compare </a:t>
            </a:r>
            <a:r>
              <a:rPr lang="en-GB" sz="1200" dirty="0" err="1" smtClean="0">
                <a:solidFill>
                  <a:schemeClr val="tx2"/>
                </a:solidFill>
              </a:rPr>
              <a:t>representer</a:t>
            </a:r>
            <a:r>
              <a:rPr lang="en-GB" sz="1200" dirty="0" smtClean="0">
                <a:solidFill>
                  <a:schemeClr val="tx2"/>
                </a:solidFill>
              </a:rPr>
              <a:t> theorem!)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6841221" y="6146054"/>
            <a:ext cx="2195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 smtClean="0">
                <a:solidFill>
                  <a:schemeClr val="tx2"/>
                </a:solidFill>
              </a:rPr>
              <a:t>Kernelizable</a:t>
            </a:r>
            <a:r>
              <a:rPr lang="en-GB" sz="2000" b="1" dirty="0" smtClean="0">
                <a:solidFill>
                  <a:schemeClr val="tx2"/>
                </a:solidFill>
              </a:rPr>
              <a:t>!</a:t>
            </a:r>
            <a:endParaRPr lang="en-GB" sz="2000" b="1" dirty="0">
              <a:solidFill>
                <a:schemeClr val="tx2"/>
              </a:solidFill>
            </a:endParaRPr>
          </a:p>
        </p:txBody>
      </p:sp>
      <p:pic>
        <p:nvPicPr>
          <p:cNvPr id="54" name="Grafik 53" descr="TP_tmp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38799" y="5517232"/>
            <a:ext cx="764790" cy="24513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Grafik 55" descr="TP_tmp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91060" y="5774073"/>
            <a:ext cx="765069" cy="16686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2" name="Textfeld 71"/>
          <p:cNvSpPr txBox="1"/>
          <p:nvPr/>
        </p:nvSpPr>
        <p:spPr>
          <a:xfrm>
            <a:off x="5220072" y="3399633"/>
            <a:ext cx="3600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note: this is a convex program</a:t>
            </a:r>
            <a:endParaRPr lang="en-GB" sz="17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40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55" grpId="0"/>
      <p:bldP spid="58" grpId="0"/>
      <p:bldP spid="64" grpId="0"/>
      <p:bldP spid="68" grpId="0"/>
      <p:bldP spid="73" grpId="0"/>
      <p:bldP spid="74" grpId="0"/>
      <p:bldP spid="75" grpId="0"/>
      <p:bldP spid="7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323528" y="2781300"/>
            <a:ext cx="8489950" cy="79216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de-DE" altLang="de-DE" sz="4800" dirty="0" smtClean="0"/>
              <a:t>The </a:t>
            </a:r>
            <a:r>
              <a:rPr lang="de-DE" altLang="de-DE" sz="4800" dirty="0" err="1" smtClean="0"/>
              <a:t>kernel</a:t>
            </a:r>
            <a:r>
              <a:rPr lang="de-DE" altLang="de-DE" sz="4800" dirty="0" smtClean="0"/>
              <a:t> </a:t>
            </a:r>
            <a:br>
              <a:rPr lang="de-DE" altLang="de-DE" sz="4800" dirty="0" smtClean="0"/>
            </a:br>
            <a:r>
              <a:rPr lang="de-DE" altLang="de-DE" sz="4800" dirty="0" smtClean="0"/>
              <a:t>Support </a:t>
            </a:r>
            <a:r>
              <a:rPr lang="de-DE" altLang="de-DE" sz="4800" dirty="0" err="1" smtClean="0"/>
              <a:t>Vector</a:t>
            </a:r>
            <a:r>
              <a:rPr lang="de-DE" altLang="de-DE" sz="4800" dirty="0" smtClean="0"/>
              <a:t> </a:t>
            </a:r>
            <a:r>
              <a:rPr lang="de-DE" altLang="de-DE" sz="4800" dirty="0" err="1" smtClean="0"/>
              <a:t>Machine</a:t>
            </a:r>
            <a:endParaRPr lang="de-DE" altLang="de-DE" sz="6600" dirty="0" smtClean="0"/>
          </a:p>
        </p:txBody>
      </p:sp>
    </p:spTree>
    <p:extLst>
      <p:ext uri="{BB962C8B-B14F-4D97-AF65-F5344CB8AC3E}">
        <p14:creationId xmlns:p14="http://schemas.microsoft.com/office/powerpoint/2010/main" val="75645151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feld 81"/>
          <p:cNvSpPr txBox="1"/>
          <p:nvPr/>
        </p:nvSpPr>
        <p:spPr>
          <a:xfrm>
            <a:off x="323528" y="1013824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The linear support vector machine</a:t>
            </a:r>
            <a:endParaRPr lang="en-GB" sz="2000" dirty="0">
              <a:solidFill>
                <a:schemeClr val="tx2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178696" y="476672"/>
            <a:ext cx="8209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tx2"/>
                </a:solidFill>
              </a:rPr>
              <a:t>The kernel support vector machine</a:t>
            </a:r>
            <a:endParaRPr lang="en-GB" sz="2800" b="1" dirty="0">
              <a:solidFill>
                <a:schemeClr val="tx2"/>
              </a:solidFill>
            </a:endParaRPr>
          </a:p>
        </p:txBody>
      </p:sp>
      <p:sp>
        <p:nvSpPr>
          <p:cNvPr id="162" name="Textfeld 161"/>
          <p:cNvSpPr txBox="1"/>
          <p:nvPr/>
        </p:nvSpPr>
        <p:spPr>
          <a:xfrm>
            <a:off x="1969984" y="2165663"/>
            <a:ext cx="660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>
                <a:solidFill>
                  <a:schemeClr val="tx2"/>
                </a:solidFill>
              </a:rPr>
              <a:t>s.t.</a:t>
            </a:r>
            <a:endParaRPr lang="en-GB" sz="1400" dirty="0">
              <a:solidFill>
                <a:srgbClr val="FF0000"/>
              </a:solidFill>
            </a:endParaRPr>
          </a:p>
        </p:txBody>
      </p:sp>
      <p:pic>
        <p:nvPicPr>
          <p:cNvPr id="166" name="Grafik 165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79066" y="2201541"/>
            <a:ext cx="1871562" cy="24131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4" name="Grafik 163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9448" y="2249137"/>
            <a:ext cx="1286656" cy="16818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568" y="2060848"/>
            <a:ext cx="1074569" cy="48116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3" name="Grafik 82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88" y="1431872"/>
            <a:ext cx="2334602" cy="22234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4" name="Grafik 83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65576" y="1412776"/>
            <a:ext cx="2907379" cy="24107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6" name="Textfeld 85"/>
          <p:cNvSpPr txBox="1"/>
          <p:nvPr/>
        </p:nvSpPr>
        <p:spPr>
          <a:xfrm>
            <a:off x="395536" y="4456568"/>
            <a:ext cx="3214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smtClean="0">
                <a:solidFill>
                  <a:schemeClr val="tx2"/>
                </a:solidFill>
              </a:rPr>
              <a:t>The dual Kernel </a:t>
            </a:r>
            <a:r>
              <a:rPr lang="en-GB" sz="2000" b="1" dirty="0" smtClean="0">
                <a:solidFill>
                  <a:schemeClr val="tx2"/>
                </a:solidFill>
              </a:rPr>
              <a:t>SVM</a:t>
            </a:r>
            <a:endParaRPr lang="en-GB" sz="2000" b="1" dirty="0">
              <a:solidFill>
                <a:schemeClr val="tx2"/>
              </a:solidFill>
            </a:endParaRPr>
          </a:p>
        </p:txBody>
      </p:sp>
      <p:pic>
        <p:nvPicPr>
          <p:cNvPr id="20" name="Grafik 19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15197" y="5651340"/>
            <a:ext cx="1909178" cy="33357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2" name="Textfeld 61"/>
          <p:cNvSpPr txBox="1"/>
          <p:nvPr/>
        </p:nvSpPr>
        <p:spPr>
          <a:xfrm>
            <a:off x="395536" y="1700808"/>
            <a:ext cx="321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Primal formulation: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414992" y="2627620"/>
            <a:ext cx="321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Dual formulation: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6" name="Grafik 5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024" y="2959312"/>
            <a:ext cx="4389887" cy="68571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7" name="Textfeld 66"/>
          <p:cNvSpPr txBox="1"/>
          <p:nvPr/>
        </p:nvSpPr>
        <p:spPr>
          <a:xfrm>
            <a:off x="683568" y="3831575"/>
            <a:ext cx="660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>
                <a:solidFill>
                  <a:schemeClr val="tx2"/>
                </a:solidFill>
              </a:rPr>
              <a:t>s.t.</a:t>
            </a:r>
            <a:endParaRPr lang="en-GB" sz="1400" dirty="0">
              <a:solidFill>
                <a:srgbClr val="FF0000"/>
              </a:solidFill>
            </a:endParaRPr>
          </a:p>
        </p:txBody>
      </p:sp>
      <p:pic>
        <p:nvPicPr>
          <p:cNvPr id="8" name="Grafik 7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0031" y="3874558"/>
            <a:ext cx="592219" cy="22222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9" name="Grafik 68" descr="TP_t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9712" y="3645024"/>
            <a:ext cx="1130173" cy="66676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Grafik 24" descr="TP_t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4064" y="6304448"/>
            <a:ext cx="1797989" cy="25907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0" name="Textfeld 69"/>
          <p:cNvSpPr txBox="1"/>
          <p:nvPr/>
        </p:nvSpPr>
        <p:spPr>
          <a:xfrm>
            <a:off x="3652175" y="3748773"/>
            <a:ext cx="99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Obtain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15" name="Grafik 14" descr="TP_t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3691" y="4810792"/>
            <a:ext cx="4704413" cy="68571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Grafik 17" descr="TP_tmp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8066" y="5557064"/>
            <a:ext cx="1873595" cy="46422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0" name="Textfeld 89"/>
          <p:cNvSpPr txBox="1"/>
          <p:nvPr/>
        </p:nvSpPr>
        <p:spPr>
          <a:xfrm>
            <a:off x="7003618" y="5642084"/>
            <a:ext cx="1303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(this is a </a:t>
            </a:r>
            <a:r>
              <a:rPr lang="en-GB" sz="1400" dirty="0" err="1" smtClean="0">
                <a:solidFill>
                  <a:schemeClr val="tx2"/>
                </a:solidFill>
              </a:rPr>
              <a:t>psd</a:t>
            </a:r>
            <a:r>
              <a:rPr lang="en-GB" sz="1400" dirty="0" smtClean="0">
                <a:solidFill>
                  <a:schemeClr val="tx2"/>
                </a:solidFill>
              </a:rPr>
              <a:t/>
            </a:r>
            <a:br>
              <a:rPr lang="en-GB" sz="1400" dirty="0" smtClean="0">
                <a:solidFill>
                  <a:schemeClr val="tx2"/>
                </a:solidFill>
              </a:rPr>
            </a:br>
            <a:r>
              <a:rPr lang="en-GB" sz="1400" dirty="0" smtClean="0">
                <a:solidFill>
                  <a:schemeClr val="tx2"/>
                </a:solidFill>
              </a:rPr>
              <a:t>kernel matrix)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3746816" y="4293532"/>
            <a:ext cx="239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Predicted label is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15" name="Textfeld 114"/>
          <p:cNvSpPr txBox="1"/>
          <p:nvPr/>
        </p:nvSpPr>
        <p:spPr>
          <a:xfrm>
            <a:off x="5808915" y="4997343"/>
            <a:ext cx="660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>
                <a:solidFill>
                  <a:schemeClr val="tx2"/>
                </a:solidFill>
              </a:rPr>
              <a:t>s.t.</a:t>
            </a:r>
            <a:endParaRPr lang="en-GB" sz="1400" dirty="0">
              <a:solidFill>
                <a:srgbClr val="FF0000"/>
              </a:solidFill>
            </a:endParaRPr>
          </a:p>
        </p:txBody>
      </p:sp>
      <p:pic>
        <p:nvPicPr>
          <p:cNvPr id="116" name="Grafik 115" descr="TP_tmp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5378" y="5040326"/>
            <a:ext cx="592219" cy="22222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9" name="Grafik 118" descr="TP_tmp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5059" y="4810792"/>
            <a:ext cx="1130173" cy="66676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0" name="Textfeld 119"/>
          <p:cNvSpPr txBox="1"/>
          <p:nvPr/>
        </p:nvSpPr>
        <p:spPr>
          <a:xfrm>
            <a:off x="467544" y="6224474"/>
            <a:ext cx="99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Obtain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22" name="Grafik 21" descr="TP_tmp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6200" y="6091747"/>
            <a:ext cx="2186800" cy="66704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3" name="Textfeld 122"/>
          <p:cNvSpPr txBox="1"/>
          <p:nvPr/>
        </p:nvSpPr>
        <p:spPr>
          <a:xfrm>
            <a:off x="3995936" y="6237645"/>
            <a:ext cx="239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Predict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26" name="Grafik 25" descr="TP_tmp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22312" y="6290197"/>
            <a:ext cx="1668539" cy="27808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6" name="Textfeld 125"/>
          <p:cNvSpPr txBox="1"/>
          <p:nvPr/>
        </p:nvSpPr>
        <p:spPr>
          <a:xfrm>
            <a:off x="4283968" y="5641503"/>
            <a:ext cx="736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where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127" name="Textfeld 126"/>
          <p:cNvSpPr txBox="1"/>
          <p:nvPr/>
        </p:nvSpPr>
        <p:spPr>
          <a:xfrm>
            <a:off x="6591294" y="6265082"/>
            <a:ext cx="736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where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132" name="Ellipse 131"/>
          <p:cNvSpPr/>
          <p:nvPr/>
        </p:nvSpPr>
        <p:spPr>
          <a:xfrm>
            <a:off x="2414919" y="5769670"/>
            <a:ext cx="154242" cy="16151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Grafik 26" descr="TP_tmp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9738" y="3611928"/>
            <a:ext cx="1426639" cy="66717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8" name="Grafik 27" descr="TP_tmp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9552" y="3625774"/>
            <a:ext cx="2112314" cy="66704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Grafik 28" descr="TP_tmp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4128" y="4365104"/>
            <a:ext cx="2280333" cy="24138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3" name="Textfeld 132"/>
          <p:cNvSpPr txBox="1"/>
          <p:nvPr/>
        </p:nvSpPr>
        <p:spPr>
          <a:xfrm>
            <a:off x="2411760" y="5929535"/>
            <a:ext cx="1301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00B0F0"/>
                </a:solidFill>
              </a:rPr>
              <a:t>“sparse norm”</a:t>
            </a:r>
            <a:endParaRPr lang="en-GB" sz="1400" dirty="0">
              <a:solidFill>
                <a:srgbClr val="00B0F0"/>
              </a:solidFill>
            </a:endParaRPr>
          </a:p>
        </p:txBody>
      </p:sp>
      <p:cxnSp>
        <p:nvCxnSpPr>
          <p:cNvPr id="134" name="Gerade Verbindung mit Pfeil 133"/>
          <p:cNvCxnSpPr/>
          <p:nvPr/>
        </p:nvCxnSpPr>
        <p:spPr>
          <a:xfrm flipH="1" flipV="1">
            <a:off x="6175632" y="980728"/>
            <a:ext cx="2188" cy="24482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/>
          <p:cNvCxnSpPr/>
          <p:nvPr/>
        </p:nvCxnSpPr>
        <p:spPr>
          <a:xfrm>
            <a:off x="6177021" y="3429000"/>
            <a:ext cx="28594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 flipH="1" flipV="1">
            <a:off x="6601946" y="1835779"/>
            <a:ext cx="1977539" cy="113198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uppieren 136"/>
          <p:cNvGrpSpPr/>
          <p:nvPr/>
        </p:nvGrpSpPr>
        <p:grpSpPr>
          <a:xfrm>
            <a:off x="6391656" y="2165641"/>
            <a:ext cx="1728192" cy="1191351"/>
            <a:chOff x="6228184" y="2669697"/>
            <a:chExt cx="1728192" cy="1191351"/>
          </a:xfrm>
        </p:grpSpPr>
        <p:sp>
          <p:nvSpPr>
            <p:cNvPr id="138" name="Ellipse 137"/>
            <p:cNvSpPr/>
            <p:nvPr/>
          </p:nvSpPr>
          <p:spPr>
            <a:xfrm flipH="1">
              <a:off x="6660232" y="2827353"/>
              <a:ext cx="43376" cy="3922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39" name="Ellipse 138"/>
            <p:cNvSpPr/>
            <p:nvPr/>
          </p:nvSpPr>
          <p:spPr>
            <a:xfrm flipH="1">
              <a:off x="6658758" y="3231155"/>
              <a:ext cx="43376" cy="3922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40" name="Ellipse 139"/>
            <p:cNvSpPr/>
            <p:nvPr/>
          </p:nvSpPr>
          <p:spPr>
            <a:xfrm flipH="1">
              <a:off x="6250842" y="2992187"/>
              <a:ext cx="43376" cy="3922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41" name="Ellipse 140"/>
            <p:cNvSpPr/>
            <p:nvPr/>
          </p:nvSpPr>
          <p:spPr>
            <a:xfrm flipH="1">
              <a:off x="7120912" y="3245761"/>
              <a:ext cx="43376" cy="3922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42" name="Ellipse 141"/>
            <p:cNvSpPr/>
            <p:nvPr/>
          </p:nvSpPr>
          <p:spPr>
            <a:xfrm flipH="1">
              <a:off x="6444208" y="3461785"/>
              <a:ext cx="43376" cy="3922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43" name="Ellipse 142"/>
            <p:cNvSpPr/>
            <p:nvPr/>
          </p:nvSpPr>
          <p:spPr>
            <a:xfrm flipH="1">
              <a:off x="7480952" y="3605801"/>
              <a:ext cx="43376" cy="3922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44" name="Ellipse 143"/>
            <p:cNvSpPr/>
            <p:nvPr/>
          </p:nvSpPr>
          <p:spPr>
            <a:xfrm flipH="1">
              <a:off x="6904888" y="3573016"/>
              <a:ext cx="43376" cy="3922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45" name="Ellipse 144"/>
            <p:cNvSpPr/>
            <p:nvPr/>
          </p:nvSpPr>
          <p:spPr>
            <a:xfrm flipH="1">
              <a:off x="7913000" y="3821825"/>
              <a:ext cx="43376" cy="3922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46" name="Ellipse 145"/>
            <p:cNvSpPr/>
            <p:nvPr/>
          </p:nvSpPr>
          <p:spPr>
            <a:xfrm flipH="1">
              <a:off x="6228184" y="2669697"/>
              <a:ext cx="43376" cy="3922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47" name="Ellipse 146"/>
            <p:cNvSpPr/>
            <p:nvPr/>
          </p:nvSpPr>
          <p:spPr>
            <a:xfrm flipH="1">
              <a:off x="7840992" y="3501008"/>
              <a:ext cx="43376" cy="3922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p:grpSp>
        <p:nvGrpSpPr>
          <p:cNvPr id="148" name="Gruppieren 147"/>
          <p:cNvGrpSpPr/>
          <p:nvPr/>
        </p:nvGrpSpPr>
        <p:grpSpPr>
          <a:xfrm>
            <a:off x="6865606" y="1196752"/>
            <a:ext cx="1974322" cy="1259136"/>
            <a:chOff x="6702134" y="1700808"/>
            <a:chExt cx="1974322" cy="1259136"/>
          </a:xfrm>
        </p:grpSpPr>
        <p:sp>
          <p:nvSpPr>
            <p:cNvPr id="149" name="Ellipse 148"/>
            <p:cNvSpPr/>
            <p:nvPr/>
          </p:nvSpPr>
          <p:spPr>
            <a:xfrm flipH="1">
              <a:off x="7766754" y="2089311"/>
              <a:ext cx="43376" cy="3922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50" name="Ellipse 149"/>
            <p:cNvSpPr/>
            <p:nvPr/>
          </p:nvSpPr>
          <p:spPr>
            <a:xfrm flipH="1">
              <a:off x="8188444" y="2475029"/>
              <a:ext cx="43376" cy="3922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51" name="Ellipse 150"/>
            <p:cNvSpPr/>
            <p:nvPr/>
          </p:nvSpPr>
          <p:spPr>
            <a:xfrm flipH="1">
              <a:off x="7780528" y="2555601"/>
              <a:ext cx="43376" cy="3922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52" name="Ellipse 151"/>
            <p:cNvSpPr/>
            <p:nvPr/>
          </p:nvSpPr>
          <p:spPr>
            <a:xfrm flipH="1">
              <a:off x="8086465" y="1916832"/>
              <a:ext cx="43376" cy="3922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53" name="Ellipse 152"/>
            <p:cNvSpPr/>
            <p:nvPr/>
          </p:nvSpPr>
          <p:spPr>
            <a:xfrm flipH="1">
              <a:off x="7212029" y="1916832"/>
              <a:ext cx="43376" cy="3922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54" name="Ellipse 153"/>
            <p:cNvSpPr/>
            <p:nvPr/>
          </p:nvSpPr>
          <p:spPr>
            <a:xfrm flipH="1">
              <a:off x="6702134" y="2123868"/>
              <a:ext cx="43376" cy="3922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55" name="Ellipse 154"/>
            <p:cNvSpPr/>
            <p:nvPr/>
          </p:nvSpPr>
          <p:spPr>
            <a:xfrm flipH="1">
              <a:off x="6760872" y="1700808"/>
              <a:ext cx="43376" cy="3922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56" name="Ellipse 155"/>
            <p:cNvSpPr/>
            <p:nvPr/>
          </p:nvSpPr>
          <p:spPr>
            <a:xfrm flipH="1">
              <a:off x="8100392" y="2920721"/>
              <a:ext cx="43376" cy="3922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57" name="Ellipse 156"/>
            <p:cNvSpPr/>
            <p:nvPr/>
          </p:nvSpPr>
          <p:spPr>
            <a:xfrm flipH="1">
              <a:off x="7668344" y="1844824"/>
              <a:ext cx="43376" cy="3922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58" name="Ellipse 157"/>
            <p:cNvSpPr/>
            <p:nvPr/>
          </p:nvSpPr>
          <p:spPr>
            <a:xfrm flipH="1">
              <a:off x="8633080" y="2852936"/>
              <a:ext cx="43376" cy="3922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p:cxnSp>
        <p:nvCxnSpPr>
          <p:cNvPr id="159" name="Gerade Verbindung 158"/>
          <p:cNvCxnSpPr/>
          <p:nvPr/>
        </p:nvCxnSpPr>
        <p:spPr>
          <a:xfrm flipH="1" flipV="1">
            <a:off x="6463664" y="2080304"/>
            <a:ext cx="1977539" cy="1131989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160"/>
          <p:cNvCxnSpPr/>
          <p:nvPr/>
        </p:nvCxnSpPr>
        <p:spPr>
          <a:xfrm flipH="1" flipV="1">
            <a:off x="6708645" y="1576931"/>
            <a:ext cx="1977539" cy="1131989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/>
          <p:cNvCxnSpPr/>
          <p:nvPr/>
        </p:nvCxnSpPr>
        <p:spPr>
          <a:xfrm flipV="1">
            <a:off x="6179544" y="2080304"/>
            <a:ext cx="820720" cy="1348696"/>
          </a:xfrm>
          <a:prstGeom prst="straightConnector1">
            <a:avLst/>
          </a:prstGeom>
          <a:ln w="12700">
            <a:solidFill>
              <a:schemeClr val="tx1"/>
            </a:solidFill>
            <a:prstDash val="lgDash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/>
          <p:cNvCxnSpPr/>
          <p:nvPr/>
        </p:nvCxnSpPr>
        <p:spPr>
          <a:xfrm flipV="1">
            <a:off x="6185518" y="2967768"/>
            <a:ext cx="278146" cy="451506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/>
          <p:cNvCxnSpPr/>
          <p:nvPr/>
        </p:nvCxnSpPr>
        <p:spPr>
          <a:xfrm flipV="1">
            <a:off x="7406814" y="2123573"/>
            <a:ext cx="290611" cy="503372"/>
          </a:xfrm>
          <a:prstGeom prst="line">
            <a:avLst/>
          </a:prstGeom>
          <a:ln w="19050">
            <a:solidFill>
              <a:srgbClr val="C00000"/>
            </a:solidFill>
            <a:prstDash val="dash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Ellipse 167"/>
          <p:cNvSpPr/>
          <p:nvPr/>
        </p:nvSpPr>
        <p:spPr>
          <a:xfrm>
            <a:off x="8224952" y="2368336"/>
            <a:ext cx="130089" cy="12036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Ellipse 169"/>
          <p:cNvSpPr/>
          <p:nvPr/>
        </p:nvSpPr>
        <p:spPr>
          <a:xfrm>
            <a:off x="7975832" y="2948594"/>
            <a:ext cx="130089" cy="12036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Ellipse 170"/>
          <p:cNvSpPr/>
          <p:nvPr/>
        </p:nvSpPr>
        <p:spPr>
          <a:xfrm>
            <a:off x="6785079" y="2286600"/>
            <a:ext cx="130089" cy="12036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Ellipse 171"/>
          <p:cNvSpPr/>
          <p:nvPr/>
        </p:nvSpPr>
        <p:spPr>
          <a:xfrm>
            <a:off x="6823704" y="1580160"/>
            <a:ext cx="130089" cy="12036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Textfeld 172"/>
          <p:cNvSpPr txBox="1"/>
          <p:nvPr/>
        </p:nvSpPr>
        <p:spPr>
          <a:xfrm>
            <a:off x="7524328" y="1628800"/>
            <a:ext cx="1619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0070C0"/>
                </a:solidFill>
              </a:rPr>
              <a:t>“support vectors”</a:t>
            </a:r>
            <a:endParaRPr lang="en-GB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82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5" dur="2000" fill="hold"/>
                                        <p:tgtEl>
                                          <p:spTgt spid="16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7" dur="2000" fill="hold"/>
                                        <p:tgtEl>
                                          <p:spTgt spid="17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6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09" dur="2000" fill="hold"/>
                                        <p:tgtEl>
                                          <p:spTgt spid="17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6" presetClass="emph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111" dur="2000" fill="hold"/>
                                        <p:tgtEl>
                                          <p:spTgt spid="17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1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1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63" grpId="0"/>
      <p:bldP spid="67" grpId="0"/>
      <p:bldP spid="70" grpId="0"/>
      <p:bldP spid="90" grpId="0"/>
      <p:bldP spid="93" grpId="0"/>
      <p:bldP spid="115" grpId="0"/>
      <p:bldP spid="120" grpId="0"/>
      <p:bldP spid="123" grpId="0"/>
      <p:bldP spid="126" grpId="0"/>
      <p:bldP spid="127" grpId="0"/>
      <p:bldP spid="132" grpId="0" animBg="1"/>
      <p:bldP spid="133" grpId="0"/>
      <p:bldP spid="168" grpId="0" animBg="1"/>
      <p:bldP spid="170" grpId="0" animBg="1"/>
      <p:bldP spid="171" grpId="0" animBg="1"/>
      <p:bldP spid="172" grpId="0" animBg="1"/>
      <p:bldP spid="17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8064" y="5526857"/>
            <a:ext cx="1593874" cy="66735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Grafik 21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6200" y="1773298"/>
            <a:ext cx="2186800" cy="66704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2" name="Textfeld 81"/>
          <p:cNvSpPr txBox="1"/>
          <p:nvPr/>
        </p:nvSpPr>
        <p:spPr>
          <a:xfrm>
            <a:off x="323528" y="2452826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Observation:</a:t>
            </a:r>
            <a:endParaRPr lang="en-GB" sz="2000" dirty="0">
              <a:solidFill>
                <a:schemeClr val="tx2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178696" y="476672"/>
            <a:ext cx="8209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tx2"/>
                </a:solidFill>
              </a:rPr>
              <a:t>Intuition on the non-linear kernel SVM</a:t>
            </a:r>
            <a:endParaRPr lang="en-GB" sz="2800" b="1" dirty="0">
              <a:solidFill>
                <a:schemeClr val="tx2"/>
              </a:solidFill>
            </a:endParaRPr>
          </a:p>
        </p:txBody>
      </p:sp>
      <p:cxnSp>
        <p:nvCxnSpPr>
          <p:cNvPr id="59" name="Gerade Verbindung 58"/>
          <p:cNvCxnSpPr/>
          <p:nvPr/>
        </p:nvCxnSpPr>
        <p:spPr>
          <a:xfrm flipH="1" flipV="1">
            <a:off x="6169898" y="3924011"/>
            <a:ext cx="1977539" cy="113198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5743584" y="3068960"/>
            <a:ext cx="2860864" cy="2448272"/>
            <a:chOff x="5743584" y="3068960"/>
            <a:chExt cx="2860864" cy="2448272"/>
          </a:xfrm>
        </p:grpSpPr>
        <p:cxnSp>
          <p:nvCxnSpPr>
            <p:cNvPr id="56" name="Gerade Verbindung mit Pfeil 55"/>
            <p:cNvCxnSpPr/>
            <p:nvPr/>
          </p:nvCxnSpPr>
          <p:spPr>
            <a:xfrm flipH="1" flipV="1">
              <a:off x="5743584" y="3068960"/>
              <a:ext cx="2188" cy="24482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/>
            <p:cNvCxnSpPr/>
            <p:nvPr/>
          </p:nvCxnSpPr>
          <p:spPr>
            <a:xfrm>
              <a:off x="5744973" y="5517232"/>
              <a:ext cx="28594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Ellipse 65"/>
            <p:cNvSpPr/>
            <p:nvPr/>
          </p:nvSpPr>
          <p:spPr>
            <a:xfrm flipH="1">
              <a:off x="7498178" y="3673487"/>
              <a:ext cx="43376" cy="3922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2" name="Ellipse 71"/>
            <p:cNvSpPr/>
            <p:nvPr/>
          </p:nvSpPr>
          <p:spPr>
            <a:xfrm flipH="1">
              <a:off x="6391656" y="4411529"/>
              <a:ext cx="43376" cy="3922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4" name="Ellipse 73"/>
            <p:cNvSpPr/>
            <p:nvPr/>
          </p:nvSpPr>
          <p:spPr>
            <a:xfrm flipH="1">
              <a:off x="6390182" y="4815331"/>
              <a:ext cx="43376" cy="3922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6" name="Ellipse 75"/>
            <p:cNvSpPr/>
            <p:nvPr/>
          </p:nvSpPr>
          <p:spPr>
            <a:xfrm flipH="1">
              <a:off x="7919868" y="4059205"/>
              <a:ext cx="43376" cy="3922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7" name="Ellipse 76"/>
            <p:cNvSpPr/>
            <p:nvPr/>
          </p:nvSpPr>
          <p:spPr>
            <a:xfrm flipH="1">
              <a:off x="7511952" y="4139777"/>
              <a:ext cx="43376" cy="3922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8" name="Ellipse 77"/>
            <p:cNvSpPr/>
            <p:nvPr/>
          </p:nvSpPr>
          <p:spPr>
            <a:xfrm flipH="1">
              <a:off x="7817889" y="3501008"/>
              <a:ext cx="43376" cy="3922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9" name="Ellipse 78"/>
            <p:cNvSpPr/>
            <p:nvPr/>
          </p:nvSpPr>
          <p:spPr>
            <a:xfrm flipH="1">
              <a:off x="6943453" y="3501008"/>
              <a:ext cx="43376" cy="3922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80" name="Ellipse 79"/>
            <p:cNvSpPr/>
            <p:nvPr/>
          </p:nvSpPr>
          <p:spPr>
            <a:xfrm flipH="1">
              <a:off x="6433558" y="3708044"/>
              <a:ext cx="43376" cy="3922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88" name="Ellipse 87"/>
            <p:cNvSpPr/>
            <p:nvPr/>
          </p:nvSpPr>
          <p:spPr>
            <a:xfrm flipH="1">
              <a:off x="6852336" y="4829937"/>
              <a:ext cx="43376" cy="3922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91" name="Ellipse 90"/>
            <p:cNvSpPr/>
            <p:nvPr/>
          </p:nvSpPr>
          <p:spPr>
            <a:xfrm flipH="1">
              <a:off x="6175632" y="5045961"/>
              <a:ext cx="43376" cy="3922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94" name="Ellipse 93"/>
            <p:cNvSpPr/>
            <p:nvPr/>
          </p:nvSpPr>
          <p:spPr>
            <a:xfrm flipH="1">
              <a:off x="7212376" y="5189977"/>
              <a:ext cx="43376" cy="3922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00" name="Ellipse 99"/>
            <p:cNvSpPr/>
            <p:nvPr/>
          </p:nvSpPr>
          <p:spPr>
            <a:xfrm flipH="1">
              <a:off x="6636312" y="5157192"/>
              <a:ext cx="43376" cy="3922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04" name="Ellipse 103"/>
            <p:cNvSpPr/>
            <p:nvPr/>
          </p:nvSpPr>
          <p:spPr>
            <a:xfrm flipH="1">
              <a:off x="7572416" y="5085184"/>
              <a:ext cx="43376" cy="3922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06" name="Ellipse 105"/>
            <p:cNvSpPr/>
            <p:nvPr/>
          </p:nvSpPr>
          <p:spPr>
            <a:xfrm flipH="1">
              <a:off x="6492296" y="3284984"/>
              <a:ext cx="43376" cy="3922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07" name="Ellipse 106"/>
            <p:cNvSpPr/>
            <p:nvPr/>
          </p:nvSpPr>
          <p:spPr>
            <a:xfrm flipH="1">
              <a:off x="7831816" y="4504897"/>
              <a:ext cx="43376" cy="3922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08" name="Ellipse 107"/>
            <p:cNvSpPr/>
            <p:nvPr/>
          </p:nvSpPr>
          <p:spPr>
            <a:xfrm flipH="1">
              <a:off x="7399768" y="3429000"/>
              <a:ext cx="43376" cy="3922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09" name="Ellipse 108"/>
            <p:cNvSpPr/>
            <p:nvPr/>
          </p:nvSpPr>
          <p:spPr>
            <a:xfrm flipH="1">
              <a:off x="8364504" y="4437112"/>
              <a:ext cx="43376" cy="3922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p:cxnSp>
        <p:nvCxnSpPr>
          <p:cNvPr id="110" name="Gerade Verbindung 109"/>
          <p:cNvCxnSpPr/>
          <p:nvPr/>
        </p:nvCxnSpPr>
        <p:spPr>
          <a:xfrm flipH="1" flipV="1">
            <a:off x="6031616" y="4168536"/>
            <a:ext cx="1977539" cy="1131989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110"/>
          <p:cNvCxnSpPr/>
          <p:nvPr/>
        </p:nvCxnSpPr>
        <p:spPr>
          <a:xfrm flipH="1" flipV="1">
            <a:off x="6276597" y="3665163"/>
            <a:ext cx="1977539" cy="1131989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fik 82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88" y="999824"/>
            <a:ext cx="2334602" cy="22234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4" name="Grafik 83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65576" y="980728"/>
            <a:ext cx="2907379" cy="24107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1296251"/>
            <a:ext cx="2908222" cy="46340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5" name="Textfeld 114"/>
          <p:cNvSpPr txBox="1"/>
          <p:nvPr/>
        </p:nvSpPr>
        <p:spPr>
          <a:xfrm>
            <a:off x="3923928" y="1383303"/>
            <a:ext cx="660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>
                <a:solidFill>
                  <a:schemeClr val="tx2"/>
                </a:solidFill>
              </a:rPr>
              <a:t>s.t.</a:t>
            </a:r>
            <a:endParaRPr lang="en-GB" sz="1400" dirty="0">
              <a:solidFill>
                <a:srgbClr val="FF0000"/>
              </a:solidFill>
            </a:endParaRPr>
          </a:p>
        </p:txBody>
      </p:sp>
      <p:pic>
        <p:nvPicPr>
          <p:cNvPr id="116" name="Grafik 115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00391" y="1426286"/>
            <a:ext cx="592219" cy="22222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9" name="Grafik 118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0072" y="1196752"/>
            <a:ext cx="1130173" cy="66676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0" name="Textfeld 119"/>
          <p:cNvSpPr txBox="1"/>
          <p:nvPr/>
        </p:nvSpPr>
        <p:spPr>
          <a:xfrm>
            <a:off x="467544" y="1907540"/>
            <a:ext cx="99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Obtain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23" name="Textfeld 122"/>
          <p:cNvSpPr txBox="1"/>
          <p:nvPr/>
        </p:nvSpPr>
        <p:spPr>
          <a:xfrm>
            <a:off x="3995936" y="1969487"/>
            <a:ext cx="239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Predict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5" name="Grafik 4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2027" y="2031982"/>
            <a:ext cx="2428285" cy="27809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5" name="Grafik 64" descr="TP_t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99555" y="980728"/>
            <a:ext cx="1909178" cy="33357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8" name="Grafik 67" descr="TP_t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0911" y="1407856"/>
            <a:ext cx="1797989" cy="25907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1" name="Textfeld 70"/>
          <p:cNvSpPr txBox="1"/>
          <p:nvPr/>
        </p:nvSpPr>
        <p:spPr>
          <a:xfrm>
            <a:off x="2123728" y="247387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separator is manifold of form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12" name="Grafik 11" descr="TP_t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2080" y="2535720"/>
            <a:ext cx="2261595" cy="25919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0" name="Ellipse 129"/>
          <p:cNvSpPr/>
          <p:nvPr/>
        </p:nvSpPr>
        <p:spPr>
          <a:xfrm>
            <a:off x="1360824" y="3541323"/>
            <a:ext cx="1443127" cy="14123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Gruppieren 20"/>
          <p:cNvGrpSpPr/>
          <p:nvPr/>
        </p:nvGrpSpPr>
        <p:grpSpPr>
          <a:xfrm>
            <a:off x="703024" y="3068960"/>
            <a:ext cx="2860864" cy="2448272"/>
            <a:chOff x="703024" y="3068960"/>
            <a:chExt cx="2860864" cy="2448272"/>
          </a:xfrm>
        </p:grpSpPr>
        <p:cxnSp>
          <p:nvCxnSpPr>
            <p:cNvPr id="75" name="Gerade Verbindung mit Pfeil 74"/>
            <p:cNvCxnSpPr/>
            <p:nvPr/>
          </p:nvCxnSpPr>
          <p:spPr>
            <a:xfrm flipH="1" flipV="1">
              <a:off x="703024" y="3068960"/>
              <a:ext cx="2188" cy="24482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mit Pfeil 80"/>
            <p:cNvCxnSpPr/>
            <p:nvPr/>
          </p:nvCxnSpPr>
          <p:spPr>
            <a:xfrm>
              <a:off x="704413" y="5517232"/>
              <a:ext cx="28594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 Verbindung 131"/>
            <p:cNvCxnSpPr>
              <a:stCxn id="136" idx="4"/>
            </p:cNvCxnSpPr>
            <p:nvPr/>
          </p:nvCxnSpPr>
          <p:spPr>
            <a:xfrm flipV="1">
              <a:off x="3399489" y="4144467"/>
              <a:ext cx="0" cy="96679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Ellipse 132"/>
            <p:cNvSpPr/>
            <p:nvPr/>
          </p:nvSpPr>
          <p:spPr>
            <a:xfrm>
              <a:off x="1380338" y="3626468"/>
              <a:ext cx="40766" cy="3460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34" name="Ellipse 133"/>
            <p:cNvSpPr/>
            <p:nvPr/>
          </p:nvSpPr>
          <p:spPr>
            <a:xfrm>
              <a:off x="1566299" y="5178689"/>
              <a:ext cx="40766" cy="3460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35" name="Ellipse 134"/>
            <p:cNvSpPr/>
            <p:nvPr/>
          </p:nvSpPr>
          <p:spPr>
            <a:xfrm>
              <a:off x="2223383" y="5105169"/>
              <a:ext cx="40766" cy="3460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36" name="Ellipse 135"/>
            <p:cNvSpPr/>
            <p:nvPr/>
          </p:nvSpPr>
          <p:spPr>
            <a:xfrm>
              <a:off x="3379106" y="4206538"/>
              <a:ext cx="40766" cy="3460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37" name="Ellipse 136"/>
            <p:cNvSpPr/>
            <p:nvPr/>
          </p:nvSpPr>
          <p:spPr>
            <a:xfrm>
              <a:off x="2628169" y="3562676"/>
              <a:ext cx="40766" cy="3460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38" name="Ellipse 137"/>
            <p:cNvSpPr/>
            <p:nvPr/>
          </p:nvSpPr>
          <p:spPr>
            <a:xfrm>
              <a:off x="1861428" y="3140968"/>
              <a:ext cx="40766" cy="3460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39" name="Ellipse 138"/>
            <p:cNvSpPr/>
            <p:nvPr/>
          </p:nvSpPr>
          <p:spPr>
            <a:xfrm>
              <a:off x="943768" y="4089811"/>
              <a:ext cx="40766" cy="3460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40" name="Ellipse 139"/>
            <p:cNvSpPr/>
            <p:nvPr/>
          </p:nvSpPr>
          <p:spPr>
            <a:xfrm>
              <a:off x="2915697" y="4827800"/>
              <a:ext cx="40766" cy="3460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41" name="Ellipse 140"/>
            <p:cNvSpPr/>
            <p:nvPr/>
          </p:nvSpPr>
          <p:spPr>
            <a:xfrm>
              <a:off x="3011540" y="3984384"/>
              <a:ext cx="40766" cy="3460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42" name="Ellipse 141"/>
            <p:cNvSpPr/>
            <p:nvPr/>
          </p:nvSpPr>
          <p:spPr>
            <a:xfrm>
              <a:off x="2668935" y="3175576"/>
              <a:ext cx="40766" cy="3460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43" name="Ellipse 142"/>
            <p:cNvSpPr/>
            <p:nvPr/>
          </p:nvSpPr>
          <p:spPr>
            <a:xfrm>
              <a:off x="3203225" y="3597284"/>
              <a:ext cx="40766" cy="3460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44" name="Ellipse 143"/>
            <p:cNvSpPr/>
            <p:nvPr/>
          </p:nvSpPr>
          <p:spPr>
            <a:xfrm>
              <a:off x="1039610" y="3491857"/>
              <a:ext cx="40766" cy="3460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45" name="Ellipse 144"/>
            <p:cNvSpPr/>
            <p:nvPr/>
          </p:nvSpPr>
          <p:spPr>
            <a:xfrm>
              <a:off x="1135453" y="4616946"/>
              <a:ext cx="40766" cy="3460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46" name="Ellipse 145"/>
            <p:cNvSpPr/>
            <p:nvPr/>
          </p:nvSpPr>
          <p:spPr>
            <a:xfrm>
              <a:off x="847925" y="5284116"/>
              <a:ext cx="40766" cy="3460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v</a:t>
              </a:r>
              <a:endParaRPr lang="en-GB" sz="1600" dirty="0"/>
            </a:p>
          </p:txBody>
        </p:sp>
        <p:sp>
          <p:nvSpPr>
            <p:cNvPr id="147" name="Ellipse 146"/>
            <p:cNvSpPr/>
            <p:nvPr/>
          </p:nvSpPr>
          <p:spPr>
            <a:xfrm>
              <a:off x="3011540" y="5354935"/>
              <a:ext cx="40766" cy="3460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v</a:t>
              </a:r>
              <a:endParaRPr lang="en-GB" sz="1600" dirty="0"/>
            </a:p>
          </p:txBody>
        </p:sp>
        <p:sp>
          <p:nvSpPr>
            <p:cNvPr id="148" name="Ellipse 147"/>
            <p:cNvSpPr/>
            <p:nvPr/>
          </p:nvSpPr>
          <p:spPr>
            <a:xfrm>
              <a:off x="2093879" y="3878957"/>
              <a:ext cx="40766" cy="3460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49" name="Ellipse 148"/>
            <p:cNvSpPr/>
            <p:nvPr/>
          </p:nvSpPr>
          <p:spPr>
            <a:xfrm>
              <a:off x="2296724" y="4195238"/>
              <a:ext cx="40766" cy="3460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50" name="Ellipse 149"/>
            <p:cNvSpPr/>
            <p:nvPr/>
          </p:nvSpPr>
          <p:spPr>
            <a:xfrm>
              <a:off x="2296724" y="4511519"/>
              <a:ext cx="40766" cy="3460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51" name="Ellipse 150"/>
            <p:cNvSpPr/>
            <p:nvPr/>
          </p:nvSpPr>
          <p:spPr>
            <a:xfrm>
              <a:off x="1669743" y="4102086"/>
              <a:ext cx="40766" cy="3460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52" name="Ellipse 151"/>
            <p:cNvSpPr/>
            <p:nvPr/>
          </p:nvSpPr>
          <p:spPr>
            <a:xfrm>
              <a:off x="1806351" y="4616946"/>
              <a:ext cx="40766" cy="3460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53" name="Ellipse 152"/>
            <p:cNvSpPr/>
            <p:nvPr/>
          </p:nvSpPr>
          <p:spPr>
            <a:xfrm>
              <a:off x="1998037" y="4229846"/>
              <a:ext cx="40766" cy="3460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54" name="Ellipse 153"/>
            <p:cNvSpPr/>
            <p:nvPr/>
          </p:nvSpPr>
          <p:spPr>
            <a:xfrm>
              <a:off x="1806351" y="3808138"/>
              <a:ext cx="40766" cy="3460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55" name="Ellipse 154"/>
            <p:cNvSpPr/>
            <p:nvPr/>
          </p:nvSpPr>
          <p:spPr>
            <a:xfrm>
              <a:off x="2436484" y="3913565"/>
              <a:ext cx="40766" cy="3460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56" name="Ellipse 155"/>
            <p:cNvSpPr/>
            <p:nvPr/>
          </p:nvSpPr>
          <p:spPr>
            <a:xfrm>
              <a:off x="2532327" y="4406092"/>
              <a:ext cx="40766" cy="3460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57" name="Ellipse 156"/>
            <p:cNvSpPr/>
            <p:nvPr/>
          </p:nvSpPr>
          <p:spPr>
            <a:xfrm>
              <a:off x="1998037" y="4018992"/>
              <a:ext cx="40766" cy="3460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58" name="Ellipse 157"/>
            <p:cNvSpPr/>
            <p:nvPr/>
          </p:nvSpPr>
          <p:spPr>
            <a:xfrm>
              <a:off x="2093879" y="4722373"/>
              <a:ext cx="40766" cy="3460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59" name="Ellipse 158"/>
            <p:cNvSpPr/>
            <p:nvPr/>
          </p:nvSpPr>
          <p:spPr>
            <a:xfrm>
              <a:off x="1566026" y="4310393"/>
              <a:ext cx="40766" cy="3460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p:sp>
        <p:nvSpPr>
          <p:cNvPr id="160" name="Ellipse 159"/>
          <p:cNvSpPr/>
          <p:nvPr/>
        </p:nvSpPr>
        <p:spPr>
          <a:xfrm>
            <a:off x="1541881" y="3717032"/>
            <a:ext cx="1084243" cy="1061134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Ellipse 160"/>
          <p:cNvSpPr/>
          <p:nvPr/>
        </p:nvSpPr>
        <p:spPr>
          <a:xfrm>
            <a:off x="1207080" y="3399816"/>
            <a:ext cx="1746184" cy="1708967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3" name="Gruppieren 162"/>
          <p:cNvGrpSpPr/>
          <p:nvPr/>
        </p:nvGrpSpPr>
        <p:grpSpPr>
          <a:xfrm>
            <a:off x="3383214" y="4005064"/>
            <a:ext cx="2268906" cy="653260"/>
            <a:chOff x="3692562" y="3007597"/>
            <a:chExt cx="2268906" cy="653260"/>
          </a:xfrm>
        </p:grpSpPr>
        <p:cxnSp>
          <p:nvCxnSpPr>
            <p:cNvPr id="165" name="Gerade Verbindung mit Pfeil 164"/>
            <p:cNvCxnSpPr/>
            <p:nvPr/>
          </p:nvCxnSpPr>
          <p:spPr>
            <a:xfrm>
              <a:off x="4098987" y="3309252"/>
              <a:ext cx="15825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feld 166"/>
            <p:cNvSpPr txBox="1"/>
            <p:nvPr/>
          </p:nvSpPr>
          <p:spPr>
            <a:xfrm>
              <a:off x="3692562" y="3007597"/>
              <a:ext cx="22689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b="1" dirty="0" smtClean="0">
                  <a:latin typeface="+mn-lt"/>
                  <a:cs typeface="Aharoni" pitchFamily="2" charset="-79"/>
                </a:rPr>
                <a:t>kernel feature map</a:t>
              </a:r>
              <a:endParaRPr lang="en-GB" sz="1000" b="1" dirty="0">
                <a:latin typeface="+mn-lt"/>
                <a:cs typeface="Aharoni" pitchFamily="2" charset="-79"/>
              </a:endParaRPr>
            </a:p>
          </p:txBody>
        </p:sp>
        <p:pic>
          <p:nvPicPr>
            <p:cNvPr id="168" name="Grafik 167" descr="TP_tmp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701904" y="3335620"/>
              <a:ext cx="197859" cy="32523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rgbClr val="00000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69" name="Textfeld 168"/>
          <p:cNvSpPr txBox="1"/>
          <p:nvPr/>
        </p:nvSpPr>
        <p:spPr>
          <a:xfrm>
            <a:off x="395536" y="5670873"/>
            <a:ext cx="388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For polynomial kernel: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13" name="Grafik 12" descr="TP_tmp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19728" y="5733153"/>
            <a:ext cx="2113298" cy="25915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Grafik 15" descr="TP_tmp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9322" y="2836780"/>
            <a:ext cx="1279102" cy="22245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3" name="Textfeld 172"/>
          <p:cNvSpPr txBox="1"/>
          <p:nvPr/>
        </p:nvSpPr>
        <p:spPr>
          <a:xfrm>
            <a:off x="6881402" y="5684513"/>
            <a:ext cx="2155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“sparse </a:t>
            </a:r>
            <a:r>
              <a:rPr lang="en-GB" sz="1600" dirty="0" err="1" smtClean="0">
                <a:solidFill>
                  <a:schemeClr val="tx2"/>
                </a:solidFill>
              </a:rPr>
              <a:t>Waring</a:t>
            </a:r>
            <a:r>
              <a:rPr lang="en-GB" sz="1600" dirty="0" smtClean="0">
                <a:solidFill>
                  <a:schemeClr val="tx2"/>
                </a:solidFill>
              </a:rPr>
              <a:t> form”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174" name="Textfeld 173"/>
          <p:cNvSpPr txBox="1"/>
          <p:nvPr/>
        </p:nvSpPr>
        <p:spPr>
          <a:xfrm>
            <a:off x="395536" y="6233836"/>
            <a:ext cx="240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For Gaussian kernel: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17" name="Grafik 16" descr="TP_tmp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43808" y="6184760"/>
            <a:ext cx="2757681" cy="55153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6" name="Textfeld 175"/>
          <p:cNvSpPr txBox="1"/>
          <p:nvPr/>
        </p:nvSpPr>
        <p:spPr>
          <a:xfrm>
            <a:off x="6804248" y="2996952"/>
            <a:ext cx="2860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“kernel support vectors”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28" name="Grafik 27" descr="TP_tmp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6176" y="6407144"/>
            <a:ext cx="1971747" cy="20223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8" name="Textfeld 177"/>
          <p:cNvSpPr txBox="1"/>
          <p:nvPr/>
        </p:nvSpPr>
        <p:spPr>
          <a:xfrm>
            <a:off x="5652120" y="6126804"/>
            <a:ext cx="2969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due to feature space infinite: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179" name="Textfeld 178"/>
          <p:cNvSpPr txBox="1"/>
          <p:nvPr/>
        </p:nvSpPr>
        <p:spPr>
          <a:xfrm>
            <a:off x="7033801" y="4170566"/>
            <a:ext cx="1605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i="1" dirty="0" smtClean="0">
                <a:solidFill>
                  <a:srgbClr val="FF0000"/>
                </a:solidFill>
              </a:rPr>
              <a:t>this</a:t>
            </a:r>
            <a:r>
              <a:rPr lang="en-GB" sz="1600" dirty="0" smtClean="0">
                <a:solidFill>
                  <a:schemeClr val="tx2"/>
                </a:solidFill>
              </a:rPr>
              <a:t> margin </a:t>
            </a:r>
            <a:br>
              <a:rPr lang="en-GB" sz="1600" dirty="0" smtClean="0">
                <a:solidFill>
                  <a:schemeClr val="tx2"/>
                </a:solidFill>
              </a:rPr>
            </a:br>
            <a:r>
              <a:rPr lang="en-GB" sz="1600" dirty="0" smtClean="0">
                <a:solidFill>
                  <a:schemeClr val="tx2"/>
                </a:solidFill>
              </a:rPr>
              <a:t>is maximized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27" name="Grafik 26" descr="TP_tmp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5669" y="3944810"/>
            <a:ext cx="184738" cy="11195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2" name="Textfeld 181"/>
          <p:cNvSpPr txBox="1"/>
          <p:nvPr/>
        </p:nvSpPr>
        <p:spPr>
          <a:xfrm>
            <a:off x="6338692" y="6537205"/>
            <a:ext cx="296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tx2"/>
                </a:solidFill>
              </a:rPr>
              <a:t>(though many entries will be small)</a:t>
            </a: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42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54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71" grpId="0"/>
      <p:bldP spid="130" grpId="0" animBg="1"/>
      <p:bldP spid="160" grpId="0" animBg="1"/>
      <p:bldP spid="161" grpId="0" animBg="1"/>
      <p:bldP spid="169" grpId="0"/>
      <p:bldP spid="173" grpId="0"/>
      <p:bldP spid="174" grpId="0"/>
      <p:bldP spid="176" grpId="0"/>
      <p:bldP spid="178" grpId="0"/>
      <p:bldP spid="179" grpId="0"/>
      <p:bldP spid="1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feld 35"/>
          <p:cNvSpPr txBox="1"/>
          <p:nvPr/>
        </p:nvSpPr>
        <p:spPr>
          <a:xfrm>
            <a:off x="178696" y="476672"/>
            <a:ext cx="88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tx2"/>
                </a:solidFill>
              </a:rPr>
              <a:t>A dictionary of kernel Support Vector Classifiers</a:t>
            </a:r>
            <a:endParaRPr lang="en-GB" sz="2800" b="1" dirty="0">
              <a:solidFill>
                <a:schemeClr val="tx2"/>
              </a:solidFill>
            </a:endParaRPr>
          </a:p>
        </p:txBody>
      </p:sp>
      <p:sp>
        <p:nvSpPr>
          <p:cNvPr id="89" name="Textfeld 88"/>
          <p:cNvSpPr txBox="1"/>
          <p:nvPr/>
        </p:nvSpPr>
        <p:spPr>
          <a:xfrm>
            <a:off x="395536" y="10527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name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1763688" y="1052736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how it differs from the vanilla-SVM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92" name="Textfeld 91"/>
          <p:cNvSpPr txBox="1"/>
          <p:nvPr/>
        </p:nvSpPr>
        <p:spPr>
          <a:xfrm>
            <a:off x="5364088" y="10196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pros/cons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7740352" y="980728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2"/>
                </a:solidFill>
              </a:rPr>
              <a:t>t</a:t>
            </a:r>
            <a:r>
              <a:rPr lang="en-GB" sz="1400" dirty="0" smtClean="0">
                <a:solidFill>
                  <a:schemeClr val="tx2"/>
                </a:solidFill>
              </a:rPr>
              <a:t>ype in R </a:t>
            </a:r>
            <a:br>
              <a:rPr lang="en-GB" sz="1400" dirty="0" smtClean="0">
                <a:solidFill>
                  <a:schemeClr val="tx2"/>
                </a:solidFill>
              </a:rPr>
            </a:br>
            <a:r>
              <a:rPr lang="en-GB" sz="1400" dirty="0" err="1" smtClean="0">
                <a:solidFill>
                  <a:schemeClr val="tx2"/>
                </a:solidFill>
              </a:rPr>
              <a:t>kernlab-</a:t>
            </a:r>
            <a:r>
              <a:rPr lang="en-GB" sz="1400" b="1" dirty="0" err="1" smtClean="0">
                <a:latin typeface="Miriam Fixed" pitchFamily="49" charset="-79"/>
                <a:cs typeface="Miriam Fixed" pitchFamily="49" charset="-79"/>
              </a:rPr>
              <a:t>ksvm</a:t>
            </a:r>
            <a:endParaRPr lang="en-GB" sz="1400" b="1" dirty="0">
              <a:latin typeface="Miriam Fixed" pitchFamily="49" charset="-79"/>
              <a:cs typeface="Miriam Fixed" pitchFamily="49" charset="-79"/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547664" y="982648"/>
            <a:ext cx="0" cy="58307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/>
          <p:cNvCxnSpPr/>
          <p:nvPr/>
        </p:nvCxnSpPr>
        <p:spPr>
          <a:xfrm>
            <a:off x="5258984" y="980728"/>
            <a:ext cx="0" cy="58307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/>
          <p:cNvCxnSpPr/>
          <p:nvPr/>
        </p:nvCxnSpPr>
        <p:spPr>
          <a:xfrm>
            <a:off x="7740352" y="980728"/>
            <a:ext cx="0" cy="58307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108520" y="1484784"/>
            <a:ext cx="89999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107504" y="1556792"/>
            <a:ext cx="89999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feld 104"/>
          <p:cNvSpPr txBox="1"/>
          <p:nvPr/>
        </p:nvSpPr>
        <p:spPr>
          <a:xfrm>
            <a:off x="444176" y="1753796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SVC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146416" y="1556792"/>
            <a:ext cx="1575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(hard-margin)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113" name="Textfeld 112"/>
          <p:cNvSpPr txBox="1"/>
          <p:nvPr/>
        </p:nvSpPr>
        <p:spPr>
          <a:xfrm>
            <a:off x="1691680" y="1660014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The original formulation (previous slide)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5258984" y="159961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Very outlier sensitive, solution </a:t>
            </a:r>
            <a:br>
              <a:rPr lang="en-GB" sz="1400" dirty="0" smtClean="0">
                <a:solidFill>
                  <a:schemeClr val="tx2"/>
                </a:solidFill>
              </a:rPr>
            </a:br>
            <a:r>
              <a:rPr lang="en-GB" sz="1400" dirty="0" smtClean="0">
                <a:solidFill>
                  <a:schemeClr val="tx2"/>
                </a:solidFill>
              </a:rPr>
              <a:t>may not exist. </a:t>
            </a:r>
            <a:r>
              <a:rPr lang="en-GB" sz="1400" b="1" dirty="0" smtClean="0">
                <a:solidFill>
                  <a:schemeClr val="tx2"/>
                </a:solidFill>
              </a:rPr>
              <a:t>Don’t use.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7956376" y="1580452"/>
            <a:ext cx="10081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Miriam Fixed" pitchFamily="49" charset="-79"/>
                <a:cs typeface="Miriam Fixed" pitchFamily="49" charset="-79"/>
              </a:rPr>
              <a:t>C-svc</a:t>
            </a:r>
            <a:r>
              <a:rPr lang="en-GB" sz="1400" dirty="0" smtClean="0"/>
              <a:t> </a:t>
            </a:r>
            <a:r>
              <a:rPr lang="en-GB" sz="1400" dirty="0" smtClean="0">
                <a:solidFill>
                  <a:schemeClr val="tx2"/>
                </a:solidFill>
              </a:rPr>
              <a:t/>
            </a:r>
            <a:br>
              <a:rPr lang="en-GB" sz="1400" dirty="0" smtClean="0">
                <a:solidFill>
                  <a:schemeClr val="tx2"/>
                </a:solidFill>
              </a:rPr>
            </a:br>
            <a:r>
              <a:rPr lang="en-GB" sz="1400" dirty="0" smtClean="0">
                <a:solidFill>
                  <a:schemeClr val="tx2"/>
                </a:solidFill>
              </a:rPr>
              <a:t>set </a:t>
            </a:r>
            <a:r>
              <a:rPr lang="en-GB" sz="1400" b="1" dirty="0" smtClean="0">
                <a:latin typeface="Miriam Fixed" pitchFamily="49" charset="-79"/>
                <a:cs typeface="Miriam Fixed" pitchFamily="49" charset="-79"/>
              </a:rPr>
              <a:t>C=0</a:t>
            </a:r>
            <a:endParaRPr lang="en-GB" sz="1400" b="1" dirty="0">
              <a:latin typeface="Miriam Fixed" pitchFamily="49" charset="-79"/>
              <a:cs typeface="Miriam Fixed" pitchFamily="49" charset="-79"/>
            </a:endParaRPr>
          </a:p>
        </p:txBody>
      </p:sp>
      <p:cxnSp>
        <p:nvCxnSpPr>
          <p:cNvPr id="118" name="Gerade Verbindung 117"/>
          <p:cNvCxnSpPr/>
          <p:nvPr/>
        </p:nvCxnSpPr>
        <p:spPr>
          <a:xfrm>
            <a:off x="107504" y="2132856"/>
            <a:ext cx="89999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feld 120"/>
          <p:cNvSpPr txBox="1"/>
          <p:nvPr/>
        </p:nvSpPr>
        <p:spPr>
          <a:xfrm>
            <a:off x="35496" y="2329135"/>
            <a:ext cx="1575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soft-margin SVC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124" name="Textfeld 123"/>
          <p:cNvSpPr txBox="1"/>
          <p:nvPr/>
        </p:nvSpPr>
        <p:spPr>
          <a:xfrm>
            <a:off x="35496" y="2761183"/>
            <a:ext cx="1575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(Cortes, </a:t>
            </a:r>
            <a:r>
              <a:rPr lang="en-GB" sz="1400" dirty="0" err="1" smtClean="0">
                <a:solidFill>
                  <a:schemeClr val="tx2"/>
                </a:solidFill>
              </a:rPr>
              <a:t>Vapnik</a:t>
            </a:r>
            <a:r>
              <a:rPr lang="en-GB" sz="1400" dirty="0">
                <a:solidFill>
                  <a:schemeClr val="tx2"/>
                </a:solidFill>
              </a:rPr>
              <a:t>)</a:t>
            </a:r>
            <a:r>
              <a:rPr lang="en-GB" sz="1400" dirty="0" smtClean="0">
                <a:solidFill>
                  <a:schemeClr val="tx2"/>
                </a:solidFill>
              </a:rPr>
              <a:t> 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126" name="Textfeld 125"/>
          <p:cNvSpPr txBox="1"/>
          <p:nvPr/>
        </p:nvSpPr>
        <p:spPr>
          <a:xfrm>
            <a:off x="3098744" y="2299951"/>
            <a:ext cx="49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>
                <a:solidFill>
                  <a:schemeClr val="tx2"/>
                </a:solidFill>
              </a:rPr>
              <a:t>s.t.</a:t>
            </a:r>
            <a:endParaRPr lang="en-GB" sz="1400" dirty="0">
              <a:solidFill>
                <a:schemeClr val="tx2"/>
              </a:solidFill>
            </a:endParaRPr>
          </a:p>
        </p:txBody>
      </p:sp>
      <p:pic>
        <p:nvPicPr>
          <p:cNvPr id="10" name="Grafik 9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78240" y="2368336"/>
            <a:ext cx="1739987" cy="18126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8" name="Textfeld 127"/>
          <p:cNvSpPr txBox="1"/>
          <p:nvPr/>
        </p:nvSpPr>
        <p:spPr>
          <a:xfrm>
            <a:off x="1547664" y="2679447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data points can lie outside the margin</a:t>
            </a:r>
            <a:endParaRPr lang="en-GB" sz="1400" dirty="0">
              <a:solidFill>
                <a:schemeClr val="tx2"/>
              </a:solidFill>
            </a:endParaRPr>
          </a:p>
        </p:txBody>
      </p:sp>
      <p:pic>
        <p:nvPicPr>
          <p:cNvPr id="11" name="Grafik 10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1394" y="2966953"/>
            <a:ext cx="3353310" cy="18374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Grafik 14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5724" y="2584360"/>
            <a:ext cx="431796" cy="16703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2" name="Textfeld 161"/>
          <p:cNvSpPr txBox="1"/>
          <p:nvPr/>
        </p:nvSpPr>
        <p:spPr>
          <a:xfrm>
            <a:off x="5292080" y="218570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tx2"/>
                </a:solidFill>
              </a:rPr>
              <a:t>Working horse</a:t>
            </a:r>
            <a:r>
              <a:rPr lang="en-GB" sz="1400" dirty="0" smtClean="0">
                <a:solidFill>
                  <a:schemeClr val="tx2"/>
                </a:solidFill>
              </a:rPr>
              <a:t> of </a:t>
            </a:r>
            <a:br>
              <a:rPr lang="en-GB" sz="1400" dirty="0" smtClean="0">
                <a:solidFill>
                  <a:schemeClr val="tx2"/>
                </a:solidFill>
              </a:rPr>
            </a:br>
            <a:r>
              <a:rPr lang="en-GB" sz="1400" dirty="0" smtClean="0">
                <a:solidFill>
                  <a:schemeClr val="tx2"/>
                </a:solidFill>
              </a:rPr>
              <a:t>support vector classification.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164" name="Textfeld 163"/>
          <p:cNvSpPr txBox="1"/>
          <p:nvPr/>
        </p:nvSpPr>
        <p:spPr>
          <a:xfrm>
            <a:off x="5282352" y="2689756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P: easy, sparse solution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166" name="Textfeld 165"/>
          <p:cNvSpPr txBox="1"/>
          <p:nvPr/>
        </p:nvSpPr>
        <p:spPr>
          <a:xfrm>
            <a:off x="5268712" y="2915216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C: somewhat outlier sensitive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170" name="Textfeld 169"/>
          <p:cNvSpPr txBox="1"/>
          <p:nvPr/>
        </p:nvSpPr>
        <p:spPr>
          <a:xfrm>
            <a:off x="7956376" y="2514382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Miriam Fixed" pitchFamily="49" charset="-79"/>
                <a:cs typeface="Miriam Fixed" pitchFamily="49" charset="-79"/>
              </a:rPr>
              <a:t>C-svc</a:t>
            </a:r>
            <a:r>
              <a:rPr lang="en-GB" sz="1400" dirty="0" smtClean="0"/>
              <a:t> </a:t>
            </a:r>
            <a:endParaRPr lang="en-GB" sz="1400" b="1" dirty="0">
              <a:latin typeface="Miriam Fixed" pitchFamily="49" charset="-79"/>
              <a:cs typeface="Miriam Fixed" pitchFamily="49" charset="-79"/>
            </a:endParaRPr>
          </a:p>
        </p:txBody>
      </p:sp>
      <p:cxnSp>
        <p:nvCxnSpPr>
          <p:cNvPr id="171" name="Gerade Verbindung 170"/>
          <p:cNvCxnSpPr/>
          <p:nvPr/>
        </p:nvCxnSpPr>
        <p:spPr>
          <a:xfrm>
            <a:off x="107504" y="3284984"/>
            <a:ext cx="89999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feld 171"/>
          <p:cNvSpPr txBox="1"/>
          <p:nvPr/>
        </p:nvSpPr>
        <p:spPr>
          <a:xfrm>
            <a:off x="97776" y="3429000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2"/>
                </a:solidFill>
              </a:rPr>
              <a:t>nu-SVC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175" name="Textfeld 174"/>
          <p:cNvSpPr txBox="1"/>
          <p:nvPr/>
        </p:nvSpPr>
        <p:spPr>
          <a:xfrm>
            <a:off x="35496" y="2545159"/>
            <a:ext cx="1575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2"/>
                </a:solidFill>
              </a:rPr>
              <a:t>or C-SVC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177" name="Textfeld 176"/>
          <p:cNvSpPr txBox="1"/>
          <p:nvPr/>
        </p:nvSpPr>
        <p:spPr>
          <a:xfrm>
            <a:off x="35496" y="3687848"/>
            <a:ext cx="14401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 smtClean="0">
                <a:solidFill>
                  <a:schemeClr val="tx2"/>
                </a:solidFill>
              </a:rPr>
              <a:t>(</a:t>
            </a:r>
            <a:r>
              <a:rPr lang="en-GB" sz="1300" dirty="0" err="1" smtClean="0">
                <a:solidFill>
                  <a:schemeClr val="tx2"/>
                </a:solidFill>
              </a:rPr>
              <a:t>Schölkopf</a:t>
            </a:r>
            <a:r>
              <a:rPr lang="en-GB" sz="1300" dirty="0" smtClean="0">
                <a:solidFill>
                  <a:schemeClr val="tx2"/>
                </a:solidFill>
              </a:rPr>
              <a:t> et al)</a:t>
            </a:r>
            <a:endParaRPr lang="en-GB" sz="1300" dirty="0">
              <a:solidFill>
                <a:schemeClr val="tx2"/>
              </a:solidFill>
            </a:endParaRPr>
          </a:p>
        </p:txBody>
      </p:sp>
      <p:pic>
        <p:nvPicPr>
          <p:cNvPr id="21" name="Grafik 20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0200" y="3861048"/>
            <a:ext cx="1739712" cy="18123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1" name="Textfeld 180"/>
          <p:cNvSpPr txBox="1"/>
          <p:nvPr/>
        </p:nvSpPr>
        <p:spPr>
          <a:xfrm>
            <a:off x="1672224" y="3798479"/>
            <a:ext cx="49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>
                <a:solidFill>
                  <a:schemeClr val="tx2"/>
                </a:solidFill>
              </a:rPr>
              <a:t>s.t.</a:t>
            </a:r>
            <a:endParaRPr lang="en-GB" sz="1400" dirty="0">
              <a:solidFill>
                <a:schemeClr val="tx2"/>
              </a:solidFill>
            </a:endParaRPr>
          </a:p>
        </p:txBody>
      </p:sp>
      <p:pic>
        <p:nvPicPr>
          <p:cNvPr id="182" name="Grafik 181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9952" y="3694009"/>
            <a:ext cx="431796" cy="16703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Grafik 22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60705" y="3910033"/>
            <a:ext cx="390289" cy="16714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4" name="Textfeld 183"/>
          <p:cNvSpPr txBox="1"/>
          <p:nvPr/>
        </p:nvSpPr>
        <p:spPr>
          <a:xfrm>
            <a:off x="1547664" y="4057327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data points can lie outside the margin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185" name="Textfeld 184"/>
          <p:cNvSpPr txBox="1"/>
          <p:nvPr/>
        </p:nvSpPr>
        <p:spPr>
          <a:xfrm>
            <a:off x="1619672" y="4293096"/>
            <a:ext cx="265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fraction of violations of margin 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187" name="Textfeld 186"/>
          <p:cNvSpPr txBox="1"/>
          <p:nvPr/>
        </p:nvSpPr>
        <p:spPr>
          <a:xfrm>
            <a:off x="1919054" y="4522471"/>
            <a:ext cx="2436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is hard-bounded above by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188" name="Textfeld 187"/>
          <p:cNvSpPr txBox="1"/>
          <p:nvPr/>
        </p:nvSpPr>
        <p:spPr>
          <a:xfrm>
            <a:off x="3779771" y="4941168"/>
            <a:ext cx="1944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tx2"/>
                </a:solidFill>
              </a:rPr>
              <a:t>otherwise </a:t>
            </a:r>
            <a:br>
              <a:rPr lang="en-GB" sz="1200" dirty="0" smtClean="0">
                <a:solidFill>
                  <a:schemeClr val="tx2"/>
                </a:solidFill>
              </a:rPr>
            </a:br>
            <a:r>
              <a:rPr lang="en-GB" sz="1200" dirty="0" smtClean="0">
                <a:solidFill>
                  <a:schemeClr val="tx2"/>
                </a:solidFill>
              </a:rPr>
              <a:t>same as C-SVC</a:t>
            </a:r>
            <a:endParaRPr lang="en-GB" sz="1200" dirty="0">
              <a:solidFill>
                <a:schemeClr val="tx2"/>
              </a:solidFill>
            </a:endParaRPr>
          </a:p>
        </p:txBody>
      </p:sp>
      <p:pic>
        <p:nvPicPr>
          <p:cNvPr id="25" name="Grafik 24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9162" y="4655205"/>
            <a:ext cx="97788" cy="8357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0" name="Textfeld 189"/>
          <p:cNvSpPr txBox="1"/>
          <p:nvPr/>
        </p:nvSpPr>
        <p:spPr>
          <a:xfrm>
            <a:off x="5292080" y="3409836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support vector classification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191" name="Textfeld 190"/>
          <p:cNvSpPr txBox="1"/>
          <p:nvPr/>
        </p:nvSpPr>
        <p:spPr>
          <a:xfrm>
            <a:off x="5268712" y="3645024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2"/>
                </a:solidFill>
              </a:rPr>
              <a:t>which emphasizes </a:t>
            </a:r>
            <a:r>
              <a:rPr lang="en-GB" sz="1400" i="1" dirty="0" smtClean="0">
                <a:solidFill>
                  <a:schemeClr val="tx2"/>
                </a:solidFill>
              </a:rPr>
              <a:t>number</a:t>
            </a:r>
            <a:r>
              <a:rPr lang="en-GB" sz="1400" dirty="0" smtClean="0">
                <a:solidFill>
                  <a:schemeClr val="tx2"/>
                </a:solidFill>
              </a:rPr>
              <a:t> of outliers above </a:t>
            </a:r>
            <a:r>
              <a:rPr lang="en-GB" sz="1400" i="1" dirty="0" smtClean="0">
                <a:solidFill>
                  <a:schemeClr val="tx2"/>
                </a:solidFill>
              </a:rPr>
              <a:t>severity</a:t>
            </a:r>
            <a:endParaRPr lang="en-GB" sz="1400" b="1" i="1" dirty="0">
              <a:solidFill>
                <a:schemeClr val="tx2"/>
              </a:solidFill>
            </a:endParaRPr>
          </a:p>
        </p:txBody>
      </p:sp>
      <p:sp>
        <p:nvSpPr>
          <p:cNvPr id="192" name="Textfeld 191"/>
          <p:cNvSpPr txBox="1"/>
          <p:nvPr/>
        </p:nvSpPr>
        <p:spPr>
          <a:xfrm>
            <a:off x="5292080" y="4149080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P: good for severe outliers</a:t>
            </a:r>
            <a:endParaRPr lang="en-GB" sz="1400" dirty="0">
              <a:solidFill>
                <a:schemeClr val="tx2"/>
              </a:solidFill>
            </a:endParaRPr>
          </a:p>
        </p:txBody>
      </p:sp>
      <p:pic>
        <p:nvPicPr>
          <p:cNvPr id="26" name="Grafik 25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3528" y="3391662"/>
            <a:ext cx="1406544" cy="18135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4" name="Textfeld 193"/>
          <p:cNvSpPr txBox="1"/>
          <p:nvPr/>
        </p:nvSpPr>
        <p:spPr>
          <a:xfrm>
            <a:off x="5282352" y="4388183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2"/>
                </a:solidFill>
              </a:rPr>
              <a:t>C</a:t>
            </a:r>
            <a:r>
              <a:rPr lang="en-GB" sz="1400" dirty="0" smtClean="0">
                <a:solidFill>
                  <a:schemeClr val="tx2"/>
                </a:solidFill>
              </a:rPr>
              <a:t>: tends to </a:t>
            </a:r>
            <a:r>
              <a:rPr lang="en-GB" sz="1400" dirty="0" err="1" smtClean="0">
                <a:solidFill>
                  <a:schemeClr val="tx2"/>
                </a:solidFill>
              </a:rPr>
              <a:t>overfit</a:t>
            </a:r>
            <a:r>
              <a:rPr lang="en-GB" sz="1400" dirty="0" smtClean="0">
                <a:solidFill>
                  <a:schemeClr val="tx2"/>
                </a:solidFill>
              </a:rPr>
              <a:t> more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195" name="Gerade Verbindung 194"/>
          <p:cNvCxnSpPr/>
          <p:nvPr/>
        </p:nvCxnSpPr>
        <p:spPr>
          <a:xfrm>
            <a:off x="107504" y="4869160"/>
            <a:ext cx="89999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feld 195"/>
          <p:cNvSpPr txBox="1"/>
          <p:nvPr/>
        </p:nvSpPr>
        <p:spPr>
          <a:xfrm>
            <a:off x="7884368" y="3878622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Miriam Fixed" pitchFamily="49" charset="-79"/>
                <a:cs typeface="Miriam Fixed" pitchFamily="49" charset="-79"/>
              </a:rPr>
              <a:t>nu-svc</a:t>
            </a:r>
            <a:r>
              <a:rPr lang="en-GB" sz="1400" dirty="0" smtClean="0"/>
              <a:t> </a:t>
            </a:r>
            <a:endParaRPr lang="en-GB" sz="1400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197" name="Textfeld 196"/>
          <p:cNvSpPr txBox="1"/>
          <p:nvPr/>
        </p:nvSpPr>
        <p:spPr>
          <a:xfrm>
            <a:off x="107504" y="4941168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2"/>
                </a:solidFill>
              </a:rPr>
              <a:t>bound-constraint SVC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198" name="Textfeld 197"/>
          <p:cNvSpPr txBox="1"/>
          <p:nvPr/>
        </p:nvSpPr>
        <p:spPr>
          <a:xfrm>
            <a:off x="-151344" y="5368860"/>
            <a:ext cx="18845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 smtClean="0">
                <a:solidFill>
                  <a:schemeClr val="tx2"/>
                </a:solidFill>
              </a:rPr>
              <a:t>(</a:t>
            </a:r>
            <a:r>
              <a:rPr lang="en-GB" sz="1300" dirty="0" err="1" smtClean="0">
                <a:solidFill>
                  <a:schemeClr val="tx2"/>
                </a:solidFill>
              </a:rPr>
              <a:t>Mangasarian</a:t>
            </a:r>
            <a:r>
              <a:rPr lang="en-GB" sz="1300" dirty="0" smtClean="0">
                <a:solidFill>
                  <a:schemeClr val="tx2"/>
                </a:solidFill>
              </a:rPr>
              <a:t> et al)</a:t>
            </a:r>
            <a:endParaRPr lang="en-GB" sz="1300" dirty="0">
              <a:solidFill>
                <a:schemeClr val="tx2"/>
              </a:solidFill>
            </a:endParaRPr>
          </a:p>
        </p:txBody>
      </p:sp>
      <p:pic>
        <p:nvPicPr>
          <p:cNvPr id="32" name="Grafik 31" descr="TP_t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9670" y="4944020"/>
            <a:ext cx="1963419" cy="50129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3" name="Grafik 32" descr="TP_t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6770" y="3350209"/>
            <a:ext cx="1948854" cy="50120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4" name="Grafik 33" descr="TP_t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4026" y="2204864"/>
            <a:ext cx="1518096" cy="50129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0" name="Textfeld 199"/>
          <p:cNvSpPr txBox="1"/>
          <p:nvPr/>
        </p:nvSpPr>
        <p:spPr>
          <a:xfrm>
            <a:off x="1547664" y="5373508"/>
            <a:ext cx="361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equivalent to homogenous &amp; no intercept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202" name="Textfeld 201"/>
          <p:cNvSpPr txBox="1"/>
          <p:nvPr/>
        </p:nvSpPr>
        <p:spPr>
          <a:xfrm>
            <a:off x="5301808" y="5157192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P: can be worth trying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203" name="Textfeld 202"/>
          <p:cNvSpPr txBox="1"/>
          <p:nvPr/>
        </p:nvSpPr>
        <p:spPr>
          <a:xfrm>
            <a:off x="5292080" y="5396295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2"/>
                </a:solidFill>
              </a:rPr>
              <a:t>C</a:t>
            </a:r>
            <a:r>
              <a:rPr lang="en-GB" sz="1400" dirty="0" smtClean="0">
                <a:solidFill>
                  <a:schemeClr val="tx2"/>
                </a:solidFill>
              </a:rPr>
              <a:t>: sometimes it isn’t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204" name="Textfeld 203"/>
          <p:cNvSpPr txBox="1"/>
          <p:nvPr/>
        </p:nvSpPr>
        <p:spPr>
          <a:xfrm>
            <a:off x="5364088" y="4912276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minor variant of C-SVC</a:t>
            </a:r>
            <a:endParaRPr lang="en-GB" sz="1400" b="1" i="1" dirty="0">
              <a:solidFill>
                <a:schemeClr val="tx2"/>
              </a:solidFill>
            </a:endParaRPr>
          </a:p>
        </p:txBody>
      </p:sp>
      <p:cxnSp>
        <p:nvCxnSpPr>
          <p:cNvPr id="205" name="Gerade Verbindung 204"/>
          <p:cNvCxnSpPr/>
          <p:nvPr/>
        </p:nvCxnSpPr>
        <p:spPr>
          <a:xfrm>
            <a:off x="107504" y="5733256"/>
            <a:ext cx="89999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feld 205"/>
          <p:cNvSpPr txBox="1"/>
          <p:nvPr/>
        </p:nvSpPr>
        <p:spPr>
          <a:xfrm>
            <a:off x="7884368" y="5106670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Miriam Fixed" pitchFamily="49" charset="-79"/>
                <a:cs typeface="Miriam Fixed" pitchFamily="49" charset="-79"/>
              </a:rPr>
              <a:t>C-</a:t>
            </a:r>
            <a:r>
              <a:rPr lang="en-GB" sz="1600" b="1" dirty="0" err="1" smtClean="0">
                <a:latin typeface="Miriam Fixed" pitchFamily="49" charset="-79"/>
                <a:cs typeface="Miriam Fixed" pitchFamily="49" charset="-79"/>
              </a:rPr>
              <a:t>bsvc</a:t>
            </a:r>
            <a:r>
              <a:rPr lang="en-GB" sz="1400" dirty="0" smtClean="0"/>
              <a:t> </a:t>
            </a:r>
            <a:endParaRPr lang="en-GB" sz="1400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07" name="Textfeld 206"/>
          <p:cNvSpPr txBox="1"/>
          <p:nvPr/>
        </p:nvSpPr>
        <p:spPr>
          <a:xfrm>
            <a:off x="107504" y="5959300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2"/>
                </a:solidFill>
              </a:rPr>
              <a:t>multi-class SVC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208" name="Textfeld 207"/>
          <p:cNvSpPr txBox="1"/>
          <p:nvPr/>
        </p:nvSpPr>
        <p:spPr>
          <a:xfrm>
            <a:off x="1547664" y="5785519"/>
            <a:ext cx="361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Weston/Watkins: sum of C-SVC</a:t>
            </a:r>
            <a:endParaRPr lang="en-GB" sz="1400" dirty="0">
              <a:solidFill>
                <a:schemeClr val="tx2"/>
              </a:solidFill>
            </a:endParaRPr>
          </a:p>
        </p:txBody>
      </p:sp>
      <p:pic>
        <p:nvPicPr>
          <p:cNvPr id="29" name="Grafik 28" descr="TP_tmp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3688" y="6073840"/>
            <a:ext cx="2992039" cy="22296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0" name="Textfeld 209"/>
          <p:cNvSpPr txBox="1"/>
          <p:nvPr/>
        </p:nvSpPr>
        <p:spPr>
          <a:xfrm>
            <a:off x="1547664" y="6381328"/>
            <a:ext cx="361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Crammer/Singer:</a:t>
            </a:r>
            <a:endParaRPr lang="en-GB" sz="1400" dirty="0">
              <a:solidFill>
                <a:schemeClr val="tx2"/>
              </a:solidFill>
            </a:endParaRPr>
          </a:p>
        </p:txBody>
      </p:sp>
      <p:pic>
        <p:nvPicPr>
          <p:cNvPr id="31" name="Grafik 30" descr="TP_tmp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0150" y="6299592"/>
            <a:ext cx="1461852" cy="50120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2" name="Textfeld 211"/>
          <p:cNvSpPr txBox="1"/>
          <p:nvPr/>
        </p:nvSpPr>
        <p:spPr>
          <a:xfrm>
            <a:off x="5292080" y="573746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better than naïve one-vs-one or one-vs-all </a:t>
            </a:r>
            <a:r>
              <a:rPr lang="en-GB" sz="1400" dirty="0" err="1" smtClean="0">
                <a:solidFill>
                  <a:schemeClr val="tx2"/>
                </a:solidFill>
              </a:rPr>
              <a:t>multiclassifiers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213" name="Textfeld 212"/>
          <p:cNvSpPr txBox="1"/>
          <p:nvPr/>
        </p:nvSpPr>
        <p:spPr>
          <a:xfrm>
            <a:off x="5292080" y="6241516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W/W-risk is closer to C-SVC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214" name="Textfeld 213"/>
          <p:cNvSpPr txBox="1"/>
          <p:nvPr/>
        </p:nvSpPr>
        <p:spPr>
          <a:xfrm>
            <a:off x="5325176" y="6453336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C/S-risk is closer to nu-SVC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215" name="Textfeld 214"/>
          <p:cNvSpPr txBox="1"/>
          <p:nvPr/>
        </p:nvSpPr>
        <p:spPr>
          <a:xfrm>
            <a:off x="7851272" y="58987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 smtClean="0">
                <a:latin typeface="Miriam Fixed" pitchFamily="49" charset="-79"/>
                <a:cs typeface="Miriam Fixed" pitchFamily="49" charset="-79"/>
              </a:rPr>
              <a:t>kbb</a:t>
            </a:r>
            <a:r>
              <a:rPr lang="en-GB" sz="1600" b="1" dirty="0" smtClean="0">
                <a:latin typeface="Miriam Fixed" pitchFamily="49" charset="-79"/>
                <a:cs typeface="Miriam Fixed" pitchFamily="49" charset="-79"/>
              </a:rPr>
              <a:t>-svc</a:t>
            </a:r>
            <a:r>
              <a:rPr lang="en-GB" sz="1400" dirty="0" smtClean="0"/>
              <a:t> </a:t>
            </a:r>
            <a:endParaRPr lang="en-GB" sz="1400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16" name="Textfeld 215"/>
          <p:cNvSpPr txBox="1"/>
          <p:nvPr/>
        </p:nvSpPr>
        <p:spPr>
          <a:xfrm>
            <a:off x="7812360" y="6330806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 smtClean="0">
                <a:latin typeface="Miriam Fixed" pitchFamily="49" charset="-79"/>
                <a:cs typeface="Miriam Fixed" pitchFamily="49" charset="-79"/>
              </a:rPr>
              <a:t>spoc</a:t>
            </a:r>
            <a:r>
              <a:rPr lang="en-GB" sz="1600" b="1" dirty="0" smtClean="0">
                <a:latin typeface="Miriam Fixed" pitchFamily="49" charset="-79"/>
                <a:cs typeface="Miriam Fixed" pitchFamily="49" charset="-79"/>
              </a:rPr>
              <a:t>-svc</a:t>
            </a:r>
            <a:r>
              <a:rPr lang="en-GB" sz="1400" dirty="0" smtClean="0"/>
              <a:t> </a:t>
            </a:r>
            <a:endParaRPr lang="en-GB" sz="1400" b="1" dirty="0">
              <a:latin typeface="Miriam Fixed" pitchFamily="49" charset="-79"/>
              <a:cs typeface="Miriam Fixed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989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12" grpId="0"/>
      <p:bldP spid="113" grpId="0"/>
      <p:bldP spid="114" grpId="0"/>
      <p:bldP spid="117" grpId="0"/>
      <p:bldP spid="121" grpId="0"/>
      <p:bldP spid="124" grpId="0"/>
      <p:bldP spid="126" grpId="0"/>
      <p:bldP spid="128" grpId="0"/>
      <p:bldP spid="162" grpId="0"/>
      <p:bldP spid="164" grpId="0"/>
      <p:bldP spid="166" grpId="0"/>
      <p:bldP spid="170" grpId="0"/>
      <p:bldP spid="172" grpId="0"/>
      <p:bldP spid="175" grpId="0"/>
      <p:bldP spid="177" grpId="0"/>
      <p:bldP spid="181" grpId="0"/>
      <p:bldP spid="184" grpId="0"/>
      <p:bldP spid="185" grpId="0"/>
      <p:bldP spid="187" grpId="0"/>
      <p:bldP spid="188" grpId="0"/>
      <p:bldP spid="190" grpId="0"/>
      <p:bldP spid="191" grpId="0"/>
      <p:bldP spid="192" grpId="0"/>
      <p:bldP spid="194" grpId="0"/>
      <p:bldP spid="196" grpId="0"/>
      <p:bldP spid="197" grpId="0"/>
      <p:bldP spid="198" grpId="0"/>
      <p:bldP spid="200" grpId="0"/>
      <p:bldP spid="202" grpId="0"/>
      <p:bldP spid="203" grpId="0"/>
      <p:bldP spid="204" grpId="0"/>
      <p:bldP spid="206" grpId="0"/>
      <p:bldP spid="207" grpId="0"/>
      <p:bldP spid="208" grpId="0"/>
      <p:bldP spid="210" grpId="0"/>
      <p:bldP spid="212" grpId="0"/>
      <p:bldP spid="213" grpId="0"/>
      <p:bldP spid="214" grpId="0"/>
      <p:bldP spid="215" grpId="0"/>
      <p:bldP spid="2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323528" y="2781300"/>
            <a:ext cx="8489950" cy="79216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de-DE" altLang="de-DE" sz="4800" dirty="0" smtClean="0"/>
              <a:t>Regression </a:t>
            </a:r>
            <a:r>
              <a:rPr lang="de-DE" altLang="de-DE" sz="4800" dirty="0" err="1" smtClean="0"/>
              <a:t>and</a:t>
            </a:r>
            <a:r>
              <a:rPr lang="de-DE" altLang="de-DE" sz="4800" dirty="0" smtClean="0"/>
              <a:t> </a:t>
            </a:r>
            <a:r>
              <a:rPr lang="de-DE" altLang="de-DE" sz="4800" dirty="0" err="1" smtClean="0"/>
              <a:t>Outlier</a:t>
            </a:r>
            <a:r>
              <a:rPr lang="de-DE" altLang="de-DE" sz="4800" dirty="0" smtClean="0"/>
              <a:t> </a:t>
            </a:r>
            <a:r>
              <a:rPr lang="de-DE" altLang="de-DE" sz="4800" dirty="0" err="1" smtClean="0"/>
              <a:t>Detection</a:t>
            </a:r>
            <a:r>
              <a:rPr lang="de-DE" altLang="de-DE" sz="4800" dirty="0" smtClean="0"/>
              <a:t/>
            </a:r>
            <a:br>
              <a:rPr lang="de-DE" altLang="de-DE" sz="4800" dirty="0" smtClean="0"/>
            </a:br>
            <a:r>
              <a:rPr lang="de-DE" altLang="de-DE" sz="4800" dirty="0" err="1" smtClean="0"/>
              <a:t>with</a:t>
            </a:r>
            <a:r>
              <a:rPr lang="de-DE" altLang="de-DE" sz="4800" dirty="0" smtClean="0"/>
              <a:t> </a:t>
            </a:r>
            <a:r>
              <a:rPr lang="de-DE" altLang="de-DE" sz="4800" dirty="0" err="1" smtClean="0"/>
              <a:t>the</a:t>
            </a:r>
            <a:r>
              <a:rPr lang="de-DE" altLang="de-DE" sz="4800" dirty="0" smtClean="0"/>
              <a:t> SVM</a:t>
            </a:r>
            <a:endParaRPr lang="de-DE" altLang="de-DE" sz="6600" dirty="0" smtClean="0"/>
          </a:p>
        </p:txBody>
      </p:sp>
    </p:spTree>
    <p:extLst>
      <p:ext uri="{BB962C8B-B14F-4D97-AF65-F5344CB8AC3E}">
        <p14:creationId xmlns:p14="http://schemas.microsoft.com/office/powerpoint/2010/main" val="140980817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feld 81"/>
          <p:cNvSpPr txBox="1"/>
          <p:nvPr/>
        </p:nvSpPr>
        <p:spPr>
          <a:xfrm>
            <a:off x="611560" y="1543124"/>
            <a:ext cx="1895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Regression:</a:t>
            </a:r>
            <a:endParaRPr lang="en-GB" sz="2000" dirty="0">
              <a:solidFill>
                <a:schemeClr val="tx2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178696" y="476672"/>
            <a:ext cx="8209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tx2"/>
                </a:solidFill>
              </a:rPr>
              <a:t>Kernel support vector regression</a:t>
            </a:r>
            <a:endParaRPr lang="en-GB" sz="2800" b="1" dirty="0">
              <a:solidFill>
                <a:schemeClr val="tx2"/>
              </a:solidFill>
            </a:endParaRPr>
          </a:p>
        </p:txBody>
      </p:sp>
      <p:pic>
        <p:nvPicPr>
          <p:cNvPr id="83" name="Grafik 82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2810" y="1663412"/>
            <a:ext cx="2334602" cy="22234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2" name="Textfeld 61"/>
          <p:cNvSpPr txBox="1"/>
          <p:nvPr/>
        </p:nvSpPr>
        <p:spPr>
          <a:xfrm>
            <a:off x="2507240" y="1879796"/>
            <a:ext cx="321401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learn a </a:t>
            </a:r>
            <a:r>
              <a:rPr lang="en-GB" sz="1700" dirty="0" err="1" smtClean="0">
                <a:solidFill>
                  <a:schemeClr val="tx2"/>
                </a:solidFill>
              </a:rPr>
              <a:t>regressor</a:t>
            </a:r>
            <a:endParaRPr lang="en-GB" sz="1700" dirty="0">
              <a:solidFill>
                <a:schemeClr val="tx2"/>
              </a:solidFill>
            </a:endParaRPr>
          </a:p>
        </p:txBody>
      </p:sp>
      <p:pic>
        <p:nvPicPr>
          <p:cNvPr id="4" name="Grafik 3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7426" y="1654044"/>
            <a:ext cx="2388870" cy="22222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03424" y="1942076"/>
            <a:ext cx="2036655" cy="24110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3" name="Textfeld 72"/>
          <p:cNvSpPr txBox="1"/>
          <p:nvPr/>
        </p:nvSpPr>
        <p:spPr>
          <a:xfrm>
            <a:off x="323528" y="938185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Classification:</a:t>
            </a:r>
            <a:endParaRPr lang="en-GB" sz="2000" dirty="0">
              <a:solidFill>
                <a:schemeClr val="tx2"/>
              </a:solidFill>
            </a:endParaRPr>
          </a:p>
        </p:txBody>
      </p:sp>
      <p:pic>
        <p:nvPicPr>
          <p:cNvPr id="75" name="Grafik 74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2810" y="1058473"/>
            <a:ext cx="2334602" cy="22234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1" name="Textfeld 80"/>
          <p:cNvSpPr txBox="1"/>
          <p:nvPr/>
        </p:nvSpPr>
        <p:spPr>
          <a:xfrm>
            <a:off x="2507240" y="1274857"/>
            <a:ext cx="321401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learn a classifier</a:t>
            </a:r>
            <a:endParaRPr lang="en-GB" sz="1700" dirty="0">
              <a:solidFill>
                <a:schemeClr val="tx2"/>
              </a:solidFill>
            </a:endParaRPr>
          </a:p>
        </p:txBody>
      </p:sp>
      <p:pic>
        <p:nvPicPr>
          <p:cNvPr id="7" name="Grafik 6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4270" y="1039377"/>
            <a:ext cx="2925538" cy="24110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9" name="Grafik 88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45056" y="1346865"/>
            <a:ext cx="2036655" cy="24110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2" name="Textfeld 91"/>
          <p:cNvSpPr txBox="1"/>
          <p:nvPr/>
        </p:nvSpPr>
        <p:spPr>
          <a:xfrm>
            <a:off x="631016" y="2246530"/>
            <a:ext cx="847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Idea:</a:t>
            </a:r>
            <a:endParaRPr lang="en-GB" sz="2000" dirty="0">
              <a:solidFill>
                <a:schemeClr val="tx2"/>
              </a:solidFill>
            </a:endParaRPr>
          </a:p>
        </p:txBody>
      </p:sp>
      <p:pic>
        <p:nvPicPr>
          <p:cNvPr id="12" name="Grafik 11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8064" y="2323662"/>
            <a:ext cx="1092486" cy="24116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6" name="Textfeld 95"/>
          <p:cNvSpPr txBox="1"/>
          <p:nvPr/>
        </p:nvSpPr>
        <p:spPr>
          <a:xfrm>
            <a:off x="1403647" y="2282969"/>
            <a:ext cx="46382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instead of </a:t>
            </a:r>
            <a:r>
              <a:rPr lang="en-GB" sz="1700" dirty="0" err="1" smtClean="0">
                <a:solidFill>
                  <a:schemeClr val="tx2"/>
                </a:solidFill>
              </a:rPr>
              <a:t>mis</a:t>
            </a:r>
            <a:r>
              <a:rPr lang="en-GB" sz="1700" dirty="0" smtClean="0">
                <a:solidFill>
                  <a:schemeClr val="tx2"/>
                </a:solidFill>
              </a:rPr>
              <a:t>-classification, penalize</a:t>
            </a:r>
            <a:endParaRPr lang="en-GB" sz="1700" dirty="0">
              <a:solidFill>
                <a:schemeClr val="tx2"/>
              </a:solidFill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6317614" y="2282969"/>
            <a:ext cx="159985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with a </a:t>
            </a:r>
            <a:r>
              <a:rPr lang="en-GB" sz="1700" i="1" dirty="0" smtClean="0">
                <a:solidFill>
                  <a:schemeClr val="tx2"/>
                </a:solidFill>
              </a:rPr>
              <a:t>margin</a:t>
            </a:r>
            <a:endParaRPr lang="en-GB" sz="1700" i="1" dirty="0">
              <a:solidFill>
                <a:schemeClr val="tx2"/>
              </a:solidFill>
            </a:endParaRPr>
          </a:p>
        </p:txBody>
      </p:sp>
      <p:sp>
        <p:nvSpPr>
          <p:cNvPr id="99" name="Textfeld 98"/>
          <p:cNvSpPr txBox="1"/>
          <p:nvPr/>
        </p:nvSpPr>
        <p:spPr>
          <a:xfrm>
            <a:off x="3635896" y="2852936"/>
            <a:ext cx="599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>
                <a:solidFill>
                  <a:schemeClr val="tx2"/>
                </a:solidFill>
              </a:rPr>
              <a:t>s.t.</a:t>
            </a:r>
            <a:endParaRPr lang="en-GB" sz="1400" dirty="0">
              <a:solidFill>
                <a:schemeClr val="tx2"/>
              </a:solidFill>
            </a:endParaRPr>
          </a:p>
        </p:txBody>
      </p:sp>
      <p:pic>
        <p:nvPicPr>
          <p:cNvPr id="101" name="Grafik 100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85079" y="2852936"/>
            <a:ext cx="2105385" cy="2193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" name="Grafik 101" descr="TP_t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6096" y="3154875"/>
            <a:ext cx="522474" cy="20211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5" name="Textfeld 104"/>
          <p:cNvSpPr txBox="1"/>
          <p:nvPr/>
        </p:nvSpPr>
        <p:spPr>
          <a:xfrm>
            <a:off x="559008" y="2812866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C-SVC:</a:t>
            </a:r>
            <a:endParaRPr lang="en-GB" sz="2000" dirty="0">
              <a:solidFill>
                <a:schemeClr val="tx2"/>
              </a:solidFill>
            </a:endParaRPr>
          </a:p>
        </p:txBody>
      </p:sp>
      <p:cxnSp>
        <p:nvCxnSpPr>
          <p:cNvPr id="112" name="Gerade Verbindung mit Pfeil 111"/>
          <p:cNvCxnSpPr/>
          <p:nvPr/>
        </p:nvCxnSpPr>
        <p:spPr>
          <a:xfrm flipH="1" flipV="1">
            <a:off x="6495966" y="2636912"/>
            <a:ext cx="1808" cy="20233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 descr="TP_t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20692" y="2708920"/>
            <a:ext cx="1836899" cy="60657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13" name="Gerade Verbindung mit Pfeil 112"/>
          <p:cNvCxnSpPr/>
          <p:nvPr/>
        </p:nvCxnSpPr>
        <p:spPr>
          <a:xfrm>
            <a:off x="6506488" y="4653136"/>
            <a:ext cx="236320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ihandform 15"/>
          <p:cNvSpPr/>
          <p:nvPr/>
        </p:nvSpPr>
        <p:spPr>
          <a:xfrm>
            <a:off x="6663447" y="3285485"/>
            <a:ext cx="2188723" cy="557434"/>
          </a:xfrm>
          <a:custGeom>
            <a:avLst/>
            <a:gdLst>
              <a:gd name="connsiteX0" fmla="*/ 0 w 2188723"/>
              <a:gd name="connsiteY0" fmla="*/ 391571 h 557434"/>
              <a:gd name="connsiteX1" fmla="*/ 447472 w 2188723"/>
              <a:gd name="connsiteY1" fmla="*/ 2464 h 557434"/>
              <a:gd name="connsiteX2" fmla="*/ 1391055 w 2188723"/>
              <a:gd name="connsiteY2" fmla="*/ 556941 h 557434"/>
              <a:gd name="connsiteX3" fmla="*/ 2188723 w 2188723"/>
              <a:gd name="connsiteY3" fmla="*/ 80286 h 55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8723" h="557434">
                <a:moveTo>
                  <a:pt x="0" y="391571"/>
                </a:moveTo>
                <a:cubicBezTo>
                  <a:pt x="107815" y="183236"/>
                  <a:pt x="215630" y="-25098"/>
                  <a:pt x="447472" y="2464"/>
                </a:cubicBezTo>
                <a:cubicBezTo>
                  <a:pt x="679314" y="30026"/>
                  <a:pt x="1100847" y="543971"/>
                  <a:pt x="1391055" y="556941"/>
                </a:cubicBezTo>
                <a:cubicBezTo>
                  <a:pt x="1681263" y="569911"/>
                  <a:pt x="1934993" y="325098"/>
                  <a:pt x="2188723" y="802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Freihandform 137"/>
          <p:cNvSpPr/>
          <p:nvPr/>
        </p:nvSpPr>
        <p:spPr>
          <a:xfrm>
            <a:off x="6660232" y="3539094"/>
            <a:ext cx="2188723" cy="557434"/>
          </a:xfrm>
          <a:custGeom>
            <a:avLst/>
            <a:gdLst>
              <a:gd name="connsiteX0" fmla="*/ 0 w 2188723"/>
              <a:gd name="connsiteY0" fmla="*/ 391571 h 557434"/>
              <a:gd name="connsiteX1" fmla="*/ 447472 w 2188723"/>
              <a:gd name="connsiteY1" fmla="*/ 2464 h 557434"/>
              <a:gd name="connsiteX2" fmla="*/ 1391055 w 2188723"/>
              <a:gd name="connsiteY2" fmla="*/ 556941 h 557434"/>
              <a:gd name="connsiteX3" fmla="*/ 2188723 w 2188723"/>
              <a:gd name="connsiteY3" fmla="*/ 80286 h 55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8723" h="557434">
                <a:moveTo>
                  <a:pt x="0" y="391571"/>
                </a:moveTo>
                <a:cubicBezTo>
                  <a:pt x="107815" y="183236"/>
                  <a:pt x="215630" y="-25098"/>
                  <a:pt x="447472" y="2464"/>
                </a:cubicBezTo>
                <a:cubicBezTo>
                  <a:pt x="679314" y="30026"/>
                  <a:pt x="1100847" y="543971"/>
                  <a:pt x="1391055" y="556941"/>
                </a:cubicBezTo>
                <a:cubicBezTo>
                  <a:pt x="1681263" y="569911"/>
                  <a:pt x="1934993" y="325098"/>
                  <a:pt x="2188723" y="80286"/>
                </a:cubicBezTo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Freihandform 139"/>
          <p:cNvSpPr/>
          <p:nvPr/>
        </p:nvSpPr>
        <p:spPr>
          <a:xfrm>
            <a:off x="6660232" y="3068960"/>
            <a:ext cx="2188723" cy="557434"/>
          </a:xfrm>
          <a:custGeom>
            <a:avLst/>
            <a:gdLst>
              <a:gd name="connsiteX0" fmla="*/ 0 w 2188723"/>
              <a:gd name="connsiteY0" fmla="*/ 391571 h 557434"/>
              <a:gd name="connsiteX1" fmla="*/ 447472 w 2188723"/>
              <a:gd name="connsiteY1" fmla="*/ 2464 h 557434"/>
              <a:gd name="connsiteX2" fmla="*/ 1391055 w 2188723"/>
              <a:gd name="connsiteY2" fmla="*/ 556941 h 557434"/>
              <a:gd name="connsiteX3" fmla="*/ 2188723 w 2188723"/>
              <a:gd name="connsiteY3" fmla="*/ 80286 h 55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8723" h="557434">
                <a:moveTo>
                  <a:pt x="0" y="391571"/>
                </a:moveTo>
                <a:cubicBezTo>
                  <a:pt x="107815" y="183236"/>
                  <a:pt x="215630" y="-25098"/>
                  <a:pt x="447472" y="2464"/>
                </a:cubicBezTo>
                <a:cubicBezTo>
                  <a:pt x="679314" y="30026"/>
                  <a:pt x="1100847" y="543971"/>
                  <a:pt x="1391055" y="556941"/>
                </a:cubicBezTo>
                <a:cubicBezTo>
                  <a:pt x="1681263" y="569911"/>
                  <a:pt x="1934993" y="325098"/>
                  <a:pt x="2188723" y="80286"/>
                </a:cubicBezTo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Textfeld 144"/>
          <p:cNvSpPr txBox="1"/>
          <p:nvPr/>
        </p:nvSpPr>
        <p:spPr>
          <a:xfrm>
            <a:off x="323528" y="3427842"/>
            <a:ext cx="1390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eps-SVR:</a:t>
            </a:r>
            <a:endParaRPr lang="en-GB" sz="2000" dirty="0">
              <a:solidFill>
                <a:schemeClr val="tx2"/>
              </a:solidFill>
            </a:endParaRPr>
          </a:p>
        </p:txBody>
      </p:sp>
      <p:pic>
        <p:nvPicPr>
          <p:cNvPr id="39" name="Grafik 38" descr="TP_t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0160" y="3365512"/>
            <a:ext cx="2862923" cy="60633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7" name="Textfeld 146"/>
          <p:cNvSpPr txBox="1"/>
          <p:nvPr/>
        </p:nvSpPr>
        <p:spPr>
          <a:xfrm>
            <a:off x="1403648" y="4005064"/>
            <a:ext cx="599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>
                <a:solidFill>
                  <a:schemeClr val="tx2"/>
                </a:solidFill>
              </a:rPr>
              <a:t>s.t.</a:t>
            </a:r>
            <a:endParaRPr lang="en-GB" sz="1400" dirty="0">
              <a:solidFill>
                <a:schemeClr val="tx2"/>
              </a:solidFill>
            </a:endParaRPr>
          </a:p>
        </p:txBody>
      </p:sp>
      <p:pic>
        <p:nvPicPr>
          <p:cNvPr id="44" name="Grafik 43" descr="TP_tmp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7707" y="4057661"/>
            <a:ext cx="2291429" cy="23551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3" name="Grafik 42" descr="TP_tmp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4932" y="4365104"/>
            <a:ext cx="2307303" cy="21931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1" name="Grafik 30" descr="TP_tmp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95403" y="4057616"/>
            <a:ext cx="589189" cy="23547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Grafik 31" descr="TP_tmp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75600" y="4365104"/>
            <a:ext cx="588854" cy="20200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48" name="Gruppieren 47"/>
          <p:cNvGrpSpPr/>
          <p:nvPr/>
        </p:nvGrpSpPr>
        <p:grpSpPr>
          <a:xfrm>
            <a:off x="6876256" y="3029737"/>
            <a:ext cx="1728192" cy="1158566"/>
            <a:chOff x="6876256" y="3029737"/>
            <a:chExt cx="1728192" cy="1158566"/>
          </a:xfrm>
        </p:grpSpPr>
        <p:sp>
          <p:nvSpPr>
            <p:cNvPr id="114" name="Ellipse 113"/>
            <p:cNvSpPr/>
            <p:nvPr/>
          </p:nvSpPr>
          <p:spPr>
            <a:xfrm flipH="1">
              <a:off x="6876256" y="3563288"/>
              <a:ext cx="43376" cy="3922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21" name="Ellipse 120"/>
            <p:cNvSpPr/>
            <p:nvPr/>
          </p:nvSpPr>
          <p:spPr>
            <a:xfrm flipH="1">
              <a:off x="7480952" y="3304440"/>
              <a:ext cx="43376" cy="3922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22" name="Ellipse 121"/>
            <p:cNvSpPr/>
            <p:nvPr/>
          </p:nvSpPr>
          <p:spPr>
            <a:xfrm flipH="1">
              <a:off x="8057016" y="4047577"/>
              <a:ext cx="43376" cy="3922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24" name="Ellipse 123"/>
            <p:cNvSpPr/>
            <p:nvPr/>
          </p:nvSpPr>
          <p:spPr>
            <a:xfrm flipH="1">
              <a:off x="8561072" y="3501008"/>
              <a:ext cx="43376" cy="3922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41" name="Ellipse 140"/>
            <p:cNvSpPr/>
            <p:nvPr/>
          </p:nvSpPr>
          <p:spPr>
            <a:xfrm flipH="1">
              <a:off x="7740352" y="3821825"/>
              <a:ext cx="43376" cy="3922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42" name="Ellipse 141"/>
            <p:cNvSpPr/>
            <p:nvPr/>
          </p:nvSpPr>
          <p:spPr>
            <a:xfrm flipH="1">
              <a:off x="7048904" y="3212976"/>
              <a:ext cx="43376" cy="3922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43" name="Ellipse 142"/>
            <p:cNvSpPr/>
            <p:nvPr/>
          </p:nvSpPr>
          <p:spPr>
            <a:xfrm flipH="1">
              <a:off x="8316416" y="3645024"/>
              <a:ext cx="43376" cy="3922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44" name="Ellipse 143"/>
            <p:cNvSpPr/>
            <p:nvPr/>
          </p:nvSpPr>
          <p:spPr>
            <a:xfrm flipH="1">
              <a:off x="7236296" y="3429000"/>
              <a:ext cx="43376" cy="3922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52" name="Ellipse 151"/>
            <p:cNvSpPr/>
            <p:nvPr/>
          </p:nvSpPr>
          <p:spPr>
            <a:xfrm flipH="1">
              <a:off x="7408944" y="4149080"/>
              <a:ext cx="43376" cy="3922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53" name="Ellipse 152"/>
            <p:cNvSpPr/>
            <p:nvPr/>
          </p:nvSpPr>
          <p:spPr>
            <a:xfrm flipH="1">
              <a:off x="8129024" y="3029737"/>
              <a:ext cx="43376" cy="3922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p:cxnSp>
        <p:nvCxnSpPr>
          <p:cNvPr id="35" name="Gerade Verbindung 34"/>
          <p:cNvCxnSpPr/>
          <p:nvPr/>
        </p:nvCxnSpPr>
        <p:spPr>
          <a:xfrm flipV="1">
            <a:off x="7430632" y="3726505"/>
            <a:ext cx="0" cy="422575"/>
          </a:xfrm>
          <a:prstGeom prst="line">
            <a:avLst/>
          </a:prstGeom>
          <a:ln w="127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153"/>
          <p:cNvCxnSpPr/>
          <p:nvPr/>
        </p:nvCxnSpPr>
        <p:spPr>
          <a:xfrm flipV="1">
            <a:off x="8152944" y="3084941"/>
            <a:ext cx="0" cy="511316"/>
          </a:xfrm>
          <a:prstGeom prst="line">
            <a:avLst/>
          </a:prstGeom>
          <a:ln w="127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 descr="TP_tmp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7285" y="3142354"/>
            <a:ext cx="181139" cy="19449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8" name="Grafik 37" descr="TP_tmp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25596" y="3820297"/>
            <a:ext cx="167205" cy="16720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7" name="Grafik 156" descr="TP_tmp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95272" y="4404016"/>
            <a:ext cx="1286656" cy="16818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8" name="Textfeld 157"/>
          <p:cNvSpPr txBox="1"/>
          <p:nvPr/>
        </p:nvSpPr>
        <p:spPr>
          <a:xfrm>
            <a:off x="372707" y="4704530"/>
            <a:ext cx="3664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nu-SVR = eps-SVR + nu-SVC</a:t>
            </a:r>
            <a:endParaRPr lang="en-GB" sz="2000" dirty="0">
              <a:solidFill>
                <a:schemeClr val="tx2"/>
              </a:solidFill>
            </a:endParaRPr>
          </a:p>
        </p:txBody>
      </p:sp>
      <p:pic>
        <p:nvPicPr>
          <p:cNvPr id="40" name="Grafik 39" descr="TP_tmp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5652" y="5085184"/>
            <a:ext cx="3806348" cy="62344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0" name="Grafik 159" descr="TP_tmp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0399" y="5805309"/>
            <a:ext cx="2291429" cy="23551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1" name="Grafik 160" descr="TP_tmp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7624" y="6112752"/>
            <a:ext cx="2307303" cy="21931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3" name="Grafik 162" descr="TP_tmp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8095" y="5805264"/>
            <a:ext cx="589189" cy="23547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5" name="Grafik 164" descr="TP_tmp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98292" y="6112752"/>
            <a:ext cx="588854" cy="20200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7" name="Textfeld 166"/>
          <p:cNvSpPr txBox="1"/>
          <p:nvPr/>
        </p:nvSpPr>
        <p:spPr>
          <a:xfrm>
            <a:off x="755576" y="5785519"/>
            <a:ext cx="599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>
                <a:solidFill>
                  <a:schemeClr val="tx2"/>
                </a:solidFill>
              </a:rPr>
              <a:t>s.t.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168" name="Textfeld 167"/>
          <p:cNvSpPr txBox="1"/>
          <p:nvPr/>
        </p:nvSpPr>
        <p:spPr>
          <a:xfrm>
            <a:off x="4860032" y="3481263"/>
            <a:ext cx="1175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parameters</a:t>
            </a:r>
            <a:endParaRPr lang="en-GB" sz="1400" dirty="0">
              <a:solidFill>
                <a:schemeClr val="tx2"/>
              </a:solidFill>
            </a:endParaRPr>
          </a:p>
        </p:txBody>
      </p:sp>
      <p:pic>
        <p:nvPicPr>
          <p:cNvPr id="47" name="Grafik 46" descr="TP_tmp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3982" y="3749412"/>
            <a:ext cx="750186" cy="21394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6" name="Grafik 45" descr="TP_tmp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99480" y="5534003"/>
            <a:ext cx="718966" cy="19925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1" name="Textfeld 170"/>
          <p:cNvSpPr txBox="1"/>
          <p:nvPr/>
        </p:nvSpPr>
        <p:spPr>
          <a:xfrm>
            <a:off x="4788024" y="5065439"/>
            <a:ext cx="1175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parameters</a:t>
            </a:r>
            <a:endParaRPr lang="en-GB" sz="1400" dirty="0">
              <a:solidFill>
                <a:schemeClr val="tx2"/>
              </a:solidFill>
            </a:endParaRPr>
          </a:p>
        </p:txBody>
      </p:sp>
      <p:pic>
        <p:nvPicPr>
          <p:cNvPr id="172" name="Grafik 171" descr="TP_tmp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99480" y="5301208"/>
            <a:ext cx="750186" cy="21394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3" name="Textfeld 172"/>
          <p:cNvSpPr txBox="1"/>
          <p:nvPr/>
        </p:nvSpPr>
        <p:spPr>
          <a:xfrm>
            <a:off x="5076056" y="5954890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solidFill>
                  <a:schemeClr val="tx2"/>
                </a:solidFill>
              </a:rPr>
              <a:t>kernlab-</a:t>
            </a:r>
            <a:r>
              <a:rPr lang="en-GB" sz="2000" b="1" dirty="0" err="1" smtClean="0">
                <a:latin typeface="Miriam Fixed" pitchFamily="49" charset="-79"/>
                <a:cs typeface="Miriam Fixed" pitchFamily="49" charset="-79"/>
              </a:rPr>
              <a:t>ksvm</a:t>
            </a:r>
            <a:r>
              <a:rPr lang="en-GB" sz="2000" b="1" dirty="0" smtClean="0">
                <a:latin typeface="Miriam Fixed" pitchFamily="49" charset="-79"/>
                <a:cs typeface="Miriam Fixed" pitchFamily="49" charset="-79"/>
              </a:rPr>
              <a:t>:</a:t>
            </a:r>
            <a:endParaRPr lang="en-GB" sz="2000" dirty="0">
              <a:solidFill>
                <a:schemeClr val="tx2"/>
              </a:solidFill>
            </a:endParaRPr>
          </a:p>
        </p:txBody>
      </p:sp>
      <p:sp>
        <p:nvSpPr>
          <p:cNvPr id="174" name="Textfeld 173"/>
          <p:cNvSpPr txBox="1"/>
          <p:nvPr/>
        </p:nvSpPr>
        <p:spPr>
          <a:xfrm>
            <a:off x="6524054" y="5086925"/>
            <a:ext cx="2512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2"/>
                </a:solidFill>
              </a:rPr>
              <a:t>bound-constraint</a:t>
            </a:r>
            <a:r>
              <a:rPr lang="en-GB" b="1" dirty="0" smtClean="0">
                <a:solidFill>
                  <a:schemeClr val="tx2"/>
                </a:solidFill>
              </a:rPr>
              <a:t> SVR</a:t>
            </a:r>
            <a:br>
              <a:rPr lang="en-GB" b="1" dirty="0" smtClean="0">
                <a:solidFill>
                  <a:schemeClr val="tx2"/>
                </a:solidFill>
              </a:rPr>
            </a:br>
            <a:r>
              <a:rPr lang="en-GB" b="1" dirty="0" smtClean="0">
                <a:solidFill>
                  <a:schemeClr val="tx2"/>
                </a:solidFill>
              </a:rPr>
              <a:t>     = eps-SVR + b²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75" name="Textfeld 174"/>
          <p:cNvSpPr txBox="1"/>
          <p:nvPr/>
        </p:nvSpPr>
        <p:spPr>
          <a:xfrm>
            <a:off x="5228455" y="6308162"/>
            <a:ext cx="3520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Miriam Fixed" pitchFamily="49" charset="-79"/>
                <a:cs typeface="Miriam Fixed" pitchFamily="49" charset="-79"/>
              </a:rPr>
              <a:t>eps-</a:t>
            </a:r>
            <a:r>
              <a:rPr lang="en-GB" sz="1600" b="1" dirty="0" err="1" smtClean="0">
                <a:latin typeface="Miriam Fixed" pitchFamily="49" charset="-79"/>
                <a:cs typeface="Miriam Fixed" pitchFamily="49" charset="-79"/>
              </a:rPr>
              <a:t>svr</a:t>
            </a:r>
            <a:r>
              <a:rPr lang="en-GB" sz="1600" b="1" dirty="0" smtClean="0">
                <a:latin typeface="Miriam Fixed" pitchFamily="49" charset="-79"/>
                <a:cs typeface="Miriam Fixed" pitchFamily="49" charset="-79"/>
              </a:rPr>
              <a:t>, nu-</a:t>
            </a:r>
            <a:r>
              <a:rPr lang="en-GB" sz="1600" b="1" dirty="0" err="1" smtClean="0">
                <a:latin typeface="Miriam Fixed" pitchFamily="49" charset="-79"/>
                <a:cs typeface="Miriam Fixed" pitchFamily="49" charset="-79"/>
              </a:rPr>
              <a:t>svr</a:t>
            </a:r>
            <a:r>
              <a:rPr lang="en-GB" sz="1600" b="1" dirty="0" smtClean="0">
                <a:latin typeface="Miriam Fixed" pitchFamily="49" charset="-79"/>
                <a:cs typeface="Miriam Fixed" pitchFamily="49" charset="-79"/>
              </a:rPr>
              <a:t>, eps-</a:t>
            </a:r>
            <a:r>
              <a:rPr lang="en-GB" sz="1600" b="1" dirty="0" err="1" smtClean="0">
                <a:latin typeface="Miriam Fixed" pitchFamily="49" charset="-79"/>
                <a:cs typeface="Miriam Fixed" pitchFamily="49" charset="-79"/>
              </a:rPr>
              <a:t>bsvr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176" name="Textfeld 175"/>
          <p:cNvSpPr txBox="1"/>
          <p:nvPr/>
        </p:nvSpPr>
        <p:spPr>
          <a:xfrm>
            <a:off x="395536" y="6381328"/>
            <a:ext cx="366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chemeClr val="tx2"/>
                </a:solidFill>
              </a:rPr>
              <a:t>(pros/cons analogous to SVCs)</a:t>
            </a:r>
            <a:endParaRPr lang="en-GB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81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62" grpId="0"/>
      <p:bldP spid="92" grpId="0"/>
      <p:bldP spid="96" grpId="0"/>
      <p:bldP spid="97" grpId="0"/>
      <p:bldP spid="99" grpId="0"/>
      <p:bldP spid="105" grpId="0"/>
      <p:bldP spid="16" grpId="0" animBg="1"/>
      <p:bldP spid="138" grpId="0" animBg="1"/>
      <p:bldP spid="140" grpId="0" animBg="1"/>
      <p:bldP spid="145" grpId="0"/>
      <p:bldP spid="147" grpId="0"/>
      <p:bldP spid="158" grpId="0"/>
      <p:bldP spid="167" grpId="0"/>
      <p:bldP spid="168" grpId="0"/>
      <p:bldP spid="171" grpId="0"/>
      <p:bldP spid="173" grpId="0"/>
      <p:bldP spid="174" grpId="0"/>
      <p:bldP spid="175" grpId="0"/>
      <p:bldP spid="17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feld 81"/>
          <p:cNvSpPr txBox="1"/>
          <p:nvPr/>
        </p:nvSpPr>
        <p:spPr>
          <a:xfrm>
            <a:off x="287524" y="1588730"/>
            <a:ext cx="2484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Novelty detection:</a:t>
            </a:r>
            <a:endParaRPr lang="en-GB" sz="2000" dirty="0">
              <a:solidFill>
                <a:schemeClr val="tx2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178696" y="476672"/>
            <a:ext cx="8209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tx2"/>
                </a:solidFill>
              </a:rPr>
              <a:t>Novelty detection with the one-class SVM</a:t>
            </a:r>
            <a:endParaRPr lang="en-GB" sz="2800" b="1" dirty="0">
              <a:solidFill>
                <a:schemeClr val="tx2"/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5263383" y="1638425"/>
            <a:ext cx="321401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tx2"/>
                </a:solidFill>
              </a:rPr>
              <a:t>s</a:t>
            </a:r>
            <a:r>
              <a:rPr lang="en-GB" sz="1700" dirty="0" smtClean="0">
                <a:solidFill>
                  <a:schemeClr val="tx2"/>
                </a:solidFill>
              </a:rPr>
              <a:t>o far are </a:t>
            </a:r>
            <a:r>
              <a:rPr lang="en-GB" sz="1700" dirty="0" smtClean="0">
                <a:solidFill>
                  <a:srgbClr val="00B050"/>
                </a:solidFill>
              </a:rPr>
              <a:t>“normal”</a:t>
            </a:r>
            <a:endParaRPr lang="en-GB" sz="1700" dirty="0">
              <a:solidFill>
                <a:srgbClr val="00B050"/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323528" y="938185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Classification:</a:t>
            </a:r>
            <a:endParaRPr lang="en-GB" sz="2000" dirty="0">
              <a:solidFill>
                <a:schemeClr val="tx2"/>
              </a:solidFill>
            </a:endParaRPr>
          </a:p>
        </p:txBody>
      </p:sp>
      <p:pic>
        <p:nvPicPr>
          <p:cNvPr id="75" name="Grafik 74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55810" y="1058473"/>
            <a:ext cx="2334602" cy="22234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1" name="Textfeld 80"/>
          <p:cNvSpPr txBox="1"/>
          <p:nvPr/>
        </p:nvSpPr>
        <p:spPr>
          <a:xfrm>
            <a:off x="2406768" y="1274857"/>
            <a:ext cx="321401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learn a classifier</a:t>
            </a:r>
            <a:endParaRPr lang="en-GB" sz="1700" dirty="0">
              <a:solidFill>
                <a:schemeClr val="tx2"/>
              </a:solidFill>
            </a:endParaRPr>
          </a:p>
        </p:txBody>
      </p:sp>
      <p:pic>
        <p:nvPicPr>
          <p:cNvPr id="7" name="Grafik 6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7270" y="1039377"/>
            <a:ext cx="2925538" cy="24110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9" name="Grafik 88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8600" y="1346865"/>
            <a:ext cx="2036655" cy="24110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2" name="Textfeld 91"/>
          <p:cNvSpPr txBox="1"/>
          <p:nvPr/>
        </p:nvSpPr>
        <p:spPr>
          <a:xfrm>
            <a:off x="631016" y="2246530"/>
            <a:ext cx="847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Idea:</a:t>
            </a:r>
            <a:endParaRPr lang="en-GB" sz="2000" dirty="0">
              <a:solidFill>
                <a:schemeClr val="tx2"/>
              </a:solidFill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1403647" y="2282969"/>
            <a:ext cx="727280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“normal” points should be separated from origin by boundary (with slack)</a:t>
            </a:r>
            <a:endParaRPr lang="en-GB" sz="1700" dirty="0">
              <a:solidFill>
                <a:schemeClr val="tx2"/>
              </a:solidFill>
            </a:endParaRPr>
          </a:p>
        </p:txBody>
      </p:sp>
      <p:sp>
        <p:nvSpPr>
          <p:cNvPr id="99" name="Textfeld 98"/>
          <p:cNvSpPr txBox="1"/>
          <p:nvPr/>
        </p:nvSpPr>
        <p:spPr>
          <a:xfrm>
            <a:off x="3684205" y="2824061"/>
            <a:ext cx="599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>
                <a:solidFill>
                  <a:schemeClr val="tx2"/>
                </a:solidFill>
              </a:rPr>
              <a:t>s.t.</a:t>
            </a:r>
            <a:endParaRPr lang="en-GB" sz="1400" dirty="0">
              <a:solidFill>
                <a:schemeClr val="tx2"/>
              </a:solidFill>
            </a:endParaRPr>
          </a:p>
        </p:txBody>
      </p:sp>
      <p:pic>
        <p:nvPicPr>
          <p:cNvPr id="101" name="Grafik 100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85079" y="2852936"/>
            <a:ext cx="2105385" cy="2193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" name="Grafik 101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6096" y="3154875"/>
            <a:ext cx="522474" cy="20211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5" name="Textfeld 104"/>
          <p:cNvSpPr txBox="1"/>
          <p:nvPr/>
        </p:nvSpPr>
        <p:spPr>
          <a:xfrm>
            <a:off x="559008" y="2812866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C-SVC:</a:t>
            </a:r>
            <a:endParaRPr lang="en-GB" sz="2000" dirty="0">
              <a:solidFill>
                <a:schemeClr val="tx2"/>
              </a:solidFill>
            </a:endParaRPr>
          </a:p>
        </p:txBody>
      </p:sp>
      <p:cxnSp>
        <p:nvCxnSpPr>
          <p:cNvPr id="112" name="Gerade Verbindung mit Pfeil 111"/>
          <p:cNvCxnSpPr/>
          <p:nvPr/>
        </p:nvCxnSpPr>
        <p:spPr>
          <a:xfrm flipH="1" flipV="1">
            <a:off x="6495966" y="2636912"/>
            <a:ext cx="1808" cy="20233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20692" y="2708920"/>
            <a:ext cx="1836899" cy="60657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13" name="Gerade Verbindung mit Pfeil 112"/>
          <p:cNvCxnSpPr/>
          <p:nvPr/>
        </p:nvCxnSpPr>
        <p:spPr>
          <a:xfrm>
            <a:off x="6506488" y="4653136"/>
            <a:ext cx="236320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feld 144"/>
          <p:cNvSpPr txBox="1"/>
          <p:nvPr/>
        </p:nvSpPr>
        <p:spPr>
          <a:xfrm>
            <a:off x="588731" y="3447092"/>
            <a:ext cx="1390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1-SVC:</a:t>
            </a:r>
            <a:endParaRPr lang="en-GB" sz="2000" dirty="0">
              <a:solidFill>
                <a:schemeClr val="tx2"/>
              </a:solidFill>
            </a:endParaRPr>
          </a:p>
        </p:txBody>
      </p:sp>
      <p:sp>
        <p:nvSpPr>
          <p:cNvPr id="147" name="Textfeld 146"/>
          <p:cNvSpPr txBox="1"/>
          <p:nvPr/>
        </p:nvSpPr>
        <p:spPr>
          <a:xfrm>
            <a:off x="1784025" y="4005064"/>
            <a:ext cx="599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>
                <a:solidFill>
                  <a:schemeClr val="tx2"/>
                </a:solidFill>
              </a:rPr>
              <a:t>s.t.</a:t>
            </a:r>
            <a:endParaRPr lang="en-GB" sz="1400" dirty="0">
              <a:solidFill>
                <a:schemeClr val="tx2"/>
              </a:solidFill>
            </a:endParaRPr>
          </a:p>
        </p:txBody>
      </p:sp>
      <p:pic>
        <p:nvPicPr>
          <p:cNvPr id="157" name="Grafik 156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4086800"/>
            <a:ext cx="1286656" cy="16818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8" name="Textfeld 167"/>
          <p:cNvSpPr txBox="1"/>
          <p:nvPr/>
        </p:nvSpPr>
        <p:spPr>
          <a:xfrm>
            <a:off x="5004048" y="3481263"/>
            <a:ext cx="1175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parameter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173" name="Textfeld 172"/>
          <p:cNvSpPr txBox="1"/>
          <p:nvPr/>
        </p:nvSpPr>
        <p:spPr>
          <a:xfrm>
            <a:off x="4860032" y="6103024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solidFill>
                  <a:schemeClr val="tx2"/>
                </a:solidFill>
              </a:rPr>
              <a:t>kernlab-</a:t>
            </a:r>
            <a:r>
              <a:rPr lang="en-GB" sz="2000" b="1" dirty="0" err="1" smtClean="0">
                <a:latin typeface="Miriam Fixed" pitchFamily="49" charset="-79"/>
                <a:cs typeface="Miriam Fixed" pitchFamily="49" charset="-79"/>
              </a:rPr>
              <a:t>ksvm</a:t>
            </a:r>
            <a:r>
              <a:rPr lang="en-GB" sz="2000" b="1" dirty="0" smtClean="0">
                <a:latin typeface="Miriam Fixed" pitchFamily="49" charset="-79"/>
                <a:cs typeface="Miriam Fixed" pitchFamily="49" charset="-79"/>
              </a:rPr>
              <a:t>: </a:t>
            </a:r>
            <a:r>
              <a:rPr lang="en-GB" sz="1600" b="1" dirty="0" smtClean="0">
                <a:latin typeface="Miriam Fixed" pitchFamily="49" charset="-79"/>
                <a:cs typeface="Miriam Fixed" pitchFamily="49" charset="-79"/>
              </a:rPr>
              <a:t>one-svc</a:t>
            </a:r>
            <a:endParaRPr lang="en-GB" sz="2000" dirty="0">
              <a:solidFill>
                <a:schemeClr val="tx2"/>
              </a:solidFill>
            </a:endParaRPr>
          </a:p>
        </p:txBody>
      </p:sp>
      <p:sp>
        <p:nvSpPr>
          <p:cNvPr id="176" name="Textfeld 175"/>
          <p:cNvSpPr txBox="1"/>
          <p:nvPr/>
        </p:nvSpPr>
        <p:spPr>
          <a:xfrm>
            <a:off x="561030" y="4693347"/>
            <a:ext cx="481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Outlier score = distance to </a:t>
            </a:r>
            <a:r>
              <a:rPr lang="en-GB" dirty="0" smtClean="0">
                <a:solidFill>
                  <a:srgbClr val="00B050"/>
                </a:solidFill>
              </a:rPr>
              <a:t>“normal”</a:t>
            </a:r>
            <a:r>
              <a:rPr lang="en-GB" dirty="0" smtClean="0">
                <a:solidFill>
                  <a:schemeClr val="tx2"/>
                </a:solidFill>
              </a:rPr>
              <a:t> side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2" name="Grafik 1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18151" y="1722531"/>
            <a:ext cx="2482465" cy="22234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 descr="TP_t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3461" y="3749412"/>
            <a:ext cx="719261" cy="19933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Grafik 9" descr="TP_t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8943" y="3365512"/>
            <a:ext cx="2493017" cy="60632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7" name="Textfeld 66"/>
          <p:cNvSpPr txBox="1"/>
          <p:nvPr/>
        </p:nvSpPr>
        <p:spPr>
          <a:xfrm>
            <a:off x="1069958" y="1922929"/>
            <a:ext cx="615563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Learn a classifier that is able to identify </a:t>
            </a:r>
            <a:r>
              <a:rPr lang="en-GB" sz="1700" dirty="0" smtClean="0">
                <a:solidFill>
                  <a:srgbClr val="C00000"/>
                </a:solidFill>
              </a:rPr>
              <a:t>“abnormal</a:t>
            </a:r>
            <a:r>
              <a:rPr lang="en-GB" sz="1700" dirty="0" smtClean="0">
                <a:solidFill>
                  <a:schemeClr val="tx2"/>
                </a:solidFill>
              </a:rPr>
              <a:t>” points</a:t>
            </a:r>
            <a:endParaRPr lang="en-GB" sz="1700" dirty="0">
              <a:solidFill>
                <a:schemeClr val="tx2"/>
              </a:solidFill>
            </a:endParaRPr>
          </a:p>
        </p:txBody>
      </p:sp>
      <p:pic>
        <p:nvPicPr>
          <p:cNvPr id="13" name="Grafik 12" descr="TP_t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7337" y="4653136"/>
            <a:ext cx="1381936" cy="50546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Grafik 13" descr="TP_tmp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5656" y="4437112"/>
            <a:ext cx="352052" cy="11105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86" name="Gerade Verbindung 85"/>
          <p:cNvCxnSpPr/>
          <p:nvPr/>
        </p:nvCxnSpPr>
        <p:spPr>
          <a:xfrm flipH="1" flipV="1">
            <a:off x="6732240" y="2996952"/>
            <a:ext cx="1977539" cy="113198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fik 22" descr="TP_tmp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0089" y="4057661"/>
            <a:ext cx="1347815" cy="21941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25" name="Gruppieren 24"/>
          <p:cNvGrpSpPr/>
          <p:nvPr/>
        </p:nvGrpSpPr>
        <p:grpSpPr>
          <a:xfrm>
            <a:off x="6948264" y="2708920"/>
            <a:ext cx="1728192" cy="1296144"/>
            <a:chOff x="6948264" y="2708920"/>
            <a:chExt cx="1728192" cy="1296144"/>
          </a:xfrm>
        </p:grpSpPr>
        <p:sp>
          <p:nvSpPr>
            <p:cNvPr id="152" name="Ellipse 151"/>
            <p:cNvSpPr/>
            <p:nvPr/>
          </p:nvSpPr>
          <p:spPr>
            <a:xfrm flipH="1">
              <a:off x="7408944" y="2996952"/>
              <a:ext cx="43376" cy="3922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69" name="Ellipse 68"/>
            <p:cNvSpPr/>
            <p:nvPr/>
          </p:nvSpPr>
          <p:spPr>
            <a:xfrm flipH="1">
              <a:off x="8129024" y="3149352"/>
              <a:ext cx="43376" cy="3922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0" name="Ellipse 69"/>
            <p:cNvSpPr/>
            <p:nvPr/>
          </p:nvSpPr>
          <p:spPr>
            <a:xfrm flipH="1">
              <a:off x="7768984" y="3749817"/>
              <a:ext cx="43376" cy="3922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1" name="Ellipse 70"/>
            <p:cNvSpPr/>
            <p:nvPr/>
          </p:nvSpPr>
          <p:spPr>
            <a:xfrm flipH="1">
              <a:off x="6948264" y="2780928"/>
              <a:ext cx="43376" cy="3922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2" name="Ellipse 71"/>
            <p:cNvSpPr/>
            <p:nvPr/>
          </p:nvSpPr>
          <p:spPr>
            <a:xfrm flipH="1">
              <a:off x="7308304" y="3317769"/>
              <a:ext cx="43376" cy="3922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4" name="Ellipse 73"/>
            <p:cNvSpPr/>
            <p:nvPr/>
          </p:nvSpPr>
          <p:spPr>
            <a:xfrm flipH="1">
              <a:off x="7768984" y="2924944"/>
              <a:ext cx="43376" cy="3922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6" name="Ellipse 75"/>
            <p:cNvSpPr/>
            <p:nvPr/>
          </p:nvSpPr>
          <p:spPr>
            <a:xfrm flipH="1">
              <a:off x="8273040" y="3965841"/>
              <a:ext cx="43376" cy="3922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7" name="Ellipse 76"/>
            <p:cNvSpPr/>
            <p:nvPr/>
          </p:nvSpPr>
          <p:spPr>
            <a:xfrm flipH="1">
              <a:off x="8561072" y="3317769"/>
              <a:ext cx="43376" cy="3922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8" name="Ellipse 77"/>
            <p:cNvSpPr/>
            <p:nvPr/>
          </p:nvSpPr>
          <p:spPr>
            <a:xfrm flipH="1">
              <a:off x="8129024" y="2708920"/>
              <a:ext cx="43376" cy="3922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9" name="Ellipse 78"/>
            <p:cNvSpPr/>
            <p:nvPr/>
          </p:nvSpPr>
          <p:spPr>
            <a:xfrm flipH="1">
              <a:off x="7812360" y="3356992"/>
              <a:ext cx="43376" cy="3922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80" name="Ellipse 79"/>
            <p:cNvSpPr/>
            <p:nvPr/>
          </p:nvSpPr>
          <p:spPr>
            <a:xfrm flipH="1">
              <a:off x="6976896" y="3068960"/>
              <a:ext cx="43376" cy="3922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84" name="Ellipse 83"/>
            <p:cNvSpPr/>
            <p:nvPr/>
          </p:nvSpPr>
          <p:spPr>
            <a:xfrm flipH="1">
              <a:off x="8633080" y="3749817"/>
              <a:ext cx="43376" cy="3922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87" name="Ellipse 86"/>
            <p:cNvSpPr/>
            <p:nvPr/>
          </p:nvSpPr>
          <p:spPr>
            <a:xfrm flipH="1">
              <a:off x="6948264" y="3284984"/>
              <a:ext cx="43376" cy="3922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p:sp>
        <p:nvSpPr>
          <p:cNvPr id="88" name="Ellipse 87"/>
          <p:cNvSpPr/>
          <p:nvPr/>
        </p:nvSpPr>
        <p:spPr>
          <a:xfrm flipH="1">
            <a:off x="6804248" y="4281024"/>
            <a:ext cx="76844" cy="840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pic>
        <p:nvPicPr>
          <p:cNvPr id="6" name="Grafik 5" descr="TP_tmp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48078" y="4293089"/>
            <a:ext cx="574710" cy="18564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1" name="Grafik 90" descr="TP_tmp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5510" y="4076015"/>
            <a:ext cx="522474" cy="20211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4" name="Textfeld 93"/>
          <p:cNvSpPr txBox="1"/>
          <p:nvPr/>
        </p:nvSpPr>
        <p:spPr>
          <a:xfrm>
            <a:off x="1835696" y="4322280"/>
            <a:ext cx="4814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upper bound on training points past the margin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549318" y="5126712"/>
            <a:ext cx="297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</a:rPr>
              <a:t>1-SVC</a:t>
            </a:r>
            <a:r>
              <a:rPr lang="en-GB" dirty="0" smtClean="0">
                <a:solidFill>
                  <a:schemeClr val="tx2"/>
                </a:solidFill>
              </a:rPr>
              <a:t> after </a:t>
            </a:r>
            <a:r>
              <a:rPr lang="en-GB" b="1" dirty="0" err="1" smtClean="0">
                <a:solidFill>
                  <a:schemeClr val="tx2"/>
                </a:solidFill>
              </a:rPr>
              <a:t>kernelization</a:t>
            </a:r>
            <a:r>
              <a:rPr lang="en-GB" b="1" dirty="0" smtClean="0">
                <a:solidFill>
                  <a:schemeClr val="tx2"/>
                </a:solidFill>
              </a:rPr>
              <a:t>:</a:t>
            </a:r>
            <a:endParaRPr lang="en-GB" b="1" dirty="0">
              <a:solidFill>
                <a:schemeClr val="tx2"/>
              </a:solidFill>
            </a:endParaRPr>
          </a:p>
        </p:txBody>
      </p:sp>
      <p:pic>
        <p:nvPicPr>
          <p:cNvPr id="18" name="Grafik 17" descr="TP_tmp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9374" y="5528496"/>
            <a:ext cx="1060924" cy="42133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0" name="Textfeld 99"/>
          <p:cNvSpPr txBox="1"/>
          <p:nvPr/>
        </p:nvSpPr>
        <p:spPr>
          <a:xfrm>
            <a:off x="1259632" y="6115079"/>
            <a:ext cx="599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>
                <a:solidFill>
                  <a:schemeClr val="tx2"/>
                </a:solidFill>
              </a:rPr>
              <a:t>s.t.</a:t>
            </a:r>
            <a:endParaRPr lang="en-GB" sz="1400" dirty="0">
              <a:solidFill>
                <a:schemeClr val="tx2"/>
              </a:solidFill>
            </a:endParaRPr>
          </a:p>
        </p:txBody>
      </p:sp>
      <p:pic>
        <p:nvPicPr>
          <p:cNvPr id="21" name="Grafik 20" descr="TP_tmp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8856" y="6054069"/>
            <a:ext cx="1128979" cy="45482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Grafik 19" descr="TP_tmp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1840" y="6164617"/>
            <a:ext cx="740860" cy="21932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Grafik 21" descr="TP_tmp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95936" y="5485220"/>
            <a:ext cx="1617879" cy="50558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8" name="Textfeld 107"/>
          <p:cNvSpPr txBox="1"/>
          <p:nvPr/>
        </p:nvSpPr>
        <p:spPr>
          <a:xfrm>
            <a:off x="3347240" y="5560790"/>
            <a:ext cx="720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and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5868144" y="5587512"/>
            <a:ext cx="1757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where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110" name="Grafik 109" descr="TP_tmp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5871" y="5519771"/>
            <a:ext cx="1556694" cy="29688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1" name="Grafik 110" descr="TP_tmp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4872" y="5865586"/>
            <a:ext cx="1612293" cy="25907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5" name="Textfeld 114"/>
          <p:cNvSpPr txBox="1"/>
          <p:nvPr/>
        </p:nvSpPr>
        <p:spPr>
          <a:xfrm>
            <a:off x="5148064" y="6413266"/>
            <a:ext cx="399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improved variants exist (but not in R)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27" name="Gerade Verbindung 26"/>
          <p:cNvCxnSpPr/>
          <p:nvPr/>
        </p:nvCxnSpPr>
        <p:spPr>
          <a:xfrm flipV="1">
            <a:off x="6871467" y="3415465"/>
            <a:ext cx="571228" cy="858770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 descr="TP_tmp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25596" y="3873218"/>
            <a:ext cx="336722" cy="21942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936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92" grpId="0"/>
      <p:bldP spid="96" grpId="0"/>
      <p:bldP spid="99" grpId="0"/>
      <p:bldP spid="105" grpId="0"/>
      <p:bldP spid="145" grpId="0"/>
      <p:bldP spid="147" grpId="0"/>
      <p:bldP spid="168" grpId="0"/>
      <p:bldP spid="173" grpId="0"/>
      <p:bldP spid="176" grpId="0"/>
      <p:bldP spid="67" grpId="0"/>
      <p:bldP spid="88" grpId="0" animBg="1"/>
      <p:bldP spid="94" grpId="0"/>
      <p:bldP spid="95" grpId="0"/>
      <p:bldP spid="100" grpId="0"/>
      <p:bldP spid="108" grpId="0"/>
      <p:bldP spid="109" grpId="0"/>
      <p:bldP spid="1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323528" y="2924869"/>
            <a:ext cx="8489950" cy="79216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de-DE" altLang="de-DE" sz="4800" dirty="0" err="1" smtClean="0"/>
              <a:t>Using</a:t>
            </a:r>
            <a:r>
              <a:rPr lang="de-DE" altLang="de-DE" sz="4800" dirty="0" smtClean="0"/>
              <a:t> </a:t>
            </a:r>
            <a:r>
              <a:rPr lang="de-DE" altLang="de-DE" sz="4800" dirty="0" err="1" smtClean="0"/>
              <a:t>the</a:t>
            </a:r>
            <a:r>
              <a:rPr lang="de-DE" altLang="de-DE" sz="4800" dirty="0" smtClean="0"/>
              <a:t> SVM in </a:t>
            </a:r>
            <a:r>
              <a:rPr lang="de-DE" altLang="de-DE" sz="4800" dirty="0" err="1" smtClean="0"/>
              <a:t>kernlab</a:t>
            </a:r>
            <a:endParaRPr lang="de-DE" altLang="de-DE" sz="6600" dirty="0" smtClean="0"/>
          </a:p>
        </p:txBody>
      </p:sp>
    </p:spTree>
    <p:extLst>
      <p:ext uri="{BB962C8B-B14F-4D97-AF65-F5344CB8AC3E}">
        <p14:creationId xmlns:p14="http://schemas.microsoft.com/office/powerpoint/2010/main" val="67421139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179512" y="557064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dirty="0" smtClean="0">
                <a:solidFill>
                  <a:srgbClr val="003366"/>
                </a:solidFill>
              </a:rPr>
              <a:t>Support </a:t>
            </a:r>
            <a:r>
              <a:rPr lang="de-DE" altLang="de-DE" dirty="0" err="1" smtClean="0">
                <a:solidFill>
                  <a:srgbClr val="003366"/>
                </a:solidFill>
              </a:rPr>
              <a:t>vector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learning</a:t>
            </a:r>
            <a:r>
              <a:rPr lang="de-DE" altLang="de-DE" dirty="0" smtClean="0">
                <a:solidFill>
                  <a:srgbClr val="003366"/>
                </a:solidFill>
              </a:rPr>
              <a:t> in </a:t>
            </a:r>
            <a:r>
              <a:rPr lang="de-DE" altLang="de-DE" dirty="0" err="1" smtClean="0">
                <a:solidFill>
                  <a:srgbClr val="003366"/>
                </a:solidFill>
              </a:rPr>
              <a:t>kernlab</a:t>
            </a:r>
            <a:endParaRPr lang="de-DE" altLang="de-DE" sz="2000" dirty="0" smtClean="0">
              <a:solidFill>
                <a:srgbClr val="003366"/>
              </a:solidFill>
            </a:endParaRPr>
          </a:p>
        </p:txBody>
      </p:sp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355973" y="1772816"/>
            <a:ext cx="835292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usage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training</a:t>
            </a:r>
            <a:r>
              <a:rPr lang="de-DE" altLang="de-DE" sz="2000" dirty="0" smtClean="0">
                <a:solidFill>
                  <a:srgbClr val="003366"/>
                </a:solidFill>
              </a:rPr>
              <a:t>: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683568" y="1400840"/>
            <a:ext cx="835292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Prior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use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kernlab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has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loaded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library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kernlab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37" name="Inhaltsplatzhalter 2"/>
          <p:cNvSpPr txBox="1">
            <a:spLocks/>
          </p:cNvSpPr>
          <p:nvPr/>
        </p:nvSpPr>
        <p:spPr bwMode="auto">
          <a:xfrm>
            <a:off x="909320" y="6337160"/>
            <a:ext cx="835292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Type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help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ksvm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example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ksvm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more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details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examples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38" name="Inhaltsplatzhalter 2"/>
          <p:cNvSpPr txBox="1">
            <a:spLocks/>
          </p:cNvSpPr>
          <p:nvPr/>
        </p:nvSpPr>
        <p:spPr bwMode="auto">
          <a:xfrm>
            <a:off x="395536" y="5949280"/>
            <a:ext cx="835292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Documentation</a:t>
            </a:r>
            <a:r>
              <a:rPr lang="de-DE" altLang="de-DE" sz="1800" dirty="0">
                <a:solidFill>
                  <a:srgbClr val="003366"/>
                </a:solidFill>
              </a:rPr>
              <a:t>:  http://cran.r-project.org/web/packages/kernlab/kernlab.pdf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 bwMode="auto">
          <a:xfrm>
            <a:off x="683568" y="1052736"/>
            <a:ext cx="835292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ksvm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encapsulates</a:t>
            </a:r>
            <a:r>
              <a:rPr lang="de-DE" altLang="de-DE" sz="1800" dirty="0" smtClean="0">
                <a:solidFill>
                  <a:srgbClr val="003366"/>
                </a:solidFill>
              </a:rPr>
              <a:t> all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methods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support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vector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learning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discussed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today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11" name="Inhaltsplatzhalter 2"/>
          <p:cNvSpPr txBox="1">
            <a:spLocks/>
          </p:cNvSpPr>
          <p:nvPr/>
        </p:nvSpPr>
        <p:spPr bwMode="auto">
          <a:xfrm>
            <a:off x="683568" y="2141240"/>
            <a:ext cx="835292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svmmodel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&lt;-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ksvm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vartopredict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~.,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data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=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traindata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,…)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 bwMode="auto">
          <a:xfrm>
            <a:off x="1403648" y="2420888"/>
            <a:ext cx="835292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trains</a:t>
            </a:r>
            <a:r>
              <a:rPr lang="de-DE" altLang="de-DE" sz="1800" dirty="0" smtClean="0">
                <a:solidFill>
                  <a:srgbClr val="003366"/>
                </a:solidFill>
              </a:rPr>
              <a:t> a SVM,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stored</a:t>
            </a:r>
            <a:r>
              <a:rPr lang="de-DE" altLang="de-DE" sz="1800" dirty="0" smtClean="0">
                <a:solidFill>
                  <a:srgbClr val="003366"/>
                </a:solidFill>
              </a:rPr>
              <a:t> in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output</a:t>
            </a:r>
            <a:r>
              <a:rPr lang="de-DE" altLang="de-DE" sz="1800" dirty="0" smtClean="0">
                <a:solidFill>
                  <a:srgbClr val="003366"/>
                </a:solidFill>
              </a:rPr>
              <a:t> variable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svmmodel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type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ksvm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13" name="Inhaltsplatzhalter 2"/>
          <p:cNvSpPr txBox="1">
            <a:spLocks/>
          </p:cNvSpPr>
          <p:nvPr/>
        </p:nvSpPr>
        <p:spPr bwMode="auto">
          <a:xfrm>
            <a:off x="961440" y="2852936"/>
            <a:ext cx="4320480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important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parameters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ksvm</a:t>
            </a:r>
            <a:r>
              <a:rPr lang="de-DE" altLang="de-DE" sz="1600" dirty="0" smtClean="0">
                <a:solidFill>
                  <a:srgbClr val="003366"/>
                </a:solidFill>
              </a:rPr>
              <a:t>: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14" name="Inhaltsplatzhalter 2"/>
          <p:cNvSpPr txBox="1">
            <a:spLocks/>
          </p:cNvSpPr>
          <p:nvPr/>
        </p:nvSpPr>
        <p:spPr bwMode="auto">
          <a:xfrm>
            <a:off x="1410203" y="3182071"/>
            <a:ext cx="1080120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type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2850926" y="3203314"/>
            <a:ext cx="6369149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determines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kind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learning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machine</a:t>
            </a:r>
            <a:r>
              <a:rPr lang="de-DE" altLang="de-DE" sz="1800" dirty="0" smtClean="0">
                <a:solidFill>
                  <a:srgbClr val="003366"/>
                </a:solidFill>
              </a:rPr>
              <a:t>, e.g. </a:t>
            </a:r>
            <a:r>
              <a:rPr lang="en-GB" altLang="de-DE" sz="1600" b="1" dirty="0" smtClean="0">
                <a:latin typeface="Miriam Fixed" pitchFamily="49" charset="-79"/>
                <a:cs typeface="Miriam Fixed" pitchFamily="49" charset="-79"/>
              </a:rPr>
              <a:t>"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C-</a:t>
            </a: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svc</a:t>
            </a:r>
            <a:r>
              <a:rPr lang="en-GB" altLang="de-DE" sz="1600" b="1" dirty="0" smtClean="0">
                <a:latin typeface="Miriam Fixed" pitchFamily="49" charset="-79"/>
                <a:cs typeface="Miriam Fixed" pitchFamily="49" charset="-79"/>
              </a:rPr>
              <a:t>"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16" name="Inhaltsplatzhalter 2"/>
          <p:cNvSpPr txBox="1">
            <a:spLocks/>
          </p:cNvSpPr>
          <p:nvPr/>
        </p:nvSpPr>
        <p:spPr bwMode="auto">
          <a:xfrm>
            <a:off x="1403648" y="3501008"/>
            <a:ext cx="1080120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kernel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2852198" y="3501008"/>
            <a:ext cx="6369149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determines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>
                <a:solidFill>
                  <a:srgbClr val="003366"/>
                </a:solidFill>
              </a:rPr>
              <a:t>k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ernel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used</a:t>
            </a:r>
            <a:r>
              <a:rPr lang="de-DE" altLang="de-DE" sz="1800" dirty="0" smtClean="0">
                <a:solidFill>
                  <a:srgbClr val="003366"/>
                </a:solidFill>
              </a:rPr>
              <a:t>, e.g. </a:t>
            </a:r>
            <a:r>
              <a:rPr lang="en-GB" altLang="de-DE" sz="1600" b="1" dirty="0" smtClean="0">
                <a:latin typeface="Miriam Fixed" pitchFamily="49" charset="-79"/>
                <a:cs typeface="Miriam Fixed" pitchFamily="49" charset="-79"/>
              </a:rPr>
              <a:t>"</a:t>
            </a:r>
            <a:r>
              <a:rPr lang="en-GB" altLang="de-DE" sz="1600" b="1" dirty="0" err="1" smtClean="0">
                <a:latin typeface="Miriam Fixed" pitchFamily="49" charset="-79"/>
                <a:cs typeface="Miriam Fixed" pitchFamily="49" charset="-79"/>
              </a:rPr>
              <a:t>rbf</a:t>
            </a:r>
            <a:r>
              <a:rPr lang="en-GB" altLang="de-DE" sz="1600" b="1" dirty="0" smtClean="0">
                <a:latin typeface="Miriam Fixed" pitchFamily="49" charset="-79"/>
                <a:cs typeface="Miriam Fixed" pitchFamily="49" charset="-79"/>
              </a:rPr>
              <a:t>-dot"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18" name="Inhaltsplatzhalter 2"/>
          <p:cNvSpPr txBox="1">
            <a:spLocks/>
          </p:cNvSpPr>
          <p:nvPr/>
        </p:nvSpPr>
        <p:spPr bwMode="auto">
          <a:xfrm>
            <a:off x="1403648" y="3789040"/>
            <a:ext cx="1080120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kpar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19" name="Inhaltsplatzhalter 2"/>
          <p:cNvSpPr txBox="1">
            <a:spLocks/>
          </p:cNvSpPr>
          <p:nvPr/>
        </p:nvSpPr>
        <p:spPr bwMode="auto">
          <a:xfrm>
            <a:off x="2843808" y="3789040"/>
            <a:ext cx="6369149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800" dirty="0" smtClean="0">
                <a:solidFill>
                  <a:srgbClr val="003366"/>
                </a:solidFill>
              </a:rPr>
              <a:t>a list of kernel parameters, e.g. </a:t>
            </a:r>
            <a:r>
              <a:rPr lang="en-GB" altLang="de-DE" sz="1600" b="1" dirty="0" smtClean="0">
                <a:latin typeface="Miriam Fixed" pitchFamily="49" charset="-79"/>
                <a:cs typeface="Miriam Fixed" pitchFamily="49" charset="-79"/>
              </a:rPr>
              <a:t>list(sigma=1)</a:t>
            </a:r>
            <a:endParaRPr lang="de-DE" altLang="de-DE" sz="1600" b="1" i="1" dirty="0">
              <a:latin typeface="Miriam Fixed" pitchFamily="49" charset="-79"/>
              <a:cs typeface="Miriam Fixed" pitchFamily="49" charset="-79"/>
            </a:endParaRPr>
          </a:p>
          <a:p>
            <a:pPr marL="0" indent="0" eaLnBrk="1" hangingPunct="1">
              <a:buNone/>
            </a:pP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0" name="Inhaltsplatzhalter 2"/>
          <p:cNvSpPr txBox="1">
            <a:spLocks/>
          </p:cNvSpPr>
          <p:nvPr/>
        </p:nvSpPr>
        <p:spPr bwMode="auto">
          <a:xfrm>
            <a:off x="1403648" y="4077072"/>
            <a:ext cx="187220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C,nu,epsilon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3491881" y="4077072"/>
            <a:ext cx="511256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800" dirty="0" smtClean="0">
                <a:solidFill>
                  <a:srgbClr val="003366"/>
                </a:solidFill>
              </a:rPr>
              <a:t>regularization parameters for the various methods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971599" y="4437112"/>
            <a:ext cx="5760641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output</a:t>
            </a:r>
            <a:r>
              <a:rPr lang="de-DE" altLang="de-DE" sz="1800" dirty="0" smtClean="0">
                <a:solidFill>
                  <a:srgbClr val="003366"/>
                </a:solidFill>
              </a:rPr>
              <a:t> 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contains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alpha,b,alphaindex</a:t>
            </a:r>
            <a:r>
              <a:rPr lang="de-DE" altLang="de-DE" sz="1600" dirty="0" smtClean="0">
                <a:solidFill>
                  <a:srgbClr val="003366"/>
                </a:solidFill>
              </a:rPr>
              <a:t>: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354896" y="4869160"/>
            <a:ext cx="835292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usage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prediction</a:t>
            </a:r>
            <a:r>
              <a:rPr lang="de-DE" altLang="de-DE" sz="2000" dirty="0" smtClean="0">
                <a:solidFill>
                  <a:srgbClr val="003366"/>
                </a:solidFill>
              </a:rPr>
              <a:t>: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683568" y="5237584"/>
            <a:ext cx="835292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predicted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&lt;-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predict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svmmodel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,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testdata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26" name="Inhaltsplatzhalter 2"/>
          <p:cNvSpPr txBox="1">
            <a:spLocks/>
          </p:cNvSpPr>
          <p:nvPr/>
        </p:nvSpPr>
        <p:spPr bwMode="auto">
          <a:xfrm>
            <a:off x="971600" y="5517232"/>
            <a:ext cx="5760641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yields</a:t>
            </a:r>
            <a:r>
              <a:rPr lang="de-DE" altLang="de-DE" sz="1800" dirty="0" smtClean="0">
                <a:solidFill>
                  <a:srgbClr val="003366"/>
                </a:solidFill>
              </a:rPr>
              <a:t> a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vector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predicted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predictions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testdata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5626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7" grpId="0"/>
      <p:bldP spid="38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476672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600" dirty="0" smtClean="0"/>
              <a:t>Course </a:t>
            </a:r>
            <a:r>
              <a:rPr lang="de-DE" altLang="de-DE" sz="3600" dirty="0" err="1" smtClean="0"/>
              <a:t>organization</a:t>
            </a:r>
            <a:endParaRPr lang="de-DE" altLang="de-DE" sz="3600" dirty="0" smtClean="0"/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>
          <a:xfrm>
            <a:off x="330200" y="1421160"/>
            <a:ext cx="8705850" cy="5047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de-DE" altLang="de-DE" sz="2400" b="1" dirty="0" smtClean="0">
                <a:solidFill>
                  <a:srgbClr val="003366"/>
                </a:solidFill>
              </a:rPr>
              <a:t>In-Course-Assessment</a:t>
            </a:r>
            <a:endParaRPr lang="de-DE" altLang="de-DE" sz="2400" dirty="0" smtClean="0">
              <a:solidFill>
                <a:srgbClr val="003366"/>
              </a:solidFill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 bwMode="auto">
          <a:xfrm>
            <a:off x="357389" y="3869432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b="1" dirty="0" smtClean="0">
                <a:solidFill>
                  <a:srgbClr val="003366"/>
                </a:solidFill>
              </a:rPr>
              <a:t>Tutorials </a:t>
            </a:r>
            <a:r>
              <a:rPr lang="de-DE" altLang="de-DE" sz="2400" b="1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2400" b="1" dirty="0" smtClean="0">
                <a:solidFill>
                  <a:srgbClr val="003366"/>
                </a:solidFill>
              </a:rPr>
              <a:t>/</a:t>
            </a:r>
            <a:r>
              <a:rPr lang="de-DE" altLang="de-DE" sz="2400" b="1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24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400" b="1" dirty="0" err="1" smtClean="0">
                <a:solidFill>
                  <a:srgbClr val="003366"/>
                </a:solidFill>
              </a:rPr>
              <a:t>practical</a:t>
            </a:r>
            <a:r>
              <a:rPr lang="de-DE" altLang="de-DE" sz="24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400" b="1" dirty="0" err="1" smtClean="0">
                <a:solidFill>
                  <a:srgbClr val="003366"/>
                </a:solidFill>
              </a:rPr>
              <a:t>sessions</a:t>
            </a:r>
            <a:endParaRPr lang="de-DE" altLang="de-DE" sz="2400" dirty="0" smtClean="0">
              <a:solidFill>
                <a:srgbClr val="003366"/>
              </a:solidFill>
            </a:endParaRPr>
          </a:p>
        </p:txBody>
      </p:sp>
      <p:sp>
        <p:nvSpPr>
          <p:cNvPr id="13" name="Inhaltsplatzhalter 2"/>
          <p:cNvSpPr txBox="1">
            <a:spLocks/>
          </p:cNvSpPr>
          <p:nvPr/>
        </p:nvSpPr>
        <p:spPr bwMode="auto">
          <a:xfrm>
            <a:off x="1043608" y="5146326"/>
            <a:ext cx="712879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Please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install</a:t>
            </a:r>
            <a:r>
              <a:rPr lang="de-DE" altLang="de-DE" sz="1800" dirty="0" smtClean="0">
                <a:solidFill>
                  <a:srgbClr val="003366"/>
                </a:solidFill>
              </a:rPr>
              <a:t> R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kernlab</a:t>
            </a:r>
            <a:r>
              <a:rPr lang="de-DE" altLang="de-DE" sz="1800" dirty="0" smtClean="0">
                <a:solidFill>
                  <a:srgbClr val="003366"/>
                </a:solidFill>
              </a:rPr>
              <a:t> on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your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laptops</a:t>
            </a:r>
            <a:r>
              <a:rPr lang="de-DE" altLang="de-DE" sz="1800" dirty="0" smtClean="0">
                <a:solidFill>
                  <a:srgbClr val="003366"/>
                </a:solidFill>
              </a:rPr>
              <a:t> (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cluster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rooms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full</a:t>
            </a:r>
            <a:r>
              <a:rPr lang="de-DE" altLang="de-DE" sz="1800" dirty="0" smtClean="0">
                <a:solidFill>
                  <a:srgbClr val="003366"/>
                </a:solidFill>
              </a:rPr>
              <a:t>)</a:t>
            </a:r>
            <a:endParaRPr lang="de-DE" altLang="de-DE" sz="1800" b="1" dirty="0">
              <a:solidFill>
                <a:srgbClr val="003366"/>
              </a:solidFill>
            </a:endParaRPr>
          </a:p>
        </p:txBody>
      </p:sp>
      <p:sp>
        <p:nvSpPr>
          <p:cNvPr id="14" name="Inhaltsplatzhalter 2"/>
          <p:cNvSpPr txBox="1">
            <a:spLocks/>
          </p:cNvSpPr>
          <p:nvPr/>
        </p:nvSpPr>
        <p:spPr bwMode="auto">
          <a:xfrm>
            <a:off x="1222503" y="6101680"/>
            <a:ext cx="7381945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Did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try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exercises</a:t>
            </a:r>
            <a:r>
              <a:rPr lang="de-DE" altLang="de-DE" sz="1800" dirty="0" smtClean="0">
                <a:solidFill>
                  <a:srgbClr val="003366"/>
                </a:solidFill>
              </a:rPr>
              <a:t>?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What</a:t>
            </a:r>
            <a:r>
              <a:rPr lang="de-DE" altLang="de-DE" sz="1800" dirty="0" smtClean="0">
                <a:solidFill>
                  <a:srgbClr val="003366"/>
                </a:solidFill>
              </a:rPr>
              <a:t> do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think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about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them</a:t>
            </a:r>
            <a:r>
              <a:rPr lang="de-DE" altLang="de-DE" sz="1800" dirty="0">
                <a:solidFill>
                  <a:srgbClr val="003366"/>
                </a:solidFill>
              </a:rPr>
              <a:t>?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16" name="Inhaltsplatzhalter 2"/>
          <p:cNvSpPr txBox="1">
            <a:spLocks/>
          </p:cNvSpPr>
          <p:nvPr/>
        </p:nvSpPr>
        <p:spPr bwMode="auto">
          <a:xfrm>
            <a:off x="1014733" y="1853208"/>
            <a:ext cx="712879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Two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take-home</a:t>
            </a:r>
            <a:r>
              <a:rPr lang="de-DE" altLang="de-DE" sz="1800" dirty="0" smtClean="0">
                <a:solidFill>
                  <a:srgbClr val="003366"/>
                </a:solidFill>
              </a:rPr>
              <a:t> ICA,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one</a:t>
            </a:r>
            <a:r>
              <a:rPr lang="de-DE" altLang="de-DE" sz="1800" dirty="0" smtClean="0">
                <a:solidFill>
                  <a:srgbClr val="003366"/>
                </a:solidFill>
              </a:rPr>
              <a:t> on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kernels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one</a:t>
            </a:r>
            <a:r>
              <a:rPr lang="de-DE" altLang="de-DE" sz="1800" dirty="0" smtClean="0">
                <a:solidFill>
                  <a:srgbClr val="003366"/>
                </a:solidFill>
              </a:rPr>
              <a:t> on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point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processes</a:t>
            </a:r>
            <a:endParaRPr lang="de-DE" altLang="de-DE" sz="1800" b="1" dirty="0" smtClean="0">
              <a:solidFill>
                <a:srgbClr val="003366"/>
              </a:solidFill>
            </a:endParaRPr>
          </a:p>
        </p:txBody>
      </p:sp>
      <p:sp>
        <p:nvSpPr>
          <p:cNvPr id="20" name="Inhaltsplatzhalter 2"/>
          <p:cNvSpPr txBox="1">
            <a:spLocks/>
          </p:cNvSpPr>
          <p:nvPr/>
        </p:nvSpPr>
        <p:spPr bwMode="auto">
          <a:xfrm>
            <a:off x="1043608" y="4775420"/>
            <a:ext cx="7381945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Given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topic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survey</a:t>
            </a:r>
            <a:r>
              <a:rPr lang="de-DE" altLang="de-DE" sz="1800" dirty="0" smtClean="0">
                <a:solidFill>
                  <a:srgbClr val="003366"/>
                </a:solidFill>
              </a:rPr>
              <a:t>: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next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tutorial</a:t>
            </a:r>
            <a:r>
              <a:rPr lang="de-DE" altLang="de-DE" sz="1800" dirty="0" smtClean="0">
                <a:solidFill>
                  <a:srgbClr val="003366"/>
                </a:solidFill>
              </a:rPr>
              <a:t> will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mainly</a:t>
            </a:r>
            <a:r>
              <a:rPr lang="de-DE" altLang="de-DE" sz="1800" dirty="0" smtClean="0">
                <a:solidFill>
                  <a:srgbClr val="003366"/>
                </a:solidFill>
              </a:rPr>
              <a:t> on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kernlab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1800" dirty="0" smtClean="0">
                <a:solidFill>
                  <a:srgbClr val="003366"/>
                </a:solidFill>
              </a:rPr>
              <a:t> R</a:t>
            </a:r>
          </a:p>
        </p:txBody>
      </p:sp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906710" y="4301480"/>
            <a:ext cx="812978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sz="2400" dirty="0" smtClean="0">
                <a:solidFill>
                  <a:srgbClr val="003366"/>
                </a:solidFill>
              </a:rPr>
              <a:t>Thursday, 11am - 1pm			location varies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1014733" y="3221360"/>
            <a:ext cx="6696744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Further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details</a:t>
            </a:r>
            <a:r>
              <a:rPr lang="de-DE" altLang="de-DE" sz="1800" dirty="0" smtClean="0">
                <a:solidFill>
                  <a:srgbClr val="003366"/>
                </a:solidFill>
              </a:rPr>
              <a:t> will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announced</a:t>
            </a:r>
            <a:r>
              <a:rPr lang="de-DE" altLang="de-DE" sz="1800" dirty="0" smtClean="0">
                <a:solidFill>
                  <a:srgbClr val="003366"/>
                </a:solidFill>
              </a:rPr>
              <a:t> via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moodle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news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forum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18" name="Inhaltsplatzhalter 2"/>
          <p:cNvSpPr txBox="1">
            <a:spLocks/>
          </p:cNvSpPr>
          <p:nvPr/>
        </p:nvSpPr>
        <p:spPr bwMode="auto">
          <a:xfrm>
            <a:off x="1006925" y="2581672"/>
            <a:ext cx="712879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solidFill>
                  <a:srgbClr val="003366"/>
                </a:solidFill>
              </a:rPr>
              <a:t>Handing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out:</a:t>
            </a:r>
            <a:r>
              <a:rPr lang="de-DE" altLang="de-DE" sz="1800" dirty="0" smtClean="0">
                <a:solidFill>
                  <a:srgbClr val="003366"/>
                </a:solidFill>
              </a:rPr>
              <a:t> no.1 on Feb 9, no.2 on Mar 23 (on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moodle</a:t>
            </a:r>
            <a:r>
              <a:rPr lang="de-DE" altLang="de-DE" sz="1800" dirty="0" smtClean="0">
                <a:solidFill>
                  <a:srgbClr val="003366"/>
                </a:solidFill>
              </a:rPr>
              <a:t>)	</a:t>
            </a:r>
            <a:br>
              <a:rPr lang="de-DE" altLang="de-DE" sz="1800" dirty="0" smtClean="0">
                <a:solidFill>
                  <a:srgbClr val="003366"/>
                </a:solidFill>
              </a:rPr>
            </a:br>
            <a:r>
              <a:rPr lang="de-DE" altLang="de-DE" sz="1800" b="1" dirty="0" smtClean="0">
                <a:solidFill>
                  <a:srgbClr val="003366"/>
                </a:solidFill>
              </a:rPr>
              <a:t>Submission: </a:t>
            </a:r>
            <a:r>
              <a:rPr lang="de-DE" altLang="de-DE" sz="1800" dirty="0" smtClean="0">
                <a:solidFill>
                  <a:srgbClr val="003366"/>
                </a:solidFill>
              </a:rPr>
              <a:t>no.1 on Mar 4, no.2 on Apr 29 (via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moodle</a:t>
            </a:r>
            <a:r>
              <a:rPr lang="de-DE" altLang="de-DE" sz="1800" dirty="0" smtClean="0">
                <a:solidFill>
                  <a:srgbClr val="003366"/>
                </a:solidFill>
              </a:rPr>
              <a:t>/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TurnitIn</a:t>
            </a:r>
            <a:r>
              <a:rPr lang="de-DE" altLang="de-DE" sz="1800" dirty="0" smtClean="0">
                <a:solidFill>
                  <a:srgbClr val="003366"/>
                </a:solidFill>
              </a:rPr>
              <a:t>)</a:t>
            </a:r>
            <a:endParaRPr lang="de-DE" altLang="de-DE" sz="1800" b="1" dirty="0">
              <a:solidFill>
                <a:srgbClr val="003366"/>
              </a:solidFill>
            </a:endParaRPr>
          </a:p>
        </p:txBody>
      </p:sp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1024358" y="2221632"/>
            <a:ext cx="712879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Each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counts</a:t>
            </a:r>
            <a:r>
              <a:rPr lang="de-DE" altLang="de-DE" sz="1800" dirty="0" smtClean="0">
                <a:solidFill>
                  <a:srgbClr val="003366"/>
                </a:solidFill>
              </a:rPr>
              <a:t> 50%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towards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your</a:t>
            </a:r>
            <a:r>
              <a:rPr lang="de-DE" altLang="de-DE" sz="1800" dirty="0" smtClean="0">
                <a:solidFill>
                  <a:srgbClr val="003366"/>
                </a:solidFill>
              </a:rPr>
              <a:t> final grade</a:t>
            </a:r>
            <a:endParaRPr lang="de-DE" altLang="de-DE" sz="1800" b="1" dirty="0" smtClean="0">
              <a:solidFill>
                <a:srgbClr val="003366"/>
              </a:solidFill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1033983" y="5525616"/>
            <a:ext cx="7381945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We</a:t>
            </a:r>
            <a:r>
              <a:rPr lang="de-DE" altLang="de-DE" sz="1800" dirty="0" smtClean="0">
                <a:solidFill>
                  <a:srgbClr val="003366"/>
                </a:solidFill>
              </a:rPr>
              <a:t> do not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have</a:t>
            </a:r>
            <a:r>
              <a:rPr lang="de-DE" altLang="de-DE" sz="1800" dirty="0" smtClean="0">
                <a:solidFill>
                  <a:srgbClr val="003366"/>
                </a:solidFill>
              </a:rPr>
              <a:t> a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room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yet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tomorrow</a:t>
            </a:r>
            <a:r>
              <a:rPr lang="de-DE" altLang="de-DE" sz="1800" dirty="0" smtClean="0">
                <a:solidFill>
                  <a:srgbClr val="003366"/>
                </a:solidFill>
              </a:rPr>
              <a:t> – do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know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place</a:t>
            </a:r>
            <a:r>
              <a:rPr lang="de-DE" altLang="de-DE" sz="1800" dirty="0" smtClean="0">
                <a:solidFill>
                  <a:srgbClr val="003366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9110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20" grpId="0"/>
      <p:bldP spid="22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z="3200" dirty="0" err="1"/>
              <a:t>Methods</a:t>
            </a:r>
            <a:r>
              <a:rPr lang="de-DE" sz="3200" dirty="0"/>
              <a:t> </a:t>
            </a:r>
            <a:r>
              <a:rPr lang="de-DE" sz="3200" dirty="0" err="1"/>
              <a:t>for</a:t>
            </a:r>
            <a:r>
              <a:rPr lang="de-DE" sz="3200" dirty="0"/>
              <a:t> </a:t>
            </a:r>
            <a:r>
              <a:rPr lang="de-DE" sz="3200" dirty="0" err="1"/>
              <a:t>model</a:t>
            </a:r>
            <a:r>
              <a:rPr lang="de-DE" sz="3200" dirty="0"/>
              <a:t> </a:t>
            </a:r>
            <a:r>
              <a:rPr lang="de-DE" sz="3200" dirty="0" err="1"/>
              <a:t>selection</a:t>
            </a:r>
            <a:endParaRPr lang="de-DE" dirty="0" smtClean="0"/>
          </a:p>
        </p:txBody>
      </p:sp>
      <p:sp>
        <p:nvSpPr>
          <p:cNvPr id="112" name="Textfeld 111"/>
          <p:cNvSpPr txBox="1"/>
          <p:nvPr/>
        </p:nvSpPr>
        <p:spPr>
          <a:xfrm>
            <a:off x="395536" y="1196752"/>
            <a:ext cx="3206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Major issue:</a:t>
            </a:r>
            <a:endParaRPr lang="en-GB" sz="2000" dirty="0">
              <a:solidFill>
                <a:schemeClr val="tx2"/>
              </a:solidFill>
            </a:endParaRPr>
          </a:p>
        </p:txBody>
      </p:sp>
      <p:sp>
        <p:nvSpPr>
          <p:cNvPr id="113" name="Textfeld 112"/>
          <p:cNvSpPr txBox="1"/>
          <p:nvPr/>
        </p:nvSpPr>
        <p:spPr>
          <a:xfrm>
            <a:off x="660096" y="1588730"/>
            <a:ext cx="8304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In kernels and in the support vector learning methods, </a:t>
            </a:r>
            <a:br>
              <a:rPr lang="en-GB" sz="2000" dirty="0" smtClean="0">
                <a:solidFill>
                  <a:schemeClr val="tx2"/>
                </a:solidFill>
              </a:rPr>
            </a:br>
            <a:r>
              <a:rPr lang="en-GB" sz="2000" dirty="0" smtClean="0">
                <a:solidFill>
                  <a:schemeClr val="tx2"/>
                </a:solidFill>
              </a:rPr>
              <a:t>	there are regularisation parameters to choose, such as</a:t>
            </a:r>
            <a:endParaRPr lang="en-GB" sz="2000" dirty="0">
              <a:solidFill>
                <a:schemeClr val="tx2"/>
              </a:solidFill>
            </a:endParaRPr>
          </a:p>
        </p:txBody>
      </p:sp>
      <p:pic>
        <p:nvPicPr>
          <p:cNvPr id="5" name="Grafik 4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0826" y="2420888"/>
            <a:ext cx="1202680" cy="20432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29988" y="2420888"/>
            <a:ext cx="1223068" cy="20425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5435" y="2420888"/>
            <a:ext cx="896510" cy="20425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8" name="Textfeld 117"/>
          <p:cNvSpPr txBox="1"/>
          <p:nvPr/>
        </p:nvSpPr>
        <p:spPr>
          <a:xfrm>
            <a:off x="7509240" y="2303790"/>
            <a:ext cx="735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etc.</a:t>
            </a:r>
            <a:endParaRPr lang="en-GB" sz="2000" dirty="0">
              <a:solidFill>
                <a:schemeClr val="tx2"/>
              </a:solidFill>
            </a:endParaRPr>
          </a:p>
        </p:txBody>
      </p:sp>
      <p:sp>
        <p:nvSpPr>
          <p:cNvPr id="120" name="Textfeld 119"/>
          <p:cNvSpPr txBox="1"/>
          <p:nvPr/>
        </p:nvSpPr>
        <p:spPr>
          <a:xfrm>
            <a:off x="395536" y="2708920"/>
            <a:ext cx="3206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“universal” solution:</a:t>
            </a:r>
            <a:endParaRPr lang="en-GB" sz="2000" dirty="0">
              <a:solidFill>
                <a:schemeClr val="tx2"/>
              </a:solidFill>
            </a:endParaRPr>
          </a:p>
        </p:txBody>
      </p:sp>
      <p:sp>
        <p:nvSpPr>
          <p:cNvPr id="466" name="Inhaltsplatzhalter 2"/>
          <p:cNvSpPr txBox="1">
            <a:spLocks/>
          </p:cNvSpPr>
          <p:nvPr/>
        </p:nvSpPr>
        <p:spPr bwMode="auto">
          <a:xfrm>
            <a:off x="1066800" y="306896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sz="2000" b="1" dirty="0" smtClean="0"/>
              <a:t>Cross-validation</a:t>
            </a:r>
          </a:p>
        </p:txBody>
      </p:sp>
      <p:grpSp>
        <p:nvGrpSpPr>
          <p:cNvPr id="467" name="Gruppieren 466"/>
          <p:cNvGrpSpPr/>
          <p:nvPr/>
        </p:nvGrpSpPr>
        <p:grpSpPr>
          <a:xfrm>
            <a:off x="3352800" y="4131734"/>
            <a:ext cx="838200" cy="730105"/>
            <a:chOff x="3530481" y="3059605"/>
            <a:chExt cx="838200" cy="730105"/>
          </a:xfrm>
        </p:grpSpPr>
        <p:sp>
          <p:nvSpPr>
            <p:cNvPr id="468" name="Rechteck 467"/>
            <p:cNvSpPr/>
            <p:nvPr/>
          </p:nvSpPr>
          <p:spPr bwMode="auto">
            <a:xfrm>
              <a:off x="3530481" y="3059605"/>
              <a:ext cx="838200" cy="73010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9" name="Ellipse 468"/>
            <p:cNvSpPr/>
            <p:nvPr/>
          </p:nvSpPr>
          <p:spPr bwMode="auto">
            <a:xfrm>
              <a:off x="3611881" y="3572854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0" name="Ellipse 469"/>
            <p:cNvSpPr/>
            <p:nvPr/>
          </p:nvSpPr>
          <p:spPr bwMode="auto">
            <a:xfrm>
              <a:off x="4069081" y="3361346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1" name="Ellipse 470"/>
            <p:cNvSpPr/>
            <p:nvPr/>
          </p:nvSpPr>
          <p:spPr bwMode="auto">
            <a:xfrm>
              <a:off x="4221481" y="3200400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2" name="Ellipse 471"/>
            <p:cNvSpPr/>
            <p:nvPr/>
          </p:nvSpPr>
          <p:spPr bwMode="auto">
            <a:xfrm>
              <a:off x="3916681" y="3383281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73" name="Gruppieren 472"/>
          <p:cNvGrpSpPr/>
          <p:nvPr/>
        </p:nvGrpSpPr>
        <p:grpSpPr>
          <a:xfrm>
            <a:off x="1905000" y="3581815"/>
            <a:ext cx="838200" cy="730105"/>
            <a:chOff x="1905000" y="5381271"/>
            <a:chExt cx="838200" cy="730105"/>
          </a:xfrm>
        </p:grpSpPr>
        <p:pic>
          <p:nvPicPr>
            <p:cNvPr id="474" name="Grafik 473" descr="TP_tmp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053881" y="5940239"/>
              <a:ext cx="540438" cy="138851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rgbClr val="00000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475" name="Gruppieren 474"/>
            <p:cNvGrpSpPr/>
            <p:nvPr/>
          </p:nvGrpSpPr>
          <p:grpSpPr>
            <a:xfrm>
              <a:off x="1905000" y="5381271"/>
              <a:ext cx="838200" cy="730105"/>
              <a:chOff x="3530481" y="3059605"/>
              <a:chExt cx="838200" cy="730105"/>
            </a:xfrm>
          </p:grpSpPr>
          <p:sp>
            <p:nvSpPr>
              <p:cNvPr id="477" name="Rechteck 476"/>
              <p:cNvSpPr/>
              <p:nvPr/>
            </p:nvSpPr>
            <p:spPr bwMode="auto">
              <a:xfrm>
                <a:off x="3530481" y="3059605"/>
                <a:ext cx="838200" cy="730105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78" name="Ellipse 477"/>
              <p:cNvSpPr/>
              <p:nvPr/>
            </p:nvSpPr>
            <p:spPr bwMode="auto">
              <a:xfrm>
                <a:off x="3611881" y="3572854"/>
                <a:ext cx="45719" cy="45719"/>
              </a:xfrm>
              <a:prstGeom prst="ellipse">
                <a:avLst/>
              </a:prstGeom>
              <a:solidFill>
                <a:schemeClr val="tx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79" name="Ellipse 478"/>
              <p:cNvSpPr/>
              <p:nvPr/>
            </p:nvSpPr>
            <p:spPr bwMode="auto">
              <a:xfrm>
                <a:off x="3764281" y="3352800"/>
                <a:ext cx="45719" cy="45719"/>
              </a:xfrm>
              <a:prstGeom prst="ellipse">
                <a:avLst/>
              </a:prstGeom>
              <a:solidFill>
                <a:schemeClr val="tx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0" name="Ellipse 479"/>
              <p:cNvSpPr/>
              <p:nvPr/>
            </p:nvSpPr>
            <p:spPr bwMode="auto">
              <a:xfrm>
                <a:off x="4069081" y="3361346"/>
                <a:ext cx="45719" cy="45719"/>
              </a:xfrm>
              <a:prstGeom prst="ellipse">
                <a:avLst/>
              </a:prstGeom>
              <a:solidFill>
                <a:schemeClr val="tx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1" name="Ellipse 480"/>
              <p:cNvSpPr/>
              <p:nvPr/>
            </p:nvSpPr>
            <p:spPr bwMode="auto">
              <a:xfrm>
                <a:off x="4221481" y="3200400"/>
                <a:ext cx="45719" cy="45719"/>
              </a:xfrm>
              <a:prstGeom prst="ellipse">
                <a:avLst/>
              </a:prstGeom>
              <a:solidFill>
                <a:schemeClr val="tx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2" name="Ellipse 481"/>
              <p:cNvSpPr/>
              <p:nvPr/>
            </p:nvSpPr>
            <p:spPr bwMode="auto">
              <a:xfrm>
                <a:off x="3784362" y="3505200"/>
                <a:ext cx="45719" cy="45719"/>
              </a:xfrm>
              <a:prstGeom prst="ellipse">
                <a:avLst/>
              </a:prstGeom>
              <a:solidFill>
                <a:schemeClr val="tx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3" name="Ellipse 482"/>
              <p:cNvSpPr/>
              <p:nvPr/>
            </p:nvSpPr>
            <p:spPr bwMode="auto">
              <a:xfrm>
                <a:off x="3916681" y="3383281"/>
                <a:ext cx="45719" cy="45719"/>
              </a:xfrm>
              <a:prstGeom prst="ellipse">
                <a:avLst/>
              </a:prstGeom>
              <a:solidFill>
                <a:schemeClr val="tx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4" name="Ellipse 483"/>
              <p:cNvSpPr/>
              <p:nvPr/>
            </p:nvSpPr>
            <p:spPr bwMode="auto">
              <a:xfrm>
                <a:off x="4009973" y="3284432"/>
                <a:ext cx="45719" cy="45719"/>
              </a:xfrm>
              <a:prstGeom prst="ellipse">
                <a:avLst/>
              </a:prstGeom>
              <a:solidFill>
                <a:schemeClr val="tx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476" name="Ellipse 475"/>
            <p:cNvSpPr/>
            <p:nvPr/>
          </p:nvSpPr>
          <p:spPr bwMode="auto">
            <a:xfrm>
              <a:off x="2545081" y="5745481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85" name="Gruppieren 484"/>
          <p:cNvGrpSpPr/>
          <p:nvPr/>
        </p:nvGrpSpPr>
        <p:grpSpPr>
          <a:xfrm>
            <a:off x="3368468" y="2959548"/>
            <a:ext cx="838200" cy="730105"/>
            <a:chOff x="4968668" y="4467010"/>
            <a:chExt cx="838200" cy="730105"/>
          </a:xfrm>
        </p:grpSpPr>
        <p:grpSp>
          <p:nvGrpSpPr>
            <p:cNvPr id="486" name="Gruppieren 485"/>
            <p:cNvGrpSpPr/>
            <p:nvPr/>
          </p:nvGrpSpPr>
          <p:grpSpPr>
            <a:xfrm>
              <a:off x="4968668" y="4467010"/>
              <a:ext cx="838200" cy="730105"/>
              <a:chOff x="3530481" y="3059605"/>
              <a:chExt cx="838200" cy="730105"/>
            </a:xfrm>
          </p:grpSpPr>
          <p:sp>
            <p:nvSpPr>
              <p:cNvPr id="488" name="Rechteck 487"/>
              <p:cNvSpPr/>
              <p:nvPr/>
            </p:nvSpPr>
            <p:spPr bwMode="auto">
              <a:xfrm>
                <a:off x="3530481" y="3059605"/>
                <a:ext cx="838200" cy="730105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9" name="Ellipse 488"/>
              <p:cNvSpPr/>
              <p:nvPr/>
            </p:nvSpPr>
            <p:spPr bwMode="auto">
              <a:xfrm>
                <a:off x="3926294" y="3406584"/>
                <a:ext cx="45719" cy="45719"/>
              </a:xfrm>
              <a:prstGeom prst="ellipse">
                <a:avLst/>
              </a:prstGeom>
              <a:solidFill>
                <a:schemeClr val="tx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0" name="Ellipse 489"/>
              <p:cNvSpPr/>
              <p:nvPr/>
            </p:nvSpPr>
            <p:spPr bwMode="auto">
              <a:xfrm>
                <a:off x="3764281" y="3352800"/>
                <a:ext cx="45719" cy="45719"/>
              </a:xfrm>
              <a:prstGeom prst="ellipse">
                <a:avLst/>
              </a:prstGeom>
              <a:solidFill>
                <a:schemeClr val="tx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1" name="Ellipse 490"/>
              <p:cNvSpPr/>
              <p:nvPr/>
            </p:nvSpPr>
            <p:spPr bwMode="auto">
              <a:xfrm>
                <a:off x="3784362" y="3505200"/>
                <a:ext cx="45719" cy="45719"/>
              </a:xfrm>
              <a:prstGeom prst="ellipse">
                <a:avLst/>
              </a:prstGeom>
              <a:solidFill>
                <a:schemeClr val="tx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487" name="Ellipse 486"/>
            <p:cNvSpPr/>
            <p:nvPr/>
          </p:nvSpPr>
          <p:spPr bwMode="auto">
            <a:xfrm>
              <a:off x="5600560" y="4844237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2743200" y="3297560"/>
            <a:ext cx="609600" cy="1199227"/>
            <a:chOff x="2743200" y="3297560"/>
            <a:chExt cx="609600" cy="1199227"/>
          </a:xfrm>
        </p:grpSpPr>
        <p:cxnSp>
          <p:nvCxnSpPr>
            <p:cNvPr id="493" name="Gerade Verbindung mit Pfeil 492"/>
            <p:cNvCxnSpPr>
              <a:endCxn id="466" idx="3"/>
            </p:cNvCxnSpPr>
            <p:nvPr/>
          </p:nvCxnSpPr>
          <p:spPr bwMode="auto">
            <a:xfrm flipV="1">
              <a:off x="2743200" y="3297560"/>
              <a:ext cx="609600" cy="50141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4" name="Gerade Verbindung mit Pfeil 493"/>
            <p:cNvCxnSpPr>
              <a:endCxn id="468" idx="1"/>
            </p:cNvCxnSpPr>
            <p:nvPr/>
          </p:nvCxnSpPr>
          <p:spPr bwMode="auto">
            <a:xfrm>
              <a:off x="2743200" y="4095064"/>
              <a:ext cx="609600" cy="40172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495" name="Grafik 494" descr="TP_tmp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866929" y="3933853"/>
              <a:ext cx="193105" cy="11597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rgbClr val="00000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496" name="Gruppieren 495"/>
          <p:cNvGrpSpPr/>
          <p:nvPr/>
        </p:nvGrpSpPr>
        <p:grpSpPr>
          <a:xfrm>
            <a:off x="4212248" y="2924944"/>
            <a:ext cx="2188552" cy="730105"/>
            <a:chOff x="4212248" y="4724400"/>
            <a:chExt cx="2188552" cy="730105"/>
          </a:xfrm>
        </p:grpSpPr>
        <p:sp>
          <p:nvSpPr>
            <p:cNvPr id="497" name="Rechteck 496"/>
            <p:cNvSpPr/>
            <p:nvPr/>
          </p:nvSpPr>
          <p:spPr bwMode="auto">
            <a:xfrm>
              <a:off x="4498766" y="4926699"/>
              <a:ext cx="759034" cy="3471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dirty="0" err="1" smtClean="0">
                  <a:solidFill>
                    <a:schemeClr val="bg1"/>
                  </a:solidFill>
                </a:rPr>
                <a:t>learn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498" name="Gerade Verbindung mit Pfeil 497"/>
            <p:cNvCxnSpPr/>
            <p:nvPr/>
          </p:nvCxnSpPr>
          <p:spPr bwMode="auto">
            <a:xfrm flipV="1">
              <a:off x="4212248" y="5092594"/>
              <a:ext cx="292098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99" name="Gruppieren 498"/>
            <p:cNvGrpSpPr/>
            <p:nvPr/>
          </p:nvGrpSpPr>
          <p:grpSpPr>
            <a:xfrm>
              <a:off x="5562600" y="4724400"/>
              <a:ext cx="838200" cy="730105"/>
              <a:chOff x="4968668" y="4467010"/>
              <a:chExt cx="838200" cy="730105"/>
            </a:xfrm>
          </p:grpSpPr>
          <p:grpSp>
            <p:nvGrpSpPr>
              <p:cNvPr id="502" name="Gruppieren 501"/>
              <p:cNvGrpSpPr/>
              <p:nvPr/>
            </p:nvGrpSpPr>
            <p:grpSpPr>
              <a:xfrm>
                <a:off x="4968668" y="4467010"/>
                <a:ext cx="838200" cy="730105"/>
                <a:chOff x="3530481" y="3059605"/>
                <a:chExt cx="838200" cy="730105"/>
              </a:xfrm>
            </p:grpSpPr>
            <p:sp>
              <p:nvSpPr>
                <p:cNvPr id="504" name="Rechteck 503"/>
                <p:cNvSpPr/>
                <p:nvPr/>
              </p:nvSpPr>
              <p:spPr bwMode="auto">
                <a:xfrm>
                  <a:off x="3530481" y="3059605"/>
                  <a:ext cx="838200" cy="730105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05" name="Ellipse 504"/>
                <p:cNvSpPr/>
                <p:nvPr/>
              </p:nvSpPr>
              <p:spPr bwMode="auto">
                <a:xfrm>
                  <a:off x="3926294" y="3406584"/>
                  <a:ext cx="45719" cy="45719"/>
                </a:xfrm>
                <a:prstGeom prst="ellips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06" name="Ellipse 505"/>
                <p:cNvSpPr/>
                <p:nvPr/>
              </p:nvSpPr>
              <p:spPr bwMode="auto">
                <a:xfrm>
                  <a:off x="3764281" y="3352800"/>
                  <a:ext cx="45719" cy="45719"/>
                </a:xfrm>
                <a:prstGeom prst="ellips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07" name="Ellipse 506"/>
                <p:cNvSpPr/>
                <p:nvPr/>
              </p:nvSpPr>
              <p:spPr bwMode="auto">
                <a:xfrm>
                  <a:off x="3784362" y="3505200"/>
                  <a:ext cx="45719" cy="45719"/>
                </a:xfrm>
                <a:prstGeom prst="ellips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503" name="Ellipse 502"/>
              <p:cNvSpPr/>
              <p:nvPr/>
            </p:nvSpPr>
            <p:spPr bwMode="auto">
              <a:xfrm>
                <a:off x="5600560" y="4844237"/>
                <a:ext cx="45719" cy="45719"/>
              </a:xfrm>
              <a:prstGeom prst="ellipse">
                <a:avLst/>
              </a:prstGeom>
              <a:solidFill>
                <a:schemeClr val="tx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cxnSp>
          <p:nvCxnSpPr>
            <p:cNvPr id="500" name="Gerade Verbindung mit Pfeil 499"/>
            <p:cNvCxnSpPr/>
            <p:nvPr/>
          </p:nvCxnSpPr>
          <p:spPr bwMode="auto">
            <a:xfrm flipV="1">
              <a:off x="5270502" y="5092594"/>
              <a:ext cx="292098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1" name="Gerade Verbindung 500"/>
            <p:cNvCxnSpPr/>
            <p:nvPr/>
          </p:nvCxnSpPr>
          <p:spPr bwMode="auto">
            <a:xfrm flipV="1">
              <a:off x="5610741" y="5089452"/>
              <a:ext cx="713859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08" name="Gruppieren 507"/>
          <p:cNvGrpSpPr/>
          <p:nvPr/>
        </p:nvGrpSpPr>
        <p:grpSpPr>
          <a:xfrm>
            <a:off x="4203702" y="4176039"/>
            <a:ext cx="2197098" cy="730105"/>
            <a:chOff x="4203702" y="5975495"/>
            <a:chExt cx="2197098" cy="730105"/>
          </a:xfrm>
        </p:grpSpPr>
        <p:cxnSp>
          <p:nvCxnSpPr>
            <p:cNvPr id="509" name="Gerade Verbindung mit Pfeil 508"/>
            <p:cNvCxnSpPr/>
            <p:nvPr/>
          </p:nvCxnSpPr>
          <p:spPr bwMode="auto">
            <a:xfrm flipV="1">
              <a:off x="4203702" y="6280295"/>
              <a:ext cx="292098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0" name="Rechteck 509"/>
            <p:cNvSpPr/>
            <p:nvPr/>
          </p:nvSpPr>
          <p:spPr bwMode="auto">
            <a:xfrm>
              <a:off x="4495800" y="6085562"/>
              <a:ext cx="762000" cy="3471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dirty="0" err="1" smtClean="0">
                  <a:solidFill>
                    <a:schemeClr val="bg1"/>
                  </a:solidFill>
                </a:rPr>
                <a:t>learn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grpSp>
          <p:nvGrpSpPr>
            <p:cNvPr id="511" name="Gruppieren 510"/>
            <p:cNvGrpSpPr/>
            <p:nvPr/>
          </p:nvGrpSpPr>
          <p:grpSpPr>
            <a:xfrm>
              <a:off x="5562600" y="5975495"/>
              <a:ext cx="838200" cy="730105"/>
              <a:chOff x="3530481" y="3059605"/>
              <a:chExt cx="838200" cy="730105"/>
            </a:xfrm>
          </p:grpSpPr>
          <p:sp>
            <p:nvSpPr>
              <p:cNvPr id="514" name="Rechteck 513"/>
              <p:cNvSpPr/>
              <p:nvPr/>
            </p:nvSpPr>
            <p:spPr bwMode="auto">
              <a:xfrm>
                <a:off x="3530481" y="3059605"/>
                <a:ext cx="838200" cy="730105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15" name="Ellipse 514"/>
              <p:cNvSpPr/>
              <p:nvPr/>
            </p:nvSpPr>
            <p:spPr bwMode="auto">
              <a:xfrm>
                <a:off x="3611881" y="3572854"/>
                <a:ext cx="45719" cy="45719"/>
              </a:xfrm>
              <a:prstGeom prst="ellipse">
                <a:avLst/>
              </a:prstGeom>
              <a:solidFill>
                <a:schemeClr val="tx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16" name="Ellipse 515"/>
              <p:cNvSpPr/>
              <p:nvPr/>
            </p:nvSpPr>
            <p:spPr bwMode="auto">
              <a:xfrm>
                <a:off x="4069081" y="3361346"/>
                <a:ext cx="45719" cy="45719"/>
              </a:xfrm>
              <a:prstGeom prst="ellipse">
                <a:avLst/>
              </a:prstGeom>
              <a:solidFill>
                <a:schemeClr val="tx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17" name="Ellipse 516"/>
              <p:cNvSpPr/>
              <p:nvPr/>
            </p:nvSpPr>
            <p:spPr bwMode="auto">
              <a:xfrm>
                <a:off x="4221481" y="3200400"/>
                <a:ext cx="45719" cy="45719"/>
              </a:xfrm>
              <a:prstGeom prst="ellipse">
                <a:avLst/>
              </a:prstGeom>
              <a:solidFill>
                <a:schemeClr val="tx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18" name="Ellipse 517"/>
              <p:cNvSpPr/>
              <p:nvPr/>
            </p:nvSpPr>
            <p:spPr bwMode="auto">
              <a:xfrm>
                <a:off x="3916681" y="3383281"/>
                <a:ext cx="45719" cy="45719"/>
              </a:xfrm>
              <a:prstGeom prst="ellipse">
                <a:avLst/>
              </a:prstGeom>
              <a:solidFill>
                <a:schemeClr val="tx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cxnSp>
          <p:nvCxnSpPr>
            <p:cNvPr id="512" name="Gerade Verbindung mit Pfeil 511"/>
            <p:cNvCxnSpPr/>
            <p:nvPr/>
          </p:nvCxnSpPr>
          <p:spPr bwMode="auto">
            <a:xfrm flipV="1">
              <a:off x="5270502" y="6280294"/>
              <a:ext cx="292098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" name="Gerade Verbindung 512"/>
            <p:cNvCxnSpPr/>
            <p:nvPr/>
          </p:nvCxnSpPr>
          <p:spPr bwMode="auto">
            <a:xfrm flipV="1">
              <a:off x="5666859" y="6127895"/>
              <a:ext cx="657741" cy="4572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9" name="Gruppieren 518"/>
          <p:cNvGrpSpPr/>
          <p:nvPr/>
        </p:nvGrpSpPr>
        <p:grpSpPr>
          <a:xfrm>
            <a:off x="4191000" y="3077344"/>
            <a:ext cx="3220801" cy="1568305"/>
            <a:chOff x="4191000" y="4876800"/>
            <a:chExt cx="3220801" cy="1568305"/>
          </a:xfrm>
        </p:grpSpPr>
        <p:pic>
          <p:nvPicPr>
            <p:cNvPr id="520" name="Grafik 519" descr="TP_tmp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004736" y="5655782"/>
              <a:ext cx="589165" cy="96746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rgbClr val="00000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521" name="Gruppieren 520"/>
            <p:cNvGrpSpPr/>
            <p:nvPr/>
          </p:nvGrpSpPr>
          <p:grpSpPr>
            <a:xfrm>
              <a:off x="6571305" y="5715000"/>
              <a:ext cx="838200" cy="730105"/>
              <a:chOff x="4968668" y="4467010"/>
              <a:chExt cx="838200" cy="730105"/>
            </a:xfrm>
          </p:grpSpPr>
          <p:grpSp>
            <p:nvGrpSpPr>
              <p:cNvPr id="534" name="Gruppieren 533"/>
              <p:cNvGrpSpPr/>
              <p:nvPr/>
            </p:nvGrpSpPr>
            <p:grpSpPr>
              <a:xfrm>
                <a:off x="4968668" y="4467010"/>
                <a:ext cx="838200" cy="730105"/>
                <a:chOff x="3530481" y="3059605"/>
                <a:chExt cx="838200" cy="730105"/>
              </a:xfrm>
            </p:grpSpPr>
            <p:sp>
              <p:nvSpPr>
                <p:cNvPr id="536" name="Rechteck 535"/>
                <p:cNvSpPr/>
                <p:nvPr/>
              </p:nvSpPr>
              <p:spPr bwMode="auto">
                <a:xfrm>
                  <a:off x="3530481" y="3059605"/>
                  <a:ext cx="838200" cy="730105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37" name="Ellipse 536"/>
                <p:cNvSpPr/>
                <p:nvPr/>
              </p:nvSpPr>
              <p:spPr bwMode="auto">
                <a:xfrm>
                  <a:off x="3926294" y="3406584"/>
                  <a:ext cx="45719" cy="45719"/>
                </a:xfrm>
                <a:prstGeom prst="ellips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38" name="Ellipse 537"/>
                <p:cNvSpPr/>
                <p:nvPr/>
              </p:nvSpPr>
              <p:spPr bwMode="auto">
                <a:xfrm>
                  <a:off x="3764281" y="3352800"/>
                  <a:ext cx="45719" cy="45719"/>
                </a:xfrm>
                <a:prstGeom prst="ellips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39" name="Ellipse 538"/>
                <p:cNvSpPr/>
                <p:nvPr/>
              </p:nvSpPr>
              <p:spPr bwMode="auto">
                <a:xfrm>
                  <a:off x="3784362" y="3505200"/>
                  <a:ext cx="45719" cy="45719"/>
                </a:xfrm>
                <a:prstGeom prst="ellipse">
                  <a:avLst/>
                </a:prstGeom>
                <a:solidFill>
                  <a:schemeClr val="tx2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535" name="Ellipse 534"/>
              <p:cNvSpPr/>
              <p:nvPr/>
            </p:nvSpPr>
            <p:spPr bwMode="auto">
              <a:xfrm>
                <a:off x="5600560" y="4844237"/>
                <a:ext cx="45719" cy="45719"/>
              </a:xfrm>
              <a:prstGeom prst="ellipse">
                <a:avLst/>
              </a:prstGeom>
              <a:solidFill>
                <a:schemeClr val="tx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522" name="Gruppieren 521"/>
            <p:cNvGrpSpPr/>
            <p:nvPr/>
          </p:nvGrpSpPr>
          <p:grpSpPr>
            <a:xfrm>
              <a:off x="6573601" y="4876800"/>
              <a:ext cx="838200" cy="730105"/>
              <a:chOff x="3530481" y="3059605"/>
              <a:chExt cx="838200" cy="730105"/>
            </a:xfrm>
          </p:grpSpPr>
          <p:sp>
            <p:nvSpPr>
              <p:cNvPr id="529" name="Rechteck 528"/>
              <p:cNvSpPr/>
              <p:nvPr/>
            </p:nvSpPr>
            <p:spPr bwMode="auto">
              <a:xfrm>
                <a:off x="3530481" y="3059605"/>
                <a:ext cx="838200" cy="730105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0" name="Ellipse 529"/>
              <p:cNvSpPr/>
              <p:nvPr/>
            </p:nvSpPr>
            <p:spPr bwMode="auto">
              <a:xfrm>
                <a:off x="3611881" y="3572854"/>
                <a:ext cx="45719" cy="45719"/>
              </a:xfrm>
              <a:prstGeom prst="ellipse">
                <a:avLst/>
              </a:prstGeom>
              <a:solidFill>
                <a:schemeClr val="tx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1" name="Ellipse 530"/>
              <p:cNvSpPr/>
              <p:nvPr/>
            </p:nvSpPr>
            <p:spPr bwMode="auto">
              <a:xfrm>
                <a:off x="4069081" y="3361346"/>
                <a:ext cx="45719" cy="45719"/>
              </a:xfrm>
              <a:prstGeom prst="ellipse">
                <a:avLst/>
              </a:prstGeom>
              <a:solidFill>
                <a:schemeClr val="tx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2" name="Ellipse 531"/>
              <p:cNvSpPr/>
              <p:nvPr/>
            </p:nvSpPr>
            <p:spPr bwMode="auto">
              <a:xfrm>
                <a:off x="4221481" y="3200400"/>
                <a:ext cx="45719" cy="45719"/>
              </a:xfrm>
              <a:prstGeom prst="ellipse">
                <a:avLst/>
              </a:prstGeom>
              <a:solidFill>
                <a:schemeClr val="tx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3" name="Ellipse 532"/>
              <p:cNvSpPr/>
              <p:nvPr/>
            </p:nvSpPr>
            <p:spPr bwMode="auto">
              <a:xfrm>
                <a:off x="3916681" y="3383281"/>
                <a:ext cx="45719" cy="45719"/>
              </a:xfrm>
              <a:prstGeom prst="ellipse">
                <a:avLst/>
              </a:prstGeom>
              <a:solidFill>
                <a:schemeClr val="tx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cxnSp>
          <p:nvCxnSpPr>
            <p:cNvPr id="523" name="Gerade Verbindung 522"/>
            <p:cNvCxnSpPr/>
            <p:nvPr/>
          </p:nvCxnSpPr>
          <p:spPr bwMode="auto">
            <a:xfrm flipV="1">
              <a:off x="6655001" y="5237985"/>
              <a:ext cx="713859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4" name="Gerade Verbindung 523"/>
            <p:cNvCxnSpPr/>
            <p:nvPr/>
          </p:nvCxnSpPr>
          <p:spPr bwMode="auto">
            <a:xfrm flipV="1">
              <a:off x="6657459" y="5828548"/>
              <a:ext cx="657741" cy="4572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5" name="Gerade Verbindung mit Pfeil 524"/>
            <p:cNvCxnSpPr/>
            <p:nvPr/>
          </p:nvCxnSpPr>
          <p:spPr bwMode="auto">
            <a:xfrm>
              <a:off x="4218599" y="5273832"/>
              <a:ext cx="2352706" cy="64354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6" name="Gerade Verbindung mit Pfeil 525"/>
            <p:cNvCxnSpPr/>
            <p:nvPr/>
          </p:nvCxnSpPr>
          <p:spPr bwMode="auto">
            <a:xfrm flipV="1">
              <a:off x="4191000" y="5522066"/>
              <a:ext cx="2380305" cy="5856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7" name="Gerade Verbindung mit Pfeil 526"/>
            <p:cNvCxnSpPr/>
            <p:nvPr/>
          </p:nvCxnSpPr>
          <p:spPr bwMode="auto">
            <a:xfrm flipV="1">
              <a:off x="6408622" y="6206314"/>
              <a:ext cx="164979" cy="5573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8" name="Gerade Verbindung mit Pfeil 527"/>
            <p:cNvCxnSpPr/>
            <p:nvPr/>
          </p:nvCxnSpPr>
          <p:spPr bwMode="auto">
            <a:xfrm>
              <a:off x="6399472" y="5139104"/>
              <a:ext cx="182675" cy="1027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Gruppieren 13"/>
          <p:cNvGrpSpPr/>
          <p:nvPr/>
        </p:nvGrpSpPr>
        <p:grpSpPr>
          <a:xfrm>
            <a:off x="7409505" y="3442397"/>
            <a:ext cx="1389312" cy="838200"/>
            <a:chOff x="7409505" y="3442397"/>
            <a:chExt cx="1389312" cy="838200"/>
          </a:xfrm>
        </p:grpSpPr>
        <p:pic>
          <p:nvPicPr>
            <p:cNvPr id="541" name="Grafik 540" descr="TP_tmp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472961" y="3763144"/>
              <a:ext cx="453755" cy="9677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rgbClr val="00000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542" name="Gerade Verbindung 541"/>
            <p:cNvCxnSpPr/>
            <p:nvPr/>
          </p:nvCxnSpPr>
          <p:spPr bwMode="auto">
            <a:xfrm flipV="1">
              <a:off x="8050846" y="3663011"/>
              <a:ext cx="657741" cy="4572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3" name="Rechteck 542"/>
            <p:cNvSpPr/>
            <p:nvPr/>
          </p:nvSpPr>
          <p:spPr bwMode="auto">
            <a:xfrm>
              <a:off x="7960617" y="3518503"/>
              <a:ext cx="838200" cy="73010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44" name="Gerade Verbindung mit Pfeil 543"/>
            <p:cNvCxnSpPr>
              <a:stCxn id="529" idx="3"/>
            </p:cNvCxnSpPr>
            <p:nvPr/>
          </p:nvCxnSpPr>
          <p:spPr bwMode="auto">
            <a:xfrm>
              <a:off x="7411801" y="3442397"/>
              <a:ext cx="548816" cy="28021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5" name="Gerade Verbindung mit Pfeil 544"/>
            <p:cNvCxnSpPr>
              <a:stCxn id="536" idx="3"/>
            </p:cNvCxnSpPr>
            <p:nvPr/>
          </p:nvCxnSpPr>
          <p:spPr bwMode="auto">
            <a:xfrm flipV="1">
              <a:off x="7409505" y="4029092"/>
              <a:ext cx="551112" cy="25150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546" name="Grafik 545" descr="TP_tmp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434130" y="3877874"/>
              <a:ext cx="511706" cy="9677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rgbClr val="00000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47" name="Grafik 546" descr="TP_tmp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549796" y="3962939"/>
              <a:ext cx="270529" cy="8689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rgbClr val="00000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48" name="Textfeld 547"/>
          <p:cNvSpPr txBox="1"/>
          <p:nvPr/>
        </p:nvSpPr>
        <p:spPr>
          <a:xfrm>
            <a:off x="395536" y="4869160"/>
            <a:ext cx="8304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for </a:t>
            </a:r>
            <a:r>
              <a:rPr lang="en-GB" sz="2000" b="1" dirty="0" err="1" smtClean="0">
                <a:latin typeface="Miriam Fixed" pitchFamily="49" charset="-79"/>
                <a:cs typeface="Miriam Fixed" pitchFamily="49" charset="-79"/>
              </a:rPr>
              <a:t>ksvm</a:t>
            </a:r>
            <a:r>
              <a:rPr lang="en-GB" sz="200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549" name="Textfeld 548"/>
          <p:cNvSpPr txBox="1"/>
          <p:nvPr/>
        </p:nvSpPr>
        <p:spPr>
          <a:xfrm>
            <a:off x="660096" y="5229200"/>
            <a:ext cx="830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error estimation by k-fold cross-validation by setting </a:t>
            </a:r>
            <a:r>
              <a:rPr lang="en-GB" dirty="0" err="1" smtClean="0">
                <a:solidFill>
                  <a:schemeClr val="tx2"/>
                </a:solidFill>
              </a:rPr>
              <a:t>param</a:t>
            </a:r>
            <a:r>
              <a:rPr lang="en-GB" dirty="0" smtClean="0">
                <a:solidFill>
                  <a:schemeClr val="tx2"/>
                </a:solidFill>
              </a:rPr>
              <a:t>. </a:t>
            </a:r>
            <a:r>
              <a:rPr lang="en-GB" b="1" dirty="0" smtClean="0">
                <a:latin typeface="Miriam Fixed" pitchFamily="49" charset="-79"/>
                <a:cs typeface="Miriam Fixed" pitchFamily="49" charset="-79"/>
              </a:rPr>
              <a:t>cross = k 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50" name="Textfeld 549"/>
          <p:cNvSpPr txBox="1"/>
          <p:nvPr/>
        </p:nvSpPr>
        <p:spPr>
          <a:xfrm>
            <a:off x="958288" y="5518100"/>
            <a:ext cx="830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estimated cross-validation error is returned as </a:t>
            </a:r>
            <a:r>
              <a:rPr lang="en-GB" b="1" dirty="0" smtClean="0">
                <a:latin typeface="Miriam Fixed" pitchFamily="49" charset="-79"/>
                <a:cs typeface="Miriam Fixed" pitchFamily="49" charset="-79"/>
              </a:rPr>
              <a:t>cross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51" name="Textfeld 550"/>
          <p:cNvSpPr txBox="1"/>
          <p:nvPr/>
        </p:nvSpPr>
        <p:spPr>
          <a:xfrm>
            <a:off x="683568" y="5939988"/>
            <a:ext cx="830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cross-validation for class probabilities with parameter </a:t>
            </a:r>
            <a:r>
              <a:rPr lang="en-GB" b="1" dirty="0" err="1" smtClean="0">
                <a:latin typeface="Miriam Fixed" pitchFamily="49" charset="-79"/>
                <a:cs typeface="Miriam Fixed" pitchFamily="49" charset="-79"/>
              </a:rPr>
              <a:t>prob.model</a:t>
            </a:r>
            <a:r>
              <a:rPr lang="en-GB" b="1" dirty="0" smtClean="0">
                <a:latin typeface="Miriam Fixed" pitchFamily="49" charset="-79"/>
                <a:cs typeface="Miriam Fixed" pitchFamily="49" charset="-79"/>
              </a:rPr>
              <a:t> = T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52" name="Textfeld 551"/>
          <p:cNvSpPr txBox="1"/>
          <p:nvPr/>
        </p:nvSpPr>
        <p:spPr>
          <a:xfrm>
            <a:off x="683568" y="6237312"/>
            <a:ext cx="866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cross-validation for </a:t>
            </a:r>
            <a:r>
              <a:rPr lang="en-GB" dirty="0" smtClean="0">
                <a:solidFill>
                  <a:schemeClr val="tx2"/>
                </a:solidFill>
              </a:rPr>
              <a:t>parameters: manually, or by wrapper </a:t>
            </a:r>
            <a:r>
              <a:rPr lang="en-GB" dirty="0" smtClean="0">
                <a:solidFill>
                  <a:schemeClr val="tx2"/>
                </a:solidFill>
              </a:rPr>
              <a:t>(e.g. </a:t>
            </a:r>
            <a:r>
              <a:rPr lang="en-GB" b="1" dirty="0" err="1" smtClean="0">
                <a:latin typeface="Miriam Fixed" pitchFamily="49" charset="-79"/>
                <a:cs typeface="Miriam Fixed" pitchFamily="49" charset="-79"/>
              </a:rPr>
              <a:t>cvTools</a:t>
            </a:r>
            <a:r>
              <a:rPr lang="en-GB" dirty="0" smtClean="0">
                <a:solidFill>
                  <a:schemeClr val="tx2"/>
                </a:solidFill>
              </a:rPr>
              <a:t>, </a:t>
            </a:r>
            <a:r>
              <a:rPr lang="en-GB" b="1" dirty="0" smtClean="0">
                <a:latin typeface="Miriam Fixed" pitchFamily="49" charset="-79"/>
                <a:cs typeface="Miriam Fixed" pitchFamily="49" charset="-79"/>
              </a:rPr>
              <a:t>caret</a:t>
            </a:r>
            <a:r>
              <a:rPr lang="en-GB" dirty="0" smtClean="0">
                <a:solidFill>
                  <a:schemeClr val="tx2"/>
                </a:solidFill>
              </a:rPr>
              <a:t>)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17" name="Grafik 16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600" y="2420888"/>
            <a:ext cx="1651140" cy="20425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54" name="Textfeld 553"/>
          <p:cNvSpPr txBox="1"/>
          <p:nvPr/>
        </p:nvSpPr>
        <p:spPr>
          <a:xfrm>
            <a:off x="467544" y="4366260"/>
            <a:ext cx="3206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(</a:t>
            </a:r>
            <a:r>
              <a:rPr lang="en-GB" sz="1400" dirty="0" err="1" smtClean="0">
                <a:solidFill>
                  <a:schemeClr val="tx2"/>
                </a:solidFill>
              </a:rPr>
              <a:t>param</a:t>
            </a:r>
            <a:r>
              <a:rPr lang="en-GB" sz="1400" dirty="0" smtClean="0">
                <a:solidFill>
                  <a:schemeClr val="tx2"/>
                </a:solidFill>
              </a:rPr>
              <a:t>-specific solutions exist,</a:t>
            </a:r>
            <a:br>
              <a:rPr lang="en-GB" sz="1400" dirty="0" smtClean="0">
                <a:solidFill>
                  <a:schemeClr val="tx2"/>
                </a:solidFill>
              </a:rPr>
            </a:br>
            <a:r>
              <a:rPr lang="en-GB" sz="1400" dirty="0" smtClean="0">
                <a:solidFill>
                  <a:schemeClr val="tx2"/>
                </a:solidFill>
              </a:rPr>
              <a:t>    also topic of ongoing research)</a:t>
            </a:r>
            <a:endParaRPr lang="en-GB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64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3" grpId="0"/>
      <p:bldP spid="118" grpId="0"/>
      <p:bldP spid="120" grpId="0"/>
      <p:bldP spid="466" grpId="0"/>
      <p:bldP spid="548" grpId="0"/>
      <p:bldP spid="549" grpId="0"/>
      <p:bldP spid="550" grpId="0"/>
      <p:bldP spid="551" grpId="0"/>
      <p:bldP spid="552" grpId="0"/>
      <p:bldP spid="55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 txBox="1">
            <a:spLocks/>
          </p:cNvSpPr>
          <p:nvPr/>
        </p:nvSpPr>
        <p:spPr bwMode="auto">
          <a:xfrm>
            <a:off x="323528" y="1196752"/>
            <a:ext cx="842493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err="1" smtClean="0">
                <a:solidFill>
                  <a:srgbClr val="003366"/>
                </a:solidFill>
              </a:rPr>
              <a:t>Lecture</a:t>
            </a:r>
            <a:r>
              <a:rPr lang="de-DE" altLang="de-DE" sz="2400" dirty="0" smtClean="0">
                <a:solidFill>
                  <a:srgbClr val="003366"/>
                </a:solidFill>
              </a:rPr>
              <a:t> 1: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Introduction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kernels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31" name="Titel 1"/>
          <p:cNvSpPr txBox="1">
            <a:spLocks/>
          </p:cNvSpPr>
          <p:nvPr/>
        </p:nvSpPr>
        <p:spPr bwMode="auto">
          <a:xfrm>
            <a:off x="246392" y="496098"/>
            <a:ext cx="8489950" cy="7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3600" dirty="0" smtClean="0"/>
              <a:t>Outlook</a:t>
            </a:r>
          </a:p>
        </p:txBody>
      </p:sp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769216" y="1575529"/>
            <a:ext cx="6912768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Main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concepts</a:t>
            </a:r>
            <a:r>
              <a:rPr lang="de-DE" altLang="de-DE" sz="1800" dirty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theoretical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results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learning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guarantees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769216" y="1874008"/>
            <a:ext cx="6048672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Kernel PCA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kernel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ridge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regression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769216" y="2171768"/>
            <a:ext cx="576064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Some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notes</a:t>
            </a:r>
            <a:r>
              <a:rPr lang="de-DE" altLang="de-DE" sz="1800" dirty="0" smtClean="0">
                <a:solidFill>
                  <a:srgbClr val="003366"/>
                </a:solidFill>
              </a:rPr>
              <a:t> on R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kernlab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25" name="Inhaltsplatzhalter 2"/>
          <p:cNvSpPr txBox="1">
            <a:spLocks/>
          </p:cNvSpPr>
          <p:nvPr/>
        </p:nvSpPr>
        <p:spPr bwMode="auto">
          <a:xfrm>
            <a:off x="323528" y="2627184"/>
            <a:ext cx="842493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err="1" smtClean="0">
                <a:solidFill>
                  <a:srgbClr val="003366"/>
                </a:solidFill>
              </a:rPr>
              <a:t>Lecture</a:t>
            </a:r>
            <a:r>
              <a:rPr lang="de-DE" altLang="de-DE" sz="2400" dirty="0" smtClean="0">
                <a:solidFill>
                  <a:srgbClr val="003366"/>
                </a:solidFill>
              </a:rPr>
              <a:t> 2: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kernel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support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vector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machine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32" name="Inhaltsplatzhalter 2"/>
          <p:cNvSpPr txBox="1">
            <a:spLocks/>
          </p:cNvSpPr>
          <p:nvPr/>
        </p:nvSpPr>
        <p:spPr bwMode="auto">
          <a:xfrm>
            <a:off x="769216" y="3007399"/>
            <a:ext cx="6912768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The linear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support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>
                <a:solidFill>
                  <a:srgbClr val="003366"/>
                </a:solidFill>
              </a:rPr>
              <a:t>v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ector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machine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duality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33" name="Inhaltsplatzhalter 2"/>
          <p:cNvSpPr txBox="1">
            <a:spLocks/>
          </p:cNvSpPr>
          <p:nvPr/>
        </p:nvSpPr>
        <p:spPr bwMode="auto">
          <a:xfrm>
            <a:off x="769216" y="3295431"/>
            <a:ext cx="6912768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Hard-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soft-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margin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two-class</a:t>
            </a:r>
            <a:r>
              <a:rPr lang="de-DE" altLang="de-DE" sz="1800" dirty="0" smtClean="0">
                <a:solidFill>
                  <a:srgbClr val="003366"/>
                </a:solidFill>
              </a:rPr>
              <a:t> SVM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34" name="Inhaltsplatzhalter 2"/>
          <p:cNvSpPr txBox="1">
            <a:spLocks/>
          </p:cNvSpPr>
          <p:nvPr/>
        </p:nvSpPr>
        <p:spPr bwMode="auto">
          <a:xfrm>
            <a:off x="769216" y="3560095"/>
            <a:ext cx="229061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The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one-class</a:t>
            </a:r>
            <a:r>
              <a:rPr lang="de-DE" altLang="de-DE" sz="1800" dirty="0" smtClean="0">
                <a:solidFill>
                  <a:srgbClr val="003366"/>
                </a:solidFill>
              </a:rPr>
              <a:t> SVM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35" name="Inhaltsplatzhalter 2"/>
          <p:cNvSpPr txBox="1">
            <a:spLocks/>
          </p:cNvSpPr>
          <p:nvPr/>
        </p:nvSpPr>
        <p:spPr bwMode="auto">
          <a:xfrm>
            <a:off x="4067944" y="3550367"/>
            <a:ext cx="302433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Support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vector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regression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36" name="Inhaltsplatzhalter 2"/>
          <p:cNvSpPr txBox="1">
            <a:spLocks/>
          </p:cNvSpPr>
          <p:nvPr/>
        </p:nvSpPr>
        <p:spPr bwMode="auto">
          <a:xfrm>
            <a:off x="323528" y="4509120"/>
            <a:ext cx="842493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smtClean="0">
                <a:solidFill>
                  <a:srgbClr val="003366"/>
                </a:solidFill>
              </a:rPr>
              <a:t>Potential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further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lecture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topics</a:t>
            </a:r>
            <a:r>
              <a:rPr lang="de-DE" altLang="de-DE" sz="2400" dirty="0" smtClean="0">
                <a:solidFill>
                  <a:srgbClr val="003366"/>
                </a:solidFill>
              </a:rPr>
              <a:t>: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37" name="Inhaltsplatzhalter 2"/>
          <p:cNvSpPr txBox="1">
            <a:spLocks/>
          </p:cNvSpPr>
          <p:nvPr/>
        </p:nvSpPr>
        <p:spPr bwMode="auto">
          <a:xfrm>
            <a:off x="841224" y="5412128"/>
            <a:ext cx="8244408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Large-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scale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learning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kernels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subset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methods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Nyström</a:t>
            </a:r>
            <a:r>
              <a:rPr lang="de-DE" altLang="de-DE" sz="1800" dirty="0" smtClean="0">
                <a:solidFill>
                  <a:srgbClr val="003366"/>
                </a:solidFill>
              </a:rPr>
              <a:t>-approximation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38" name="Inhaltsplatzhalter 2"/>
          <p:cNvSpPr txBox="1">
            <a:spLocks/>
          </p:cNvSpPr>
          <p:nvPr/>
        </p:nvSpPr>
        <p:spPr bwMode="auto">
          <a:xfrm>
            <a:off x="323528" y="4005064"/>
            <a:ext cx="842493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err="1" smtClean="0">
                <a:solidFill>
                  <a:srgbClr val="003366"/>
                </a:solidFill>
              </a:rPr>
              <a:t>Lecture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>
                <a:solidFill>
                  <a:srgbClr val="003366"/>
                </a:solidFill>
              </a:rPr>
              <a:t>3</a:t>
            </a:r>
            <a:r>
              <a:rPr lang="de-DE" altLang="de-DE" sz="2400" dirty="0" smtClean="0">
                <a:solidFill>
                  <a:srgbClr val="003366"/>
                </a:solidFill>
              </a:rPr>
              <a:t>: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Gaussian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processes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kernel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learning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39" name="Inhaltsplatzhalter 2"/>
          <p:cNvSpPr txBox="1">
            <a:spLocks/>
          </p:cNvSpPr>
          <p:nvPr/>
        </p:nvSpPr>
        <p:spPr bwMode="auto">
          <a:xfrm>
            <a:off x="841224" y="4869160"/>
            <a:ext cx="8244408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Algorithms</a:t>
            </a:r>
            <a:r>
              <a:rPr lang="de-DE" altLang="de-DE" sz="1800" dirty="0" smtClean="0">
                <a:solidFill>
                  <a:srgbClr val="003366"/>
                </a:solidFill>
              </a:rPr>
              <a:t>: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kernel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discriminants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>
                <a:solidFill>
                  <a:srgbClr val="003366"/>
                </a:solidFill>
              </a:rPr>
              <a:t>kernel</a:t>
            </a:r>
            <a:r>
              <a:rPr lang="de-DE" altLang="de-DE" sz="1800" dirty="0">
                <a:solidFill>
                  <a:srgbClr val="003366"/>
                </a:solidFill>
              </a:rPr>
              <a:t> k-</a:t>
            </a:r>
            <a:r>
              <a:rPr lang="de-DE" altLang="de-DE" sz="1800" dirty="0" err="1">
                <a:solidFill>
                  <a:srgbClr val="003366"/>
                </a:solidFill>
              </a:rPr>
              <a:t>means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kernel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quantile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regression</a:t>
            </a:r>
            <a:r>
              <a:rPr lang="de-DE" altLang="de-DE" sz="1800" dirty="0" smtClean="0">
                <a:solidFill>
                  <a:srgbClr val="003366"/>
                </a:solidFill>
              </a:rPr>
              <a:t/>
            </a:r>
            <a:br>
              <a:rPr lang="de-DE" altLang="de-DE" sz="1800" dirty="0" smtClean="0">
                <a:solidFill>
                  <a:srgbClr val="003366"/>
                </a:solidFill>
              </a:rPr>
            </a:br>
            <a:r>
              <a:rPr lang="de-DE" altLang="de-DE" sz="1800" dirty="0" smtClean="0">
                <a:solidFill>
                  <a:srgbClr val="003366"/>
                </a:solidFill>
              </a:rPr>
              <a:t>	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kernel</a:t>
            </a:r>
            <a:r>
              <a:rPr lang="de-DE" altLang="de-DE" sz="1800" dirty="0" smtClean="0">
                <a:solidFill>
                  <a:srgbClr val="003366"/>
                </a:solidFill>
              </a:rPr>
              <a:t> CCA,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kernel</a:t>
            </a:r>
            <a:r>
              <a:rPr lang="de-DE" altLang="de-DE" sz="1800" dirty="0" smtClean="0">
                <a:solidFill>
                  <a:srgbClr val="003366"/>
                </a:solidFill>
              </a:rPr>
              <a:t> MMD,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kernel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relevance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vector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machine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40" name="Inhaltsplatzhalter 2"/>
          <p:cNvSpPr txBox="1">
            <a:spLocks/>
          </p:cNvSpPr>
          <p:nvPr/>
        </p:nvSpPr>
        <p:spPr bwMode="auto">
          <a:xfrm>
            <a:off x="827584" y="6328057"/>
            <a:ext cx="3708412" cy="36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Outlier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detection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novelty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detection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41" name="Inhaltsplatzhalter 2"/>
          <p:cNvSpPr txBox="1">
            <a:spLocks/>
          </p:cNvSpPr>
          <p:nvPr/>
        </p:nvSpPr>
        <p:spPr bwMode="auto">
          <a:xfrm>
            <a:off x="4879488" y="6328057"/>
            <a:ext cx="3220904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On-line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kernel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learning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42" name="Inhaltsplatzhalter 2"/>
          <p:cNvSpPr txBox="1">
            <a:spLocks/>
          </p:cNvSpPr>
          <p:nvPr/>
        </p:nvSpPr>
        <p:spPr bwMode="auto">
          <a:xfrm>
            <a:off x="827584" y="5713800"/>
            <a:ext cx="5990304" cy="36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Combinatorial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kernels</a:t>
            </a:r>
            <a:r>
              <a:rPr lang="de-DE" altLang="de-DE" sz="1800" dirty="0" smtClean="0">
                <a:solidFill>
                  <a:srgbClr val="003366"/>
                </a:solidFill>
              </a:rPr>
              <a:t>: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string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kernels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graph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kernels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43" name="Inhaltsplatzhalter 2"/>
          <p:cNvSpPr txBox="1">
            <a:spLocks/>
          </p:cNvSpPr>
          <p:nvPr/>
        </p:nvSpPr>
        <p:spPr bwMode="auto">
          <a:xfrm>
            <a:off x="827584" y="6007648"/>
            <a:ext cx="2232248" cy="36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Invariance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kernels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44" name="Inhaltsplatzhalter 2"/>
          <p:cNvSpPr txBox="1">
            <a:spLocks/>
          </p:cNvSpPr>
          <p:nvPr/>
        </p:nvSpPr>
        <p:spPr bwMode="auto">
          <a:xfrm>
            <a:off x="3707904" y="6011560"/>
            <a:ext cx="4608512" cy="36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Vapnik-Chervonenkis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learning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theory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118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el 1"/>
          <p:cNvSpPr txBox="1">
            <a:spLocks/>
          </p:cNvSpPr>
          <p:nvPr/>
        </p:nvSpPr>
        <p:spPr bwMode="auto">
          <a:xfrm>
            <a:off x="258514" y="544738"/>
            <a:ext cx="8489950" cy="7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3600" dirty="0" smtClean="0"/>
              <a:t>Next </a:t>
            </a:r>
            <a:r>
              <a:rPr lang="de-DE" altLang="de-DE" sz="3600" dirty="0" err="1" smtClean="0"/>
              <a:t>week</a:t>
            </a:r>
            <a:r>
              <a:rPr lang="de-DE" altLang="de-DE" sz="3600" dirty="0" smtClean="0"/>
              <a:t>:</a:t>
            </a:r>
          </a:p>
        </p:txBody>
      </p:sp>
      <p:sp>
        <p:nvSpPr>
          <p:cNvPr id="27" name="Titel 1"/>
          <p:cNvSpPr txBox="1">
            <a:spLocks/>
          </p:cNvSpPr>
          <p:nvPr/>
        </p:nvSpPr>
        <p:spPr bwMode="auto">
          <a:xfrm>
            <a:off x="2588872" y="553826"/>
            <a:ext cx="3927344" cy="7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3600" dirty="0" err="1" smtClean="0"/>
              <a:t>Gaussian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Processes</a:t>
            </a:r>
            <a:endParaRPr lang="de-DE" altLang="de-DE" sz="3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95" y="1222394"/>
            <a:ext cx="8078153" cy="5374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959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424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548680"/>
            <a:ext cx="7924800" cy="8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de-DE" dirty="0" smtClean="0"/>
              <a:t>A </a:t>
            </a:r>
            <a:r>
              <a:rPr lang="de-DE" dirty="0" err="1" smtClean="0"/>
              <a:t>short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kernel</a:t>
            </a:r>
            <a:r>
              <a:rPr lang="de-DE" dirty="0" smtClean="0"/>
              <a:t> SVM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552494" y="1516722"/>
            <a:ext cx="72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the </a:t>
            </a:r>
            <a:r>
              <a:rPr lang="en-GB" sz="2000" b="1" dirty="0">
                <a:solidFill>
                  <a:schemeClr val="tx2"/>
                </a:solidFill>
              </a:rPr>
              <a:t>S</a:t>
            </a:r>
            <a:r>
              <a:rPr lang="en-GB" sz="2000" b="1" dirty="0" smtClean="0">
                <a:solidFill>
                  <a:schemeClr val="tx2"/>
                </a:solidFill>
              </a:rPr>
              <a:t>upport Vector </a:t>
            </a:r>
            <a:r>
              <a:rPr lang="en-GB" sz="2000" b="1" dirty="0">
                <a:solidFill>
                  <a:schemeClr val="tx2"/>
                </a:solidFill>
              </a:rPr>
              <a:t>M</a:t>
            </a:r>
            <a:r>
              <a:rPr lang="en-GB" sz="2000" b="1" dirty="0" smtClean="0">
                <a:solidFill>
                  <a:schemeClr val="tx2"/>
                </a:solidFill>
              </a:rPr>
              <a:t>achine</a:t>
            </a:r>
            <a:endParaRPr lang="en-GB" sz="2000" b="1" dirty="0">
              <a:solidFill>
                <a:schemeClr val="tx2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104380" y="2060848"/>
            <a:ext cx="93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Input:</a:t>
            </a:r>
            <a:endParaRPr lang="en-GB" sz="2000" dirty="0">
              <a:solidFill>
                <a:schemeClr val="tx2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899592" y="2460958"/>
            <a:ext cx="120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Output:</a:t>
            </a:r>
            <a:endParaRPr lang="en-GB" sz="2000" dirty="0">
              <a:solidFill>
                <a:schemeClr val="tx2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979712" y="2524834"/>
            <a:ext cx="3151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separator/decision function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3" name="Grafik 2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9712" y="2162040"/>
            <a:ext cx="3571015" cy="23361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0229" y="2924944"/>
            <a:ext cx="2037924" cy="27794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Textfeld 22"/>
          <p:cNvSpPr txBox="1"/>
          <p:nvPr/>
        </p:nvSpPr>
        <p:spPr>
          <a:xfrm>
            <a:off x="1187624" y="4397042"/>
            <a:ext cx="4104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“</a:t>
            </a:r>
            <a:r>
              <a:rPr lang="en-GB" sz="2000" dirty="0" err="1" smtClean="0">
                <a:solidFill>
                  <a:schemeClr val="tx2"/>
                </a:solidFill>
              </a:rPr>
              <a:t>Kernelized</a:t>
            </a:r>
            <a:r>
              <a:rPr lang="en-GB" sz="2000" dirty="0" smtClean="0">
                <a:solidFill>
                  <a:schemeClr val="tx2"/>
                </a:solidFill>
              </a:rPr>
              <a:t>”, non-linear variant:</a:t>
            </a:r>
            <a:endParaRPr lang="en-GB" sz="2000" dirty="0">
              <a:solidFill>
                <a:schemeClr val="tx2"/>
              </a:solidFill>
            </a:endParaRPr>
          </a:p>
        </p:txBody>
      </p:sp>
      <p:pic>
        <p:nvPicPr>
          <p:cNvPr id="7" name="Grafik 6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7744" y="6300469"/>
            <a:ext cx="1556694" cy="29688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36" name="Gerade Verbindung mit Pfeil 35"/>
          <p:cNvCxnSpPr/>
          <p:nvPr/>
        </p:nvCxnSpPr>
        <p:spPr>
          <a:xfrm flipH="1" flipV="1">
            <a:off x="6444208" y="2060848"/>
            <a:ext cx="1808" cy="16721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6444208" y="3733001"/>
            <a:ext cx="21483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 flipV="1">
            <a:off x="6660232" y="2500255"/>
            <a:ext cx="1591906" cy="85673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9672" y="3420182"/>
            <a:ext cx="4169247" cy="29685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Grafik 17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8370" y="4941168"/>
            <a:ext cx="4021872" cy="68606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Grafik 13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0544" y="3861048"/>
            <a:ext cx="3131944" cy="22236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2848" y="5998932"/>
            <a:ext cx="4503288" cy="22238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Ellipse 15"/>
          <p:cNvSpPr/>
          <p:nvPr/>
        </p:nvSpPr>
        <p:spPr>
          <a:xfrm>
            <a:off x="7092280" y="4725144"/>
            <a:ext cx="985675" cy="8769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Gerade Verbindung mit Pfeil 55"/>
          <p:cNvCxnSpPr/>
          <p:nvPr/>
        </p:nvCxnSpPr>
        <p:spPr>
          <a:xfrm flipH="1" flipV="1">
            <a:off x="6444208" y="4437112"/>
            <a:ext cx="1808" cy="16721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>
            <a:off x="6444208" y="6109265"/>
            <a:ext cx="21483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/>
          <p:cNvGrpSpPr/>
          <p:nvPr/>
        </p:nvGrpSpPr>
        <p:grpSpPr>
          <a:xfrm>
            <a:off x="6660232" y="4413474"/>
            <a:ext cx="1932342" cy="1535806"/>
            <a:chOff x="6660232" y="4413474"/>
            <a:chExt cx="1932342" cy="1535806"/>
          </a:xfrm>
        </p:grpSpPr>
        <p:cxnSp>
          <p:nvCxnSpPr>
            <p:cNvPr id="58" name="Gerade Verbindung 57"/>
            <p:cNvCxnSpPr>
              <a:stCxn id="64" idx="4"/>
            </p:cNvCxnSpPr>
            <p:nvPr/>
          </p:nvCxnSpPr>
          <p:spPr>
            <a:xfrm flipV="1">
              <a:off x="8577260" y="5098877"/>
              <a:ext cx="0" cy="66033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Ellipse 60"/>
            <p:cNvSpPr/>
            <p:nvPr/>
          </p:nvSpPr>
          <p:spPr>
            <a:xfrm>
              <a:off x="7052933" y="4725144"/>
              <a:ext cx="30628" cy="2363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62" name="Ellipse 61"/>
            <p:cNvSpPr/>
            <p:nvPr/>
          </p:nvSpPr>
          <p:spPr>
            <a:xfrm>
              <a:off x="7199957" y="5805264"/>
              <a:ext cx="30628" cy="2363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63" name="Ellipse 62"/>
            <p:cNvSpPr/>
            <p:nvPr/>
          </p:nvSpPr>
          <p:spPr>
            <a:xfrm>
              <a:off x="7693634" y="5781626"/>
              <a:ext cx="30628" cy="2363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64" name="Ellipse 63"/>
            <p:cNvSpPr/>
            <p:nvPr/>
          </p:nvSpPr>
          <p:spPr>
            <a:xfrm>
              <a:off x="8561946" y="5141272"/>
              <a:ext cx="30628" cy="2363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69" name="Ellipse 68"/>
            <p:cNvSpPr/>
            <p:nvPr/>
          </p:nvSpPr>
          <p:spPr>
            <a:xfrm>
              <a:off x="7997756" y="4701506"/>
              <a:ext cx="30628" cy="2363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7" name="Ellipse 76"/>
            <p:cNvSpPr/>
            <p:nvPr/>
          </p:nvSpPr>
          <p:spPr>
            <a:xfrm>
              <a:off x="7421692" y="4413474"/>
              <a:ext cx="30628" cy="2363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8" name="Ellipse 77"/>
            <p:cNvSpPr/>
            <p:nvPr/>
          </p:nvSpPr>
          <p:spPr>
            <a:xfrm>
              <a:off x="6732240" y="5061546"/>
              <a:ext cx="30628" cy="2363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9" name="Ellipse 78"/>
            <p:cNvSpPr/>
            <p:nvPr/>
          </p:nvSpPr>
          <p:spPr>
            <a:xfrm>
              <a:off x="8213780" y="5565602"/>
              <a:ext cx="30628" cy="2363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80" name="Ellipse 79"/>
            <p:cNvSpPr/>
            <p:nvPr/>
          </p:nvSpPr>
          <p:spPr>
            <a:xfrm>
              <a:off x="8285788" y="4989538"/>
              <a:ext cx="30628" cy="2363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81" name="Ellipse 80"/>
            <p:cNvSpPr/>
            <p:nvPr/>
          </p:nvSpPr>
          <p:spPr>
            <a:xfrm>
              <a:off x="8028384" y="4437112"/>
              <a:ext cx="30628" cy="2363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82" name="Ellipse 81"/>
            <p:cNvSpPr/>
            <p:nvPr/>
          </p:nvSpPr>
          <p:spPr>
            <a:xfrm>
              <a:off x="8429804" y="4725144"/>
              <a:ext cx="30628" cy="2363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83" name="Ellipse 82"/>
            <p:cNvSpPr/>
            <p:nvPr/>
          </p:nvSpPr>
          <p:spPr>
            <a:xfrm>
              <a:off x="6804248" y="4653136"/>
              <a:ext cx="30628" cy="2363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84" name="Ellipse 83"/>
            <p:cNvSpPr/>
            <p:nvPr/>
          </p:nvSpPr>
          <p:spPr>
            <a:xfrm>
              <a:off x="6876256" y="5421586"/>
              <a:ext cx="30628" cy="2363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85" name="Ellipse 84"/>
            <p:cNvSpPr/>
            <p:nvPr/>
          </p:nvSpPr>
          <p:spPr>
            <a:xfrm>
              <a:off x="6660232" y="5877272"/>
              <a:ext cx="30628" cy="2363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v</a:t>
              </a:r>
              <a:endParaRPr lang="en-GB" sz="1600" dirty="0"/>
            </a:p>
          </p:txBody>
        </p:sp>
        <p:sp>
          <p:nvSpPr>
            <p:cNvPr id="86" name="Ellipse 85"/>
            <p:cNvSpPr/>
            <p:nvPr/>
          </p:nvSpPr>
          <p:spPr>
            <a:xfrm>
              <a:off x="8285788" y="5925642"/>
              <a:ext cx="30628" cy="2363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v</a:t>
              </a:r>
              <a:endParaRPr lang="en-GB" sz="1600" dirty="0"/>
            </a:p>
          </p:txBody>
        </p:sp>
        <p:sp>
          <p:nvSpPr>
            <p:cNvPr id="87" name="Ellipse 86"/>
            <p:cNvSpPr/>
            <p:nvPr/>
          </p:nvSpPr>
          <p:spPr>
            <a:xfrm>
              <a:off x="7596336" y="4917530"/>
              <a:ext cx="30628" cy="236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88" name="Ellipse 87"/>
            <p:cNvSpPr/>
            <p:nvPr/>
          </p:nvSpPr>
          <p:spPr>
            <a:xfrm>
              <a:off x="7748736" y="5133554"/>
              <a:ext cx="30628" cy="236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89" name="Ellipse 88"/>
            <p:cNvSpPr/>
            <p:nvPr/>
          </p:nvSpPr>
          <p:spPr>
            <a:xfrm>
              <a:off x="7748736" y="5349578"/>
              <a:ext cx="30628" cy="236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90" name="Ellipse 89"/>
            <p:cNvSpPr/>
            <p:nvPr/>
          </p:nvSpPr>
          <p:spPr>
            <a:xfrm>
              <a:off x="7277676" y="5069930"/>
              <a:ext cx="30628" cy="236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91" name="Ellipse 90"/>
            <p:cNvSpPr/>
            <p:nvPr/>
          </p:nvSpPr>
          <p:spPr>
            <a:xfrm>
              <a:off x="7380312" y="5421586"/>
              <a:ext cx="30628" cy="236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92" name="Ellipse 91"/>
            <p:cNvSpPr/>
            <p:nvPr/>
          </p:nvSpPr>
          <p:spPr>
            <a:xfrm>
              <a:off x="7524328" y="5157192"/>
              <a:ext cx="30628" cy="236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93" name="Ellipse 92"/>
            <p:cNvSpPr/>
            <p:nvPr/>
          </p:nvSpPr>
          <p:spPr>
            <a:xfrm>
              <a:off x="7380312" y="4869160"/>
              <a:ext cx="30628" cy="236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94" name="Ellipse 93"/>
            <p:cNvSpPr/>
            <p:nvPr/>
          </p:nvSpPr>
          <p:spPr>
            <a:xfrm>
              <a:off x="7853740" y="4941168"/>
              <a:ext cx="30628" cy="236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95" name="Ellipse 94"/>
            <p:cNvSpPr/>
            <p:nvPr/>
          </p:nvSpPr>
          <p:spPr>
            <a:xfrm>
              <a:off x="7925748" y="5277570"/>
              <a:ext cx="30628" cy="236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96" name="Ellipse 95"/>
            <p:cNvSpPr/>
            <p:nvPr/>
          </p:nvSpPr>
          <p:spPr>
            <a:xfrm>
              <a:off x="7524328" y="5013176"/>
              <a:ext cx="30628" cy="236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97" name="Ellipse 96"/>
            <p:cNvSpPr/>
            <p:nvPr/>
          </p:nvSpPr>
          <p:spPr>
            <a:xfrm>
              <a:off x="7596336" y="5493594"/>
              <a:ext cx="30628" cy="236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98" name="Ellipse 97"/>
            <p:cNvSpPr/>
            <p:nvPr/>
          </p:nvSpPr>
          <p:spPr>
            <a:xfrm>
              <a:off x="7236296" y="5205562"/>
              <a:ext cx="30628" cy="236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6701612" y="2420888"/>
            <a:ext cx="1573424" cy="1080120"/>
            <a:chOff x="6701612" y="2420888"/>
            <a:chExt cx="1573424" cy="1080120"/>
          </a:xfrm>
        </p:grpSpPr>
        <p:sp>
          <p:nvSpPr>
            <p:cNvPr id="39" name="Ellipse 38"/>
            <p:cNvSpPr/>
            <p:nvPr/>
          </p:nvSpPr>
          <p:spPr>
            <a:xfrm>
              <a:off x="7308304" y="3212976"/>
              <a:ext cx="30628" cy="236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41" name="Ellipse 40"/>
            <p:cNvSpPr/>
            <p:nvPr/>
          </p:nvSpPr>
          <p:spPr>
            <a:xfrm>
              <a:off x="7174014" y="2524834"/>
              <a:ext cx="30628" cy="2363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65" name="Ellipse 64"/>
            <p:cNvSpPr/>
            <p:nvPr/>
          </p:nvSpPr>
          <p:spPr>
            <a:xfrm>
              <a:off x="7092280" y="3477370"/>
              <a:ext cx="30628" cy="236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66" name="Ellipse 65"/>
            <p:cNvSpPr/>
            <p:nvPr/>
          </p:nvSpPr>
          <p:spPr>
            <a:xfrm>
              <a:off x="7740352" y="3212976"/>
              <a:ext cx="30628" cy="236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67" name="Ellipse 66"/>
            <p:cNvSpPr/>
            <p:nvPr/>
          </p:nvSpPr>
          <p:spPr>
            <a:xfrm>
              <a:off x="7925748" y="2852936"/>
              <a:ext cx="30628" cy="236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68" name="Ellipse 67"/>
            <p:cNvSpPr/>
            <p:nvPr/>
          </p:nvSpPr>
          <p:spPr>
            <a:xfrm>
              <a:off x="7956376" y="3212976"/>
              <a:ext cx="30628" cy="236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0" name="Ellipse 69"/>
            <p:cNvSpPr/>
            <p:nvPr/>
          </p:nvSpPr>
          <p:spPr>
            <a:xfrm>
              <a:off x="7421692" y="3477370"/>
              <a:ext cx="30628" cy="236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1" name="Ellipse 70"/>
            <p:cNvSpPr/>
            <p:nvPr/>
          </p:nvSpPr>
          <p:spPr>
            <a:xfrm>
              <a:off x="6876256" y="2757290"/>
              <a:ext cx="30628" cy="2363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2" name="Ellipse 71"/>
            <p:cNvSpPr/>
            <p:nvPr/>
          </p:nvSpPr>
          <p:spPr>
            <a:xfrm>
              <a:off x="7164288" y="2829298"/>
              <a:ext cx="30628" cy="2363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3" name="Ellipse 72"/>
            <p:cNvSpPr/>
            <p:nvPr/>
          </p:nvSpPr>
          <p:spPr>
            <a:xfrm>
              <a:off x="6948264" y="2420888"/>
              <a:ext cx="30628" cy="2363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4" name="Ellipse 73"/>
            <p:cNvSpPr/>
            <p:nvPr/>
          </p:nvSpPr>
          <p:spPr>
            <a:xfrm>
              <a:off x="7565708" y="2420888"/>
              <a:ext cx="30628" cy="2363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5" name="Ellipse 74"/>
            <p:cNvSpPr/>
            <p:nvPr/>
          </p:nvSpPr>
          <p:spPr>
            <a:xfrm>
              <a:off x="7925748" y="2492896"/>
              <a:ext cx="30628" cy="2363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6" name="Ellipse 75"/>
            <p:cNvSpPr/>
            <p:nvPr/>
          </p:nvSpPr>
          <p:spPr>
            <a:xfrm>
              <a:off x="6701612" y="3045322"/>
              <a:ext cx="30628" cy="2363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99" name="Ellipse 98"/>
            <p:cNvSpPr/>
            <p:nvPr/>
          </p:nvSpPr>
          <p:spPr>
            <a:xfrm>
              <a:off x="7748736" y="3429000"/>
              <a:ext cx="30628" cy="236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00" name="Ellipse 99"/>
            <p:cNvSpPr/>
            <p:nvPr/>
          </p:nvSpPr>
          <p:spPr>
            <a:xfrm>
              <a:off x="7668344" y="3045322"/>
              <a:ext cx="30628" cy="236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01" name="Ellipse 100"/>
            <p:cNvSpPr/>
            <p:nvPr/>
          </p:nvSpPr>
          <p:spPr>
            <a:xfrm>
              <a:off x="8244408" y="3068960"/>
              <a:ext cx="30628" cy="236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p:pic>
        <p:nvPicPr>
          <p:cNvPr id="102" name="Grafik 101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71875" y="6309320"/>
            <a:ext cx="1612293" cy="25907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1131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323528" y="2781300"/>
            <a:ext cx="8489950" cy="79216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de-DE" altLang="de-DE" sz="4800" dirty="0" smtClean="0"/>
              <a:t>The linear </a:t>
            </a:r>
            <a:br>
              <a:rPr lang="de-DE" altLang="de-DE" sz="4800" dirty="0" smtClean="0"/>
            </a:br>
            <a:r>
              <a:rPr lang="de-DE" altLang="de-DE" sz="4800" dirty="0" smtClean="0"/>
              <a:t>Support </a:t>
            </a:r>
            <a:r>
              <a:rPr lang="de-DE" altLang="de-DE" sz="4800" dirty="0" err="1" smtClean="0"/>
              <a:t>Vector</a:t>
            </a:r>
            <a:r>
              <a:rPr lang="de-DE" altLang="de-DE" sz="4800" dirty="0" smtClean="0"/>
              <a:t> </a:t>
            </a:r>
            <a:r>
              <a:rPr lang="de-DE" altLang="de-DE" sz="4800" dirty="0" err="1" smtClean="0"/>
              <a:t>Machine</a:t>
            </a:r>
            <a:endParaRPr lang="de-DE" altLang="de-DE" sz="6600" dirty="0" smtClean="0"/>
          </a:p>
        </p:txBody>
      </p:sp>
      <p:sp>
        <p:nvSpPr>
          <p:cNvPr id="3" name="AutoShape 2"/>
          <p:cNvSpPr txBox="1">
            <a:spLocks noChangeArrowheads="1"/>
          </p:cNvSpPr>
          <p:nvPr/>
        </p:nvSpPr>
        <p:spPr>
          <a:xfrm>
            <a:off x="5292080" y="3788965"/>
            <a:ext cx="2665686" cy="2881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altLang="de-DE" sz="1800" dirty="0" smtClean="0"/>
              <a:t>(V. </a:t>
            </a:r>
            <a:r>
              <a:rPr lang="de-DE" altLang="de-DE" sz="1800" dirty="0" err="1" smtClean="0"/>
              <a:t>Vapnik</a:t>
            </a:r>
            <a:r>
              <a:rPr lang="de-DE" altLang="de-DE" sz="1800" dirty="0" smtClean="0"/>
              <a:t>, 1993)</a:t>
            </a:r>
            <a:endParaRPr lang="de-DE" alt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133281048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feld 81"/>
          <p:cNvSpPr txBox="1"/>
          <p:nvPr/>
        </p:nvSpPr>
        <p:spPr>
          <a:xfrm>
            <a:off x="323528" y="1013824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Goal: linearly separate two classes of points</a:t>
            </a:r>
            <a:endParaRPr lang="en-GB" sz="2000" dirty="0">
              <a:solidFill>
                <a:schemeClr val="tx2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178696" y="476672"/>
            <a:ext cx="8209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tx2"/>
                </a:solidFill>
              </a:rPr>
              <a:t>The support vector machine</a:t>
            </a:r>
            <a:endParaRPr lang="en-GB" sz="2800" b="1" dirty="0">
              <a:solidFill>
                <a:schemeClr val="tx2"/>
              </a:solidFill>
            </a:endParaRPr>
          </a:p>
        </p:txBody>
      </p:sp>
      <p:cxnSp>
        <p:nvCxnSpPr>
          <p:cNvPr id="56" name="Gerade Verbindung mit Pfeil 55"/>
          <p:cNvCxnSpPr/>
          <p:nvPr/>
        </p:nvCxnSpPr>
        <p:spPr>
          <a:xfrm flipH="1" flipV="1">
            <a:off x="6012160" y="1484784"/>
            <a:ext cx="2188" cy="24482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>
            <a:off x="6013549" y="3933056"/>
            <a:ext cx="28594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flipH="1" flipV="1">
            <a:off x="6438474" y="2339835"/>
            <a:ext cx="1977539" cy="113198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3768" y="1743632"/>
            <a:ext cx="2539587" cy="24138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91" name="Gruppieren 190"/>
          <p:cNvGrpSpPr/>
          <p:nvPr/>
        </p:nvGrpSpPr>
        <p:grpSpPr>
          <a:xfrm>
            <a:off x="6228184" y="2669697"/>
            <a:ext cx="1728192" cy="1191351"/>
            <a:chOff x="6228184" y="2669697"/>
            <a:chExt cx="1728192" cy="1191351"/>
          </a:xfrm>
        </p:grpSpPr>
        <p:sp>
          <p:nvSpPr>
            <p:cNvPr id="72" name="Ellipse 71"/>
            <p:cNvSpPr/>
            <p:nvPr/>
          </p:nvSpPr>
          <p:spPr>
            <a:xfrm flipH="1">
              <a:off x="6660232" y="2827353"/>
              <a:ext cx="43376" cy="3922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4" name="Ellipse 73"/>
            <p:cNvSpPr/>
            <p:nvPr/>
          </p:nvSpPr>
          <p:spPr>
            <a:xfrm flipH="1">
              <a:off x="6658758" y="3231155"/>
              <a:ext cx="43376" cy="3922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87" name="Ellipse 86"/>
            <p:cNvSpPr/>
            <p:nvPr/>
          </p:nvSpPr>
          <p:spPr>
            <a:xfrm flipH="1">
              <a:off x="6250842" y="2992187"/>
              <a:ext cx="43376" cy="3922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88" name="Ellipse 87"/>
            <p:cNvSpPr/>
            <p:nvPr/>
          </p:nvSpPr>
          <p:spPr>
            <a:xfrm flipH="1">
              <a:off x="7120912" y="3245761"/>
              <a:ext cx="43376" cy="3922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91" name="Ellipse 90"/>
            <p:cNvSpPr/>
            <p:nvPr/>
          </p:nvSpPr>
          <p:spPr>
            <a:xfrm flipH="1">
              <a:off x="6444208" y="3461785"/>
              <a:ext cx="43376" cy="3922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94" name="Ellipse 93"/>
            <p:cNvSpPr/>
            <p:nvPr/>
          </p:nvSpPr>
          <p:spPr>
            <a:xfrm flipH="1">
              <a:off x="7480952" y="3605801"/>
              <a:ext cx="43376" cy="3922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00" name="Ellipse 99"/>
            <p:cNvSpPr/>
            <p:nvPr/>
          </p:nvSpPr>
          <p:spPr>
            <a:xfrm flipH="1">
              <a:off x="6904888" y="3573016"/>
              <a:ext cx="43376" cy="3922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02" name="Ellipse 101"/>
            <p:cNvSpPr/>
            <p:nvPr/>
          </p:nvSpPr>
          <p:spPr>
            <a:xfrm flipH="1">
              <a:off x="7913000" y="3821825"/>
              <a:ext cx="43376" cy="3922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03" name="Ellipse 102"/>
            <p:cNvSpPr/>
            <p:nvPr/>
          </p:nvSpPr>
          <p:spPr>
            <a:xfrm flipH="1">
              <a:off x="6228184" y="2669697"/>
              <a:ext cx="43376" cy="3922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04" name="Ellipse 103"/>
            <p:cNvSpPr/>
            <p:nvPr/>
          </p:nvSpPr>
          <p:spPr>
            <a:xfrm flipH="1">
              <a:off x="7840992" y="3501008"/>
              <a:ext cx="43376" cy="3922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p:grpSp>
        <p:nvGrpSpPr>
          <p:cNvPr id="190" name="Gruppieren 189"/>
          <p:cNvGrpSpPr/>
          <p:nvPr/>
        </p:nvGrpSpPr>
        <p:grpSpPr>
          <a:xfrm>
            <a:off x="6702134" y="1700808"/>
            <a:ext cx="1974322" cy="1259136"/>
            <a:chOff x="6702134" y="1700808"/>
            <a:chExt cx="1974322" cy="1259136"/>
          </a:xfrm>
        </p:grpSpPr>
        <p:sp>
          <p:nvSpPr>
            <p:cNvPr id="66" name="Ellipse 65"/>
            <p:cNvSpPr/>
            <p:nvPr/>
          </p:nvSpPr>
          <p:spPr>
            <a:xfrm flipH="1">
              <a:off x="7766754" y="2089311"/>
              <a:ext cx="43376" cy="3922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6" name="Ellipse 75"/>
            <p:cNvSpPr/>
            <p:nvPr/>
          </p:nvSpPr>
          <p:spPr>
            <a:xfrm flipH="1">
              <a:off x="8188444" y="2475029"/>
              <a:ext cx="43376" cy="3922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7" name="Ellipse 76"/>
            <p:cNvSpPr/>
            <p:nvPr/>
          </p:nvSpPr>
          <p:spPr>
            <a:xfrm flipH="1">
              <a:off x="7780528" y="2555601"/>
              <a:ext cx="43376" cy="3922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8" name="Ellipse 77"/>
            <p:cNvSpPr/>
            <p:nvPr/>
          </p:nvSpPr>
          <p:spPr>
            <a:xfrm flipH="1">
              <a:off x="8086465" y="1916832"/>
              <a:ext cx="43376" cy="3922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9" name="Ellipse 78"/>
            <p:cNvSpPr/>
            <p:nvPr/>
          </p:nvSpPr>
          <p:spPr>
            <a:xfrm flipH="1">
              <a:off x="7212029" y="1916832"/>
              <a:ext cx="43376" cy="3922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80" name="Ellipse 79"/>
            <p:cNvSpPr/>
            <p:nvPr/>
          </p:nvSpPr>
          <p:spPr>
            <a:xfrm flipH="1">
              <a:off x="6702134" y="2123868"/>
              <a:ext cx="43376" cy="3922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06" name="Ellipse 105"/>
            <p:cNvSpPr/>
            <p:nvPr/>
          </p:nvSpPr>
          <p:spPr>
            <a:xfrm flipH="1">
              <a:off x="6760872" y="1700808"/>
              <a:ext cx="43376" cy="3922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07" name="Ellipse 106"/>
            <p:cNvSpPr/>
            <p:nvPr/>
          </p:nvSpPr>
          <p:spPr>
            <a:xfrm flipH="1">
              <a:off x="8100392" y="2920721"/>
              <a:ext cx="43376" cy="3922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08" name="Ellipse 107"/>
            <p:cNvSpPr/>
            <p:nvPr/>
          </p:nvSpPr>
          <p:spPr>
            <a:xfrm flipH="1">
              <a:off x="7668344" y="1844824"/>
              <a:ext cx="43376" cy="3922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09" name="Ellipse 108"/>
            <p:cNvSpPr/>
            <p:nvPr/>
          </p:nvSpPr>
          <p:spPr>
            <a:xfrm flipH="1">
              <a:off x="8633080" y="2852936"/>
              <a:ext cx="43376" cy="3922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p:cxnSp>
        <p:nvCxnSpPr>
          <p:cNvPr id="110" name="Gerade Verbindung 109"/>
          <p:cNvCxnSpPr/>
          <p:nvPr/>
        </p:nvCxnSpPr>
        <p:spPr>
          <a:xfrm flipH="1" flipV="1">
            <a:off x="6300192" y="2584360"/>
            <a:ext cx="1977539" cy="1131989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110"/>
          <p:cNvCxnSpPr/>
          <p:nvPr/>
        </p:nvCxnSpPr>
        <p:spPr>
          <a:xfrm flipH="1" flipV="1">
            <a:off x="6545173" y="2080987"/>
            <a:ext cx="1977539" cy="1131989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/>
          <p:cNvSpPr txBox="1"/>
          <p:nvPr/>
        </p:nvSpPr>
        <p:spPr>
          <a:xfrm>
            <a:off x="5816650" y="1012666"/>
            <a:ext cx="2931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 smtClean="0">
                <a:solidFill>
                  <a:schemeClr val="tx2"/>
                </a:solidFill>
              </a:rPr>
              <a:t>with maximum margin</a:t>
            </a:r>
            <a:endParaRPr lang="en-GB" sz="2000" i="1" dirty="0">
              <a:solidFill>
                <a:schemeClr val="tx2"/>
              </a:solidFill>
            </a:endParaRPr>
          </a:p>
        </p:txBody>
      </p:sp>
      <p:sp>
        <p:nvSpPr>
          <p:cNvPr id="113" name="Textfeld 112"/>
          <p:cNvSpPr txBox="1"/>
          <p:nvPr/>
        </p:nvSpPr>
        <p:spPr>
          <a:xfrm>
            <a:off x="395536" y="1393859"/>
            <a:ext cx="234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Mathematically: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659266" y="1675547"/>
            <a:ext cx="1896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find a </a:t>
            </a:r>
            <a:r>
              <a:rPr lang="en-GB" sz="1600" dirty="0" err="1" smtClean="0">
                <a:solidFill>
                  <a:srgbClr val="FF0000"/>
                </a:solidFill>
              </a:rPr>
              <a:t>hyperplane</a:t>
            </a:r>
            <a:endParaRPr lang="en-GB" sz="1600" dirty="0">
              <a:solidFill>
                <a:srgbClr val="FF0000"/>
              </a:solidFill>
            </a:endParaRPr>
          </a:p>
        </p:txBody>
      </p:sp>
      <p:pic>
        <p:nvPicPr>
          <p:cNvPr id="16" name="Grafik 15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3648" y="2061824"/>
            <a:ext cx="1798477" cy="18574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Grafik 16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60530" y="2060848"/>
            <a:ext cx="1020127" cy="18578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17" name="Gerade Verbindung mit Pfeil 116"/>
          <p:cNvCxnSpPr/>
          <p:nvPr/>
        </p:nvCxnSpPr>
        <p:spPr>
          <a:xfrm flipV="1">
            <a:off x="6016072" y="2584360"/>
            <a:ext cx="820720" cy="1348696"/>
          </a:xfrm>
          <a:prstGeom prst="straightConnector1">
            <a:avLst/>
          </a:prstGeom>
          <a:ln w="12700">
            <a:solidFill>
              <a:schemeClr val="tx1"/>
            </a:solidFill>
            <a:prstDash val="lgDash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/>
          <p:cNvCxnSpPr/>
          <p:nvPr/>
        </p:nvCxnSpPr>
        <p:spPr>
          <a:xfrm flipV="1">
            <a:off x="6022046" y="3471824"/>
            <a:ext cx="278146" cy="451506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feld 118"/>
          <p:cNvSpPr txBox="1"/>
          <p:nvPr/>
        </p:nvSpPr>
        <p:spPr>
          <a:xfrm>
            <a:off x="683568" y="2341594"/>
            <a:ext cx="468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separating the </a:t>
            </a:r>
            <a:r>
              <a:rPr lang="en-GB" sz="1600" dirty="0" smtClean="0">
                <a:solidFill>
                  <a:schemeClr val="accent3">
                    <a:lumMod val="75000"/>
                  </a:schemeClr>
                </a:solidFill>
              </a:rPr>
              <a:t>green</a:t>
            </a:r>
            <a:r>
              <a:rPr lang="en-GB" sz="1600" dirty="0" smtClean="0">
                <a:solidFill>
                  <a:schemeClr val="tx2"/>
                </a:solidFill>
              </a:rPr>
              <a:t> and the </a:t>
            </a:r>
            <a:r>
              <a:rPr lang="en-GB" sz="1600" dirty="0" smtClean="0">
                <a:solidFill>
                  <a:schemeClr val="accent6"/>
                </a:solidFill>
              </a:rPr>
              <a:t>orange</a:t>
            </a:r>
            <a:r>
              <a:rPr lang="en-GB" sz="1600" dirty="0" smtClean="0">
                <a:solidFill>
                  <a:schemeClr val="tx2"/>
                </a:solidFill>
              </a:rPr>
              <a:t> points</a:t>
            </a:r>
            <a:endParaRPr lang="en-GB" sz="1600" dirty="0">
              <a:solidFill>
                <a:srgbClr val="FF0000"/>
              </a:solidFill>
            </a:endParaRPr>
          </a:p>
        </p:txBody>
      </p:sp>
      <p:pic>
        <p:nvPicPr>
          <p:cNvPr id="47" name="Grafik 46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8168" y="2987224"/>
            <a:ext cx="1259819" cy="24128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1" name="Textfeld 120"/>
          <p:cNvSpPr txBox="1"/>
          <p:nvPr/>
        </p:nvSpPr>
        <p:spPr>
          <a:xfrm>
            <a:off x="899593" y="2646640"/>
            <a:ext cx="3314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with the largest symmetric margin</a:t>
            </a:r>
            <a:endParaRPr lang="en-GB" sz="1600" dirty="0">
              <a:solidFill>
                <a:srgbClr val="FF0000"/>
              </a:solidFill>
            </a:endParaRPr>
          </a:p>
        </p:txBody>
      </p:sp>
      <p:cxnSp>
        <p:nvCxnSpPr>
          <p:cNvPr id="33" name="Gerade Verbindung 32"/>
          <p:cNvCxnSpPr/>
          <p:nvPr/>
        </p:nvCxnSpPr>
        <p:spPr>
          <a:xfrm flipV="1">
            <a:off x="7243342" y="2627629"/>
            <a:ext cx="290611" cy="503372"/>
          </a:xfrm>
          <a:prstGeom prst="line">
            <a:avLst/>
          </a:prstGeom>
          <a:ln w="19050">
            <a:solidFill>
              <a:srgbClr val="C00000"/>
            </a:solidFill>
            <a:prstDash val="dash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feld 122"/>
          <p:cNvSpPr txBox="1"/>
          <p:nvPr/>
        </p:nvSpPr>
        <p:spPr>
          <a:xfrm>
            <a:off x="2726143" y="2936702"/>
            <a:ext cx="2100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for all </a:t>
            </a:r>
            <a:r>
              <a:rPr lang="en-GB" sz="1600" dirty="0">
                <a:solidFill>
                  <a:schemeClr val="accent6"/>
                </a:solidFill>
              </a:rPr>
              <a:t>orange</a:t>
            </a:r>
            <a:r>
              <a:rPr lang="en-GB" sz="1600" dirty="0" smtClean="0">
                <a:solidFill>
                  <a:schemeClr val="tx2"/>
                </a:solidFill>
              </a:rPr>
              <a:t> points</a:t>
            </a:r>
            <a:endParaRPr lang="en-GB" sz="1600" dirty="0">
              <a:solidFill>
                <a:srgbClr val="FF0000"/>
              </a:solidFill>
            </a:endParaRPr>
          </a:p>
        </p:txBody>
      </p:sp>
      <p:pic>
        <p:nvPicPr>
          <p:cNvPr id="130" name="Grafik 129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7808" y="3284984"/>
            <a:ext cx="1259084" cy="24114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8" name="Grafik 127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8192" y="3367369"/>
            <a:ext cx="130391" cy="11144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9" name="Textfeld 128"/>
          <p:cNvSpPr txBox="1"/>
          <p:nvPr/>
        </p:nvSpPr>
        <p:spPr>
          <a:xfrm>
            <a:off x="2726143" y="3234462"/>
            <a:ext cx="1861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for all </a:t>
            </a:r>
            <a:r>
              <a:rPr lang="en-GB" sz="1600" dirty="0">
                <a:solidFill>
                  <a:schemeClr val="accent3">
                    <a:lumMod val="75000"/>
                  </a:schemeClr>
                </a:solidFill>
              </a:rPr>
              <a:t>green</a:t>
            </a:r>
            <a:r>
              <a:rPr lang="en-GB" sz="1600" dirty="0" smtClean="0">
                <a:solidFill>
                  <a:schemeClr val="tx2"/>
                </a:solidFill>
              </a:rPr>
              <a:t> points</a:t>
            </a:r>
            <a:endParaRPr lang="en-GB" sz="1600" dirty="0">
              <a:solidFill>
                <a:srgbClr val="FF0000"/>
              </a:solidFill>
            </a:endParaRPr>
          </a:p>
        </p:txBody>
      </p:sp>
      <p:pic>
        <p:nvPicPr>
          <p:cNvPr id="132" name="Grafik 131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1222" y="3078688"/>
            <a:ext cx="130764" cy="11176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5" name="Grafik 134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4176" y="3654752"/>
            <a:ext cx="2334602" cy="22234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8" name="Grafik 137" descr="TP_t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74264" y="3635656"/>
            <a:ext cx="2907379" cy="24107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9" name="Textfeld 138"/>
          <p:cNvSpPr txBox="1"/>
          <p:nvPr/>
        </p:nvSpPr>
        <p:spPr>
          <a:xfrm>
            <a:off x="467544" y="3971556"/>
            <a:ext cx="523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This can be reformulated as the </a:t>
            </a:r>
            <a:r>
              <a:rPr lang="en-GB" sz="1600" b="1" dirty="0" smtClean="0">
                <a:solidFill>
                  <a:schemeClr val="tx2"/>
                </a:solidFill>
              </a:rPr>
              <a:t>optimization problem</a:t>
            </a:r>
            <a:endParaRPr lang="en-GB" sz="1600" b="1" dirty="0">
              <a:solidFill>
                <a:srgbClr val="FF0000"/>
              </a:solidFill>
            </a:endParaRPr>
          </a:p>
        </p:txBody>
      </p:sp>
      <p:pic>
        <p:nvPicPr>
          <p:cNvPr id="143" name="Grafik 142" descr="TP_t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6241" y="4411988"/>
            <a:ext cx="611423" cy="27791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5" name="Textfeld 144"/>
          <p:cNvSpPr txBox="1"/>
          <p:nvPr/>
        </p:nvSpPr>
        <p:spPr>
          <a:xfrm>
            <a:off x="1763688" y="4335631"/>
            <a:ext cx="660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>
                <a:solidFill>
                  <a:schemeClr val="tx2"/>
                </a:solidFill>
              </a:rPr>
              <a:t>s.t.</a:t>
            </a:r>
            <a:endParaRPr lang="en-GB" sz="1400" dirty="0">
              <a:solidFill>
                <a:srgbClr val="FF0000"/>
              </a:solidFill>
            </a:endParaRPr>
          </a:p>
        </p:txBody>
      </p:sp>
      <p:pic>
        <p:nvPicPr>
          <p:cNvPr id="150" name="Grafik 149" descr="TP_t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5978" y="4628967"/>
            <a:ext cx="1286656" cy="16818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1" name="Textfeld 150"/>
          <p:cNvSpPr txBox="1"/>
          <p:nvPr/>
        </p:nvSpPr>
        <p:spPr>
          <a:xfrm>
            <a:off x="611560" y="4962654"/>
            <a:ext cx="3164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tx2"/>
                </a:solidFill>
              </a:rPr>
              <a:t>Solution: </a:t>
            </a:r>
            <a:r>
              <a:rPr lang="en-GB" sz="1600" dirty="0" smtClean="0">
                <a:solidFill>
                  <a:schemeClr val="tx2"/>
                </a:solidFill>
              </a:rPr>
              <a:t>make substitutions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152" name="Textfeld 151"/>
          <p:cNvSpPr txBox="1"/>
          <p:nvPr/>
        </p:nvSpPr>
        <p:spPr>
          <a:xfrm>
            <a:off x="5096291" y="4252154"/>
            <a:ext cx="2860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i="1" dirty="0" smtClean="0">
                <a:solidFill>
                  <a:schemeClr val="tx2"/>
                </a:solidFill>
              </a:rPr>
              <a:t>Issue: </a:t>
            </a:r>
            <a:r>
              <a:rPr lang="en-GB" sz="1400" dirty="0" err="1" smtClean="0">
                <a:solidFill>
                  <a:schemeClr val="tx2"/>
                </a:solidFill>
              </a:rPr>
              <a:t>overparamterization</a:t>
            </a:r>
            <a:r>
              <a:rPr lang="en-GB" sz="1400" dirty="0" smtClean="0">
                <a:solidFill>
                  <a:schemeClr val="tx2"/>
                </a:solidFill>
              </a:rPr>
              <a:t>!</a:t>
            </a:r>
            <a:endParaRPr lang="en-GB" sz="1400" dirty="0">
              <a:solidFill>
                <a:srgbClr val="FF0000"/>
              </a:solidFill>
            </a:endParaRPr>
          </a:p>
        </p:txBody>
      </p:sp>
      <p:pic>
        <p:nvPicPr>
          <p:cNvPr id="154" name="Grafik 153" descr="TP_tmp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6096" y="4581128"/>
            <a:ext cx="519155" cy="16675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5" name="Textfeld 154"/>
          <p:cNvSpPr txBox="1"/>
          <p:nvPr/>
        </p:nvSpPr>
        <p:spPr>
          <a:xfrm>
            <a:off x="6000032" y="4479936"/>
            <a:ext cx="3563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can be multiplied by common factor</a:t>
            </a:r>
            <a:endParaRPr lang="en-GB" sz="1400" dirty="0">
              <a:solidFill>
                <a:srgbClr val="FF0000"/>
              </a:solidFill>
            </a:endParaRPr>
          </a:p>
        </p:txBody>
      </p:sp>
      <p:pic>
        <p:nvPicPr>
          <p:cNvPr id="181" name="Grafik 180" descr="TP_tmp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6520" y="4355363"/>
            <a:ext cx="1834865" cy="24131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3" name="Grafik 182" descr="TP_tmp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27304" y="4941168"/>
            <a:ext cx="592583" cy="463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0" name="Textfeld 159"/>
          <p:cNvSpPr txBox="1"/>
          <p:nvPr/>
        </p:nvSpPr>
        <p:spPr>
          <a:xfrm>
            <a:off x="647564" y="5394702"/>
            <a:ext cx="2412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to obtain</a:t>
            </a:r>
            <a:endParaRPr lang="en-GB" sz="1600" dirty="0">
              <a:solidFill>
                <a:srgbClr val="FF0000"/>
              </a:solidFill>
            </a:endParaRPr>
          </a:p>
        </p:txBody>
      </p:sp>
      <p:pic>
        <p:nvPicPr>
          <p:cNvPr id="165" name="Grafik 164" descr="TP_tmp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1760" y="6142893"/>
            <a:ext cx="926029" cy="51915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2" name="Textfeld 161"/>
          <p:cNvSpPr txBox="1"/>
          <p:nvPr/>
        </p:nvSpPr>
        <p:spPr>
          <a:xfrm>
            <a:off x="2698003" y="5517232"/>
            <a:ext cx="660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>
                <a:solidFill>
                  <a:schemeClr val="tx2"/>
                </a:solidFill>
              </a:rPr>
              <a:t>s.t.</a:t>
            </a:r>
            <a:endParaRPr lang="en-GB" sz="1400" dirty="0">
              <a:solidFill>
                <a:srgbClr val="FF0000"/>
              </a:solidFill>
            </a:endParaRPr>
          </a:p>
        </p:txBody>
      </p:sp>
      <p:pic>
        <p:nvPicPr>
          <p:cNvPr id="194" name="Grafik 193" descr="TP_tmp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7311" y="4941168"/>
            <a:ext cx="723113" cy="46390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6" name="Grafik 165" descr="TP_tmp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2486" y="5556433"/>
            <a:ext cx="1871562" cy="24131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4" name="Grafik 163" descr="TP_tmp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63618" y="5867399"/>
            <a:ext cx="1286656" cy="16818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7" name="Textfeld 166"/>
          <p:cNvSpPr txBox="1"/>
          <p:nvPr/>
        </p:nvSpPr>
        <p:spPr>
          <a:xfrm>
            <a:off x="5128814" y="5445224"/>
            <a:ext cx="4744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i="1" dirty="0" smtClean="0">
                <a:solidFill>
                  <a:schemeClr val="tx2"/>
                </a:solidFill>
              </a:rPr>
              <a:t>Issue: </a:t>
            </a:r>
            <a:r>
              <a:rPr lang="en-GB" sz="1400" dirty="0" smtClean="0">
                <a:solidFill>
                  <a:schemeClr val="tx2"/>
                </a:solidFill>
              </a:rPr>
              <a:t>objective function inverse of square root 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168" name="Textfeld 167"/>
          <p:cNvSpPr txBox="1"/>
          <p:nvPr/>
        </p:nvSpPr>
        <p:spPr>
          <a:xfrm>
            <a:off x="5715744" y="5713511"/>
            <a:ext cx="2460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bad optimization behaviour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169" name="Textfeld 168"/>
          <p:cNvSpPr txBox="1"/>
          <p:nvPr/>
        </p:nvSpPr>
        <p:spPr>
          <a:xfrm>
            <a:off x="611561" y="6213944"/>
            <a:ext cx="1835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solidFill>
                  <a:schemeClr val="tx2"/>
                </a:solidFill>
              </a:rPr>
              <a:t>Solution: </a:t>
            </a:r>
            <a:r>
              <a:rPr lang="en-GB" sz="1600" dirty="0" smtClean="0">
                <a:solidFill>
                  <a:schemeClr val="tx2"/>
                </a:solidFill>
              </a:rPr>
              <a:t>replace</a:t>
            </a:r>
            <a:endParaRPr lang="en-GB" sz="1600" dirty="0">
              <a:solidFill>
                <a:srgbClr val="FF0000"/>
              </a:solidFill>
            </a:endParaRPr>
          </a:p>
        </p:txBody>
      </p:sp>
      <p:pic>
        <p:nvPicPr>
          <p:cNvPr id="170" name="Grafik 169" descr="TP_tmp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1755" y="5445224"/>
            <a:ext cx="926029" cy="51915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4" name="Grafik 173" descr="TP_tmp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6096" y="6279655"/>
            <a:ext cx="1777982" cy="37004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2" name="Textfeld 171"/>
          <p:cNvSpPr txBox="1"/>
          <p:nvPr/>
        </p:nvSpPr>
        <p:spPr>
          <a:xfrm>
            <a:off x="3563888" y="6227584"/>
            <a:ext cx="2843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by the equivalent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175" name="Textfeld 174"/>
          <p:cNvSpPr txBox="1"/>
          <p:nvPr/>
        </p:nvSpPr>
        <p:spPr>
          <a:xfrm>
            <a:off x="5436097" y="4950896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thus</a:t>
            </a:r>
            <a:endParaRPr lang="en-GB" sz="1600" dirty="0">
              <a:solidFill>
                <a:srgbClr val="FF0000"/>
              </a:solidFill>
            </a:endParaRPr>
          </a:p>
        </p:txBody>
      </p:sp>
      <p:pic>
        <p:nvPicPr>
          <p:cNvPr id="184" name="Grafik 183" descr="TP_tmp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6176" y="4869160"/>
            <a:ext cx="1539949" cy="55674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5" name="Textfeld 184"/>
          <p:cNvSpPr txBox="1"/>
          <p:nvPr/>
        </p:nvSpPr>
        <p:spPr>
          <a:xfrm>
            <a:off x="7524328" y="2185119"/>
            <a:ext cx="1619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0070C0"/>
                </a:solidFill>
              </a:rPr>
              <a:t>“support vectors”</a:t>
            </a:r>
            <a:endParaRPr lang="en-GB" sz="1400" dirty="0">
              <a:solidFill>
                <a:srgbClr val="0070C0"/>
              </a:solidFill>
            </a:endParaRPr>
          </a:p>
        </p:txBody>
      </p:sp>
      <p:sp>
        <p:nvSpPr>
          <p:cNvPr id="186" name="Ellipse 185"/>
          <p:cNvSpPr/>
          <p:nvPr/>
        </p:nvSpPr>
        <p:spPr>
          <a:xfrm>
            <a:off x="8061480" y="2872392"/>
            <a:ext cx="130089" cy="12036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Ellipse 186"/>
          <p:cNvSpPr/>
          <p:nvPr/>
        </p:nvSpPr>
        <p:spPr>
          <a:xfrm>
            <a:off x="7812360" y="3452650"/>
            <a:ext cx="130089" cy="12036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Ellipse 187"/>
          <p:cNvSpPr/>
          <p:nvPr/>
        </p:nvSpPr>
        <p:spPr>
          <a:xfrm>
            <a:off x="6621607" y="2790656"/>
            <a:ext cx="130089" cy="12036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Ellipse 188"/>
          <p:cNvSpPr/>
          <p:nvPr/>
        </p:nvSpPr>
        <p:spPr>
          <a:xfrm>
            <a:off x="6660232" y="2084216"/>
            <a:ext cx="130089" cy="12036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3" name="Gruppieren 192"/>
          <p:cNvGrpSpPr/>
          <p:nvPr/>
        </p:nvGrpSpPr>
        <p:grpSpPr>
          <a:xfrm>
            <a:off x="4010526" y="2656162"/>
            <a:ext cx="633482" cy="338554"/>
            <a:chOff x="3179279" y="2646537"/>
            <a:chExt cx="633482" cy="338554"/>
          </a:xfrm>
        </p:grpSpPr>
        <p:pic>
          <p:nvPicPr>
            <p:cNvPr id="42" name="Grafik 41" descr="TP_tmp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34704" y="2735876"/>
              <a:ext cx="278057" cy="222446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rgbClr val="00000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92" name="Textfeld 191"/>
            <p:cNvSpPr txBox="1"/>
            <p:nvPr/>
          </p:nvSpPr>
          <p:spPr>
            <a:xfrm>
              <a:off x="3179279" y="2646537"/>
              <a:ext cx="4423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>
                  <a:solidFill>
                    <a:schemeClr val="tx2"/>
                  </a:solidFill>
                </a:rPr>
                <a:t>of</a:t>
              </a:r>
              <a:endParaRPr lang="en-GB" sz="1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708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26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750"/>
                            </p:stCondLst>
                            <p:childTnLst>
                              <p:par>
                                <p:cTn id="1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00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112" grpId="0"/>
      <p:bldP spid="113" grpId="0"/>
      <p:bldP spid="114" grpId="0"/>
      <p:bldP spid="119" grpId="0"/>
      <p:bldP spid="121" grpId="0"/>
      <p:bldP spid="123" grpId="0"/>
      <p:bldP spid="129" grpId="0"/>
      <p:bldP spid="139" grpId="0"/>
      <p:bldP spid="145" grpId="0"/>
      <p:bldP spid="151" grpId="0"/>
      <p:bldP spid="152" grpId="0"/>
      <p:bldP spid="155" grpId="0"/>
      <p:bldP spid="160" grpId="0"/>
      <p:bldP spid="162" grpId="0"/>
      <p:bldP spid="167" grpId="0"/>
      <p:bldP spid="168" grpId="0"/>
      <p:bldP spid="169" grpId="0"/>
      <p:bldP spid="172" grpId="0"/>
      <p:bldP spid="175" grpId="0"/>
      <p:bldP spid="185" grpId="0"/>
      <p:bldP spid="186" grpId="0" animBg="1"/>
      <p:bldP spid="187" grpId="0" animBg="1"/>
      <p:bldP spid="188" grpId="0" animBg="1"/>
      <p:bldP spid="18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7979" y="5067214"/>
            <a:ext cx="1611853" cy="46354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2" name="Textfeld 81"/>
          <p:cNvSpPr txBox="1"/>
          <p:nvPr/>
        </p:nvSpPr>
        <p:spPr>
          <a:xfrm>
            <a:off x="323528" y="1013824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Goal: linearly separate two classes of points</a:t>
            </a:r>
            <a:endParaRPr lang="en-GB" sz="2000" dirty="0">
              <a:solidFill>
                <a:schemeClr val="tx2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178696" y="476672"/>
            <a:ext cx="8209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tx2"/>
                </a:solidFill>
              </a:rPr>
              <a:t>The support vector machine</a:t>
            </a:r>
            <a:endParaRPr lang="en-GB" sz="2800" b="1" dirty="0">
              <a:solidFill>
                <a:schemeClr val="tx2"/>
              </a:solidFill>
            </a:endParaRPr>
          </a:p>
        </p:txBody>
      </p:sp>
      <p:cxnSp>
        <p:nvCxnSpPr>
          <p:cNvPr id="56" name="Gerade Verbindung mit Pfeil 55"/>
          <p:cNvCxnSpPr/>
          <p:nvPr/>
        </p:nvCxnSpPr>
        <p:spPr>
          <a:xfrm flipH="1" flipV="1">
            <a:off x="6012160" y="1484784"/>
            <a:ext cx="2188" cy="24482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>
            <a:off x="6013549" y="3933056"/>
            <a:ext cx="28594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flipH="1" flipV="1">
            <a:off x="6438474" y="2339835"/>
            <a:ext cx="1977539" cy="113198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/>
          <p:cNvSpPr/>
          <p:nvPr/>
        </p:nvSpPr>
        <p:spPr>
          <a:xfrm flipH="1">
            <a:off x="7766754" y="2089311"/>
            <a:ext cx="43376" cy="3922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2" name="Ellipse 71"/>
          <p:cNvSpPr/>
          <p:nvPr/>
        </p:nvSpPr>
        <p:spPr>
          <a:xfrm flipH="1">
            <a:off x="6660232" y="2827353"/>
            <a:ext cx="43376" cy="3922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4" name="Ellipse 73"/>
          <p:cNvSpPr/>
          <p:nvPr/>
        </p:nvSpPr>
        <p:spPr>
          <a:xfrm flipH="1">
            <a:off x="6658758" y="3231155"/>
            <a:ext cx="43376" cy="3922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6" name="Ellipse 75"/>
          <p:cNvSpPr/>
          <p:nvPr/>
        </p:nvSpPr>
        <p:spPr>
          <a:xfrm flipH="1">
            <a:off x="8188444" y="2475029"/>
            <a:ext cx="43376" cy="3922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7" name="Ellipse 76"/>
          <p:cNvSpPr/>
          <p:nvPr/>
        </p:nvSpPr>
        <p:spPr>
          <a:xfrm flipH="1">
            <a:off x="7780528" y="2555601"/>
            <a:ext cx="43376" cy="3922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8" name="Ellipse 77"/>
          <p:cNvSpPr/>
          <p:nvPr/>
        </p:nvSpPr>
        <p:spPr>
          <a:xfrm flipH="1">
            <a:off x="8086465" y="1916832"/>
            <a:ext cx="43376" cy="3922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9" name="Ellipse 78"/>
          <p:cNvSpPr/>
          <p:nvPr/>
        </p:nvSpPr>
        <p:spPr>
          <a:xfrm flipH="1">
            <a:off x="7212029" y="1916832"/>
            <a:ext cx="43376" cy="3922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80" name="Ellipse 79"/>
          <p:cNvSpPr/>
          <p:nvPr/>
        </p:nvSpPr>
        <p:spPr>
          <a:xfrm flipH="1">
            <a:off x="6702134" y="2123868"/>
            <a:ext cx="43376" cy="3922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87" name="Ellipse 86"/>
          <p:cNvSpPr/>
          <p:nvPr/>
        </p:nvSpPr>
        <p:spPr>
          <a:xfrm flipH="1">
            <a:off x="6250842" y="2992187"/>
            <a:ext cx="43376" cy="3922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88" name="Ellipse 87"/>
          <p:cNvSpPr/>
          <p:nvPr/>
        </p:nvSpPr>
        <p:spPr>
          <a:xfrm flipH="1">
            <a:off x="7120912" y="3245761"/>
            <a:ext cx="43376" cy="3922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91" name="Ellipse 90"/>
          <p:cNvSpPr/>
          <p:nvPr/>
        </p:nvSpPr>
        <p:spPr>
          <a:xfrm flipH="1">
            <a:off x="6444208" y="3461785"/>
            <a:ext cx="43376" cy="3922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94" name="Ellipse 93"/>
          <p:cNvSpPr/>
          <p:nvPr/>
        </p:nvSpPr>
        <p:spPr>
          <a:xfrm flipH="1">
            <a:off x="7480952" y="3605801"/>
            <a:ext cx="43376" cy="3922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0" name="Ellipse 99"/>
          <p:cNvSpPr/>
          <p:nvPr/>
        </p:nvSpPr>
        <p:spPr>
          <a:xfrm flipH="1">
            <a:off x="6904888" y="3573016"/>
            <a:ext cx="43376" cy="3922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2" name="Ellipse 101"/>
          <p:cNvSpPr/>
          <p:nvPr/>
        </p:nvSpPr>
        <p:spPr>
          <a:xfrm flipH="1">
            <a:off x="7913000" y="3821825"/>
            <a:ext cx="43376" cy="3922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3" name="Ellipse 102"/>
          <p:cNvSpPr/>
          <p:nvPr/>
        </p:nvSpPr>
        <p:spPr>
          <a:xfrm flipH="1">
            <a:off x="6228184" y="2669697"/>
            <a:ext cx="43376" cy="3922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4" name="Ellipse 103"/>
          <p:cNvSpPr/>
          <p:nvPr/>
        </p:nvSpPr>
        <p:spPr>
          <a:xfrm flipH="1">
            <a:off x="7840992" y="3501008"/>
            <a:ext cx="43376" cy="3922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6" name="Ellipse 105"/>
          <p:cNvSpPr/>
          <p:nvPr/>
        </p:nvSpPr>
        <p:spPr>
          <a:xfrm flipH="1">
            <a:off x="6760872" y="1700808"/>
            <a:ext cx="43376" cy="3922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7" name="Ellipse 106"/>
          <p:cNvSpPr/>
          <p:nvPr/>
        </p:nvSpPr>
        <p:spPr>
          <a:xfrm flipH="1">
            <a:off x="8100392" y="2920721"/>
            <a:ext cx="43376" cy="3922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8" name="Ellipse 107"/>
          <p:cNvSpPr/>
          <p:nvPr/>
        </p:nvSpPr>
        <p:spPr>
          <a:xfrm flipH="1">
            <a:off x="7668344" y="1844824"/>
            <a:ext cx="43376" cy="3922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9" name="Ellipse 108"/>
          <p:cNvSpPr/>
          <p:nvPr/>
        </p:nvSpPr>
        <p:spPr>
          <a:xfrm flipH="1">
            <a:off x="8633080" y="2852936"/>
            <a:ext cx="43376" cy="3922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110" name="Gerade Verbindung 109"/>
          <p:cNvCxnSpPr/>
          <p:nvPr/>
        </p:nvCxnSpPr>
        <p:spPr>
          <a:xfrm flipH="1" flipV="1">
            <a:off x="6300192" y="2584360"/>
            <a:ext cx="1977539" cy="1131989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110"/>
          <p:cNvCxnSpPr/>
          <p:nvPr/>
        </p:nvCxnSpPr>
        <p:spPr>
          <a:xfrm flipH="1" flipV="1">
            <a:off x="6545173" y="2080987"/>
            <a:ext cx="1977539" cy="1131989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/>
          <p:cNvSpPr txBox="1"/>
          <p:nvPr/>
        </p:nvSpPr>
        <p:spPr>
          <a:xfrm>
            <a:off x="5816650" y="1012666"/>
            <a:ext cx="2931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 smtClean="0">
                <a:solidFill>
                  <a:schemeClr val="tx2"/>
                </a:solidFill>
              </a:rPr>
              <a:t>with maximum margin</a:t>
            </a:r>
            <a:endParaRPr lang="en-GB" sz="2000" i="1" dirty="0">
              <a:solidFill>
                <a:schemeClr val="tx2"/>
              </a:solidFill>
            </a:endParaRPr>
          </a:p>
        </p:txBody>
      </p:sp>
      <p:sp>
        <p:nvSpPr>
          <p:cNvPr id="113" name="Textfeld 112"/>
          <p:cNvSpPr txBox="1"/>
          <p:nvPr/>
        </p:nvSpPr>
        <p:spPr>
          <a:xfrm>
            <a:off x="395536" y="1412776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Quadratic optimization program: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117" name="Gerade Verbindung mit Pfeil 116"/>
          <p:cNvCxnSpPr/>
          <p:nvPr/>
        </p:nvCxnSpPr>
        <p:spPr>
          <a:xfrm flipV="1">
            <a:off x="6016072" y="2584360"/>
            <a:ext cx="820720" cy="1348696"/>
          </a:xfrm>
          <a:prstGeom prst="straightConnector1">
            <a:avLst/>
          </a:prstGeom>
          <a:ln w="12700">
            <a:solidFill>
              <a:schemeClr val="tx1"/>
            </a:solidFill>
            <a:prstDash val="lgDash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/>
          <p:cNvCxnSpPr/>
          <p:nvPr/>
        </p:nvCxnSpPr>
        <p:spPr>
          <a:xfrm flipV="1">
            <a:off x="6022046" y="3471824"/>
            <a:ext cx="278146" cy="451506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V="1">
            <a:off x="7233717" y="2637254"/>
            <a:ext cx="290611" cy="503372"/>
          </a:xfrm>
          <a:prstGeom prst="line">
            <a:avLst/>
          </a:prstGeom>
          <a:ln w="19050">
            <a:solidFill>
              <a:srgbClr val="C00000"/>
            </a:solidFill>
            <a:prstDash val="dash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feld 159"/>
          <p:cNvSpPr txBox="1"/>
          <p:nvPr/>
        </p:nvSpPr>
        <p:spPr>
          <a:xfrm>
            <a:off x="743446" y="4898325"/>
            <a:ext cx="1020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obtain:</a:t>
            </a:r>
            <a:endParaRPr lang="en-GB" sz="1600" dirty="0">
              <a:solidFill>
                <a:srgbClr val="FF0000"/>
              </a:solidFill>
            </a:endParaRPr>
          </a:p>
        </p:txBody>
      </p:sp>
      <p:pic>
        <p:nvPicPr>
          <p:cNvPr id="3" name="Grafik 2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6616" y="3030048"/>
            <a:ext cx="574510" cy="51894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092" y="4701488"/>
            <a:ext cx="1816684" cy="24140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2" name="Textfeld 161"/>
          <p:cNvSpPr txBox="1"/>
          <p:nvPr/>
        </p:nvSpPr>
        <p:spPr>
          <a:xfrm>
            <a:off x="1226536" y="2679872"/>
            <a:ext cx="660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>
                <a:solidFill>
                  <a:schemeClr val="tx2"/>
                </a:solidFill>
              </a:rPr>
              <a:t>s.t.</a:t>
            </a:r>
            <a:endParaRPr lang="en-GB" sz="1400" dirty="0">
              <a:solidFill>
                <a:srgbClr val="FF0000"/>
              </a:solidFill>
            </a:endParaRPr>
          </a:p>
        </p:txBody>
      </p:sp>
      <p:pic>
        <p:nvPicPr>
          <p:cNvPr id="166" name="Grafik 165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5618" y="2715750"/>
            <a:ext cx="1871562" cy="24131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4" name="Grafik 163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6000" y="2763346"/>
            <a:ext cx="1286656" cy="16818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9" name="Textfeld 168"/>
          <p:cNvSpPr txBox="1"/>
          <p:nvPr/>
        </p:nvSpPr>
        <p:spPr>
          <a:xfrm>
            <a:off x="395536" y="5996119"/>
            <a:ext cx="802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</a:rPr>
              <a:t>This is a convex optimization problem in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2" name="Grafik 1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0512" y="2132856"/>
            <a:ext cx="1074569" cy="48116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5" name="Textfeld 74"/>
          <p:cNvSpPr txBox="1"/>
          <p:nvPr/>
        </p:nvSpPr>
        <p:spPr>
          <a:xfrm>
            <a:off x="892848" y="3102056"/>
            <a:ext cx="1239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margin is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876224" y="3573016"/>
            <a:ext cx="1526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solidFill>
                  <a:schemeClr val="tx2"/>
                </a:solidFill>
              </a:rPr>
              <a:t>hyperplane</a:t>
            </a:r>
            <a:r>
              <a:rPr lang="en-GB" sz="1600" dirty="0" smtClean="0">
                <a:solidFill>
                  <a:schemeClr val="tx2"/>
                </a:solidFill>
              </a:rPr>
              <a:t> is</a:t>
            </a:r>
            <a:endParaRPr lang="en-GB" sz="1600" dirty="0">
              <a:solidFill>
                <a:srgbClr val="FF0000"/>
              </a:solidFill>
            </a:endParaRPr>
          </a:p>
        </p:txBody>
      </p:sp>
      <p:pic>
        <p:nvPicPr>
          <p:cNvPr id="83" name="Grafik 82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6238" y="1840552"/>
            <a:ext cx="2334602" cy="22234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4" name="Grafik 83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7824" y="1821456"/>
            <a:ext cx="2907379" cy="24107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P_t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59939" y="3637086"/>
            <a:ext cx="2577038" cy="24135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6" name="Textfeld 85"/>
          <p:cNvSpPr txBox="1"/>
          <p:nvPr/>
        </p:nvSpPr>
        <p:spPr>
          <a:xfrm>
            <a:off x="395536" y="4298418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</a:rPr>
              <a:t>“Naïve” </a:t>
            </a:r>
            <a:r>
              <a:rPr lang="en-GB" b="1" dirty="0" err="1" smtClean="0">
                <a:solidFill>
                  <a:schemeClr val="tx2"/>
                </a:solidFill>
              </a:rPr>
              <a:t>Kernelization</a:t>
            </a:r>
            <a:r>
              <a:rPr lang="en-GB" b="1" dirty="0" smtClean="0">
                <a:solidFill>
                  <a:schemeClr val="tx2"/>
                </a:solidFill>
              </a:rPr>
              <a:t> </a:t>
            </a:r>
            <a:r>
              <a:rPr lang="en-GB" dirty="0" smtClean="0">
                <a:solidFill>
                  <a:schemeClr val="tx2"/>
                </a:solidFill>
              </a:rPr>
              <a:t>(</a:t>
            </a:r>
            <a:r>
              <a:rPr lang="en-GB" dirty="0" err="1" smtClean="0">
                <a:solidFill>
                  <a:schemeClr val="tx2"/>
                </a:solidFill>
              </a:rPr>
              <a:t>Chapelle</a:t>
            </a:r>
            <a:r>
              <a:rPr lang="en-GB" dirty="0" smtClean="0">
                <a:solidFill>
                  <a:schemeClr val="tx2"/>
                </a:solidFill>
              </a:rPr>
              <a:t>, 2006)</a:t>
            </a:r>
            <a:r>
              <a:rPr lang="en-GB" b="1" dirty="0" smtClean="0">
                <a:solidFill>
                  <a:schemeClr val="tx2"/>
                </a:solidFill>
              </a:rPr>
              <a:t>:</a:t>
            </a:r>
            <a:endParaRPr lang="en-GB" b="1" dirty="0">
              <a:solidFill>
                <a:schemeClr val="tx2"/>
              </a:solidFill>
            </a:endParaRPr>
          </a:p>
        </p:txBody>
      </p:sp>
      <p:pic>
        <p:nvPicPr>
          <p:cNvPr id="7" name="Grafik 6" descr="TP_t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71800" y="4663364"/>
            <a:ext cx="2113605" cy="29701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2" name="Textfeld 91"/>
          <p:cNvSpPr txBox="1"/>
          <p:nvPr/>
        </p:nvSpPr>
        <p:spPr>
          <a:xfrm>
            <a:off x="1403648" y="5616231"/>
            <a:ext cx="660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>
                <a:solidFill>
                  <a:schemeClr val="tx2"/>
                </a:solidFill>
              </a:rPr>
              <a:t>s.t.</a:t>
            </a:r>
            <a:endParaRPr lang="en-GB" sz="1400" dirty="0">
              <a:solidFill>
                <a:srgbClr val="FF0000"/>
              </a:solidFill>
            </a:endParaRPr>
          </a:p>
        </p:txBody>
      </p:sp>
      <p:pic>
        <p:nvPicPr>
          <p:cNvPr id="11" name="Grafik 10" descr="TP_t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7697" y="5635976"/>
            <a:ext cx="2037973" cy="27795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5" name="Grafik 94" descr="TP_tmp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90302" y="5437416"/>
            <a:ext cx="1556694" cy="29688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6" name="Grafik 95" descr="TP_tmp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3194" y="5822143"/>
            <a:ext cx="1612293" cy="25907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7" name="Grafik 96" descr="TP_tmp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7432" y="5707984"/>
            <a:ext cx="1286656" cy="16818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8" name="Textfeld 97"/>
          <p:cNvSpPr txBox="1"/>
          <p:nvPr/>
        </p:nvSpPr>
        <p:spPr>
          <a:xfrm>
            <a:off x="5223587" y="5097404"/>
            <a:ext cx="1020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where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99" name="Textfeld 98"/>
          <p:cNvSpPr txBox="1"/>
          <p:nvPr/>
        </p:nvSpPr>
        <p:spPr>
          <a:xfrm>
            <a:off x="7862510" y="5397338"/>
            <a:ext cx="123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kernel matrix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101" name="Textfeld 100"/>
          <p:cNvSpPr txBox="1"/>
          <p:nvPr/>
        </p:nvSpPr>
        <p:spPr>
          <a:xfrm>
            <a:off x="7843054" y="5776834"/>
            <a:ext cx="1236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empirical kernel vector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323528" y="6348026"/>
            <a:ext cx="8928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The following is about an alternative (“dual” SVM) which is more popular for historical reasons.</a:t>
            </a:r>
            <a:endParaRPr lang="en-GB" sz="1600" dirty="0">
              <a:solidFill>
                <a:srgbClr val="FF0000"/>
              </a:solidFill>
            </a:endParaRPr>
          </a:p>
        </p:txBody>
      </p:sp>
      <p:pic>
        <p:nvPicPr>
          <p:cNvPr id="13" name="Grafik 12" descr="TP_tmp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40869" y="5048831"/>
            <a:ext cx="1965657" cy="24139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Grafik 13" descr="TP_tmp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8464" y="3998745"/>
            <a:ext cx="2982738" cy="22234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Grafik 18" descr="TP_tmp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5896" y="4014792"/>
            <a:ext cx="2964951" cy="24124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2" name="Ellipse 121"/>
          <p:cNvSpPr/>
          <p:nvPr/>
        </p:nvSpPr>
        <p:spPr>
          <a:xfrm>
            <a:off x="8061480" y="2872392"/>
            <a:ext cx="130089" cy="12036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Ellipse 123"/>
          <p:cNvSpPr/>
          <p:nvPr/>
        </p:nvSpPr>
        <p:spPr>
          <a:xfrm>
            <a:off x="7812360" y="3452650"/>
            <a:ext cx="130089" cy="12036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Ellipse 124"/>
          <p:cNvSpPr/>
          <p:nvPr/>
        </p:nvSpPr>
        <p:spPr>
          <a:xfrm>
            <a:off x="6621607" y="2790656"/>
            <a:ext cx="130089" cy="12036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Ellipse 125"/>
          <p:cNvSpPr/>
          <p:nvPr/>
        </p:nvSpPr>
        <p:spPr>
          <a:xfrm>
            <a:off x="6660232" y="2084216"/>
            <a:ext cx="130089" cy="12036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feld 126"/>
          <p:cNvSpPr txBox="1"/>
          <p:nvPr/>
        </p:nvSpPr>
        <p:spPr>
          <a:xfrm>
            <a:off x="7524328" y="2185119"/>
            <a:ext cx="1798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0070C0"/>
                </a:solidFill>
              </a:rPr>
              <a:t>“support vectors”</a:t>
            </a:r>
            <a:endParaRPr lang="en-GB" sz="1400" dirty="0">
              <a:solidFill>
                <a:srgbClr val="0070C0"/>
              </a:solidFill>
            </a:endParaRPr>
          </a:p>
        </p:txBody>
      </p:sp>
      <p:pic>
        <p:nvPicPr>
          <p:cNvPr id="20" name="Grafik 19" descr="TP_tmp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4466" y="6154079"/>
            <a:ext cx="130060" cy="11116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Grafik 20" descr="TP_tmp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8064" y="4693646"/>
            <a:ext cx="3134184" cy="1671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2424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60" grpId="0"/>
      <p:bldP spid="162" grpId="0"/>
      <p:bldP spid="169" grpId="0"/>
      <p:bldP spid="75" grpId="0"/>
      <p:bldP spid="81" grpId="0"/>
      <p:bldP spid="86" grpId="0"/>
      <p:bldP spid="92" grpId="0"/>
      <p:bldP spid="98" grpId="0"/>
      <p:bldP spid="99" grpId="0"/>
      <p:bldP spid="101" grpId="0"/>
      <p:bldP spid="10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323528" y="2781300"/>
            <a:ext cx="8489950" cy="79216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de-DE" altLang="de-DE" sz="4800" dirty="0" smtClean="0"/>
              <a:t>Lagrange </a:t>
            </a:r>
            <a:r>
              <a:rPr lang="de-DE" altLang="de-DE" sz="4800" dirty="0" err="1" smtClean="0"/>
              <a:t>duality</a:t>
            </a:r>
            <a:endParaRPr lang="de-DE" altLang="de-DE" sz="6600" dirty="0" smtClean="0"/>
          </a:p>
        </p:txBody>
      </p:sp>
    </p:spTree>
    <p:extLst>
      <p:ext uri="{BB962C8B-B14F-4D97-AF65-F5344CB8AC3E}">
        <p14:creationId xmlns:p14="http://schemas.microsoft.com/office/powerpoint/2010/main" val="151013092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feld 35"/>
          <p:cNvSpPr txBox="1"/>
          <p:nvPr/>
        </p:nvSpPr>
        <p:spPr>
          <a:xfrm>
            <a:off x="178696" y="476672"/>
            <a:ext cx="8209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tx2"/>
                </a:solidFill>
              </a:rPr>
              <a:t>Lagrange duality</a:t>
            </a:r>
            <a:endParaRPr lang="en-GB" sz="2800" b="1" dirty="0">
              <a:solidFill>
                <a:schemeClr val="tx2"/>
              </a:solidFill>
            </a:endParaRPr>
          </a:p>
        </p:txBody>
      </p:sp>
      <p:sp>
        <p:nvSpPr>
          <p:cNvPr id="113" name="Textfeld 112"/>
          <p:cNvSpPr txBox="1"/>
          <p:nvPr/>
        </p:nvSpPr>
        <p:spPr>
          <a:xfrm>
            <a:off x="395536" y="1052736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Start with an optimization program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62" name="Textfeld 161"/>
          <p:cNvSpPr txBox="1"/>
          <p:nvPr/>
        </p:nvSpPr>
        <p:spPr>
          <a:xfrm>
            <a:off x="1175494" y="1897087"/>
            <a:ext cx="660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>
                <a:solidFill>
                  <a:schemeClr val="tx2"/>
                </a:solidFill>
              </a:rPr>
              <a:t>s.t.</a:t>
            </a:r>
            <a:endParaRPr lang="en-GB" sz="1400" dirty="0">
              <a:solidFill>
                <a:srgbClr val="FF0000"/>
              </a:solidFill>
            </a:endParaRPr>
          </a:p>
        </p:txBody>
      </p:sp>
      <p:pic>
        <p:nvPicPr>
          <p:cNvPr id="6" name="Grafik 5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3697" y="1484784"/>
            <a:ext cx="908198" cy="33348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5856" y="1531140"/>
            <a:ext cx="1722208" cy="22222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Grafik 9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249" y="1930342"/>
            <a:ext cx="796838" cy="24116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6" name="Textfeld 85"/>
          <p:cNvSpPr txBox="1"/>
          <p:nvPr/>
        </p:nvSpPr>
        <p:spPr>
          <a:xfrm>
            <a:off x="1688204" y="2564904"/>
            <a:ext cx="480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the </a:t>
            </a:r>
            <a:r>
              <a:rPr lang="en-GB" i="1" dirty="0" err="1" smtClean="0">
                <a:solidFill>
                  <a:schemeClr val="tx2"/>
                </a:solidFill>
              </a:rPr>
              <a:t>Lagrangian</a:t>
            </a:r>
            <a:r>
              <a:rPr lang="en-GB" dirty="0" smtClean="0">
                <a:solidFill>
                  <a:schemeClr val="tx2"/>
                </a:solidFill>
              </a:rPr>
              <a:t> for the above problem is 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5076056" y="1432668"/>
            <a:ext cx="38884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is the loss function to be minimized</a:t>
            </a:r>
            <a:endParaRPr lang="en-GB" sz="1700" dirty="0">
              <a:solidFill>
                <a:schemeClr val="tx2"/>
              </a:solidFill>
            </a:endParaRPr>
          </a:p>
        </p:txBody>
      </p:sp>
      <p:pic>
        <p:nvPicPr>
          <p:cNvPr id="16" name="Grafik 15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2080" y="1916832"/>
            <a:ext cx="2499495" cy="22217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1" name="Textfeld 70"/>
          <p:cNvSpPr txBox="1"/>
          <p:nvPr/>
        </p:nvSpPr>
        <p:spPr>
          <a:xfrm>
            <a:off x="1691680" y="2132856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tx2"/>
                </a:solidFill>
              </a:rPr>
              <a:t>(component-wise)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405264" y="2555612"/>
            <a:ext cx="153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</a:rPr>
              <a:t>Definition:</a:t>
            </a:r>
            <a:endParaRPr lang="en-GB" b="1" dirty="0">
              <a:solidFill>
                <a:schemeClr val="tx2"/>
              </a:solidFill>
            </a:endParaRPr>
          </a:p>
        </p:txBody>
      </p:sp>
      <p:pic>
        <p:nvPicPr>
          <p:cNvPr id="21" name="Grafik 20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5998" y="2977496"/>
            <a:ext cx="2371242" cy="25902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Grafik 17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7944" y="2987224"/>
            <a:ext cx="1686438" cy="20343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0" name="Textfeld 89"/>
          <p:cNvSpPr txBox="1"/>
          <p:nvPr/>
        </p:nvSpPr>
        <p:spPr>
          <a:xfrm>
            <a:off x="716664" y="3284984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the </a:t>
            </a:r>
            <a:r>
              <a:rPr lang="en-GB" i="1" dirty="0" smtClean="0">
                <a:solidFill>
                  <a:schemeClr val="tx2"/>
                </a:solidFill>
              </a:rPr>
              <a:t>Lagrange dual function</a:t>
            </a:r>
            <a:r>
              <a:rPr lang="en-GB" dirty="0" smtClean="0">
                <a:solidFill>
                  <a:schemeClr val="tx2"/>
                </a:solidFill>
              </a:rPr>
              <a:t> is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4083718" y="1052736"/>
            <a:ext cx="207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“</a:t>
            </a:r>
            <a:r>
              <a:rPr lang="en-GB" i="1" dirty="0" smtClean="0">
                <a:solidFill>
                  <a:schemeClr val="tx2"/>
                </a:solidFill>
              </a:rPr>
              <a:t>primal program”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20" name="Grafik 19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4489" y="3717032"/>
            <a:ext cx="2057351" cy="33362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1" name="Grafik 40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9028" y="1910636"/>
            <a:ext cx="1851849" cy="24106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Grafik 21" descr="TP_t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05664" y="3697576"/>
            <a:ext cx="1223134" cy="20348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6" name="Textfeld 115"/>
          <p:cNvSpPr txBox="1"/>
          <p:nvPr/>
        </p:nvSpPr>
        <p:spPr>
          <a:xfrm>
            <a:off x="395536" y="564222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</a:rPr>
              <a:t>Theorem (Slater):</a:t>
            </a:r>
            <a:endParaRPr lang="en-GB" b="1" dirty="0">
              <a:solidFill>
                <a:schemeClr val="tx2"/>
              </a:solidFill>
            </a:endParaRPr>
          </a:p>
        </p:txBody>
      </p:sp>
      <p:pic>
        <p:nvPicPr>
          <p:cNvPr id="25" name="Grafik 24" descr="TP_t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34883" y="2267144"/>
            <a:ext cx="3485389" cy="22249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7" name="Grafik 36" descr="TP_t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13172" y="5313757"/>
            <a:ext cx="2558828" cy="24141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3" name="Textfeld 122"/>
          <p:cNvSpPr txBox="1"/>
          <p:nvPr/>
        </p:nvSpPr>
        <p:spPr>
          <a:xfrm>
            <a:off x="722480" y="4077072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the (</a:t>
            </a:r>
            <a:r>
              <a:rPr lang="en-GB" i="1" dirty="0" smtClean="0">
                <a:solidFill>
                  <a:schemeClr val="tx2"/>
                </a:solidFill>
              </a:rPr>
              <a:t>Lagrange) dual program </a:t>
            </a:r>
            <a:r>
              <a:rPr lang="en-GB" dirty="0" smtClean="0">
                <a:solidFill>
                  <a:schemeClr val="tx2"/>
                </a:solidFill>
              </a:rPr>
              <a:t>is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24" name="Textfeld 123"/>
          <p:cNvSpPr txBox="1"/>
          <p:nvPr/>
        </p:nvSpPr>
        <p:spPr>
          <a:xfrm>
            <a:off x="1197413" y="4849415"/>
            <a:ext cx="660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>
                <a:solidFill>
                  <a:schemeClr val="tx2"/>
                </a:solidFill>
              </a:rPr>
              <a:t>s.t.</a:t>
            </a:r>
            <a:endParaRPr lang="en-GB" sz="1400" dirty="0">
              <a:solidFill>
                <a:srgbClr val="FF0000"/>
              </a:solidFill>
            </a:endParaRPr>
          </a:p>
        </p:txBody>
      </p:sp>
      <p:pic>
        <p:nvPicPr>
          <p:cNvPr id="29" name="Grafik 28" descr="TP_tmp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2024" y="4516631"/>
            <a:ext cx="1075382" cy="35252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" name="Grafik 29" descr="TP_tmp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216" y="4892398"/>
            <a:ext cx="537033" cy="20347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7" name="Textfeld 126"/>
          <p:cNvSpPr txBox="1"/>
          <p:nvPr/>
        </p:nvSpPr>
        <p:spPr>
          <a:xfrm>
            <a:off x="395536" y="5229200"/>
            <a:ext cx="153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</a:rPr>
              <a:t>Proposition:</a:t>
            </a:r>
            <a:endParaRPr lang="en-GB" b="1" dirty="0">
              <a:solidFill>
                <a:schemeClr val="tx2"/>
              </a:solidFill>
            </a:endParaRPr>
          </a:p>
        </p:txBody>
      </p:sp>
      <p:pic>
        <p:nvPicPr>
          <p:cNvPr id="54" name="Grafik 53" descr="TP_tmp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3967" y="3135207"/>
            <a:ext cx="540441" cy="14977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8" name="Textfeld 127"/>
          <p:cNvSpPr txBox="1"/>
          <p:nvPr/>
        </p:nvSpPr>
        <p:spPr>
          <a:xfrm>
            <a:off x="2429431" y="5651956"/>
            <a:ext cx="396044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If the primal problem is </a:t>
            </a:r>
            <a:r>
              <a:rPr lang="en-GB" sz="1700" i="1" dirty="0" smtClean="0">
                <a:solidFill>
                  <a:schemeClr val="tx2"/>
                </a:solidFill>
              </a:rPr>
              <a:t>convex</a:t>
            </a:r>
            <a:r>
              <a:rPr lang="en-GB" sz="1700" dirty="0" smtClean="0">
                <a:solidFill>
                  <a:schemeClr val="tx2"/>
                </a:solidFill>
              </a:rPr>
              <a:t>, i.e.,</a:t>
            </a:r>
            <a:endParaRPr lang="en-GB" sz="1700" dirty="0">
              <a:solidFill>
                <a:schemeClr val="tx2"/>
              </a:solidFill>
            </a:endParaRPr>
          </a:p>
        </p:txBody>
      </p:sp>
      <p:pic>
        <p:nvPicPr>
          <p:cNvPr id="39" name="Grafik 38" descr="TP_tmp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9831" y="5752712"/>
            <a:ext cx="1278473" cy="22234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8" name="Grafik 37" descr="TP_tmp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7664" y="6365637"/>
            <a:ext cx="2559082" cy="24144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Grafik 34" descr="TP_tmp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71800" y="4934720"/>
            <a:ext cx="3893261" cy="22247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4" name="Textfeld 133"/>
          <p:cNvSpPr txBox="1"/>
          <p:nvPr/>
        </p:nvSpPr>
        <p:spPr>
          <a:xfrm>
            <a:off x="4922312" y="5239209"/>
            <a:ext cx="1593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“duality gap”</a:t>
            </a:r>
            <a:endParaRPr lang="en-GB" sz="1700" dirty="0">
              <a:solidFill>
                <a:schemeClr val="tx2"/>
              </a:solidFill>
            </a:endParaRPr>
          </a:p>
        </p:txBody>
      </p:sp>
      <p:pic>
        <p:nvPicPr>
          <p:cNvPr id="40" name="Grafik 39" descr="TP_tmp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600" y="6031016"/>
            <a:ext cx="4150043" cy="24124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6" name="Textfeld 135"/>
          <p:cNvSpPr txBox="1"/>
          <p:nvPr/>
        </p:nvSpPr>
        <p:spPr>
          <a:xfrm>
            <a:off x="4932040" y="6315417"/>
            <a:ext cx="237626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“strong duality holds”</a:t>
            </a:r>
            <a:endParaRPr lang="en-GB" sz="1700" dirty="0">
              <a:solidFill>
                <a:schemeClr val="tx2"/>
              </a:solidFill>
            </a:endParaRPr>
          </a:p>
        </p:txBody>
      </p:sp>
      <p:cxnSp>
        <p:nvCxnSpPr>
          <p:cNvPr id="137" name="Gerade Verbindung mit Pfeil 136"/>
          <p:cNvCxnSpPr/>
          <p:nvPr/>
        </p:nvCxnSpPr>
        <p:spPr>
          <a:xfrm flipH="1" flipV="1">
            <a:off x="6943940" y="2564975"/>
            <a:ext cx="2188" cy="24482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/>
          <p:cNvCxnSpPr/>
          <p:nvPr/>
        </p:nvCxnSpPr>
        <p:spPr>
          <a:xfrm>
            <a:off x="6013549" y="4820520"/>
            <a:ext cx="28594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ihandform 42"/>
          <p:cNvSpPr/>
          <p:nvPr/>
        </p:nvSpPr>
        <p:spPr>
          <a:xfrm>
            <a:off x="6175426" y="2884998"/>
            <a:ext cx="2354094" cy="1921882"/>
          </a:xfrm>
          <a:custGeom>
            <a:avLst/>
            <a:gdLst>
              <a:gd name="connsiteX0" fmla="*/ 0 w 2140085"/>
              <a:gd name="connsiteY0" fmla="*/ 1147864 h 1921882"/>
              <a:gd name="connsiteX1" fmla="*/ 865762 w 2140085"/>
              <a:gd name="connsiteY1" fmla="*/ 1877438 h 1921882"/>
              <a:gd name="connsiteX2" fmla="*/ 2140085 w 2140085"/>
              <a:gd name="connsiteY2" fmla="*/ 0 h 192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0085" h="1921882">
                <a:moveTo>
                  <a:pt x="0" y="1147864"/>
                </a:moveTo>
                <a:cubicBezTo>
                  <a:pt x="254540" y="1608306"/>
                  <a:pt x="509081" y="2068749"/>
                  <a:pt x="865762" y="1877438"/>
                </a:cubicBezTo>
                <a:cubicBezTo>
                  <a:pt x="1222443" y="1686127"/>
                  <a:pt x="1681264" y="843063"/>
                  <a:pt x="2140085" y="0"/>
                </a:cubicBezTo>
              </a:path>
            </a:pathLst>
          </a:cu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4" name="Grafik 43" descr="TP_tmp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6163" y="2964079"/>
            <a:ext cx="620253" cy="17688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40" name="Gerade Verbindung mit Pfeil 139"/>
          <p:cNvCxnSpPr/>
          <p:nvPr/>
        </p:nvCxnSpPr>
        <p:spPr>
          <a:xfrm flipV="1">
            <a:off x="7637178" y="4261739"/>
            <a:ext cx="0" cy="55878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fik 49" descr="TP_tmp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1385" y="4980303"/>
            <a:ext cx="822282" cy="16476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8" name="Grafik 47" descr="TP_tmp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44732" y="4869160"/>
            <a:ext cx="143068" cy="18342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2" name="Grafik 61" descr="TP_tmp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5352" y="3356992"/>
            <a:ext cx="391525" cy="14984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5" name="Freihandform 64"/>
          <p:cNvSpPr/>
          <p:nvPr/>
        </p:nvSpPr>
        <p:spPr>
          <a:xfrm>
            <a:off x="6714576" y="3419272"/>
            <a:ext cx="1602681" cy="860778"/>
          </a:xfrm>
          <a:custGeom>
            <a:avLst/>
            <a:gdLst>
              <a:gd name="connsiteX0" fmla="*/ 0 w 904672"/>
              <a:gd name="connsiteY0" fmla="*/ 0 h 860778"/>
              <a:gd name="connsiteX1" fmla="*/ 476655 w 904672"/>
              <a:gd name="connsiteY1" fmla="*/ 856034 h 860778"/>
              <a:gd name="connsiteX2" fmla="*/ 904672 w 904672"/>
              <a:gd name="connsiteY2" fmla="*/ 282102 h 86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672" h="860778">
                <a:moveTo>
                  <a:pt x="0" y="0"/>
                </a:moveTo>
                <a:cubicBezTo>
                  <a:pt x="162938" y="404508"/>
                  <a:pt x="325876" y="809017"/>
                  <a:pt x="476655" y="856034"/>
                </a:cubicBezTo>
                <a:cubicBezTo>
                  <a:pt x="627434" y="903051"/>
                  <a:pt x="766053" y="592576"/>
                  <a:pt x="904672" y="282102"/>
                </a:cubicBezTo>
              </a:path>
            </a:pathLst>
          </a:custGeom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8" name="Grafik 67" descr="TP_tmp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4952" y="3855221"/>
            <a:ext cx="471904" cy="14993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51" name="Gruppieren 150"/>
          <p:cNvGrpSpPr/>
          <p:nvPr/>
        </p:nvGrpSpPr>
        <p:grpSpPr>
          <a:xfrm>
            <a:off x="6429984" y="3234527"/>
            <a:ext cx="2024774" cy="1264865"/>
            <a:chOff x="6429984" y="3234527"/>
            <a:chExt cx="2024774" cy="1264865"/>
          </a:xfrm>
        </p:grpSpPr>
        <p:sp>
          <p:nvSpPr>
            <p:cNvPr id="61" name="Freihandform 60"/>
            <p:cNvSpPr/>
            <p:nvPr/>
          </p:nvSpPr>
          <p:spPr>
            <a:xfrm>
              <a:off x="6574779" y="3234527"/>
              <a:ext cx="1879979" cy="1264865"/>
            </a:xfrm>
            <a:custGeom>
              <a:avLst/>
              <a:gdLst>
                <a:gd name="connsiteX0" fmla="*/ 0 w 1167319"/>
                <a:gd name="connsiteY0" fmla="*/ 1011677 h 1683536"/>
                <a:gd name="connsiteX1" fmla="*/ 496111 w 1167319"/>
                <a:gd name="connsiteY1" fmla="*/ 1643974 h 1683536"/>
                <a:gd name="connsiteX2" fmla="*/ 1167319 w 1167319"/>
                <a:gd name="connsiteY2" fmla="*/ 0 h 168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7319" h="1683536">
                  <a:moveTo>
                    <a:pt x="0" y="1011677"/>
                  </a:moveTo>
                  <a:cubicBezTo>
                    <a:pt x="150779" y="1412132"/>
                    <a:pt x="301558" y="1812587"/>
                    <a:pt x="496111" y="1643974"/>
                  </a:cubicBezTo>
                  <a:cubicBezTo>
                    <a:pt x="690664" y="1475361"/>
                    <a:pt x="928991" y="737680"/>
                    <a:pt x="1167319" y="0"/>
                  </a:cubicBezTo>
                </a:path>
              </a:pathLst>
            </a:custGeom>
            <a:ln w="158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Freihandform 69"/>
            <p:cNvSpPr/>
            <p:nvPr/>
          </p:nvSpPr>
          <p:spPr>
            <a:xfrm>
              <a:off x="6429984" y="3813256"/>
              <a:ext cx="233463" cy="291830"/>
            </a:xfrm>
            <a:custGeom>
              <a:avLst/>
              <a:gdLst>
                <a:gd name="connsiteX0" fmla="*/ 233463 w 233463"/>
                <a:gd name="connsiteY0" fmla="*/ 321013 h 321013"/>
                <a:gd name="connsiteX1" fmla="*/ 0 w 233463"/>
                <a:gd name="connsiteY1" fmla="*/ 0 h 321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3463" h="321013">
                  <a:moveTo>
                    <a:pt x="233463" y="321013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7" name="Freihandform 146"/>
          <p:cNvSpPr/>
          <p:nvPr/>
        </p:nvSpPr>
        <p:spPr>
          <a:xfrm>
            <a:off x="6780178" y="4279983"/>
            <a:ext cx="1215957" cy="729762"/>
          </a:xfrm>
          <a:custGeom>
            <a:avLst/>
            <a:gdLst>
              <a:gd name="connsiteX0" fmla="*/ 0 w 1215957"/>
              <a:gd name="connsiteY0" fmla="*/ 729762 h 729762"/>
              <a:gd name="connsiteX1" fmla="*/ 466927 w 1215957"/>
              <a:gd name="connsiteY1" fmla="*/ 204469 h 729762"/>
              <a:gd name="connsiteX2" fmla="*/ 885217 w 1215957"/>
              <a:gd name="connsiteY2" fmla="*/ 188 h 729762"/>
              <a:gd name="connsiteX3" fmla="*/ 1215957 w 1215957"/>
              <a:gd name="connsiteY3" fmla="*/ 175286 h 72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957" h="729762">
                <a:moveTo>
                  <a:pt x="0" y="729762"/>
                </a:moveTo>
                <a:cubicBezTo>
                  <a:pt x="159695" y="527913"/>
                  <a:pt x="319391" y="326065"/>
                  <a:pt x="466927" y="204469"/>
                </a:cubicBezTo>
                <a:cubicBezTo>
                  <a:pt x="614463" y="82873"/>
                  <a:pt x="760379" y="5052"/>
                  <a:pt x="885217" y="188"/>
                </a:cubicBezTo>
                <a:cubicBezTo>
                  <a:pt x="1010055" y="-4676"/>
                  <a:pt x="1113006" y="85305"/>
                  <a:pt x="1215957" y="175286"/>
                </a:cubicBezTo>
              </a:path>
            </a:pathLst>
          </a:custGeom>
          <a:ln w="158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8" name="Grafik 147" descr="TP_tmp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4324" y="4365104"/>
            <a:ext cx="333556" cy="14985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1541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  <p:bldP spid="86" grpId="0"/>
      <p:bldP spid="64" grpId="0"/>
      <p:bldP spid="71" grpId="0"/>
      <p:bldP spid="73" grpId="0"/>
      <p:bldP spid="90" grpId="0"/>
      <p:bldP spid="116" grpId="0"/>
      <p:bldP spid="123" grpId="0"/>
      <p:bldP spid="124" grpId="0"/>
      <p:bldP spid="127" grpId="0"/>
      <p:bldP spid="128" grpId="0"/>
      <p:bldP spid="134" grpId="0"/>
      <p:bldP spid="136" grpId="0"/>
      <p:bldP spid="43" grpId="0" animBg="1"/>
      <p:bldP spid="65" grpId="0" animBg="1"/>
      <p:bldP spid="1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feld 35"/>
          <p:cNvSpPr txBox="1"/>
          <p:nvPr/>
        </p:nvSpPr>
        <p:spPr>
          <a:xfrm>
            <a:off x="178696" y="476672"/>
            <a:ext cx="8209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tx2"/>
                </a:solidFill>
              </a:rPr>
              <a:t>Lagrange duality</a:t>
            </a:r>
            <a:endParaRPr lang="en-GB" sz="2800" b="1" dirty="0">
              <a:solidFill>
                <a:schemeClr val="tx2"/>
              </a:solidFill>
            </a:endParaRPr>
          </a:p>
        </p:txBody>
      </p:sp>
      <p:sp>
        <p:nvSpPr>
          <p:cNvPr id="162" name="Textfeld 161"/>
          <p:cNvSpPr txBox="1"/>
          <p:nvPr/>
        </p:nvSpPr>
        <p:spPr>
          <a:xfrm>
            <a:off x="1175494" y="1897087"/>
            <a:ext cx="660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>
                <a:solidFill>
                  <a:schemeClr val="tx2"/>
                </a:solidFill>
              </a:rPr>
              <a:t>s.t.</a:t>
            </a:r>
            <a:endParaRPr lang="en-GB" sz="1400" dirty="0">
              <a:solidFill>
                <a:srgbClr val="FF0000"/>
              </a:solidFill>
            </a:endParaRPr>
          </a:p>
        </p:txBody>
      </p:sp>
      <p:pic>
        <p:nvPicPr>
          <p:cNvPr id="6" name="Grafik 5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3697" y="1484784"/>
            <a:ext cx="908198" cy="33348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Grafik 9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249" y="1930342"/>
            <a:ext cx="796838" cy="24116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3" name="Textfeld 92"/>
          <p:cNvSpPr txBox="1"/>
          <p:nvPr/>
        </p:nvSpPr>
        <p:spPr>
          <a:xfrm>
            <a:off x="611560" y="1052736"/>
            <a:ext cx="207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chemeClr val="tx2"/>
                </a:solidFill>
              </a:rPr>
              <a:t>primal program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16" name="Textfeld 115"/>
          <p:cNvSpPr txBox="1"/>
          <p:nvPr/>
        </p:nvSpPr>
        <p:spPr>
          <a:xfrm>
            <a:off x="395536" y="232986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</a:rPr>
              <a:t>Theorem (Slater):</a:t>
            </a:r>
            <a:endParaRPr lang="en-GB" b="1" dirty="0">
              <a:solidFill>
                <a:schemeClr val="tx2"/>
              </a:solidFill>
            </a:endParaRPr>
          </a:p>
        </p:txBody>
      </p:sp>
      <p:pic>
        <p:nvPicPr>
          <p:cNvPr id="2" name="Grafik 1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1720" y="3508273"/>
            <a:ext cx="2595547" cy="24142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3" name="Textfeld 122"/>
          <p:cNvSpPr txBox="1"/>
          <p:nvPr/>
        </p:nvSpPr>
        <p:spPr>
          <a:xfrm>
            <a:off x="6228184" y="1052736"/>
            <a:ext cx="167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chemeClr val="tx2"/>
                </a:solidFill>
              </a:rPr>
              <a:t>dual program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24" name="Textfeld 123"/>
          <p:cNvSpPr txBox="1"/>
          <p:nvPr/>
        </p:nvSpPr>
        <p:spPr>
          <a:xfrm>
            <a:off x="6897629" y="1883447"/>
            <a:ext cx="660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>
                <a:solidFill>
                  <a:schemeClr val="tx2"/>
                </a:solidFill>
              </a:rPr>
              <a:t>s.t.</a:t>
            </a:r>
            <a:endParaRPr lang="en-GB" sz="1400" dirty="0">
              <a:solidFill>
                <a:srgbClr val="FF0000"/>
              </a:solidFill>
            </a:endParaRPr>
          </a:p>
        </p:txBody>
      </p:sp>
      <p:pic>
        <p:nvPicPr>
          <p:cNvPr id="29" name="Grafik 28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2240" y="1492295"/>
            <a:ext cx="1075382" cy="35252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" name="Grafik 29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0432" y="1926430"/>
            <a:ext cx="537033" cy="20347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7" name="Textfeld 126"/>
          <p:cNvSpPr txBox="1"/>
          <p:nvPr/>
        </p:nvSpPr>
        <p:spPr>
          <a:xfrm>
            <a:off x="395536" y="342900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</a:rPr>
              <a:t>Observation: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8" name="Textfeld 127"/>
          <p:cNvSpPr txBox="1"/>
          <p:nvPr/>
        </p:nvSpPr>
        <p:spPr>
          <a:xfrm>
            <a:off x="2429431" y="2339588"/>
            <a:ext cx="396044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If the primal problem is </a:t>
            </a:r>
            <a:r>
              <a:rPr lang="en-GB" sz="1700" i="1" dirty="0" smtClean="0">
                <a:solidFill>
                  <a:schemeClr val="tx2"/>
                </a:solidFill>
              </a:rPr>
              <a:t>convex</a:t>
            </a:r>
            <a:r>
              <a:rPr lang="en-GB" sz="1700" dirty="0" smtClean="0">
                <a:solidFill>
                  <a:schemeClr val="tx2"/>
                </a:solidFill>
              </a:rPr>
              <a:t>, i.e.,</a:t>
            </a:r>
            <a:endParaRPr lang="en-GB" sz="1700" dirty="0">
              <a:solidFill>
                <a:schemeClr val="tx2"/>
              </a:solidFill>
            </a:endParaRPr>
          </a:p>
        </p:txBody>
      </p:sp>
      <p:pic>
        <p:nvPicPr>
          <p:cNvPr id="39" name="Grafik 38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9831" y="2440344"/>
            <a:ext cx="1278473" cy="22234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8" name="Grafik 37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7664" y="3062997"/>
            <a:ext cx="2559082" cy="24144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0" name="Grafik 39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600" y="2738104"/>
            <a:ext cx="4150043" cy="24124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Textfeld 33"/>
          <p:cNvSpPr txBox="1"/>
          <p:nvPr/>
        </p:nvSpPr>
        <p:spPr>
          <a:xfrm>
            <a:off x="4932040" y="3003049"/>
            <a:ext cx="237626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“strong duality holds”</a:t>
            </a:r>
            <a:endParaRPr lang="en-GB" sz="1700" dirty="0">
              <a:solidFill>
                <a:schemeClr val="tx2"/>
              </a:solidFill>
            </a:endParaRPr>
          </a:p>
        </p:txBody>
      </p:sp>
      <p:pic>
        <p:nvPicPr>
          <p:cNvPr id="41" name="Grafik 40" descr="TP_t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1840" y="1340768"/>
            <a:ext cx="2371242" cy="25902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2" name="Grafik 41" descr="TP_t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6737" y="1727224"/>
            <a:ext cx="2057351" cy="33362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1" name="Grafik 30" descr="TP_t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776" y="3841592"/>
            <a:ext cx="3873248" cy="22240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P_tmp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7092" y="3818327"/>
            <a:ext cx="2947276" cy="24134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5" name="Textfeld 44"/>
          <p:cNvSpPr txBox="1"/>
          <p:nvPr/>
        </p:nvSpPr>
        <p:spPr>
          <a:xfrm>
            <a:off x="395535" y="4232301"/>
            <a:ext cx="560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</a:rPr>
              <a:t>Example 1: </a:t>
            </a:r>
            <a:r>
              <a:rPr lang="en-GB" dirty="0" smtClean="0">
                <a:solidFill>
                  <a:schemeClr val="tx2"/>
                </a:solidFill>
              </a:rPr>
              <a:t>linearly constrained linear program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918464" y="5484484"/>
            <a:ext cx="660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>
                <a:solidFill>
                  <a:schemeClr val="tx2"/>
                </a:solidFill>
              </a:rPr>
              <a:t>s.t.</a:t>
            </a:r>
            <a:endParaRPr lang="en-GB" sz="1400" dirty="0">
              <a:solidFill>
                <a:srgbClr val="FF0000"/>
              </a:solidFill>
            </a:endParaRPr>
          </a:p>
        </p:txBody>
      </p:sp>
      <p:pic>
        <p:nvPicPr>
          <p:cNvPr id="7" name="Grafik 6" descr="TP_tmp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584" y="5081909"/>
            <a:ext cx="926363" cy="33362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 descr="TP_tmp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0687" y="5548828"/>
            <a:ext cx="833902" cy="20347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0" name="Textfeld 49"/>
          <p:cNvSpPr txBox="1"/>
          <p:nvPr/>
        </p:nvSpPr>
        <p:spPr>
          <a:xfrm>
            <a:off x="611560" y="4640133"/>
            <a:ext cx="207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chemeClr val="tx2"/>
                </a:solidFill>
              </a:rPr>
              <a:t>primal program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11" name="Grafik 10" descr="TP_tmp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8586" y="5864269"/>
            <a:ext cx="1667456" cy="24122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Grafik 13" descr="TP_tmp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1840" y="5029282"/>
            <a:ext cx="2814819" cy="25892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Grafik 18" descr="TP_tmp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0440" y="5360213"/>
            <a:ext cx="2074183" cy="2588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Grafik 23" descr="TP_tmp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64741" y="5739503"/>
            <a:ext cx="2833350" cy="55555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3" name="Textfeld 62"/>
          <p:cNvSpPr txBox="1"/>
          <p:nvPr/>
        </p:nvSpPr>
        <p:spPr>
          <a:xfrm>
            <a:off x="6499701" y="4653136"/>
            <a:ext cx="167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chemeClr val="tx2"/>
                </a:solidFill>
              </a:rPr>
              <a:t>dual program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7169146" y="5483847"/>
            <a:ext cx="660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>
                <a:solidFill>
                  <a:schemeClr val="tx2"/>
                </a:solidFill>
              </a:rPr>
              <a:t>s.t.</a:t>
            </a:r>
            <a:endParaRPr lang="en-GB" sz="1400" dirty="0">
              <a:solidFill>
                <a:srgbClr val="FF0000"/>
              </a:solidFill>
            </a:endParaRPr>
          </a:p>
        </p:txBody>
      </p:sp>
      <p:pic>
        <p:nvPicPr>
          <p:cNvPr id="27" name="Grafik 26" descr="TP_tmp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0837" y="5092695"/>
            <a:ext cx="1001220" cy="35265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7" name="Grafik 66" descr="TP_tmp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1949" y="5536558"/>
            <a:ext cx="537033" cy="20347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8" name="Grafik 27" descr="TP_tmp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20196" y="5813904"/>
            <a:ext cx="833329" cy="2033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2" name="Textfeld 71"/>
          <p:cNvSpPr txBox="1"/>
          <p:nvPr/>
        </p:nvSpPr>
        <p:spPr>
          <a:xfrm>
            <a:off x="5436096" y="6387425"/>
            <a:ext cx="3600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dual program is in standard form</a:t>
            </a:r>
            <a:endParaRPr lang="en-GB" sz="17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0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45" grpId="0"/>
      <p:bldP spid="47" grpId="0"/>
      <p:bldP spid="50" grpId="0"/>
      <p:bldP spid="63" grpId="0"/>
      <p:bldP spid="65" grpId="0"/>
      <p:bldP spid="7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FRANZ20KIRE1LY@QJHCBGOPB6GIFLEA" val="5133"/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{\color{red}H} = \{z\in\mathbb{R}^n\;:\;\langle {\color{red}a}, z\rangle = {\color{red}c}\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7"/>
  <p:tag name="PICTUREFILESIZE" val="856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L(x,\alpha) := f(x) + \alpha^\top g(x) 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8"/>
  <p:tag name="PICTUREFILESIZE" val="830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W(\alpha) := \inf_{x\in\mathbb{R}^n}\; L(x,\alpha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1"/>
  <p:tag name="PICTUREFILESIZE" val="9385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min_{(w,b)\in\mathbb{R}^{n+1}}\; \frac{1}{2}\langle w, w\rangle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9"/>
  <p:tag name="PICTUREFILESIZE" val="9527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y_i\cdot\left(\langle w, x_i\rangle - b\right) \ge 1 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1"/>
  <p:tag name="PICTUREFILESIZE" val="732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for all $1\le i\le N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4"/>
  <p:tag name="PICTUREFILESIZE" val="478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L((w,b),\alpha) = \frac{1}{2}\|w\|^2 + \sum_{i=1}^N \left[\alpha_i - \alpha_i y_i(\langle w,x_i\rangle -b )\right]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54"/>
  <p:tag name="PICTUREFILESIZE" val="2310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frac{\partial L}{\partial w} = w  - \sum_{i=1}^N \alpha_i y_i x_i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5"/>
  <p:tag name="PICTUREFILESIZE" val="13116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frac{\partial L}{\partial b} = \sum_{i=1}^N \alpha_i y_i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1"/>
  <p:tag name="PICTUREFILESIZE" val="10465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W(\alpha) = L\left(\sum_{i=1}\alpha_iy_ix_i,b,\alpha\right) = \sum_{i=1}^N\alpha_i - \frac{1}{2} \sum_{i=1}^N\sum_{j=1}^N \alpha_i\alpha_jy_iy_j\cdot x_i^\top x_j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30"/>
  <p:tag name="PICTUREFILESIZE" val="3237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max_{\alpha\in\mathbb{R}^N}\; W(\alpha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8"/>
  <p:tag name="PICTUREFILESIZE" val="721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{\color{red}a}$ the normal vector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7"/>
  <p:tag name="PICTUREFILESIZE" val="572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alpha\ge 0, 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2"/>
  <p:tag name="PICTUREFILESIZE" val="2626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0 = \sum_{i=1}^N \alpha_i y_i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1"/>
  <p:tag name="PICTUREFILESIZE" val="7957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w^\star  = \sum_{i=1}^N \alpha^\star_i y_i x_i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9"/>
  <p:tag name="PICTUREFILESIZE" val="9939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(if $\frac{\partial L}{\partial b} = 0$,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0"/>
  <p:tag name="PICTUREFILESIZE" val="4225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othw. $-\infty$)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5"/>
  <p:tag name="PICTUREFILESIZE" val="4006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y_i\cdot\left(\langle {\color{red}w}, x_i\rangle - {\color{red}b}\right) \ge 1 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1"/>
  <p:tag name="PICTUREFILESIZE" val="755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for all $1\le i\le N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4"/>
  <p:tag name="PICTUREFILESIZE" val="478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min_{\color{red}w,b}\; \frac{1}{2} {\color{red}\|w\|}^2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8"/>
  <p:tag name="PICTUREFILESIZE" val="6019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For data $x_1,\dots, x_N\in\mathbb{R}^n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6"/>
  <p:tag name="PICTUREFILESIZE" val="732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and labels $y_1,\dots, y_N\in\{{\color{OliveGreen}-1},{\color{Orange}1}\}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7"/>
  <p:tag name="PICTUREFILESIZE" val="899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{\color{red}c}$ the offset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5"/>
  <p:tag name="PICTUREFILESIZE" val="3768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\tilde{K} = \left(y_iy_jk(x_i,x_j)\right)_{ij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3"/>
  <p:tag name="PICTUREFILESIZE" val="936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max_\alpha W(\alpha) =\sum_{i=1}^N\alpha_i - \frac{1}{2} \sum_{i=1}^N\sum_{j=1}^N \alpha_i\alpha_jy_iy_j\cdot x_i^\top x_j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37"/>
  <p:tag name="PICTUREFILESIZE" val="2462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alpha\ge 0, 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2"/>
  <p:tag name="PICTUREFILESIZE" val="2626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0 = \sum_{i=1}^N \alpha_i y_i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1"/>
  <p:tag name="PICTUREFILESIZE" val="7957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\tilde{\kappa} (x) = \left(y_ik(x_i,x)\right)_{i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7"/>
  <p:tag name="PICTUREFILESIZE" val="812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max_\alpha W(\alpha) =\sum_{i=1}^N\alpha_i - \frac{1}{2} \sum_{i=1}^N\sum_{j=1}^N \alpha_i\alpha_jy_iy_j\cdot k(x_i, x_j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54"/>
  <p:tag name="PICTUREFILESIZE" val="26586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$$= \|\alpha\|_1 -\frac{1}{2}\cdot\alpha^\top\tilde{K}\alpha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1"/>
  <p:tag name="PICTUREFILESIZE" val="683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alpha\ge 0, 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2"/>
  <p:tag name="PICTUREFILESIZE" val="2626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0 = \sum_{i=1}^N \alpha_i y_i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1"/>
  <p:tag name="PICTUREFILESIZE" val="7957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{\color{red} b} = \frac{1}{N}\sum_{i=1}^N k(w, x_i) - y_i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8"/>
  <p:tag name="PICTUREFILESIZE" val="1293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langle {\color{red}a}, {\color{Orange}x}\rangle \ge {\color{red}c} + {\color{red}\eta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8"/>
  <p:tag name="PICTUREFILESIZE" val="534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mbox{sgn}\;\left(\alpha^\top \tilde{\kappa}(x) - {\color{red}b}\right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0"/>
  <p:tag name="PICTUREFILESIZE" val="771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{\color{red} w} = \sum_{i=1}^N \alpha_i y_i x_i,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7"/>
  <p:tag name="PICTUREFILESIZE" val="952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{\color{red} b} = \frac{1}{N}\sum_{i=1}^N \left(w^\top x_i - y_i\right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4"/>
  <p:tag name="PICTUREFILESIZE" val="12229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y(x):=\mbox{sgn}\;\left(\langle {\color{red}w}, x\rangle - {\color{red}b}\right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3"/>
  <p:tag name="PICTUREFILESIZE" val="9176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sum_{i=1}^N\pm\alpha_i \left(\langle z,x_i\rangle\right)^d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6"/>
  <p:tag name="PICTUREFILESIZE" val="1123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{\color{red} b} = \frac{1}{N}\sum_{i=1}^N k(w, x_i) - y_i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8"/>
  <p:tag name="PICTUREFILESIZE" val="12937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For data $x_1,\dots, x_N\in\mathbb{R}^n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6"/>
  <p:tag name="PICTUREFILESIZE" val="732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and labels $y_1,\dots, y_N\in\{{\color{OliveGreen}-1},{\color{Orange}1}\}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7"/>
  <p:tag name="PICTUREFILESIZE" val="899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max_\alpha W(\alpha) = \|\alpha\|_1 -\frac{1}{2}\cdot\alpha^\top\tilde{K}\alpha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7"/>
  <p:tag name="PICTUREFILESIZE" val="1189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alpha\ge 0, 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2"/>
  <p:tag name="PICTUREFILESIZE" val="262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langle {\color{red}a}, {\color{OliveGreen}x}\rangle \le {\color{red}c} - {\color{red}\eta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8"/>
  <p:tag name="PICTUREFILESIZE" val="527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0 = \sum_{i=1}^N \alpha_i y_i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1"/>
  <p:tag name="PICTUREFILESIZE" val="7957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y(x):=\mbox{sgn}\;\left(\alpha^\top \tilde{\kappa}(x) - {\color{red}b}\right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1"/>
  <p:tag name="PICTUREFILESIZE" val="1011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\tilde{K} = \left(y_iy_jk(x_i,x_j)\right)_{ij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3"/>
  <p:tag name="PICTUREFILESIZE" val="936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\tilde{\kappa} (x) = \left(y_ik(x_i,x)\right)_{i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7"/>
  <p:tag name="PICTUREFILESIZE" val="812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{\color{red}\mathcal{M}}=\{z\;:\; \alpha^\top \tilde{\kappa}(z) = b\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2"/>
  <p:tag name="PICTUREFILESIZE" val="799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\alpha^\top \tilde{\kappa}(z) $ is a polynomial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4"/>
  <p:tag name="PICTUREFILESIZE" val="8408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with $\alpha$ sparse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9"/>
  <p:tag name="PICTUREFILESIZE" val="5088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alpha^\top \tilde{\kappa}(z) =\sum_{i=1}^N\pm\alpha_i\exp\left(\frac{\|z-x_i\|2}{2\sigma^2}\right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80"/>
  <p:tag name="PICTUREFILESIZE" val="20288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\alpha$ often not very sparse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7"/>
  <p:tag name="PICTUREFILESIZE" val="749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Huge&#10;&#10;$$-1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8"/>
  <p:tag name="PICTUREFILESIZE" val="145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{\color{OliveGreen}x}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"/>
  <p:tag name="PICTUREFILESIZE" val="92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Huge&#10;&#10;$$\phi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"/>
  <p:tag name="PICTUREFILESIZE" val="2866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y_i\cdot\left(\langle w, x_i\rangle - b\right) \ge 1 -\xi_i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5"/>
  <p:tag name="PICTUREFILESIZE" val="8598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but violation is punished infinitesimally by $C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19"/>
  <p:tag name="PICTUREFILESIZE" val="1127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xi_i\ge 0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1"/>
  <p:tag name="PICTUREFILESIZE" val="290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y_i\cdot\left(\langle w, x_i\rangle - b\right) \ge \rho -\xi_i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5"/>
  <p:tag name="PICTUREFILESIZE" val="899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xi_i\ge 0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1"/>
  <p:tag name="PICTUREFILESIZE" val="290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rho\ge 0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8"/>
  <p:tag name="PICTUREFILESIZE" val="236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nu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"/>
  <p:tag name="PICTUREFILESIZE" val="808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parameter $\nu\in (0,1)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1"/>
  <p:tag name="PICTUREFILESIZE" val="674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min_{w,b,\xi} \frac{1}{2}\|w\|^2 + \frac{1}{2}b^2+C\sum_{i=1}^N \xi_i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1"/>
  <p:tag name="PICTUREFILESIZE" val="1544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{\color{Orange}x}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"/>
  <p:tag name="PICTUREFILESIZE" val="92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min_{w,\xi,\rho,b} \frac{1}{2}\|w\|^2-\nu\rho+\frac{1}{2}\sum_{i=1}^N \xi_i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0"/>
  <p:tag name="PICTUREFILESIZE" val="15357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min_{w,b,\xi} \frac{1}{2}\|w\|^2+C\sum_{i=1}^N \xi_i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9"/>
  <p:tag name="PICTUREFILESIZE" val="1319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left(\langle w, x_i\rangle - b\right)_{c(i)} \ge \left(\langle w, x_i\rangle - b +2 -\xi_i\right)_{\neg c(i)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15"/>
  <p:tag name="PICTUREFILESIZE" val="1454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min_{M,\xi} \frac{\beta}{2}\|M\|_F^2+\sum_{i=1}^N \xi_i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5"/>
  <p:tag name="PICTUREFILESIZE" val="13279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For data $x_1,\dots, x_N\in\mathbb{R}^n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6"/>
  <p:tag name="PICTUREFILESIZE" val="732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and labels $y_1,\dots, y_N\in \mathbb{R}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9"/>
  <p:tag name="PICTUREFILESIZE" val="817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f$ such that $f(x_i)\approx y_i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0"/>
  <p:tag name="PICTUREFILESIZE" val="8163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For data $x_1,\dots, x_N\in\mathbb{R}^n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6"/>
  <p:tag name="PICTUREFILESIZE" val="732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and labels $y_1,\dots, y_N\in \{-1,1\}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8"/>
  <p:tag name="PICTUREFILESIZE" val="888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f$ such that $f(x_i)\approx y_i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0"/>
  <p:tag name="PICTUREFILESIZE" val="816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For data $x_1,\dots, x_N\in\mathbb{R}^n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6"/>
  <p:tag name="PICTUREFILESIZE" val="7320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$\|f(x_i)-y_i\|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9"/>
  <p:tag name="PICTUREFILESIZE" val="4479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y_i\cdot\left(\langle w, x_i\rangle - b\right) \ge 1 -\xi_i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5"/>
  <p:tag name="PICTUREFILESIZE" val="8598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xi_i\ge 0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1"/>
  <p:tag name="PICTUREFILESIZE" val="290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min_{w,b,\xi} \frac{1}{2}\|w\|^2+C\sum_{i=1}^N \xi_i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9"/>
  <p:tag name="PICTUREFILESIZE" val="1319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min_{w,b,\xi^+,\xi^-} \frac{1}{2}\|w\|^2+\frac{C}{N}\sum_{i=1}^N \left[\xi_i^+ + \xi_i^-\right]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0"/>
  <p:tag name="PICTUREFILESIZE" val="17245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(\langle w, x_i\rangle - b) - y_i \le \varepsilon +\xi^+_i,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6"/>
  <p:tag name="PICTUREFILESIZE" val="9595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y_i - (\langle w, x_i\rangle - b) \le \varepsilon + \xi^-_i,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7"/>
  <p:tag name="PICTUREFILESIZE" val="9416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xi^+_i \ge 0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5"/>
  <p:tag name="PICTUREFILESIZE" val="3195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xi^-_i \ge 0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5"/>
  <p:tag name="PICTUREFILESIZE" val="2997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xi^+_i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"/>
  <p:tag name="PICTUREFILESIZE" val="188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and labels $y_1,\dots, y_N\in\{{\color{OliveGreen}-1},{\color{Orange}1}\}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7"/>
  <p:tag name="PICTUREFILESIZE" val="899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xi^-_i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"/>
  <p:tag name="PICTUREFILESIZE" val="174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for all $1\le i\le N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4"/>
  <p:tag name="PICTUREFILESIZE" val="4783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min_{w,b,\xi^+,\xi^-} \frac{1}{2}\|w\|^2+C\left(\nu\varepsilon + \frac{1}{N}\sum_{i=1}^N \left[\xi_i^+ + \xi_i^-\right]\right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6"/>
  <p:tag name="PICTUREFILESIZE" val="2248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(\langle w, x_i\rangle - b) - y_i \le \varepsilon +\xi^+_i,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6"/>
  <p:tag name="PICTUREFILESIZE" val="9595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y_i - (\langle w, x_i\rangle - b) \le \varepsilon + \xi^-_i,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7"/>
  <p:tag name="PICTUREFILESIZE" val="9416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xi^+_i \ge 0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5"/>
  <p:tag name="PICTUREFILESIZE" val="3195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xi^-_i \ge 0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5"/>
  <p:tag name="PICTUREFILESIZE" val="2997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C,\varepsilon\in \mathbb{R}^+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9"/>
  <p:tag name="PICTUREFILESIZE" val="3882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nu\in (0,1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7"/>
  <p:tag name="PICTUREFILESIZE" val="3549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C,\varepsilon\in \mathbb{R}^+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9"/>
  <p:tag name="PICTUREFILESIZE" val="388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max_{\color{red}a,c,\eta}\; {\color{red}\eta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3"/>
  <p:tag name="PICTUREFILESIZE" val="4265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For data $x_1,\dots, x_N\in\mathbb{R}^n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6"/>
  <p:tag name="PICTUREFILESIZE" val="732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and labels $y_1,\dots, y_N\in \{-1,1\}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8"/>
  <p:tag name="PICTUREFILESIZE" val="888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f$ such that $f(x_i)\approx y_i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0"/>
  <p:tag name="PICTUREFILESIZE" val="8163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y_i\cdot\left(\langle w, x_i\rangle - b\right) \ge 1 -\xi_i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5"/>
  <p:tag name="PICTUREFILESIZE" val="8598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xi_i\ge 0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1"/>
  <p:tag name="PICTUREFILESIZE" val="2900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min_{w,b,\xi} \frac{1}{2}\|w\|^2+C\sum_{i=1}^N \xi_i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9"/>
  <p:tag name="PICTUREFILESIZE" val="13192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for all $1\le i\le N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4"/>
  <p:tag name="PICTUREFILESIZE" val="4783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Most data $x_1,\dots, x_N\in\mathbb{R}^n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4"/>
  <p:tag name="PICTUREFILESIZE" val="8365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nu\in(0,1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7"/>
  <p:tag name="PICTUREFILESIZE" val="3549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min_{w,\xi,\rho} \frac{1}{2}\|w\|^2-\rho+ \frac{1}{\nu\cdot N}\sum_{i=1}^N \xi_i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8"/>
  <p:tag name="PICTUREFILESIZE" val="1560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x_1,\dots, x_N\in\mathbb{R}^n, y_1,\dots, y_N\in \{-1,+1\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99"/>
  <p:tag name="PICTUREFILESIZE" val="985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for all $1\le i\le N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4"/>
  <p:tag name="PICTUREFILESIZE" val="478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d(z) = \frac{w^\top x -\rho}{\|w\|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2"/>
  <p:tag name="PICTUREFILESIZE" val="8347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nu =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9"/>
  <p:tag name="PICTUREFILESIZE" val="987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langle w, x_i\rangle \ge \rho -\xi_i,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0"/>
  <p:tag name="PICTUREFILESIZE" val="6324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\color{red}&#10;outlier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1"/>
  <p:tag name="PICTUREFILESIZE" val="2167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xi_i\ge 0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1"/>
  <p:tag name="PICTUREFILESIZE" val="2900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min_{\alpha} \frac{1}{2}\alpha^\top K\alpha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3"/>
  <p:tag name="PICTUREFILESIZE" val="5945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0\le \alpha\le \frac{1}{\nu\dot N},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7"/>
  <p:tag name="PICTUREFILESIZE" val="6158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|\alpha\|_1 = 1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4"/>
  <p:tag name="PICTUREFILESIZE" val="221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d(z) = \frac{\alpha^\top \kappa(x) -\rho}{\sqrt{\alpha^\top K \alpha}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6"/>
  <p:tag name="PICTUREFILESIZE" val="1170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K = \left(k(x_i,x_j)\right)_{ij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4"/>
  <p:tag name="PICTUREFILESIZE" val="718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{\color{red}a,c,\eta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8"/>
  <p:tag name="PICTUREFILESIZE" val="2413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\kappa (x) = \left(k(x_i,x)\right)_{i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7"/>
  <p:tag name="PICTUREFILESIZE" val="683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d(z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"/>
  <p:tag name="PICTUREFILESIZE" val="2805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C$ in C-SVC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9"/>
  <p:tag name="PICTUREFILESIZE" val="4368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\nu$ in nu-SVC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0"/>
  <p:tag name="PICTUREFILESIZE" val="3866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\varepsilon$ in SVR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4"/>
  <p:tag name="PICTUREFILESIZE" val="3327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\sigma$ in Gaussian k.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1"/>
  <p:tag name="PICTUREFILESIZE" val="4880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take best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7"/>
  <p:tag name="PICTUREFILESIZE" val="363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or average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3"/>
  <p:tag name="PICTUREFILESIZE" val="4186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or etc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8"/>
  <p:tag name="PICTUREFILESIZE" val="2263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test/validate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1"/>
  <p:tag name="PICTUREFILESIZE" val="434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y_i\cdot\left(\langle {\color{red}a}, x_i\rangle - {\color{red}c}\right) \ge {\color{red}\eta} 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9"/>
  <p:tag name="PICTUREFILESIZE" val="770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split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"/>
  <p:tag name="PICTUREFILESIZE" val="198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data: $\mathcal{D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9"/>
  <p:tag name="PICTUREFILESIZE" val="302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{\color{red}b} := \frac{{\color{red}c}}{{\color{red}\eta}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2"/>
  <p:tag name="PICTUREFILESIZE" val="359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max_{\color{red}w,b}\; \frac{1}{\color{red}\|w\|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0"/>
  <p:tag name="PICTUREFILESIZE" val="565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{\color{red}w} := \frac{{\color{red}a}}{{\color{red}\eta}},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9"/>
  <p:tag name="PICTUREFILESIZE" val="416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y_i\cdot\left(\langle {\color{red}w}, x_i\rangle - {\color{red}b}\right) \ge 1 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1"/>
  <p:tag name="PICTUREFILESIZE" val="755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for all $1\le i\le N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4"/>
  <p:tag name="PICTUREFILESIZE" val="47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max_{\color{red}w,b}\; \frac{1}{\color{red}\|w\|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0"/>
  <p:tag name="PICTUREFILESIZE" val="565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min_{\color{red}w,b}\; \langle {\color{red}w},{\color{red}w}\rangle = {\color{red}\|w\|}^2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6"/>
  <p:tag name="PICTUREFILESIZE" val="74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f(x) = \mbox{sgn} \left(b+ w^\top x\right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0"/>
  <p:tag name="PICTUREFILESIZE" val="804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{\color{red}\eta} = \frac{{\color{red}\|a\|}}{{\color{red}\|w\|}}=\frac{1}{{\color{red}\|w\|}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3"/>
  <p:tag name="PICTUREFILESIZE" val="636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{\color{red}\pm \eta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"/>
  <p:tag name="PICTUREFILESIZE" val="138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min_{\alpha}\; \frac{1}{2} \;\alpha^\top \cdot K \cdot \alpha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7"/>
  <p:tag name="PICTUREFILESIZE" val="669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pm \frac{1}{\color{red}\|w\|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1"/>
  <p:tag name="PICTUREFILESIZE" val="291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Replace $x_i$ by $\phi(x_i)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8"/>
  <p:tag name="PICTUREFILESIZE" val="808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y_i\cdot\left(\langle {\color{red}w}, x_i\rangle - {\color{red}b}\right) \ge 1 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1"/>
  <p:tag name="PICTUREFILESIZE" val="755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for all $1\le i\le N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4"/>
  <p:tag name="PICTUREFILESIZE" val="478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min_{\color{red}w,b}\; \frac{1}{2} {\color{red}\|w\|}^2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8"/>
  <p:tag name="PICTUREFILESIZE" val="601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For data $x_1,\dots, x_N\in\mathbb{R}^n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6"/>
  <p:tag name="PICTUREFILESIZE" val="732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and labels $y_1,\dots, y_N\in\{{\color{OliveGreen}-1},{\color{Orange}1}\}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7"/>
  <p:tag name="PICTUREFILESIZE" val="899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K = \left(k(x_i,x_j)\right)_{ij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4"/>
  <p:tag name="PICTUREFILESIZE" val="718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{\color{red}H} = \{z\in\mathbb{R}^n\;:\;\langle {\color{red}w}, z\rangle = {\color{red}b}\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9"/>
  <p:tag name="PICTUREFILESIZE" val="881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and $w$ by $\sum_{i=1}^N\alpha_i\phi(x_i)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4"/>
  <p:tag name="PICTUREFILESIZE" val="1002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y_i\cdot\left(\alpha^\top \kappa(x_i) - b\right) \ge 1 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0"/>
  <p:tag name="PICTUREFILESIZE" val="810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K = \left(k(x_i,x_j)\right)_{ij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4"/>
  <p:tag name="PICTUREFILESIZE" val="718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\kappa (x) = \left(k(x_i,x)\right)_{i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7"/>
  <p:tag name="PICTUREFILESIZE" val="683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for all $1\le i\le N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4"/>
  <p:tag name="PICTUREFILESIZE" val="478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k(y,z) = \langle\phi(y),\phi (z)\rangle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6"/>
  <p:tag name="PICTUREFILESIZE" val="887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To an unseen data point $x\in\mathbb{R}^n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1"/>
  <p:tag name="PICTUREFILESIZE" val="919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assign the label $\mbox{sgn}\left( \langle{\color{red}w},x\rangle -{\color{red}b}\right)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0"/>
  <p:tag name="PICTUREFILESIZE" val="1111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alpha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"/>
  <p:tag name="PICTUREFILESIZE" val="93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w=\sum_{i=1}^N\alpha_i y_i x_i$ solves a QP involving $X^\top X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5"/>
  <p:tag name="PICTUREFILESIZE" val="1610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($w$ is of this form by the representer theorem)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5"/>
  <p:tag name="PICTUREFILESIZE" val="1184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min_{x\in\mathbb{R}^n}\; f(x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9"/>
  <p:tag name="PICTUREFILESIZE" val="559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where $f:\mathbb{R}^n\rightarrow \mathbb{R}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3"/>
  <p:tag name="PICTUREFILESIZE" val="582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g(x)\le 0 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3"/>
  <p:tag name="PICTUREFILESIZE" val="410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are $N$ boundary conditions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5"/>
  <p:tag name="PICTUREFILESIZE" val="826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L(x,\alpha) := f(x) + \alpha^\top g(x) 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8"/>
  <p:tag name="PICTUREFILESIZE" val="830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L: \mathbb{R}^n\times \mathbb{R}^N \rightarrow \mathbb{R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1"/>
  <p:tag name="PICTUREFILESIZE" val="560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W(\alpha) := \inf_{x\in\mathbb{R}^n}\; L(x,\alpha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1"/>
  <p:tag name="PICTUREFILESIZE" val="938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where $g:\mathbb{R}^n\rightarrow \mathbb{R}^N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0"/>
  <p:tag name="PICTUREFILESIZE" val="6629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W: \mathbb{R}^N \rightarrow \mathbb{R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6"/>
  <p:tag name="PICTUREFILESIZE" val="440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f(x) = \mbox{sgn} \left(b+ \sum_{i=1}^N \alpha_i k(x_i,x)\right) = \alpha^\top \kappa(x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17"/>
  <p:tag name="PICTUREFILESIZE" val="2212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x^\star$ optimal solution (assumed to exist)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88"/>
  <p:tag name="PICTUREFILESIZE" val="1101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it holds that $W(\alpha^\star)\le f(x^\star)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8"/>
  <p:tag name="PICTUREFILESIZE" val="979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max_{\alpha\in\mathbb{R}^N}\; W(\alpha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8"/>
  <p:tag name="PICTUREFILESIZE" val="721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alpha\ge 0 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9"/>
  <p:tag name="PICTUREFILESIZE" val="236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 = L(x,0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7"/>
  <p:tag name="PICTUREFILESIZE" val="370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if $f$ and $g$ are,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9"/>
  <p:tag name="PICTUREFILESIZE" val="462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W(\alpha^\star) = L(x^\star,\alpha^\star) = f(x^\star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8"/>
  <p:tag name="PICTUREFILESIZE" val="8957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\alpha^\star$ optimal solution (one can show: exists)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10"/>
  <p:tag name="PICTUREFILESIZE" val="1216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and there is $x\in\mathbb{R}^N$ such that $g(x) &lt; 0$, then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4"/>
  <p:tag name="PICTUREFILESIZE" val="1328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f(x) = x^2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9"/>
  <p:tag name="PICTUREFILESIZE" val="39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\alpha_i, 1\le i\le N$ are &quot;dual&quot; variables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9"/>
  <p:tag name="PICTUREFILESIZE" val="999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g(x) = \lambda-x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5"/>
  <p:tag name="PICTUREFILESIZE" val="431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lambda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"/>
  <p:tag name="PICTUREFILESIZE" val="101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L(x,1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4"/>
  <p:tag name="PICTUREFILESIZE" val="312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L(x,\alpha^\star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1"/>
  <p:tag name="PICTUREFILESIZE" val="402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{\color{red}W}(\alpha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9"/>
  <p:tag name="PICTUREFILESIZE" val="328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min_{x\in\mathbb{R}^n}\; f(x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9"/>
  <p:tag name="PICTUREFILESIZE" val="5598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g(x)\le 0 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3"/>
  <p:tag name="PICTUREFILESIZE" val="410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L(x,\alpha)$ is convex for fixed $\alpha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0"/>
  <p:tag name="PICTUREFILESIZE" val="962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max_{\alpha\in\mathbb{R}^N}\; W(\alpha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8"/>
  <p:tag name="PICTUREFILESIZE" val="721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alpha\ge 0 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9"/>
  <p:tag name="PICTUREFILESIZE" val="236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\alpha$ solves a QP involving kernel matrix and vector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43"/>
  <p:tag name="PICTUREFILESIZE" val="13769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if $f$ and $g$ are,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9"/>
  <p:tag name="PICTUREFILESIZE" val="462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W(\alpha^\star) = L(x^\star,\alpha^\star) = f(x^\star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8"/>
  <p:tag name="PICTUREFILESIZE" val="8957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and there is $x\in\mathbb{R}^N$ such that $g(x) &lt; 0$, then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4"/>
  <p:tag name="PICTUREFILESIZE" val="1328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L(x,\alpha) := f(x) + \alpha^\top g(x) 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8"/>
  <p:tag name="PICTUREFILESIZE" val="830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W(\alpha) := \inf_{x\in\mathbb{R}^n}\; L(x,\alpha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1"/>
  <p:tag name="PICTUREFILESIZE" val="938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so hopefully $x^\star$ can be efficiently obtained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9"/>
  <p:tag name="PICTUREFILESIZE" val="1179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as the minimum of $L(x,\alpha^\star)$ in $x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9"/>
  <p:tag name="PICTUREFILESIZE" val="899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min_{x\in\mathbb{R}^n}\; \langle c, x\rangle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0"/>
  <p:tag name="PICTUREFILESIZE" val="583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A\cdot x\le b 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5"/>
  <p:tag name="PICTUREFILESIZE" val="3239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c\in\mathbb{R}^n, A\in\mathbb{R}^{N\times n}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0"/>
  <p:tag name="PICTUREFILESIZE" val="630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\kappa (x) = \left(k(x_i,x)\right)_{i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7"/>
  <p:tag name="PICTUREFILESIZE" val="683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L(x,\alpha) = c^\top x + \alpha^\top \cdot (A x - b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2"/>
  <p:tag name="PICTUREFILESIZE" val="840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= (c^\top + \alpha^\top A) x - \alpha^\top b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2"/>
  <p:tag name="PICTUREFILESIZE" val="6027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W(\alpha) = \left\{\begin{array}{cc}-\alpha^\top b,\;&amp;c = A^\top \alpha\\ -\infty\;&amp; \mbox{otherwise}\end{array}\right.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3"/>
  <p:tag name="PICTUREFILESIZE" val="1533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min_{\alpha\in\mathbb{R}^N}\; \langle b, \alpha\rangle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4"/>
  <p:tag name="PICTUREFILESIZE" val="6236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alpha\ge 0 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9"/>
  <p:tag name="PICTUREFILESIZE" val="2367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A^\top \alpha = c 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5"/>
  <p:tag name="PICTUREFILESIZE" val="269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min_{x\in\mathbb{R}^n}\; f(x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9"/>
  <p:tag name="PICTUREFILESIZE" val="5598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g(x)\le 0 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3"/>
  <p:tag name="PICTUREFILESIZE" val="410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max_{\alpha\in\mathbb{R}^N}\; W(\alpha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8"/>
  <p:tag name="PICTUREFILESIZE" val="7217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alpha\ge 0 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9"/>
  <p:tag name="PICTUREFILESIZE" val="2367"/>
</p:tagLst>
</file>

<file path=ppt/theme/theme1.xml><?xml version="1.0" encoding="utf-8"?>
<a:theme xmlns:a="http://schemas.openxmlformats.org/drawingml/2006/main" name="Custom Design">
  <a:themeElements>
    <a:clrScheme name="Custom Design 15">
      <a:dk1>
        <a:srgbClr val="000000"/>
      </a:dk1>
      <a:lt1>
        <a:srgbClr val="FFFFFF"/>
      </a:lt1>
      <a:dk2>
        <a:srgbClr val="004359"/>
      </a:dk2>
      <a:lt2>
        <a:srgbClr val="808080"/>
      </a:lt2>
      <a:accent1>
        <a:srgbClr val="7FA1AC"/>
      </a:accent1>
      <a:accent2>
        <a:srgbClr val="004359"/>
      </a:accent2>
      <a:accent3>
        <a:srgbClr val="FFFFFF"/>
      </a:accent3>
      <a:accent4>
        <a:srgbClr val="000000"/>
      </a:accent4>
      <a:accent5>
        <a:srgbClr val="C0CDD2"/>
      </a:accent5>
      <a:accent6>
        <a:srgbClr val="003C50"/>
      </a:accent6>
      <a:hlink>
        <a:srgbClr val="4B4620"/>
      </a:hlink>
      <a:folHlink>
        <a:srgbClr val="C88BA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Custom Design 15">
      <a:dk1>
        <a:srgbClr val="000000"/>
      </a:dk1>
      <a:lt1>
        <a:srgbClr val="FFFFFF"/>
      </a:lt1>
      <a:dk2>
        <a:srgbClr val="004359"/>
      </a:dk2>
      <a:lt2>
        <a:srgbClr val="808080"/>
      </a:lt2>
      <a:accent1>
        <a:srgbClr val="7FA1AC"/>
      </a:accent1>
      <a:accent2>
        <a:srgbClr val="004359"/>
      </a:accent2>
      <a:accent3>
        <a:srgbClr val="FFFFFF"/>
      </a:accent3>
      <a:accent4>
        <a:srgbClr val="000000"/>
      </a:accent4>
      <a:accent5>
        <a:srgbClr val="C0CDD2"/>
      </a:accent5>
      <a:accent6>
        <a:srgbClr val="003C50"/>
      </a:accent6>
      <a:hlink>
        <a:srgbClr val="4B4620"/>
      </a:hlink>
      <a:folHlink>
        <a:srgbClr val="C88BA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Custom Design 15">
      <a:dk1>
        <a:srgbClr val="000000"/>
      </a:dk1>
      <a:lt1>
        <a:srgbClr val="FFFFFF"/>
      </a:lt1>
      <a:dk2>
        <a:srgbClr val="004359"/>
      </a:dk2>
      <a:lt2>
        <a:srgbClr val="808080"/>
      </a:lt2>
      <a:accent1>
        <a:srgbClr val="7FA1AC"/>
      </a:accent1>
      <a:accent2>
        <a:srgbClr val="004359"/>
      </a:accent2>
      <a:accent3>
        <a:srgbClr val="FFFFFF"/>
      </a:accent3>
      <a:accent4>
        <a:srgbClr val="000000"/>
      </a:accent4>
      <a:accent5>
        <a:srgbClr val="C0CDD2"/>
      </a:accent5>
      <a:accent6>
        <a:srgbClr val="003C50"/>
      </a:accent6>
      <a:hlink>
        <a:srgbClr val="4B4620"/>
      </a:hlink>
      <a:folHlink>
        <a:srgbClr val="C88BA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Custom Design">
  <a:themeElements>
    <a:clrScheme name="Custom Design 15">
      <a:dk1>
        <a:srgbClr val="000000"/>
      </a:dk1>
      <a:lt1>
        <a:srgbClr val="FFFFFF"/>
      </a:lt1>
      <a:dk2>
        <a:srgbClr val="004359"/>
      </a:dk2>
      <a:lt2>
        <a:srgbClr val="808080"/>
      </a:lt2>
      <a:accent1>
        <a:srgbClr val="7FA1AC"/>
      </a:accent1>
      <a:accent2>
        <a:srgbClr val="004359"/>
      </a:accent2>
      <a:accent3>
        <a:srgbClr val="FFFFFF"/>
      </a:accent3>
      <a:accent4>
        <a:srgbClr val="000000"/>
      </a:accent4>
      <a:accent5>
        <a:srgbClr val="C0CDD2"/>
      </a:accent5>
      <a:accent6>
        <a:srgbClr val="003C50"/>
      </a:accent6>
      <a:hlink>
        <a:srgbClr val="4B4620"/>
      </a:hlink>
      <a:folHlink>
        <a:srgbClr val="C88BA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1271</Words>
  <Application>Microsoft Office PowerPoint</Application>
  <PresentationFormat>Bildschirmpräsentation (4:3)</PresentationFormat>
  <Paragraphs>292</Paragraphs>
  <Slides>23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5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Custom Design</vt:lpstr>
      <vt:lpstr>1_Custom Design</vt:lpstr>
      <vt:lpstr>Larissa</vt:lpstr>
      <vt:lpstr>2_Custom Design</vt:lpstr>
      <vt:lpstr>3_Custom Design</vt:lpstr>
      <vt:lpstr>STATG019 – Selected Topics in Statistics 2015 Lecture 2</vt:lpstr>
      <vt:lpstr>Course organization</vt:lpstr>
      <vt:lpstr>A short overview of the kernel SVM</vt:lpstr>
      <vt:lpstr>The linear  Support Vector Machine</vt:lpstr>
      <vt:lpstr>PowerPoint-Präsentation</vt:lpstr>
      <vt:lpstr>PowerPoint-Präsentation</vt:lpstr>
      <vt:lpstr>Lagrange duality</vt:lpstr>
      <vt:lpstr>PowerPoint-Präsentation</vt:lpstr>
      <vt:lpstr>PowerPoint-Präsentation</vt:lpstr>
      <vt:lpstr>PowerPoint-Präsentation</vt:lpstr>
      <vt:lpstr>The kernel  Support Vector Machine</vt:lpstr>
      <vt:lpstr>PowerPoint-Präsentation</vt:lpstr>
      <vt:lpstr>PowerPoint-Präsentation</vt:lpstr>
      <vt:lpstr>PowerPoint-Präsentation</vt:lpstr>
      <vt:lpstr>Regression and Outlier Detection with the SVM</vt:lpstr>
      <vt:lpstr>PowerPoint-Präsentation</vt:lpstr>
      <vt:lpstr>PowerPoint-Präsentation</vt:lpstr>
      <vt:lpstr>Using the SVM in kernlab</vt:lpstr>
      <vt:lpstr>PowerPoint-Präsentation</vt:lpstr>
      <vt:lpstr>Methods for model selection</vt:lpstr>
      <vt:lpstr>PowerPoint-Präsentation</vt:lpstr>
      <vt:lpstr>PowerPoint-Präsentation</vt:lpstr>
      <vt:lpstr>PowerPoint-Präsentation</vt:lpstr>
    </vt:vector>
  </TitlesOfParts>
  <Company>UCL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Simon Brown</dc:creator>
  <cp:lastModifiedBy>Franz J. Király</cp:lastModifiedBy>
  <cp:revision>562</cp:revision>
  <dcterms:created xsi:type="dcterms:W3CDTF">2005-07-13T12:26:50Z</dcterms:created>
  <dcterms:modified xsi:type="dcterms:W3CDTF">2015-02-28T01:53:56Z</dcterms:modified>
</cp:coreProperties>
</file>