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7" r:id="rId2"/>
    <p:sldMasterId id="2147483700" r:id="rId3"/>
    <p:sldMasterId id="2147483713" r:id="rId4"/>
    <p:sldMasterId id="2147483725" r:id="rId5"/>
    <p:sldMasterId id="2147483737" r:id="rId6"/>
  </p:sldMasterIdLst>
  <p:notesMasterIdLst>
    <p:notesMasterId r:id="rId28"/>
  </p:notesMasterIdLst>
  <p:sldIdLst>
    <p:sldId id="401" r:id="rId7"/>
    <p:sldId id="403" r:id="rId8"/>
    <p:sldId id="456" r:id="rId9"/>
    <p:sldId id="430" r:id="rId10"/>
    <p:sldId id="433" r:id="rId11"/>
    <p:sldId id="448" r:id="rId12"/>
    <p:sldId id="449" r:id="rId13"/>
    <p:sldId id="429" r:id="rId14"/>
    <p:sldId id="450" r:id="rId15"/>
    <p:sldId id="451" r:id="rId16"/>
    <p:sldId id="452" r:id="rId17"/>
    <p:sldId id="453" r:id="rId18"/>
    <p:sldId id="454" r:id="rId19"/>
    <p:sldId id="409" r:id="rId20"/>
    <p:sldId id="443" r:id="rId21"/>
    <p:sldId id="455" r:id="rId22"/>
    <p:sldId id="419" r:id="rId23"/>
    <p:sldId id="425" r:id="rId24"/>
    <p:sldId id="446" r:id="rId25"/>
    <p:sldId id="435" r:id="rId26"/>
    <p:sldId id="302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5122" autoAdjust="0"/>
  </p:normalViewPr>
  <p:slideViewPr>
    <p:cSldViewPr>
      <p:cViewPr varScale="1">
        <p:scale>
          <a:sx n="79" d="100"/>
          <a:sy n="79" d="100"/>
        </p:scale>
        <p:origin x="-1008" y="-67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3E86-ECE2-46F8-9BB2-9D20C24FEFE6}" type="datetimeFigureOut">
              <a:rPr lang="de-DE" smtClean="0"/>
              <a:t>28.01.2015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F7AB-4754-487E-B7B4-B00E955747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1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2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4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6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4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59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3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76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1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C245-7A37-4FE7-8D35-8266C470098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759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CCB9-52D9-4924-A736-20B76CCA658C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98DE8-689B-4958-BCD0-F483FDE0E58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60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BAB02-5844-4A1E-8B34-94ECF84E1A12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18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9E19B-D248-4C48-B715-15D4F591FBE6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F9574-7F13-4991-ABEB-1CB61F6F0D5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5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36297-36CF-4019-A691-1D076EEC3F98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48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82A0B-051A-4B14-89E6-8118CC7C0CC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90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784B4-E593-410D-94B5-52152DAADDA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76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ED968-4390-4911-BAF4-E19CF976F574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30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E45F9-A653-4FE9-B588-5586368707C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69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1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758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0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26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64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6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118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486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93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96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2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9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0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124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327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13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287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680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8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565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120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92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190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189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648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15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838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0511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649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389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108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8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28/01/2015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9CCD60-BCDD-48C0-BC16-D563167A3771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9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4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6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26" Type="http://schemas.openxmlformats.org/officeDocument/2006/relationships/tags" Target="../tags/tag108.xml"/><Relationship Id="rId39" Type="http://schemas.openxmlformats.org/officeDocument/2006/relationships/image" Target="../media/image79.png"/><Relationship Id="rId3" Type="http://schemas.openxmlformats.org/officeDocument/2006/relationships/tags" Target="../tags/tag85.xml"/><Relationship Id="rId21" Type="http://schemas.openxmlformats.org/officeDocument/2006/relationships/tags" Target="../tags/tag103.xml"/><Relationship Id="rId34" Type="http://schemas.openxmlformats.org/officeDocument/2006/relationships/image" Target="../media/image66.png"/><Relationship Id="rId42" Type="http://schemas.openxmlformats.org/officeDocument/2006/relationships/image" Target="../media/image82.png"/><Relationship Id="rId47" Type="http://schemas.openxmlformats.org/officeDocument/2006/relationships/image" Target="../media/image87.png"/><Relationship Id="rId50" Type="http://schemas.openxmlformats.org/officeDocument/2006/relationships/image" Target="../media/image90.png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5" Type="http://schemas.openxmlformats.org/officeDocument/2006/relationships/tags" Target="../tags/tag107.xml"/><Relationship Id="rId33" Type="http://schemas.openxmlformats.org/officeDocument/2006/relationships/image" Target="../media/image65.png"/><Relationship Id="rId38" Type="http://schemas.openxmlformats.org/officeDocument/2006/relationships/image" Target="../media/image78.png"/><Relationship Id="rId46" Type="http://schemas.openxmlformats.org/officeDocument/2006/relationships/image" Target="../media/image86.png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tags" Target="../tags/tag102.xml"/><Relationship Id="rId29" Type="http://schemas.openxmlformats.org/officeDocument/2006/relationships/image" Target="../media/image13.png"/><Relationship Id="rId41" Type="http://schemas.openxmlformats.org/officeDocument/2006/relationships/image" Target="../media/image81.png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24" Type="http://schemas.openxmlformats.org/officeDocument/2006/relationships/tags" Target="../tags/tag106.xml"/><Relationship Id="rId32" Type="http://schemas.openxmlformats.org/officeDocument/2006/relationships/image" Target="../media/image64.png"/><Relationship Id="rId37" Type="http://schemas.openxmlformats.org/officeDocument/2006/relationships/image" Target="../media/image70.png"/><Relationship Id="rId40" Type="http://schemas.openxmlformats.org/officeDocument/2006/relationships/image" Target="../media/image80.png"/><Relationship Id="rId45" Type="http://schemas.openxmlformats.org/officeDocument/2006/relationships/image" Target="../media/image85.png"/><Relationship Id="rId53" Type="http://schemas.openxmlformats.org/officeDocument/2006/relationships/image" Target="../media/image10.png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tags" Target="../tags/tag105.xml"/><Relationship Id="rId28" Type="http://schemas.openxmlformats.org/officeDocument/2006/relationships/image" Target="../media/image12.png"/><Relationship Id="rId36" Type="http://schemas.openxmlformats.org/officeDocument/2006/relationships/image" Target="../media/image69.png"/><Relationship Id="rId49" Type="http://schemas.openxmlformats.org/officeDocument/2006/relationships/image" Target="../media/image89.png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31" Type="http://schemas.openxmlformats.org/officeDocument/2006/relationships/image" Target="../media/image14.png"/><Relationship Id="rId44" Type="http://schemas.openxmlformats.org/officeDocument/2006/relationships/image" Target="../media/image84.png"/><Relationship Id="rId52" Type="http://schemas.openxmlformats.org/officeDocument/2006/relationships/image" Target="../media/image92.png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tags" Target="../tags/tag104.xml"/><Relationship Id="rId27" Type="http://schemas.openxmlformats.org/officeDocument/2006/relationships/slideLayout" Target="../slideLayouts/slideLayout26.xml"/><Relationship Id="rId30" Type="http://schemas.openxmlformats.org/officeDocument/2006/relationships/image" Target="../media/image63.png"/><Relationship Id="rId35" Type="http://schemas.openxmlformats.org/officeDocument/2006/relationships/image" Target="../media/image67.png"/><Relationship Id="rId43" Type="http://schemas.openxmlformats.org/officeDocument/2006/relationships/image" Target="../media/image83.png"/><Relationship Id="rId48" Type="http://schemas.openxmlformats.org/officeDocument/2006/relationships/image" Target="../media/image88.png"/><Relationship Id="rId8" Type="http://schemas.openxmlformats.org/officeDocument/2006/relationships/tags" Target="../tags/tag90.xml"/><Relationship Id="rId51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4.png"/><Relationship Id="rId39" Type="http://schemas.openxmlformats.org/officeDocument/2006/relationships/image" Target="../media/image103.png"/><Relationship Id="rId3" Type="http://schemas.openxmlformats.org/officeDocument/2006/relationships/tags" Target="../tags/tag111.xml"/><Relationship Id="rId21" Type="http://schemas.openxmlformats.org/officeDocument/2006/relationships/tags" Target="../tags/tag129.xml"/><Relationship Id="rId34" Type="http://schemas.openxmlformats.org/officeDocument/2006/relationships/image" Target="../media/image98.png"/><Relationship Id="rId42" Type="http://schemas.openxmlformats.org/officeDocument/2006/relationships/image" Target="../media/image106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63.png"/><Relationship Id="rId33" Type="http://schemas.openxmlformats.org/officeDocument/2006/relationships/image" Target="../media/image97.png"/><Relationship Id="rId38" Type="http://schemas.openxmlformats.org/officeDocument/2006/relationships/image" Target="../media/image102.png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29" Type="http://schemas.openxmlformats.org/officeDocument/2006/relationships/image" Target="../media/image93.png"/><Relationship Id="rId41" Type="http://schemas.openxmlformats.org/officeDocument/2006/relationships/image" Target="../media/image105.png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13.png"/><Relationship Id="rId32" Type="http://schemas.openxmlformats.org/officeDocument/2006/relationships/image" Target="../media/image96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12.png"/><Relationship Id="rId28" Type="http://schemas.openxmlformats.org/officeDocument/2006/relationships/image" Target="../media/image65.png"/><Relationship Id="rId36" Type="http://schemas.openxmlformats.org/officeDocument/2006/relationships/image" Target="../media/image100.png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31" Type="http://schemas.openxmlformats.org/officeDocument/2006/relationships/image" Target="../media/image95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slideLayout" Target="../slideLayouts/slideLayout26.xml"/><Relationship Id="rId27" Type="http://schemas.openxmlformats.org/officeDocument/2006/relationships/image" Target="../media/image64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Relationship Id="rId43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image" Target="../media/image12.png"/><Relationship Id="rId26" Type="http://schemas.openxmlformats.org/officeDocument/2006/relationships/image" Target="../media/image109.png"/><Relationship Id="rId3" Type="http://schemas.openxmlformats.org/officeDocument/2006/relationships/tags" Target="../tags/tag132.xml"/><Relationship Id="rId21" Type="http://schemas.openxmlformats.org/officeDocument/2006/relationships/image" Target="../media/image14.png"/><Relationship Id="rId34" Type="http://schemas.openxmlformats.org/officeDocument/2006/relationships/image" Target="../media/image117.png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slideLayout" Target="../slideLayouts/slideLayout26.xml"/><Relationship Id="rId25" Type="http://schemas.openxmlformats.org/officeDocument/2006/relationships/image" Target="../media/image108.jpeg"/><Relationship Id="rId33" Type="http://schemas.openxmlformats.org/officeDocument/2006/relationships/image" Target="../media/image116.png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20" Type="http://schemas.openxmlformats.org/officeDocument/2006/relationships/image" Target="../media/image63.png"/><Relationship Id="rId29" Type="http://schemas.openxmlformats.org/officeDocument/2006/relationships/image" Target="../media/image112.png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24" Type="http://schemas.openxmlformats.org/officeDocument/2006/relationships/image" Target="../media/image69.png"/><Relationship Id="rId32" Type="http://schemas.openxmlformats.org/officeDocument/2006/relationships/image" Target="../media/image115.png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23" Type="http://schemas.openxmlformats.org/officeDocument/2006/relationships/image" Target="../media/image67.png"/><Relationship Id="rId28" Type="http://schemas.openxmlformats.org/officeDocument/2006/relationships/image" Target="../media/image111.png"/><Relationship Id="rId10" Type="http://schemas.openxmlformats.org/officeDocument/2006/relationships/tags" Target="../tags/tag139.xml"/><Relationship Id="rId19" Type="http://schemas.openxmlformats.org/officeDocument/2006/relationships/image" Target="../media/image13.png"/><Relationship Id="rId31" Type="http://schemas.openxmlformats.org/officeDocument/2006/relationships/image" Target="../media/image114.png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Relationship Id="rId22" Type="http://schemas.openxmlformats.org/officeDocument/2006/relationships/image" Target="../media/image66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tags" Target="../tags/tag158.xml"/><Relationship Id="rId18" Type="http://schemas.openxmlformats.org/officeDocument/2006/relationships/tags" Target="../tags/tag163.xml"/><Relationship Id="rId26" Type="http://schemas.openxmlformats.org/officeDocument/2006/relationships/image" Target="../media/image123.png"/><Relationship Id="rId3" Type="http://schemas.openxmlformats.org/officeDocument/2006/relationships/tags" Target="../tags/tag148.xml"/><Relationship Id="rId21" Type="http://schemas.openxmlformats.org/officeDocument/2006/relationships/image" Target="../media/image118.png"/><Relationship Id="rId34" Type="http://schemas.openxmlformats.org/officeDocument/2006/relationships/image" Target="../media/image131.png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17" Type="http://schemas.openxmlformats.org/officeDocument/2006/relationships/tags" Target="../tags/tag162.xml"/><Relationship Id="rId25" Type="http://schemas.openxmlformats.org/officeDocument/2006/relationships/image" Target="../media/image122.png"/><Relationship Id="rId33" Type="http://schemas.openxmlformats.org/officeDocument/2006/relationships/image" Target="../media/image130.png"/><Relationship Id="rId38" Type="http://schemas.openxmlformats.org/officeDocument/2006/relationships/image" Target="../media/image135.png"/><Relationship Id="rId2" Type="http://schemas.openxmlformats.org/officeDocument/2006/relationships/tags" Target="../tags/tag147.xml"/><Relationship Id="rId16" Type="http://schemas.openxmlformats.org/officeDocument/2006/relationships/tags" Target="../tags/tag161.xml"/><Relationship Id="rId20" Type="http://schemas.openxmlformats.org/officeDocument/2006/relationships/slideLayout" Target="../slideLayouts/slideLayout36.xml"/><Relationship Id="rId29" Type="http://schemas.openxmlformats.org/officeDocument/2006/relationships/image" Target="../media/image126.png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24" Type="http://schemas.openxmlformats.org/officeDocument/2006/relationships/image" Target="../media/image121.png"/><Relationship Id="rId32" Type="http://schemas.openxmlformats.org/officeDocument/2006/relationships/image" Target="../media/image129.png"/><Relationship Id="rId37" Type="http://schemas.openxmlformats.org/officeDocument/2006/relationships/image" Target="../media/image134.png"/><Relationship Id="rId5" Type="http://schemas.openxmlformats.org/officeDocument/2006/relationships/tags" Target="../tags/tag150.xml"/><Relationship Id="rId15" Type="http://schemas.openxmlformats.org/officeDocument/2006/relationships/tags" Target="../tags/tag160.xml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36" Type="http://schemas.openxmlformats.org/officeDocument/2006/relationships/image" Target="../media/image133.png"/><Relationship Id="rId10" Type="http://schemas.openxmlformats.org/officeDocument/2006/relationships/tags" Target="../tags/tag155.xml"/><Relationship Id="rId19" Type="http://schemas.openxmlformats.org/officeDocument/2006/relationships/tags" Target="../tags/tag164.xml"/><Relationship Id="rId31" Type="http://schemas.openxmlformats.org/officeDocument/2006/relationships/image" Target="../media/image128.png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tags" Target="../tags/tag159.xml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Relationship Id="rId35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tags" Target="../tags/tag167.xml"/><Relationship Id="rId7" Type="http://schemas.openxmlformats.org/officeDocument/2006/relationships/image" Target="../media/image136.jpeg"/><Relationship Id="rId12" Type="http://schemas.openxmlformats.org/officeDocument/2006/relationships/image" Target="../media/image141.png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slideLayout" Target="../slideLayouts/slideLayout36.xml"/><Relationship Id="rId11" Type="http://schemas.openxmlformats.org/officeDocument/2006/relationships/image" Target="../media/image140.png"/><Relationship Id="rId5" Type="http://schemas.openxmlformats.org/officeDocument/2006/relationships/tags" Target="../tags/tag169.xml"/><Relationship Id="rId10" Type="http://schemas.openxmlformats.org/officeDocument/2006/relationships/image" Target="../media/image139.png"/><Relationship Id="rId4" Type="http://schemas.openxmlformats.org/officeDocument/2006/relationships/tags" Target="../tags/tag168.xml"/><Relationship Id="rId9" Type="http://schemas.openxmlformats.org/officeDocument/2006/relationships/image" Target="../media/image1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17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jpe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4.xml"/><Relationship Id="rId21" Type="http://schemas.openxmlformats.org/officeDocument/2006/relationships/image" Target="../media/image11.png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60.xml"/><Relationship Id="rId17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14.png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9" Type="http://schemas.openxmlformats.org/officeDocument/2006/relationships/image" Target="../media/image21.png"/><Relationship Id="rId21" Type="http://schemas.openxmlformats.org/officeDocument/2006/relationships/tags" Target="../tags/tag33.xml"/><Relationship Id="rId34" Type="http://schemas.openxmlformats.org/officeDocument/2006/relationships/image" Target="../media/image16.png"/><Relationship Id="rId42" Type="http://schemas.openxmlformats.org/officeDocument/2006/relationships/image" Target="../media/image24.png"/><Relationship Id="rId47" Type="http://schemas.openxmlformats.org/officeDocument/2006/relationships/image" Target="../media/image29.png"/><Relationship Id="rId50" Type="http://schemas.openxmlformats.org/officeDocument/2006/relationships/image" Target="../media/image32.png"/><Relationship Id="rId55" Type="http://schemas.openxmlformats.org/officeDocument/2006/relationships/image" Target="../media/image37.png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41" Type="http://schemas.openxmlformats.org/officeDocument/2006/relationships/image" Target="../media/image23.png"/><Relationship Id="rId54" Type="http://schemas.openxmlformats.org/officeDocument/2006/relationships/image" Target="../media/image36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32" Type="http://schemas.openxmlformats.org/officeDocument/2006/relationships/slideLayout" Target="../slideLayouts/slideLayout36.xml"/><Relationship Id="rId37" Type="http://schemas.openxmlformats.org/officeDocument/2006/relationships/image" Target="../media/image19.png"/><Relationship Id="rId40" Type="http://schemas.openxmlformats.org/officeDocument/2006/relationships/image" Target="../media/image22.png"/><Relationship Id="rId45" Type="http://schemas.openxmlformats.org/officeDocument/2006/relationships/image" Target="../media/image27.png"/><Relationship Id="rId53" Type="http://schemas.openxmlformats.org/officeDocument/2006/relationships/image" Target="../media/image35.png"/><Relationship Id="rId58" Type="http://schemas.openxmlformats.org/officeDocument/2006/relationships/image" Target="../media/image40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36" Type="http://schemas.openxmlformats.org/officeDocument/2006/relationships/image" Target="../media/image18.png"/><Relationship Id="rId49" Type="http://schemas.openxmlformats.org/officeDocument/2006/relationships/image" Target="../media/image31.png"/><Relationship Id="rId57" Type="http://schemas.openxmlformats.org/officeDocument/2006/relationships/image" Target="../media/image39.png"/><Relationship Id="rId61" Type="http://schemas.openxmlformats.org/officeDocument/2006/relationships/image" Target="../media/image43.png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31" Type="http://schemas.openxmlformats.org/officeDocument/2006/relationships/tags" Target="../tags/tag43.xml"/><Relationship Id="rId44" Type="http://schemas.openxmlformats.org/officeDocument/2006/relationships/image" Target="../media/image26.png"/><Relationship Id="rId52" Type="http://schemas.openxmlformats.org/officeDocument/2006/relationships/image" Target="../media/image34.png"/><Relationship Id="rId60" Type="http://schemas.openxmlformats.org/officeDocument/2006/relationships/image" Target="../media/image42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tags" Target="../tags/tag42.xml"/><Relationship Id="rId35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image" Target="../media/image30.png"/><Relationship Id="rId56" Type="http://schemas.openxmlformats.org/officeDocument/2006/relationships/image" Target="../media/image38.png"/><Relationship Id="rId8" Type="http://schemas.openxmlformats.org/officeDocument/2006/relationships/tags" Target="../tags/tag20.xml"/><Relationship Id="rId51" Type="http://schemas.openxmlformats.org/officeDocument/2006/relationships/image" Target="../media/image33.png"/><Relationship Id="rId3" Type="http://schemas.openxmlformats.org/officeDocument/2006/relationships/tags" Target="../tags/tag15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33" Type="http://schemas.openxmlformats.org/officeDocument/2006/relationships/image" Target="../media/image15.png"/><Relationship Id="rId38" Type="http://schemas.openxmlformats.org/officeDocument/2006/relationships/image" Target="../media/image20.png"/><Relationship Id="rId46" Type="http://schemas.openxmlformats.org/officeDocument/2006/relationships/image" Target="../media/image28.png"/><Relationship Id="rId5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51.png"/><Relationship Id="rId3" Type="http://schemas.openxmlformats.org/officeDocument/2006/relationships/tags" Target="../tags/tag46.xml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10" Type="http://schemas.openxmlformats.org/officeDocument/2006/relationships/tags" Target="../tags/tag53.xml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image" Target="../media/image63.png"/><Relationship Id="rId39" Type="http://schemas.openxmlformats.org/officeDocument/2006/relationships/image" Target="../media/image73.png"/><Relationship Id="rId3" Type="http://schemas.openxmlformats.org/officeDocument/2006/relationships/tags" Target="../tags/tag64.xml"/><Relationship Id="rId21" Type="http://schemas.openxmlformats.org/officeDocument/2006/relationships/tags" Target="../tags/tag82.xml"/><Relationship Id="rId34" Type="http://schemas.openxmlformats.org/officeDocument/2006/relationships/image" Target="../media/image70.png"/><Relationship Id="rId42" Type="http://schemas.openxmlformats.org/officeDocument/2006/relationships/image" Target="../media/image76.png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image" Target="../media/image13.png"/><Relationship Id="rId33" Type="http://schemas.openxmlformats.org/officeDocument/2006/relationships/image" Target="../media/image69.png"/><Relationship Id="rId38" Type="http://schemas.openxmlformats.org/officeDocument/2006/relationships/image" Target="../media/image11.png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29" Type="http://schemas.openxmlformats.org/officeDocument/2006/relationships/image" Target="../media/image65.png"/><Relationship Id="rId41" Type="http://schemas.openxmlformats.org/officeDocument/2006/relationships/image" Target="../media/image75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image" Target="../media/image12.png"/><Relationship Id="rId32" Type="http://schemas.openxmlformats.org/officeDocument/2006/relationships/image" Target="../media/image68.png"/><Relationship Id="rId37" Type="http://schemas.openxmlformats.org/officeDocument/2006/relationships/image" Target="../media/image10.png"/><Relationship Id="rId40" Type="http://schemas.openxmlformats.org/officeDocument/2006/relationships/image" Target="../media/image74.png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image" Target="../media/image62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31" Type="http://schemas.openxmlformats.org/officeDocument/2006/relationships/image" Target="../media/image67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slideLayout" Target="../slideLayouts/slideLayout26.xml"/><Relationship Id="rId27" Type="http://schemas.openxmlformats.org/officeDocument/2006/relationships/image" Target="../media/image14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43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3789040"/>
            <a:ext cx="9186863" cy="306896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algn="l" eaLnBrk="1" hangingPunct="1"/>
            <a:r>
              <a:rPr lang="en-GB" altLang="de-DE" sz="2400" dirty="0" smtClean="0"/>
              <a:t>STATG019 – Selected Topics in Statistics 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3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>
            <a:normAutofit fontScale="92500" lnSpcReduction="10000"/>
          </a:bodyPr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>
                <a:solidFill>
                  <a:srgbClr val="004359"/>
                </a:solidFill>
              </a:rPr>
              <a:t>Learning with Gaussian Processes</a:t>
            </a:r>
            <a:endParaRPr lang="en-GB" altLang="de-DE" sz="2400" dirty="0" smtClean="0">
              <a:solidFill>
                <a:srgbClr val="004359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38"/>
          <p:cNvCxnSpPr/>
          <p:nvPr/>
        </p:nvCxnSpPr>
        <p:spPr>
          <a:xfrm flipV="1">
            <a:off x="6620136" y="1551728"/>
            <a:ext cx="1" cy="15715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9" idx="4"/>
          </p:cNvCxnSpPr>
          <p:nvPr/>
        </p:nvCxnSpPr>
        <p:spPr>
          <a:xfrm flipV="1">
            <a:off x="8365565" y="1017991"/>
            <a:ext cx="0" cy="127716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 flipV="1">
            <a:off x="5976156" y="988807"/>
            <a:ext cx="2699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976156" y="3077039"/>
            <a:ext cx="2628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58" y="1115119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142850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729683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Ellipse 25"/>
          <p:cNvSpPr/>
          <p:nvPr/>
        </p:nvSpPr>
        <p:spPr>
          <a:xfrm>
            <a:off x="7118569" y="210603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6228184" y="228495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7406601" y="166316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8342705" y="109998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Gerade Verbindung 33"/>
          <p:cNvCxnSpPr/>
          <p:nvPr/>
        </p:nvCxnSpPr>
        <p:spPr>
          <a:xfrm flipV="1">
            <a:off x="7428489" y="1713262"/>
            <a:ext cx="1" cy="314321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7132374" y="1934639"/>
            <a:ext cx="0" cy="16508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6251042" y="2362615"/>
            <a:ext cx="1" cy="4006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588224" y="152002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408834"/>
            <a:ext cx="4247446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7519" y="3149047"/>
            <a:ext cx="124921" cy="1151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3031" y="1033586"/>
            <a:ext cx="125113" cy="1631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502" y="1769147"/>
            <a:ext cx="3119704" cy="2296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9242" y="1739308"/>
            <a:ext cx="956679" cy="2492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reihandform 14"/>
          <p:cNvSpPr/>
          <p:nvPr/>
        </p:nvSpPr>
        <p:spPr>
          <a:xfrm>
            <a:off x="6060332" y="908720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/>
          <p:cNvSpPr/>
          <p:nvPr/>
        </p:nvSpPr>
        <p:spPr>
          <a:xfrm>
            <a:off x="7956376" y="166426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51"/>
          <p:cNvCxnSpPr/>
          <p:nvPr/>
        </p:nvCxnSpPr>
        <p:spPr>
          <a:xfrm flipV="1">
            <a:off x="7970181" y="1492863"/>
            <a:ext cx="0" cy="16508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8086585" y="1174256"/>
            <a:ext cx="1" cy="15715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8054673" y="114255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Gerade Verbindung 54"/>
          <p:cNvCxnSpPr>
            <a:stCxn id="56" idx="4"/>
          </p:cNvCxnSpPr>
          <p:nvPr/>
        </p:nvCxnSpPr>
        <p:spPr>
          <a:xfrm flipV="1">
            <a:off x="6421349" y="2147507"/>
            <a:ext cx="0" cy="127716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6398489" y="2229504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Regression with Gaussian processes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51520" y="23488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Main assumptions: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060848"/>
            <a:ext cx="4113346" cy="2491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49" y="2767309"/>
            <a:ext cx="4325499" cy="229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51520" y="331692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Equivalently: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1345" y="3409750"/>
            <a:ext cx="938297" cy="2492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3888" y="3419375"/>
            <a:ext cx="2450683" cy="2493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0779" y="3409687"/>
            <a:ext cx="2105677" cy="2492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7897" y="3711385"/>
            <a:ext cx="1704583" cy="2968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611560" y="3703879"/>
            <a:ext cx="28083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By additivity of variance: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21" name="Grafik 20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89372" y="3774995"/>
            <a:ext cx="1742668" cy="2492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Textfeld 59"/>
          <p:cNvSpPr txBox="1"/>
          <p:nvPr/>
        </p:nvSpPr>
        <p:spPr>
          <a:xfrm>
            <a:off x="611559" y="4011161"/>
            <a:ext cx="57869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So regression with noise can be reduced to interpolation!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86" name="Grafik 85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477" y="3029225"/>
            <a:ext cx="5040110" cy="23270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7" name="Grafik 86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121" y="6163985"/>
            <a:ext cx="4498076" cy="2525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0" name="Grafik 79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398" y="6453336"/>
            <a:ext cx="5616842" cy="27092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611560" y="4443209"/>
            <a:ext cx="57869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Substitution into previous equations yields, for posterior: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22" name="Grafik 21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7211" y="4816402"/>
            <a:ext cx="6881213" cy="2709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200" y="5144957"/>
            <a:ext cx="2649150" cy="25902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Textfeld 65"/>
          <p:cNvSpPr txBox="1"/>
          <p:nvPr/>
        </p:nvSpPr>
        <p:spPr>
          <a:xfrm>
            <a:off x="5620565" y="5085184"/>
            <a:ext cx="82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where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30" name="Grafik 29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441" y="5224464"/>
            <a:ext cx="3676853" cy="1918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5492360"/>
            <a:ext cx="1589090" cy="2677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Textfeld 68"/>
          <p:cNvSpPr txBox="1"/>
          <p:nvPr/>
        </p:nvSpPr>
        <p:spPr>
          <a:xfrm>
            <a:off x="2834183" y="5420523"/>
            <a:ext cx="18707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thus posterior is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74" name="Grafik 73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4230" y="5808518"/>
            <a:ext cx="7134101" cy="2709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P_tmp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8304" y="6347990"/>
            <a:ext cx="1611724" cy="2589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Textfeld 71"/>
          <p:cNvSpPr txBox="1"/>
          <p:nvPr/>
        </p:nvSpPr>
        <p:spPr>
          <a:xfrm>
            <a:off x="6772693" y="6021288"/>
            <a:ext cx="82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where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79" name="Grafik 78" descr="TP_tmp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5517232"/>
            <a:ext cx="2298352" cy="1970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2" name="Grafik 81" descr="TP_tmp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0135" y="6084444"/>
            <a:ext cx="1556361" cy="2968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Textfeld 82"/>
          <p:cNvSpPr txBox="1"/>
          <p:nvPr/>
        </p:nvSpPr>
        <p:spPr>
          <a:xfrm>
            <a:off x="3018652" y="3365081"/>
            <a:ext cx="82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with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6070058" y="3356992"/>
            <a:ext cx="59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2"/>
                </a:solidFill>
              </a:rPr>
              <a:t>s.t.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59" name="Freihandform 58"/>
          <p:cNvSpPr/>
          <p:nvPr/>
        </p:nvSpPr>
        <p:spPr>
          <a:xfrm>
            <a:off x="6084168" y="548680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ihandform 60"/>
          <p:cNvSpPr/>
          <p:nvPr/>
        </p:nvSpPr>
        <p:spPr>
          <a:xfrm>
            <a:off x="6084168" y="1259135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8" grpId="0"/>
      <p:bldP spid="60" grpId="0"/>
      <p:bldP spid="63" grpId="0"/>
      <p:bldP spid="66" grpId="0"/>
      <p:bldP spid="69" grpId="0"/>
      <p:bldP spid="72" grpId="0"/>
      <p:bldP spid="83" grpId="0"/>
      <p:bldP spid="84" grpId="0"/>
      <p:bldP spid="59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38"/>
          <p:cNvCxnSpPr/>
          <p:nvPr/>
        </p:nvCxnSpPr>
        <p:spPr>
          <a:xfrm flipV="1">
            <a:off x="6620136" y="1487213"/>
            <a:ext cx="1" cy="15715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9" idx="4"/>
          </p:cNvCxnSpPr>
          <p:nvPr/>
        </p:nvCxnSpPr>
        <p:spPr>
          <a:xfrm flipV="1">
            <a:off x="8365565" y="953476"/>
            <a:ext cx="0" cy="127716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 flipV="1">
            <a:off x="5976156" y="924292"/>
            <a:ext cx="2699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976156" y="3012524"/>
            <a:ext cx="2628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58" y="1050604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078335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665168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Ellipse 25"/>
          <p:cNvSpPr/>
          <p:nvPr/>
        </p:nvSpPr>
        <p:spPr>
          <a:xfrm>
            <a:off x="7118569" y="2041522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6228184" y="222043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7406601" y="159865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8342705" y="103547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Gerade Verbindung 33"/>
          <p:cNvCxnSpPr/>
          <p:nvPr/>
        </p:nvCxnSpPr>
        <p:spPr>
          <a:xfrm flipV="1">
            <a:off x="7428489" y="1648747"/>
            <a:ext cx="1" cy="314321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7132374" y="1870124"/>
            <a:ext cx="0" cy="16508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6251042" y="2298100"/>
            <a:ext cx="1" cy="4006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588224" y="145550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344319"/>
            <a:ext cx="4247446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7519" y="3084532"/>
            <a:ext cx="124921" cy="1151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3031" y="969071"/>
            <a:ext cx="125113" cy="1631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reihandform 14"/>
          <p:cNvSpPr/>
          <p:nvPr/>
        </p:nvSpPr>
        <p:spPr>
          <a:xfrm>
            <a:off x="6060332" y="844205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/>
          <p:cNvSpPr/>
          <p:nvPr/>
        </p:nvSpPr>
        <p:spPr>
          <a:xfrm>
            <a:off x="7956376" y="159974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51"/>
          <p:cNvCxnSpPr/>
          <p:nvPr/>
        </p:nvCxnSpPr>
        <p:spPr>
          <a:xfrm flipV="1">
            <a:off x="7970181" y="1428348"/>
            <a:ext cx="0" cy="16508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8086585" y="1109741"/>
            <a:ext cx="1" cy="15715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8054673" y="107803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Gerade Verbindung 54"/>
          <p:cNvCxnSpPr>
            <a:stCxn id="56" idx="4"/>
          </p:cNvCxnSpPr>
          <p:nvPr/>
        </p:nvCxnSpPr>
        <p:spPr>
          <a:xfrm flipV="1">
            <a:off x="6421349" y="2082992"/>
            <a:ext cx="0" cy="127716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6398489" y="2164989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On error and parameter estimation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51520" y="399637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Remark 3: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67544" y="471645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Methods: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8547" y="4121136"/>
            <a:ext cx="3367671" cy="2296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683568" y="4358468"/>
            <a:ext cx="75608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The probabilistic viewpoint allows to find best parameters via the following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7603" y="1677858"/>
            <a:ext cx="3956140" cy="2525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959870"/>
            <a:ext cx="4280367" cy="2524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549177" y="5106935"/>
            <a:ext cx="16561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Log-likelihood: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47" name="Grafik 46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3113" y="5174757"/>
            <a:ext cx="6521522" cy="2525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Textfeld 65"/>
          <p:cNvSpPr txBox="1"/>
          <p:nvPr/>
        </p:nvSpPr>
        <p:spPr>
          <a:xfrm>
            <a:off x="6156176" y="6091164"/>
            <a:ext cx="295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Optimization and integrals require numerical methods…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5" name="Grafik 64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1359" y="4120895"/>
            <a:ext cx="3635627" cy="2295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1619672" y="4752992"/>
            <a:ext cx="64807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Maximum likelihood, maximum-a-posteriori, posterior expectation 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46" name="Grafik 45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7142" y="5476600"/>
            <a:ext cx="2059314" cy="2351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6444208" y="5672879"/>
            <a:ext cx="2330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“characteristic polynomial”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6146551" y="5466975"/>
            <a:ext cx="67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with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539552" y="5770729"/>
            <a:ext cx="24032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Bayes posterior: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49" name="Grafik 48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5476600"/>
            <a:ext cx="2523324" cy="1943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5850964"/>
            <a:ext cx="2492998" cy="2352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4788025" y="594928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“prior”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539552" y="6313285"/>
            <a:ext cx="24032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Bayesian prediction: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64" name="Grafik 63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89023" y="6235180"/>
            <a:ext cx="3179121" cy="5061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2" name="Textfeld 81"/>
          <p:cNvSpPr txBox="1"/>
          <p:nvPr/>
        </p:nvSpPr>
        <p:spPr>
          <a:xfrm>
            <a:off x="251520" y="2284365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Remark 1: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90" name="Grafik 89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10" y="2682905"/>
            <a:ext cx="4298797" cy="18096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Textfeld 84"/>
          <p:cNvSpPr txBox="1"/>
          <p:nvPr/>
        </p:nvSpPr>
        <p:spPr>
          <a:xfrm>
            <a:off x="251520" y="2932437"/>
            <a:ext cx="160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Remark 2: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89" name="Grafik 88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071" y="2389954"/>
            <a:ext cx="2727663" cy="2351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" name="Grafik 91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016" y="3058752"/>
            <a:ext cx="4172370" cy="21674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5" name="Grafik 94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874" y="3364485"/>
            <a:ext cx="5978440" cy="2524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6" name="Textfeld 95"/>
          <p:cNvSpPr txBox="1"/>
          <p:nvPr/>
        </p:nvSpPr>
        <p:spPr>
          <a:xfrm>
            <a:off x="539552" y="3302102"/>
            <a:ext cx="75608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Then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99" name="Grafik 98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3705398"/>
            <a:ext cx="5580780" cy="23515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Grafik 100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3232" y="3739808"/>
            <a:ext cx="1444504" cy="2167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Freihandform 58"/>
          <p:cNvSpPr/>
          <p:nvPr/>
        </p:nvSpPr>
        <p:spPr>
          <a:xfrm>
            <a:off x="6084168" y="476672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ihandform 59"/>
          <p:cNvSpPr/>
          <p:nvPr/>
        </p:nvSpPr>
        <p:spPr>
          <a:xfrm>
            <a:off x="6084168" y="1187127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7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4" grpId="0"/>
      <p:bldP spid="58" grpId="0"/>
      <p:bldP spid="63" grpId="0"/>
      <p:bldP spid="66" grpId="0"/>
      <p:bldP spid="61" grpId="0"/>
      <p:bldP spid="68" grpId="0"/>
      <p:bldP spid="70" grpId="0"/>
      <p:bldP spid="71" grpId="0"/>
      <p:bldP spid="77" grpId="0"/>
      <p:bldP spid="78" grpId="0"/>
      <p:bldP spid="82" grpId="0"/>
      <p:bldP spid="85" grpId="0"/>
      <p:bldP spid="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Kriging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5667378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58" y="1115119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142850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729683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408834"/>
            <a:ext cx="4247446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Kriging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79512" y="3544141"/>
            <a:ext cx="192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Interpretation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352403" y="2420888"/>
            <a:ext cx="53181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Mathematically identical to GP/ridge regression and Gaussian process prediction, with a </a:t>
            </a:r>
            <a:r>
              <a:rPr lang="en-GB" sz="1700" b="1" i="1" dirty="0" smtClean="0">
                <a:solidFill>
                  <a:schemeClr val="tx2"/>
                </a:solidFill>
              </a:rPr>
              <a:t>few differences: </a:t>
            </a:r>
            <a:endParaRPr lang="en-GB" sz="1700" b="1" i="1" dirty="0">
              <a:solidFill>
                <a:schemeClr val="tx2"/>
              </a:solidFill>
            </a:endParaRPr>
          </a:p>
        </p:txBody>
      </p:sp>
      <p:sp>
        <p:nvSpPr>
          <p:cNvPr id="60" name="Textfeld 59"/>
          <p:cNvSpPr txBox="1"/>
          <p:nvPr/>
        </p:nvSpPr>
        <p:spPr>
          <a:xfrm>
            <a:off x="1633391" y="605989"/>
            <a:ext cx="417237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(after D.G. </a:t>
            </a:r>
            <a:r>
              <a:rPr lang="en-GB" sz="1700" dirty="0" err="1" smtClean="0">
                <a:solidFill>
                  <a:schemeClr val="tx2"/>
                </a:solidFill>
              </a:rPr>
              <a:t>Krige’s</a:t>
            </a:r>
            <a:r>
              <a:rPr lang="en-GB" sz="1700" dirty="0" smtClean="0">
                <a:solidFill>
                  <a:schemeClr val="tx2"/>
                </a:solidFill>
              </a:rPr>
              <a:t> master’s thesis, 1951)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67" name="Grafik 6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502" y="1769147"/>
            <a:ext cx="3119704" cy="2296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9" name="Grafik 6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9242" y="1739308"/>
            <a:ext cx="956679" cy="2492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2" name="Grafik 7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060848"/>
            <a:ext cx="4113346" cy="2491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Example of kriging: an interpolated surface based on data points. 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00" y="611063"/>
            <a:ext cx="3225969" cy="246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feld 72"/>
          <p:cNvSpPr txBox="1"/>
          <p:nvPr/>
        </p:nvSpPr>
        <p:spPr>
          <a:xfrm>
            <a:off x="1926953" y="3573977"/>
            <a:ext cx="66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as error minimizing prediction for specific point processes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74" name="Textfeld 73"/>
          <p:cNvSpPr txBox="1"/>
          <p:nvPr/>
        </p:nvSpPr>
        <p:spPr>
          <a:xfrm>
            <a:off x="179512" y="3144031"/>
            <a:ext cx="1923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Application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1691680" y="316984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predominantly in </a:t>
            </a:r>
            <a:r>
              <a:rPr lang="en-GB" dirty="0" err="1" smtClean="0">
                <a:solidFill>
                  <a:schemeClr val="tx2"/>
                </a:solidFill>
              </a:rPr>
              <a:t>geostatistics</a:t>
            </a:r>
            <a:r>
              <a:rPr lang="en-GB" dirty="0" smtClean="0">
                <a:solidFill>
                  <a:schemeClr val="tx2"/>
                </a:solidFill>
              </a:rPr>
              <a:t> to find ore, oil, gold, </a:t>
            </a:r>
            <a:r>
              <a:rPr lang="en-GB" dirty="0" err="1" smtClean="0">
                <a:solidFill>
                  <a:schemeClr val="tx2"/>
                </a:solidFill>
              </a:rPr>
              <a:t>etc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4703" y="3265734"/>
            <a:ext cx="746246" cy="2296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9" name="Textfeld 78"/>
          <p:cNvSpPr txBox="1"/>
          <p:nvPr/>
        </p:nvSpPr>
        <p:spPr>
          <a:xfrm>
            <a:off x="179512" y="400349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Mean functions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9752" y="4115572"/>
            <a:ext cx="841537" cy="2491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1" name="Textfeld 80"/>
          <p:cNvSpPr txBox="1"/>
          <p:nvPr/>
        </p:nvSpPr>
        <p:spPr>
          <a:xfrm>
            <a:off x="2024613" y="4311851"/>
            <a:ext cx="1539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“ordinary kriging”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6247" y="4115572"/>
            <a:ext cx="1204931" cy="24901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4" name="Textfeld 83"/>
          <p:cNvSpPr txBox="1"/>
          <p:nvPr/>
        </p:nvSpPr>
        <p:spPr>
          <a:xfrm>
            <a:off x="3662372" y="4331596"/>
            <a:ext cx="2061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“universal kriging”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076056" y="4096322"/>
            <a:ext cx="105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polynomial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6372200" y="4062814"/>
            <a:ext cx="21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known, or unknown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179512" y="4757082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The </a:t>
            </a:r>
            <a:r>
              <a:rPr lang="en-GB" sz="2000" b="1" dirty="0" err="1" smtClean="0">
                <a:solidFill>
                  <a:schemeClr val="tx2"/>
                </a:solidFill>
              </a:rPr>
              <a:t>variogram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3935" y="5514641"/>
            <a:ext cx="3290033" cy="6506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3519" y="4725144"/>
            <a:ext cx="2792404" cy="4786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9164" y="5675068"/>
            <a:ext cx="2869220" cy="243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7" name="Textfeld 96"/>
          <p:cNvSpPr txBox="1"/>
          <p:nvPr/>
        </p:nvSpPr>
        <p:spPr>
          <a:xfrm>
            <a:off x="4323182" y="5589240"/>
            <a:ext cx="767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where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8438" y="4744394"/>
            <a:ext cx="3021954" cy="4786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4548" y="6295793"/>
            <a:ext cx="3882864" cy="22955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3" name="Textfeld 102"/>
          <p:cNvSpPr txBox="1"/>
          <p:nvPr/>
        </p:nvSpPr>
        <p:spPr>
          <a:xfrm>
            <a:off x="648754" y="5181223"/>
            <a:ext cx="2362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“empirical </a:t>
            </a:r>
            <a:r>
              <a:rPr lang="en-GB" sz="1600" dirty="0" err="1" smtClean="0">
                <a:solidFill>
                  <a:schemeClr val="tx2"/>
                </a:solidFill>
              </a:rPr>
              <a:t>variogram</a:t>
            </a:r>
            <a:r>
              <a:rPr lang="en-GB" sz="1600" dirty="0" smtClean="0">
                <a:solidFill>
                  <a:schemeClr val="tx2"/>
                </a:solidFill>
              </a:rPr>
              <a:t>”: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5119004" y="6258798"/>
            <a:ext cx="37014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i="1" dirty="0" smtClean="0">
                <a:solidFill>
                  <a:schemeClr val="tx2"/>
                </a:solidFill>
              </a:rPr>
              <a:t>then</a:t>
            </a:r>
            <a:r>
              <a:rPr lang="en-GB" sz="1700" dirty="0" smtClean="0">
                <a:solidFill>
                  <a:schemeClr val="tx2"/>
                </a:solidFill>
              </a:rPr>
              <a:t> regression is applied.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23" name="Grafik 22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6552" y="5140444"/>
            <a:ext cx="1617044" cy="4350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10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8" grpId="0"/>
      <p:bldP spid="73" grpId="0"/>
      <p:bldP spid="74" grpId="0"/>
      <p:bldP spid="75" grpId="0"/>
      <p:bldP spid="79" grpId="0"/>
      <p:bldP spid="81" grpId="0"/>
      <p:bldP spid="84" grpId="0"/>
      <p:bldP spid="86" grpId="0"/>
      <p:bldP spid="87" grpId="0"/>
      <p:bldP spid="88" grpId="0"/>
      <p:bldP spid="97" grpId="0"/>
      <p:bldP spid="103" grpId="0"/>
      <p:bldP spid="10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Gaussian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process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classification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7564515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/>
          <p:cNvSpPr txBox="1"/>
          <p:nvPr/>
        </p:nvSpPr>
        <p:spPr>
          <a:xfrm>
            <a:off x="467544" y="938185"/>
            <a:ext cx="189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Regression: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Classification with Gaussian processes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83" name="Grafik 8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8794" y="1058473"/>
            <a:ext cx="2334602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2179321" y="1274857"/>
            <a:ext cx="32140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learn a </a:t>
            </a:r>
            <a:r>
              <a:rPr lang="en-GB" sz="1700" dirty="0" err="1" smtClean="0">
                <a:solidFill>
                  <a:schemeClr val="tx2"/>
                </a:solidFill>
              </a:rPr>
              <a:t>regressor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3410" y="1049105"/>
            <a:ext cx="2388870" cy="222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5505" y="1337137"/>
            <a:ext cx="2036655" cy="241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Textfeld 72"/>
          <p:cNvSpPr txBox="1"/>
          <p:nvPr/>
        </p:nvSpPr>
        <p:spPr>
          <a:xfrm>
            <a:off x="179512" y="1556792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Classification: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5" name="Grafik 74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8794" y="1677080"/>
            <a:ext cx="2334602" cy="2223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1" name="Textfeld 80"/>
          <p:cNvSpPr txBox="1"/>
          <p:nvPr/>
        </p:nvSpPr>
        <p:spPr>
          <a:xfrm>
            <a:off x="2195736" y="1893464"/>
            <a:ext cx="321401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learn a classifier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254" y="1657984"/>
            <a:ext cx="2925538" cy="241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2622" y="1965472"/>
            <a:ext cx="2018515" cy="2410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2" name="Textfeld 91"/>
          <p:cNvSpPr txBox="1"/>
          <p:nvPr/>
        </p:nvSpPr>
        <p:spPr>
          <a:xfrm>
            <a:off x="467544" y="224653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Idea 1: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58" name="Textfeld 157"/>
          <p:cNvSpPr txBox="1"/>
          <p:nvPr/>
        </p:nvSpPr>
        <p:spPr>
          <a:xfrm>
            <a:off x="372707" y="4129830"/>
            <a:ext cx="18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Good news: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656" y="2355843"/>
            <a:ext cx="3758909" cy="2411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6491584" y="1988840"/>
            <a:ext cx="2364350" cy="2023365"/>
            <a:chOff x="6195510" y="1988840"/>
            <a:chExt cx="2860864" cy="2448272"/>
          </a:xfrm>
        </p:grpSpPr>
        <p:cxnSp>
          <p:nvCxnSpPr>
            <p:cNvPr id="66" name="Gerade Verbindung mit Pfeil 65"/>
            <p:cNvCxnSpPr/>
            <p:nvPr/>
          </p:nvCxnSpPr>
          <p:spPr>
            <a:xfrm flipH="1" flipV="1">
              <a:off x="6195510" y="1988840"/>
              <a:ext cx="2188" cy="2448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/>
            <p:cNvCxnSpPr/>
            <p:nvPr/>
          </p:nvCxnSpPr>
          <p:spPr>
            <a:xfrm>
              <a:off x="6196899" y="4437112"/>
              <a:ext cx="28594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/>
          </p:nvCxnSpPr>
          <p:spPr>
            <a:xfrm flipH="1" flipV="1">
              <a:off x="6621824" y="2843891"/>
              <a:ext cx="1977539" cy="11319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uppieren 68"/>
            <p:cNvGrpSpPr/>
            <p:nvPr/>
          </p:nvGrpSpPr>
          <p:grpSpPr>
            <a:xfrm>
              <a:off x="6411534" y="3173753"/>
              <a:ext cx="1728192" cy="1191351"/>
              <a:chOff x="6228184" y="2669697"/>
              <a:chExt cx="1728192" cy="1191351"/>
            </a:xfrm>
          </p:grpSpPr>
          <p:sp>
            <p:nvSpPr>
              <p:cNvPr id="70" name="Ellipse 69"/>
              <p:cNvSpPr/>
              <p:nvPr/>
            </p:nvSpPr>
            <p:spPr>
              <a:xfrm flipH="1">
                <a:off x="6660232" y="2827353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1" name="Ellipse 70"/>
              <p:cNvSpPr/>
              <p:nvPr/>
            </p:nvSpPr>
            <p:spPr>
              <a:xfrm flipH="1">
                <a:off x="6658758" y="3231155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2" name="Ellipse 71"/>
              <p:cNvSpPr/>
              <p:nvPr/>
            </p:nvSpPr>
            <p:spPr>
              <a:xfrm flipH="1">
                <a:off x="6250842" y="2992187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4" name="Ellipse 73"/>
              <p:cNvSpPr/>
              <p:nvPr/>
            </p:nvSpPr>
            <p:spPr>
              <a:xfrm flipH="1">
                <a:off x="7120912" y="3245761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6" name="Ellipse 75"/>
              <p:cNvSpPr/>
              <p:nvPr/>
            </p:nvSpPr>
            <p:spPr>
              <a:xfrm flipH="1">
                <a:off x="6444208" y="3461785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7" name="Ellipse 76"/>
              <p:cNvSpPr/>
              <p:nvPr/>
            </p:nvSpPr>
            <p:spPr>
              <a:xfrm flipH="1">
                <a:off x="7480952" y="3605801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8" name="Ellipse 77"/>
              <p:cNvSpPr/>
              <p:nvPr/>
            </p:nvSpPr>
            <p:spPr>
              <a:xfrm flipH="1">
                <a:off x="6904888" y="3573016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9" name="Ellipse 78"/>
              <p:cNvSpPr/>
              <p:nvPr/>
            </p:nvSpPr>
            <p:spPr>
              <a:xfrm flipH="1">
                <a:off x="7913000" y="3821825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0" name="Ellipse 79"/>
              <p:cNvSpPr/>
              <p:nvPr/>
            </p:nvSpPr>
            <p:spPr>
              <a:xfrm flipH="1">
                <a:off x="6228184" y="2669697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4" name="Ellipse 83"/>
              <p:cNvSpPr/>
              <p:nvPr/>
            </p:nvSpPr>
            <p:spPr>
              <a:xfrm flipH="1">
                <a:off x="7840992" y="3501008"/>
                <a:ext cx="43376" cy="3922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grpSp>
          <p:nvGrpSpPr>
            <p:cNvPr id="85" name="Gruppieren 84"/>
            <p:cNvGrpSpPr/>
            <p:nvPr/>
          </p:nvGrpSpPr>
          <p:grpSpPr>
            <a:xfrm>
              <a:off x="6885484" y="2204864"/>
              <a:ext cx="1974322" cy="1259136"/>
              <a:chOff x="6702134" y="1700808"/>
              <a:chExt cx="1974322" cy="1259136"/>
            </a:xfrm>
          </p:grpSpPr>
          <p:sp>
            <p:nvSpPr>
              <p:cNvPr id="86" name="Ellipse 85"/>
              <p:cNvSpPr/>
              <p:nvPr/>
            </p:nvSpPr>
            <p:spPr>
              <a:xfrm flipH="1">
                <a:off x="7766754" y="2089311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7" name="Ellipse 86"/>
              <p:cNvSpPr/>
              <p:nvPr/>
            </p:nvSpPr>
            <p:spPr>
              <a:xfrm flipH="1">
                <a:off x="8188444" y="2475029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8" name="Ellipse 87"/>
              <p:cNvSpPr/>
              <p:nvPr/>
            </p:nvSpPr>
            <p:spPr>
              <a:xfrm flipH="1">
                <a:off x="7780528" y="2555601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90" name="Ellipse 89"/>
              <p:cNvSpPr/>
              <p:nvPr/>
            </p:nvSpPr>
            <p:spPr>
              <a:xfrm flipH="1">
                <a:off x="8086465" y="1916832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91" name="Ellipse 90"/>
              <p:cNvSpPr/>
              <p:nvPr/>
            </p:nvSpPr>
            <p:spPr>
              <a:xfrm flipH="1">
                <a:off x="7212029" y="1916832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93" name="Ellipse 92"/>
              <p:cNvSpPr/>
              <p:nvPr/>
            </p:nvSpPr>
            <p:spPr>
              <a:xfrm flipH="1">
                <a:off x="6702134" y="2123868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94" name="Ellipse 93"/>
              <p:cNvSpPr/>
              <p:nvPr/>
            </p:nvSpPr>
            <p:spPr>
              <a:xfrm flipH="1">
                <a:off x="6760872" y="1700808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95" name="Ellipse 94"/>
              <p:cNvSpPr/>
              <p:nvPr/>
            </p:nvSpPr>
            <p:spPr>
              <a:xfrm flipH="1">
                <a:off x="8100392" y="2920721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98" name="Ellipse 97"/>
              <p:cNvSpPr/>
              <p:nvPr/>
            </p:nvSpPr>
            <p:spPr>
              <a:xfrm flipH="1">
                <a:off x="7668344" y="1844824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00" name="Ellipse 99"/>
              <p:cNvSpPr/>
              <p:nvPr/>
            </p:nvSpPr>
            <p:spPr>
              <a:xfrm flipH="1">
                <a:off x="8633080" y="2852936"/>
                <a:ext cx="43376" cy="3922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</p:grpSp>
      <p:pic>
        <p:nvPicPr>
          <p:cNvPr id="10" name="Grafik 9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863" y="3034270"/>
            <a:ext cx="4591281" cy="2410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0" name="Textfeld 119"/>
          <p:cNvSpPr txBox="1"/>
          <p:nvPr/>
        </p:nvSpPr>
        <p:spPr>
          <a:xfrm>
            <a:off x="467544" y="3717032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Idea 2: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9" name="Grafik 18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5483" y="3270298"/>
            <a:ext cx="4406907" cy="5187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6" name="Textfeld 125"/>
          <p:cNvSpPr txBox="1"/>
          <p:nvPr/>
        </p:nvSpPr>
        <p:spPr>
          <a:xfrm>
            <a:off x="971600" y="3333109"/>
            <a:ext cx="12157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estimate</a:t>
            </a:r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3" name="Grafik 12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767" y="3835644"/>
            <a:ext cx="4906808" cy="2221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8" name="Textfeld 127"/>
          <p:cNvSpPr txBox="1"/>
          <p:nvPr/>
        </p:nvSpPr>
        <p:spPr>
          <a:xfrm>
            <a:off x="1981284" y="4174427"/>
            <a:ext cx="32051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idea 2 works, for example with</a:t>
            </a:r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1439" y="4254596"/>
            <a:ext cx="2685233" cy="2221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0" name="Textfeld 129"/>
          <p:cNvSpPr txBox="1"/>
          <p:nvPr/>
        </p:nvSpPr>
        <p:spPr>
          <a:xfrm>
            <a:off x="1043608" y="4480245"/>
            <a:ext cx="320515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in this case,</a:t>
            </a:r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0458" y="4467571"/>
            <a:ext cx="3647430" cy="4255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3991" y="2702743"/>
            <a:ext cx="4074073" cy="2222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3" name="Textfeld 132"/>
          <p:cNvSpPr txBox="1"/>
          <p:nvPr/>
        </p:nvSpPr>
        <p:spPr>
          <a:xfrm>
            <a:off x="395536" y="4826027"/>
            <a:ext cx="18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Bad news: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9932" y="4926910"/>
            <a:ext cx="6220085" cy="2410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5" name="Textfeld 134"/>
          <p:cNvSpPr txBox="1"/>
          <p:nvPr/>
        </p:nvSpPr>
        <p:spPr>
          <a:xfrm>
            <a:off x="395536" y="5227630"/>
            <a:ext cx="203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Solution idea: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25" name="Grafik 24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4878" y="5355638"/>
            <a:ext cx="5127844" cy="2410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7" name="Textfeld 136"/>
          <p:cNvSpPr txBox="1"/>
          <p:nvPr/>
        </p:nvSpPr>
        <p:spPr>
          <a:xfrm>
            <a:off x="827584" y="5739353"/>
            <a:ext cx="36517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tx2"/>
                </a:solidFill>
              </a:rPr>
              <a:t>a</a:t>
            </a:r>
            <a:r>
              <a:rPr lang="en-GB" sz="1700" dirty="0" smtClean="0">
                <a:solidFill>
                  <a:schemeClr val="tx2"/>
                </a:solidFill>
              </a:rPr>
              <a:t>n elementary computation yields</a:t>
            </a:r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26" name="Grafik 25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5733256"/>
            <a:ext cx="1721626" cy="4631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5912" y="5306200"/>
            <a:ext cx="1018536" cy="2965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9274" y="5661248"/>
            <a:ext cx="2073467" cy="5364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539552" y="6330034"/>
            <a:ext cx="18909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so approximately</a:t>
            </a:r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9271" y="6278166"/>
            <a:ext cx="5535097" cy="46320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981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1" grpId="0"/>
      <p:bldP spid="92" grpId="0"/>
      <p:bldP spid="158" grpId="0"/>
      <p:bldP spid="120" grpId="0"/>
      <p:bldP spid="126" grpId="0"/>
      <p:bldP spid="128" grpId="0"/>
      <p:bldP spid="130" grpId="0"/>
      <p:bldP spid="133" grpId="0"/>
      <p:bldP spid="135" grpId="0"/>
      <p:bldP spid="137" grpId="0"/>
      <p:bldP spid="6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ranz Király\AppData\Local\Microsoft\Windows\INetCache\IE\U19WI6CD\microsoft_logo_psd_template_by_wahashmi-d5flfgo[1]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9282"/>
            <a:ext cx="3705515" cy="208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The Relevance Vector Machine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23" name="Grafik 2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8566" y="1466467"/>
            <a:ext cx="3812855" cy="6663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5" name="Textfeld 104"/>
          <p:cNvSpPr txBox="1"/>
          <p:nvPr/>
        </p:nvSpPr>
        <p:spPr>
          <a:xfrm>
            <a:off x="633280" y="980728"/>
            <a:ext cx="5775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= Gaussian process regression/classification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06" name="Textfeld 105"/>
          <p:cNvSpPr txBox="1"/>
          <p:nvPr/>
        </p:nvSpPr>
        <p:spPr>
          <a:xfrm>
            <a:off x="323528" y="1580038"/>
            <a:ext cx="328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with covariance function: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323528" y="2236802"/>
            <a:ext cx="3284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with </a:t>
            </a:r>
            <a:r>
              <a:rPr lang="en-GB" sz="2000" b="1" dirty="0" err="1" smtClean="0">
                <a:solidFill>
                  <a:schemeClr val="tx2"/>
                </a:solidFill>
              </a:rPr>
              <a:t>i.i.d</a:t>
            </a:r>
            <a:r>
              <a:rPr lang="en-GB" sz="2000" b="1" dirty="0" smtClean="0">
                <a:solidFill>
                  <a:schemeClr val="tx2"/>
                </a:solidFill>
              </a:rPr>
              <a:t>. </a:t>
            </a:r>
            <a:r>
              <a:rPr lang="en-GB" sz="2000" b="1" dirty="0" err="1" smtClean="0">
                <a:solidFill>
                  <a:schemeClr val="tx2"/>
                </a:solidFill>
              </a:rPr>
              <a:t>hyperpriors</a:t>
            </a:r>
            <a:r>
              <a:rPr lang="en-GB" sz="2000" b="1" dirty="0" smtClean="0">
                <a:solidFill>
                  <a:schemeClr val="tx2"/>
                </a:solidFill>
              </a:rPr>
              <a:t>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6" name="Grafik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5856" y="2338128"/>
            <a:ext cx="1999366" cy="24103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1023" y="2320005"/>
            <a:ext cx="2129329" cy="2588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0" name="Textfeld 109"/>
          <p:cNvSpPr txBox="1"/>
          <p:nvPr/>
        </p:nvSpPr>
        <p:spPr>
          <a:xfrm>
            <a:off x="323528" y="3172906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with specific optimization updates including expectation maximization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24" name="Grafik 2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2256" y="2780928"/>
            <a:ext cx="2388136" cy="2221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2" name="Textfeld 111"/>
          <p:cNvSpPr txBox="1"/>
          <p:nvPr/>
        </p:nvSpPr>
        <p:spPr>
          <a:xfrm>
            <a:off x="323887" y="3832928"/>
            <a:ext cx="5119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and a US patent (US 6633857) granted to 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13" name="Textfeld 112"/>
          <p:cNvSpPr txBox="1"/>
          <p:nvPr/>
        </p:nvSpPr>
        <p:spPr>
          <a:xfrm>
            <a:off x="467544" y="5129072"/>
            <a:ext cx="6912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… so it is not available in </a:t>
            </a:r>
            <a:r>
              <a:rPr lang="en-GB" sz="2000" dirty="0" err="1" smtClean="0">
                <a:solidFill>
                  <a:schemeClr val="tx2"/>
                </a:solidFill>
              </a:rPr>
              <a:t>kernlab</a:t>
            </a:r>
            <a:r>
              <a:rPr lang="en-GB" sz="2000" dirty="0" smtClean="0">
                <a:solidFill>
                  <a:schemeClr val="tx2"/>
                </a:solidFill>
              </a:rPr>
              <a:t>.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14" name="Textfeld 113"/>
          <p:cNvSpPr txBox="1"/>
          <p:nvPr/>
        </p:nvSpPr>
        <p:spPr>
          <a:xfrm>
            <a:off x="827584" y="5646261"/>
            <a:ext cx="8200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Implementing the covariance function above and</a:t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invoking </a:t>
            </a:r>
            <a:r>
              <a:rPr lang="de-DE" altLang="de-DE" b="1" dirty="0" err="1" smtClean="0">
                <a:latin typeface="Miriam Fixed" pitchFamily="49" charset="-79"/>
                <a:cs typeface="Miriam Fixed" pitchFamily="49" charset="-79"/>
              </a:rPr>
              <a:t>gausspr</a:t>
            </a:r>
            <a:r>
              <a:rPr lang="de-DE" altLang="de-DE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with the above parameters may constitute, </a:t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under certain circumstances, patent infringement as defined by US patent law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8" name="Grafik 2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9162" y="2648065"/>
            <a:ext cx="2277064" cy="2221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524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10" grpId="0"/>
      <p:bldP spid="112" grpId="0"/>
      <p:bldP spid="113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924869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Using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Gaussian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processes</a:t>
            </a:r>
            <a:r>
              <a:rPr lang="de-DE" altLang="de-DE" sz="4800" dirty="0" smtClean="0"/>
              <a:t> in </a:t>
            </a:r>
            <a:r>
              <a:rPr lang="de-DE" altLang="de-DE" sz="4800" dirty="0" err="1" smtClean="0"/>
              <a:t>kernlab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674211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57064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processes</a:t>
            </a:r>
            <a:r>
              <a:rPr lang="de-DE" altLang="de-DE" dirty="0" smtClean="0">
                <a:solidFill>
                  <a:srgbClr val="003366"/>
                </a:solidFill>
              </a:rPr>
              <a:t> in </a:t>
            </a:r>
            <a:r>
              <a:rPr lang="de-DE" altLang="de-DE" dirty="0" err="1" smtClean="0">
                <a:solidFill>
                  <a:srgbClr val="003366"/>
                </a:solidFill>
              </a:rPr>
              <a:t>kernlab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355973" y="141277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usage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827584" y="633716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Type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gausspr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example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gausspr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details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95536" y="594928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Documentation</a:t>
            </a:r>
            <a:r>
              <a:rPr lang="de-DE" altLang="de-DE" sz="1800" dirty="0">
                <a:solidFill>
                  <a:srgbClr val="003366"/>
                </a:solidFill>
              </a:rPr>
              <a:t>:  http://cran.r-project.org/web/packages/kernlab/kernlab.pdf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683568" y="105273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gausspr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offers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classification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processes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683568" y="178120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gprmodel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gausspr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vartopredict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~.,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traindata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,…)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971600" y="2060848"/>
            <a:ext cx="806489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trains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predictor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stored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gprmodel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type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gausspr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961440" y="2492896"/>
            <a:ext cx="43204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important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gausspr</a:t>
            </a:r>
            <a:r>
              <a:rPr lang="de-DE" altLang="de-DE" sz="1600" dirty="0" smtClean="0">
                <a:solidFill>
                  <a:srgbClr val="003366"/>
                </a:solidFill>
              </a:rPr>
              <a:t>: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410203" y="2822031"/>
            <a:ext cx="108012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type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793176" y="2843274"/>
            <a:ext cx="636914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classification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regression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 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403648" y="3149352"/>
            <a:ext cx="108012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kernel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2852198" y="3149352"/>
            <a:ext cx="636914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determines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k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used</a:t>
            </a:r>
            <a:r>
              <a:rPr lang="de-DE" altLang="de-DE" sz="1800" dirty="0" smtClean="0">
                <a:solidFill>
                  <a:srgbClr val="003366"/>
                </a:solidFill>
              </a:rPr>
              <a:t>, e.g. 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en-GB" altLang="de-DE" sz="1600" b="1" dirty="0" err="1" smtClean="0">
                <a:latin typeface="Miriam Fixed" pitchFamily="49" charset="-79"/>
                <a:cs typeface="Miriam Fixed" pitchFamily="49" charset="-79"/>
              </a:rPr>
              <a:t>rbf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-dot"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403648" y="3437384"/>
            <a:ext cx="108012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kpar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2843808" y="3437384"/>
            <a:ext cx="636914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>
                <a:solidFill>
                  <a:srgbClr val="003366"/>
                </a:solidFill>
              </a:rPr>
              <a:t>a list of kernel parameters, e.g. </a:t>
            </a:r>
            <a:r>
              <a:rPr lang="en-GB" altLang="de-DE" sz="1600" b="1" dirty="0" smtClean="0">
                <a:latin typeface="Miriam Fixed" pitchFamily="49" charset="-79"/>
                <a:cs typeface="Miriam Fixed" pitchFamily="49" charset="-79"/>
              </a:rPr>
              <a:t>list(sigma=1)</a:t>
            </a:r>
            <a:endParaRPr lang="de-DE" altLang="de-DE" sz="1600" b="1" i="1" dirty="0">
              <a:latin typeface="Miriam Fixed" pitchFamily="49" charset="-79"/>
              <a:cs typeface="Miriam Fixed" pitchFamily="49" charset="-79"/>
            </a:endParaRPr>
          </a:p>
          <a:p>
            <a:pPr marL="0" indent="0" eaLnBrk="1" hangingPunct="1">
              <a:buNone/>
            </a:pP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403648" y="3725416"/>
            <a:ext cx="187220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var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2843808" y="3725416"/>
            <a:ext cx="511256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>
                <a:solidFill>
                  <a:srgbClr val="003366"/>
                </a:solidFill>
              </a:rPr>
              <a:t>noise variance for </a:t>
            </a:r>
            <a:r>
              <a:rPr lang="en-GB" altLang="de-DE" sz="1800" dirty="0" err="1" smtClean="0">
                <a:solidFill>
                  <a:srgbClr val="003366"/>
                </a:solidFill>
              </a:rPr>
              <a:t>i.i.d</a:t>
            </a:r>
            <a:r>
              <a:rPr lang="en-GB" altLang="de-DE" sz="1800" dirty="0" smtClean="0">
                <a:solidFill>
                  <a:srgbClr val="003366"/>
                </a:solidFill>
              </a:rPr>
              <a:t>. Gaussian noise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971599" y="4085456"/>
            <a:ext cx="576064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output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contains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alpha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354896" y="4949552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usage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683568" y="531797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predicted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gprmodel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testdata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971600" y="5597624"/>
            <a:ext cx="576064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yields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predicted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testdata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0112" y="4165708"/>
            <a:ext cx="1553194" cy="2352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899592" y="4509120"/>
            <a:ext cx="734481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regression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equivalent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ridge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regularizer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var</a:t>
            </a:r>
            <a:endParaRPr lang="de-DE" altLang="de-DE" sz="18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62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7" grpId="0"/>
      <p:bldP spid="3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23528" y="1196752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1: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Introduction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1" name="Titel 1"/>
          <p:cNvSpPr txBox="1">
            <a:spLocks/>
          </p:cNvSpPr>
          <p:nvPr/>
        </p:nvSpPr>
        <p:spPr bwMode="auto">
          <a:xfrm>
            <a:off x="246392" y="49609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Outlook</a:t>
            </a: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769216" y="1575529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Main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concepts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theoretical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guarantees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769216" y="1874008"/>
            <a:ext cx="604867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Kernel PCA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ridge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769216" y="2171768"/>
            <a:ext cx="576064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notes</a:t>
            </a:r>
            <a:r>
              <a:rPr lang="de-DE" altLang="de-DE" sz="1800" dirty="0" smtClean="0">
                <a:solidFill>
                  <a:srgbClr val="003366"/>
                </a:solidFill>
              </a:rPr>
              <a:t> on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23528" y="262718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2: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support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machine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769216" y="3007399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linear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support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v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machine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duality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769216" y="3295431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Hard-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soft-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margin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two-class</a:t>
            </a:r>
            <a:r>
              <a:rPr lang="de-DE" altLang="de-DE" sz="1800" dirty="0" smtClean="0">
                <a:solidFill>
                  <a:srgbClr val="003366"/>
                </a:solidFill>
              </a:rPr>
              <a:t> SVM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769216" y="3560095"/>
            <a:ext cx="229061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one-class</a:t>
            </a:r>
            <a:r>
              <a:rPr lang="de-DE" altLang="de-DE" sz="1800" dirty="0" smtClean="0">
                <a:solidFill>
                  <a:srgbClr val="003366"/>
                </a:solidFill>
              </a:rPr>
              <a:t> SVM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4067944" y="3550367"/>
            <a:ext cx="30243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Support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23528" y="4509120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Potential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further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topics</a:t>
            </a:r>
            <a:r>
              <a:rPr lang="de-DE" altLang="de-DE" sz="24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841224" y="5412128"/>
            <a:ext cx="82444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Large-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scale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subset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Nyström</a:t>
            </a:r>
            <a:r>
              <a:rPr lang="de-DE" altLang="de-DE" sz="1800" dirty="0" smtClean="0">
                <a:solidFill>
                  <a:srgbClr val="003366"/>
                </a:solidFill>
              </a:rPr>
              <a:t>-approximation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23528" y="400506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>
                <a:solidFill>
                  <a:srgbClr val="003366"/>
                </a:solidFill>
              </a:rPr>
              <a:t>3</a:t>
            </a:r>
            <a:r>
              <a:rPr lang="de-DE" altLang="de-DE" sz="2400" dirty="0" smtClean="0">
                <a:solidFill>
                  <a:srgbClr val="003366"/>
                </a:solidFill>
              </a:rPr>
              <a:t>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processes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learning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841224" y="4869160"/>
            <a:ext cx="82444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Algorithms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discriminants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>
                <a:solidFill>
                  <a:srgbClr val="003366"/>
                </a:solidFill>
              </a:rPr>
              <a:t>kernel</a:t>
            </a:r>
            <a:r>
              <a:rPr lang="de-DE" altLang="de-DE" sz="1800" dirty="0">
                <a:solidFill>
                  <a:srgbClr val="003366"/>
                </a:solidFill>
              </a:rPr>
              <a:t> k-</a:t>
            </a:r>
            <a:r>
              <a:rPr lang="de-DE" altLang="de-DE" sz="1800" dirty="0" err="1">
                <a:solidFill>
                  <a:srgbClr val="003366"/>
                </a:solidFill>
              </a:rPr>
              <a:t>means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quantile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800" dirty="0" smtClean="0">
                <a:solidFill>
                  <a:srgbClr val="003366"/>
                </a:solidFill>
              </a:rPr>
              <a:t/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smtClean="0">
                <a:solidFill>
                  <a:srgbClr val="003366"/>
                </a:solidFill>
              </a:rPr>
              <a:t>	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CCA,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MMD,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relevance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machine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827584" y="6328057"/>
            <a:ext cx="3708412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Outlier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novelty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4879488" y="6328057"/>
            <a:ext cx="322090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On-line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827584" y="5713800"/>
            <a:ext cx="5990304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Combinatorial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graph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827584" y="6007648"/>
            <a:ext cx="2232248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Invariance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3707904" y="6011560"/>
            <a:ext cx="4608512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Vapnik-Chervonenkis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theory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18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1368402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b="1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schedule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57389" y="4062095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Tutorials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/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practical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sessions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043608" y="6101680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Informal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schedule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dirty="0" smtClean="0">
                <a:solidFill>
                  <a:srgbClr val="003366"/>
                </a:solidFill>
              </a:rPr>
              <a:t> frontal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teaching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questions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welcome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014733" y="1800450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Simon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next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week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processes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043608" y="5373216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Tutorial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mainly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feature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maps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906710" y="4494143"/>
            <a:ext cx="812978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Thursday, 11am - 1pm	, January 29</a:t>
            </a:r>
            <a:r>
              <a:rPr lang="en-GB" sz="2400" dirty="0">
                <a:solidFill>
                  <a:srgbClr val="003366"/>
                </a:solidFill>
              </a:rPr>
              <a:t/>
            </a:r>
            <a:br>
              <a:rPr lang="en-GB" sz="2400" dirty="0">
                <a:solidFill>
                  <a:srgbClr val="003366"/>
                </a:solidFill>
              </a:rPr>
            </a:b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374773" y="2872186"/>
            <a:ext cx="780573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(so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strategically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topics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choose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06925" y="2528914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Are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an ICA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first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three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lectures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024358" y="2168874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Likely</a:t>
            </a:r>
            <a:r>
              <a:rPr lang="de-DE" altLang="de-DE" sz="1800" dirty="0" smtClean="0">
                <a:solidFill>
                  <a:srgbClr val="003366"/>
                </a:solidFill>
              </a:rPr>
              <a:t> plan: 2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3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lectures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processes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again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899592" y="4926191"/>
            <a:ext cx="439248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Gordon Square 16-18, room 101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1043608" y="5741640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Please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install</a:t>
            </a:r>
            <a:r>
              <a:rPr lang="de-DE" altLang="de-DE" sz="1800" dirty="0">
                <a:solidFill>
                  <a:srgbClr val="003366"/>
                </a:solidFill>
              </a:rPr>
              <a:t> R </a:t>
            </a:r>
            <a:r>
              <a:rPr lang="de-DE" altLang="de-DE" sz="1800" dirty="0" err="1">
                <a:solidFill>
                  <a:srgbClr val="003366"/>
                </a:solidFill>
              </a:rPr>
              <a:t>and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kernlab</a:t>
            </a:r>
            <a:r>
              <a:rPr lang="de-DE" altLang="de-DE" sz="1800" dirty="0">
                <a:solidFill>
                  <a:srgbClr val="003366"/>
                </a:solidFill>
              </a:rPr>
              <a:t> on </a:t>
            </a:r>
            <a:r>
              <a:rPr lang="de-DE" altLang="de-DE" sz="1800" dirty="0" err="1">
                <a:solidFill>
                  <a:srgbClr val="003366"/>
                </a:solidFill>
              </a:rPr>
              <a:t>your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laptops</a:t>
            </a:r>
            <a:r>
              <a:rPr lang="de-DE" altLang="de-DE" sz="1800" dirty="0">
                <a:solidFill>
                  <a:srgbClr val="003366"/>
                </a:solidFill>
              </a:rPr>
              <a:t> (</a:t>
            </a:r>
            <a:r>
              <a:rPr lang="de-DE" altLang="de-DE" sz="1800" dirty="0" err="1">
                <a:solidFill>
                  <a:srgbClr val="003366"/>
                </a:solidFill>
              </a:rPr>
              <a:t>cluster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rooms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are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full</a:t>
            </a:r>
            <a:r>
              <a:rPr lang="de-DE" altLang="de-DE" sz="1800" dirty="0">
                <a:solidFill>
                  <a:srgbClr val="003366"/>
                </a:solidFill>
              </a:rPr>
              <a:t>)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971600" y="323222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Voting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further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topics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weeks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3788296" y="3528642"/>
            <a:ext cx="452812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Feel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free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suggest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topics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interest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!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1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" grpId="0"/>
      <p:bldP spid="22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 txBox="1">
            <a:spLocks/>
          </p:cNvSpPr>
          <p:nvPr/>
        </p:nvSpPr>
        <p:spPr bwMode="auto">
          <a:xfrm>
            <a:off x="258514" y="54473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Next </a:t>
            </a:r>
            <a:r>
              <a:rPr lang="de-DE" altLang="de-DE" sz="3600" dirty="0" err="1" smtClean="0"/>
              <a:t>week</a:t>
            </a:r>
            <a:r>
              <a:rPr lang="de-DE" altLang="de-DE" sz="3600" dirty="0" smtClean="0"/>
              <a:t>:</a:t>
            </a:r>
          </a:p>
        </p:txBody>
      </p:sp>
      <p:sp>
        <p:nvSpPr>
          <p:cNvPr id="27" name="Titel 1"/>
          <p:cNvSpPr txBox="1">
            <a:spLocks/>
          </p:cNvSpPr>
          <p:nvPr/>
        </p:nvSpPr>
        <p:spPr bwMode="auto">
          <a:xfrm>
            <a:off x="2588872" y="553826"/>
            <a:ext cx="3927344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Point </a:t>
            </a:r>
            <a:r>
              <a:rPr lang="de-DE" altLang="de-DE" sz="3600" dirty="0" err="1" smtClean="0"/>
              <a:t>Processes</a:t>
            </a:r>
            <a:endParaRPr lang="de-DE" altLang="de-DE" sz="3600" dirty="0" smtClean="0"/>
          </a:p>
        </p:txBody>
      </p:sp>
      <p:pic>
        <p:nvPicPr>
          <p:cNvPr id="1032" name="Picture 8" descr="http://upload.wikimedia.org/wikipedia/commons/thumb/6/60/Morning%2C_Interior_-_Luce.jpeg/1271px-Morning%2C_Interior_-_Luc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347615" cy="51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/>
          <p:cNvSpPr txBox="1">
            <a:spLocks/>
          </p:cNvSpPr>
          <p:nvPr/>
        </p:nvSpPr>
        <p:spPr bwMode="auto">
          <a:xfrm>
            <a:off x="5757636" y="548680"/>
            <a:ext cx="1963672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(Simon)</a:t>
            </a:r>
          </a:p>
        </p:txBody>
      </p:sp>
    </p:spTree>
    <p:extLst>
      <p:ext uri="{BB962C8B-B14F-4D97-AF65-F5344CB8AC3E}">
        <p14:creationId xmlns:p14="http://schemas.microsoft.com/office/powerpoint/2010/main" val="20695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42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275" y="4182588"/>
            <a:ext cx="4596063" cy="6861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548680"/>
            <a:ext cx="8489950" cy="648072"/>
          </a:xfrm>
        </p:spPr>
        <p:txBody>
          <a:bodyPr/>
          <a:lstStyle/>
          <a:p>
            <a:pPr eaLnBrk="1" hangingPunct="1"/>
            <a:r>
              <a:rPr lang="de-DE" dirty="0" smtClean="0"/>
              <a:t>Are </a:t>
            </a:r>
            <a:r>
              <a:rPr lang="de-DE" dirty="0" err="1" smtClean="0"/>
              <a:t>kernels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frequentist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?</a:t>
            </a:r>
            <a:endParaRPr lang="de-DE" sz="4000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24050"/>
            <a:ext cx="28956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585675" y="1141512"/>
            <a:ext cx="7586725" cy="8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Support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machines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,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ridge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regession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/>
            </a:r>
            <a:br>
              <a:rPr lang="de-DE" altLang="de-DE" sz="2000" b="1" dirty="0" smtClean="0">
                <a:solidFill>
                  <a:srgbClr val="003366"/>
                </a:solidFill>
              </a:rPr>
            </a:br>
            <a:r>
              <a:rPr lang="de-DE" altLang="de-DE" sz="2000" b="1" dirty="0" smtClean="0">
                <a:solidFill>
                  <a:srgbClr val="003366"/>
                </a:solidFill>
              </a:rPr>
              <a:t>	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allow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non-linear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classification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pic>
        <p:nvPicPr>
          <p:cNvPr id="26" name="Grafik 2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475" y="4896651"/>
            <a:ext cx="2908222" cy="4634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3441827" y="4983703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8" name="Grafik 2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290" y="5026686"/>
            <a:ext cx="592219" cy="222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7971" y="4797152"/>
            <a:ext cx="1130173" cy="6667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118878" y="3918528"/>
            <a:ext cx="1961717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Kernel SVM:</a:t>
            </a: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07504" y="2665787"/>
            <a:ext cx="5472608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Kernel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ridge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839" y="3097835"/>
            <a:ext cx="3613791" cy="2779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146" y="3457875"/>
            <a:ext cx="5171750" cy="29695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3833477"/>
            <a:ext cx="1556694" cy="2968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3841798"/>
            <a:ext cx="1612293" cy="259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7" name="Grafik 36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03" y="2060848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9632" y="2086434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9" name="Grafik 38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2352418"/>
            <a:ext cx="4247446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79512" y="5589240"/>
            <a:ext cx="8352928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formulations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discriminative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non/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probabilistic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331912" y="5949280"/>
            <a:ext cx="8352928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way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include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prior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information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samples</a:t>
            </a:r>
            <a:r>
              <a:rPr lang="en-GB" altLang="de-DE" sz="2000" dirty="0" smtClean="0">
                <a:solidFill>
                  <a:srgbClr val="003366"/>
                </a:solidFill>
              </a:rPr>
              <a:t>?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484312" y="6303446"/>
            <a:ext cx="2634994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dirty="0" smtClean="0">
                <a:solidFill>
                  <a:srgbClr val="003366"/>
                </a:solidFill>
              </a:rPr>
              <a:t>Bayesian inference?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2915816" y="6317704"/>
            <a:ext cx="2634994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dirty="0" smtClean="0">
                <a:solidFill>
                  <a:srgbClr val="003366"/>
                </a:solidFill>
              </a:rPr>
              <a:t>Confidence intervals?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5436096" y="6322337"/>
            <a:ext cx="3643106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dirty="0" smtClean="0">
                <a:solidFill>
                  <a:srgbClr val="003366"/>
                </a:solidFill>
              </a:rPr>
              <a:t>Estimation of kernel parameters?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6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40" grpId="0"/>
      <p:bldP spid="41" grpId="0"/>
      <p:bldP spid="42" grpId="0"/>
      <p:bldP spid="45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Gaussian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Processes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13328104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reihandform 229"/>
          <p:cNvSpPr/>
          <p:nvPr/>
        </p:nvSpPr>
        <p:spPr>
          <a:xfrm>
            <a:off x="5399773" y="2170601"/>
            <a:ext cx="2656573" cy="599299"/>
          </a:xfrm>
          <a:custGeom>
            <a:avLst/>
            <a:gdLst>
              <a:gd name="connsiteX0" fmla="*/ 0 w 2656573"/>
              <a:gd name="connsiteY0" fmla="*/ 221823 h 599299"/>
              <a:gd name="connsiteX1" fmla="*/ 336884 w 2656573"/>
              <a:gd name="connsiteY1" fmla="*/ 597208 h 599299"/>
              <a:gd name="connsiteX2" fmla="*/ 1588168 w 2656573"/>
              <a:gd name="connsiteY2" fmla="*/ 356576 h 599299"/>
              <a:gd name="connsiteX3" fmla="*/ 1905802 w 2656573"/>
              <a:gd name="connsiteY3" fmla="*/ 442 h 599299"/>
              <a:gd name="connsiteX4" fmla="*/ 2175309 w 2656573"/>
              <a:gd name="connsiteY4" fmla="*/ 433578 h 599299"/>
              <a:gd name="connsiteX5" fmla="*/ 2512194 w 2656573"/>
              <a:gd name="connsiteY5" fmla="*/ 192947 h 599299"/>
              <a:gd name="connsiteX6" fmla="*/ 2656573 w 2656573"/>
              <a:gd name="connsiteY6" fmla="*/ 520206 h 599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6573" h="599299">
                <a:moveTo>
                  <a:pt x="0" y="221823"/>
                </a:moveTo>
                <a:cubicBezTo>
                  <a:pt x="36094" y="398286"/>
                  <a:pt x="72189" y="574749"/>
                  <a:pt x="336884" y="597208"/>
                </a:cubicBezTo>
                <a:cubicBezTo>
                  <a:pt x="601579" y="619667"/>
                  <a:pt x="1326682" y="456037"/>
                  <a:pt x="1588168" y="356576"/>
                </a:cubicBezTo>
                <a:cubicBezTo>
                  <a:pt x="1849654" y="257115"/>
                  <a:pt x="1807945" y="-12392"/>
                  <a:pt x="1905802" y="442"/>
                </a:cubicBezTo>
                <a:cubicBezTo>
                  <a:pt x="2003659" y="13276"/>
                  <a:pt x="2074244" y="401494"/>
                  <a:pt x="2175309" y="433578"/>
                </a:cubicBezTo>
                <a:cubicBezTo>
                  <a:pt x="2276374" y="465662"/>
                  <a:pt x="2431983" y="178509"/>
                  <a:pt x="2512194" y="192947"/>
                </a:cubicBezTo>
                <a:cubicBezTo>
                  <a:pt x="2592405" y="207385"/>
                  <a:pt x="2624489" y="363795"/>
                  <a:pt x="2656573" y="520206"/>
                </a:cubicBezTo>
              </a:path>
            </a:pathLst>
          </a:custGeom>
          <a:ln w="1905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2" name="Picture 31"/>
          <p:cNvPicPr>
            <a:picLocks noChangeAspect="1"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1" t="-2162" r="33803" b="-1"/>
          <a:stretch/>
        </p:blipFill>
        <p:spPr bwMode="auto">
          <a:xfrm rot="3502386">
            <a:off x="1368459" y="1781892"/>
            <a:ext cx="426932" cy="1450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feld 112"/>
          <p:cNvSpPr txBox="1"/>
          <p:nvPr/>
        </p:nvSpPr>
        <p:spPr>
          <a:xfrm>
            <a:off x="208387" y="529430"/>
            <a:ext cx="3831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(multivariate)</a:t>
            </a:r>
            <a:r>
              <a:rPr lang="en-GB" dirty="0" smtClean="0">
                <a:solidFill>
                  <a:schemeClr val="tx2"/>
                </a:solidFill>
              </a:rPr>
              <a:t/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Gaussian random variable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5580112" y="697662"/>
            <a:ext cx="222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Gaussian process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84" name="Gerade Verbindung 83"/>
          <p:cNvCxnSpPr/>
          <p:nvPr/>
        </p:nvCxnSpPr>
        <p:spPr>
          <a:xfrm>
            <a:off x="4644008" y="548680"/>
            <a:ext cx="0" cy="626469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/>
          <p:cNvCxnSpPr/>
          <p:nvPr/>
        </p:nvCxnSpPr>
        <p:spPr>
          <a:xfrm>
            <a:off x="98895" y="1124744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97879" y="1196752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731" y="792992"/>
            <a:ext cx="291806" cy="2501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" name="Grafik 9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7836" y="745454"/>
            <a:ext cx="291806" cy="2501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3" name="Textfeld 92"/>
          <p:cNvSpPr txBox="1"/>
          <p:nvPr/>
        </p:nvSpPr>
        <p:spPr>
          <a:xfrm>
            <a:off x="351162" y="1167877"/>
            <a:ext cx="383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outcomes/realizations are vectors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4979833" y="1167877"/>
            <a:ext cx="3831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outcomes/realizations are functions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115" name="Textfeld 114"/>
          <p:cNvSpPr txBox="1"/>
          <p:nvPr/>
        </p:nvSpPr>
        <p:spPr>
          <a:xfrm>
            <a:off x="213020" y="301334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possible </a:t>
            </a:r>
            <a:r>
              <a:rPr lang="en-GB" b="1" dirty="0" smtClean="0">
                <a:solidFill>
                  <a:schemeClr val="tx2"/>
                </a:solidFill>
              </a:rPr>
              <a:t>definition</a:t>
            </a:r>
            <a:r>
              <a:rPr lang="en-GB" dirty="0" smtClean="0">
                <a:solidFill>
                  <a:schemeClr val="tx2"/>
                </a:solidFill>
              </a:rPr>
              <a:t>: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19" name="Grafik 1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6559" y="3968696"/>
            <a:ext cx="3375816" cy="15172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2" name="Textfeld 121"/>
          <p:cNvSpPr txBox="1"/>
          <p:nvPr/>
        </p:nvSpPr>
        <p:spPr>
          <a:xfrm>
            <a:off x="222313" y="4058853"/>
            <a:ext cx="393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another possible </a:t>
            </a:r>
            <a:r>
              <a:rPr lang="en-GB" b="1" dirty="0" smtClean="0">
                <a:solidFill>
                  <a:schemeClr val="tx2"/>
                </a:solidFill>
              </a:rPr>
              <a:t>definition</a:t>
            </a:r>
            <a:r>
              <a:rPr lang="en-GB" dirty="0" smtClean="0">
                <a:solidFill>
                  <a:schemeClr val="tx2"/>
                </a:solidFill>
              </a:rPr>
              <a:t>: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24" name="Grafik 2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094" y="4539768"/>
            <a:ext cx="2665650" cy="2221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4851575"/>
            <a:ext cx="2054771" cy="1854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7" name="Textfeld 126"/>
          <p:cNvSpPr txBox="1"/>
          <p:nvPr/>
        </p:nvSpPr>
        <p:spPr>
          <a:xfrm>
            <a:off x="4778399" y="3013342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possible </a:t>
            </a:r>
            <a:r>
              <a:rPr lang="en-GB" b="1" dirty="0" smtClean="0">
                <a:solidFill>
                  <a:schemeClr val="tx2"/>
                </a:solidFill>
              </a:rPr>
              <a:t>definition</a:t>
            </a:r>
            <a:r>
              <a:rPr lang="en-GB" dirty="0" smtClean="0">
                <a:solidFill>
                  <a:schemeClr val="tx2"/>
                </a:solidFill>
              </a:rPr>
              <a:t>: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26" name="Grafik 25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1327" y="3474265"/>
            <a:ext cx="2221368" cy="2221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6431" y="3799317"/>
            <a:ext cx="3295407" cy="2221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4" name="Textfeld 133"/>
          <p:cNvSpPr txBox="1"/>
          <p:nvPr/>
        </p:nvSpPr>
        <p:spPr>
          <a:xfrm>
            <a:off x="4778399" y="4049970"/>
            <a:ext cx="393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another possible </a:t>
            </a:r>
            <a:r>
              <a:rPr lang="en-GB" b="1" dirty="0" smtClean="0">
                <a:solidFill>
                  <a:schemeClr val="tx2"/>
                </a:solidFill>
              </a:rPr>
              <a:t>definition</a:t>
            </a:r>
            <a:r>
              <a:rPr lang="en-GB" dirty="0" smtClean="0">
                <a:solidFill>
                  <a:schemeClr val="tx2"/>
                </a:solidFill>
              </a:rPr>
              <a:t>: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29" name="Grafik 28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6391" y="4539768"/>
            <a:ext cx="4220292" cy="2221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0" name="Grafik 139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8" y="4826099"/>
            <a:ext cx="2054771" cy="1854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1" name="Textfeld 140"/>
          <p:cNvSpPr txBox="1"/>
          <p:nvPr/>
        </p:nvSpPr>
        <p:spPr>
          <a:xfrm>
            <a:off x="232270" y="5075559"/>
            <a:ext cx="433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classical result</a:t>
            </a:r>
            <a:r>
              <a:rPr lang="en-GB" sz="1400" dirty="0" smtClean="0">
                <a:solidFill>
                  <a:schemeClr val="tx2"/>
                </a:solidFill>
              </a:rPr>
              <a:t> (immediate from definition 1)</a:t>
            </a:r>
            <a:r>
              <a:rPr lang="en-GB" dirty="0" smtClean="0">
                <a:solidFill>
                  <a:schemeClr val="tx2"/>
                </a:solidFill>
              </a:rPr>
              <a:t>: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35" name="Grafik 34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727" y="5549209"/>
            <a:ext cx="2906932" cy="22215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3" name="Grafik 52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90" y="1695963"/>
            <a:ext cx="772837" cy="2441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7" name="Textfeld 146"/>
          <p:cNvSpPr txBox="1"/>
          <p:nvPr/>
        </p:nvSpPr>
        <p:spPr>
          <a:xfrm>
            <a:off x="4696766" y="5080192"/>
            <a:ext cx="433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dirty="0" smtClean="0">
                <a:solidFill>
                  <a:schemeClr val="tx2"/>
                </a:solidFill>
              </a:rPr>
              <a:t>lassical result </a:t>
            </a:r>
            <a:r>
              <a:rPr lang="en-GB" sz="1400" dirty="0" smtClean="0">
                <a:solidFill>
                  <a:schemeClr val="tx2"/>
                </a:solidFill>
              </a:rPr>
              <a:t>(by using properties of </a:t>
            </a:r>
            <a:r>
              <a:rPr lang="en-GB" sz="1400" dirty="0" err="1" smtClean="0">
                <a:solidFill>
                  <a:schemeClr val="tx2"/>
                </a:solidFill>
              </a:rPr>
              <a:t>mgf</a:t>
            </a:r>
            <a:r>
              <a:rPr lang="en-GB" sz="1400" dirty="0" smtClean="0">
                <a:solidFill>
                  <a:schemeClr val="tx2"/>
                </a:solidFill>
              </a:rPr>
              <a:t>)</a:t>
            </a:r>
            <a:r>
              <a:rPr lang="en-GB" dirty="0" smtClean="0">
                <a:solidFill>
                  <a:schemeClr val="tx2"/>
                </a:solidFill>
              </a:rPr>
              <a:t>: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148" name="Grafik 147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0447" y="5555373"/>
            <a:ext cx="2906932" cy="22215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57" name="Gerade Verbindung mit Pfeil 156"/>
          <p:cNvCxnSpPr/>
          <p:nvPr/>
        </p:nvCxnSpPr>
        <p:spPr>
          <a:xfrm flipH="1" flipV="1">
            <a:off x="817959" y="2055856"/>
            <a:ext cx="2188" cy="877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/>
          <p:cNvCxnSpPr/>
          <p:nvPr/>
        </p:nvCxnSpPr>
        <p:spPr>
          <a:xfrm>
            <a:off x="5356058" y="2919952"/>
            <a:ext cx="285947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/>
          <p:cNvCxnSpPr/>
          <p:nvPr/>
        </p:nvCxnSpPr>
        <p:spPr>
          <a:xfrm flipV="1">
            <a:off x="5354463" y="2002784"/>
            <a:ext cx="0" cy="917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/>
          <p:cNvCxnSpPr/>
          <p:nvPr/>
        </p:nvCxnSpPr>
        <p:spPr>
          <a:xfrm>
            <a:off x="820147" y="2929148"/>
            <a:ext cx="13339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 flipV="1">
            <a:off x="2904003" y="2084731"/>
            <a:ext cx="2188" cy="877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 Verbindung mit Pfeil 172"/>
          <p:cNvCxnSpPr/>
          <p:nvPr/>
        </p:nvCxnSpPr>
        <p:spPr>
          <a:xfrm flipV="1">
            <a:off x="3164353" y="2948827"/>
            <a:ext cx="173640" cy="1"/>
          </a:xfrm>
          <a:prstGeom prst="straightConnector1">
            <a:avLst/>
          </a:prstGeom>
          <a:ln w="190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/>
          <p:cNvCxnSpPr/>
          <p:nvPr/>
        </p:nvCxnSpPr>
        <p:spPr>
          <a:xfrm flipV="1">
            <a:off x="3596647" y="2948827"/>
            <a:ext cx="173640" cy="1"/>
          </a:xfrm>
          <a:prstGeom prst="straightConnector1">
            <a:avLst/>
          </a:prstGeom>
          <a:ln w="19050"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fik 45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4103" y="2958574"/>
            <a:ext cx="168595" cy="1342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5350" y="5831754"/>
            <a:ext cx="1018964" cy="2411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Grafik 62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5377" y="5833780"/>
            <a:ext cx="1702759" cy="2588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187" y="2055708"/>
            <a:ext cx="168932" cy="1345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2" name="Grafik 51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74018" y="2084731"/>
            <a:ext cx="151736" cy="1345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3" name="Ellipse 202"/>
          <p:cNvSpPr/>
          <p:nvPr/>
        </p:nvSpPr>
        <p:spPr bwMode="auto">
          <a:xfrm rot="20007960">
            <a:off x="1159793" y="2384072"/>
            <a:ext cx="786191" cy="235543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4" name="Ellipse 203"/>
          <p:cNvSpPr/>
          <p:nvPr/>
        </p:nvSpPr>
        <p:spPr>
          <a:xfrm flipH="1">
            <a:off x="1528414" y="2477556"/>
            <a:ext cx="43376" cy="3922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55" name="Gerade Verbindung 54"/>
          <p:cNvCxnSpPr/>
          <p:nvPr/>
        </p:nvCxnSpPr>
        <p:spPr>
          <a:xfrm>
            <a:off x="3226006" y="2413602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Gerade Verbindung 204"/>
          <p:cNvCxnSpPr/>
          <p:nvPr/>
        </p:nvCxnSpPr>
        <p:spPr>
          <a:xfrm>
            <a:off x="3223098" y="2708920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221814" y="2228747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206"/>
          <p:cNvCxnSpPr/>
          <p:nvPr/>
        </p:nvCxnSpPr>
        <p:spPr>
          <a:xfrm>
            <a:off x="3221814" y="2852936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/>
          <p:cNvCxnSpPr/>
          <p:nvPr/>
        </p:nvCxnSpPr>
        <p:spPr>
          <a:xfrm>
            <a:off x="3223098" y="2588787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208"/>
          <p:cNvCxnSpPr/>
          <p:nvPr/>
        </p:nvCxnSpPr>
        <p:spPr>
          <a:xfrm>
            <a:off x="3653862" y="2461368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>
            <a:off x="3660579" y="2699295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210"/>
          <p:cNvCxnSpPr/>
          <p:nvPr/>
        </p:nvCxnSpPr>
        <p:spPr>
          <a:xfrm>
            <a:off x="3659295" y="2372763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211"/>
          <p:cNvCxnSpPr/>
          <p:nvPr/>
        </p:nvCxnSpPr>
        <p:spPr>
          <a:xfrm>
            <a:off x="3659295" y="2843311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1" name="Grafik 230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100" y="1695963"/>
            <a:ext cx="1242673" cy="2443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13" name="Gerade Verbindung 212"/>
          <p:cNvCxnSpPr/>
          <p:nvPr/>
        </p:nvCxnSpPr>
        <p:spPr>
          <a:xfrm>
            <a:off x="3660579" y="2588787"/>
            <a:ext cx="44417" cy="0"/>
          </a:xfrm>
          <a:prstGeom prst="line">
            <a:avLst/>
          </a:prstGeom>
          <a:ln w="25400">
            <a:solidFill>
              <a:srgbClr val="004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0791" y="3030460"/>
            <a:ext cx="238111" cy="8565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7" name="Grafik 236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6654" y="5844383"/>
            <a:ext cx="1203056" cy="2410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9" name="Grafik 238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9005" y="5854768"/>
            <a:ext cx="1979712" cy="2409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0" name="Grafik 239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573" y="3445390"/>
            <a:ext cx="3839653" cy="48925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1" name="Grafik 240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1624" y="1671933"/>
            <a:ext cx="2383242" cy="2652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2" name="Grafik 241" descr="TP_tmp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4634" y="1691183"/>
            <a:ext cx="2300169" cy="2443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Grafik 60" descr="TP_tmp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65589" y="3030460"/>
            <a:ext cx="238302" cy="857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17" name="Gerade Verbindung 216"/>
          <p:cNvCxnSpPr/>
          <p:nvPr/>
        </p:nvCxnSpPr>
        <p:spPr>
          <a:xfrm>
            <a:off x="3177426" y="2324997"/>
            <a:ext cx="139403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3174973" y="2790553"/>
            <a:ext cx="139403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 Verbindung 218"/>
          <p:cNvCxnSpPr/>
          <p:nvPr/>
        </p:nvCxnSpPr>
        <p:spPr>
          <a:xfrm>
            <a:off x="3611634" y="2804811"/>
            <a:ext cx="139403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 Verbindung 219"/>
          <p:cNvCxnSpPr/>
          <p:nvPr/>
        </p:nvCxnSpPr>
        <p:spPr>
          <a:xfrm>
            <a:off x="3607001" y="2444771"/>
            <a:ext cx="139403" cy="0"/>
          </a:xfrm>
          <a:prstGeom prst="line">
            <a:avLst/>
          </a:prstGeom>
          <a:ln w="254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221"/>
          <p:cNvCxnSpPr/>
          <p:nvPr/>
        </p:nvCxnSpPr>
        <p:spPr>
          <a:xfrm>
            <a:off x="3174973" y="2564904"/>
            <a:ext cx="139403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" name="Grafik 250" descr="TP_tmp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2766" y="4792585"/>
            <a:ext cx="999394" cy="2587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2" name="Grafik 251" descr="TP_tmp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4826335"/>
            <a:ext cx="1814168" cy="25884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24" name="Gerade Verbindung 223"/>
          <p:cNvCxnSpPr/>
          <p:nvPr/>
        </p:nvCxnSpPr>
        <p:spPr>
          <a:xfrm>
            <a:off x="3616626" y="2636912"/>
            <a:ext cx="139403" cy="0"/>
          </a:xfrm>
          <a:prstGeom prst="line">
            <a:avLst/>
          </a:prstGeom>
          <a:ln w="38100">
            <a:solidFill>
              <a:srgbClr val="00B05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ihandform 72"/>
          <p:cNvSpPr/>
          <p:nvPr/>
        </p:nvSpPr>
        <p:spPr>
          <a:xfrm>
            <a:off x="5361272" y="2190972"/>
            <a:ext cx="2772076" cy="414090"/>
          </a:xfrm>
          <a:custGeom>
            <a:avLst/>
            <a:gdLst>
              <a:gd name="connsiteX0" fmla="*/ 0 w 2772076"/>
              <a:gd name="connsiteY0" fmla="*/ 172576 h 414090"/>
              <a:gd name="connsiteX1" fmla="*/ 635267 w 2772076"/>
              <a:gd name="connsiteY1" fmla="*/ 8946 h 414090"/>
              <a:gd name="connsiteX2" fmla="*/ 1289785 w 2772076"/>
              <a:gd name="connsiteY2" fmla="*/ 413207 h 414090"/>
              <a:gd name="connsiteX3" fmla="*/ 1973179 w 2772076"/>
              <a:gd name="connsiteY3" fmla="*/ 124450 h 414090"/>
              <a:gd name="connsiteX4" fmla="*/ 2772076 w 2772076"/>
              <a:gd name="connsiteY4" fmla="*/ 374706 h 41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2076" h="414090">
                <a:moveTo>
                  <a:pt x="0" y="172576"/>
                </a:moveTo>
                <a:cubicBezTo>
                  <a:pt x="210151" y="70708"/>
                  <a:pt x="420303" y="-31159"/>
                  <a:pt x="635267" y="8946"/>
                </a:cubicBezTo>
                <a:cubicBezTo>
                  <a:pt x="850231" y="49051"/>
                  <a:pt x="1066800" y="393956"/>
                  <a:pt x="1289785" y="413207"/>
                </a:cubicBezTo>
                <a:cubicBezTo>
                  <a:pt x="1512770" y="432458"/>
                  <a:pt x="1726131" y="130867"/>
                  <a:pt x="1973179" y="124450"/>
                </a:cubicBezTo>
                <a:cubicBezTo>
                  <a:pt x="2220227" y="118033"/>
                  <a:pt x="2496151" y="246369"/>
                  <a:pt x="2772076" y="374706"/>
                </a:cubicBezTo>
              </a:path>
            </a:pathLst>
          </a:custGeom>
          <a:ln w="1905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5370897" y="2055465"/>
            <a:ext cx="2723950" cy="570820"/>
          </a:xfrm>
          <a:custGeom>
            <a:avLst/>
            <a:gdLst>
              <a:gd name="connsiteX0" fmla="*/ 0 w 2723950"/>
              <a:gd name="connsiteY0" fmla="*/ 221455 h 570820"/>
              <a:gd name="connsiteX1" fmla="*/ 616017 w 2723950"/>
              <a:gd name="connsiteY1" fmla="*/ 548714 h 570820"/>
              <a:gd name="connsiteX2" fmla="*/ 1414914 w 2723950"/>
              <a:gd name="connsiteY2" fmla="*/ 481338 h 570820"/>
              <a:gd name="connsiteX3" fmla="*/ 1925053 w 2723950"/>
              <a:gd name="connsiteY3" fmla="*/ 74 h 570820"/>
              <a:gd name="connsiteX4" fmla="*/ 2723950 w 2723950"/>
              <a:gd name="connsiteY4" fmla="*/ 452462 h 57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950" h="570820">
                <a:moveTo>
                  <a:pt x="0" y="221455"/>
                </a:moveTo>
                <a:cubicBezTo>
                  <a:pt x="190099" y="363427"/>
                  <a:pt x="380198" y="505400"/>
                  <a:pt x="616017" y="548714"/>
                </a:cubicBezTo>
                <a:cubicBezTo>
                  <a:pt x="851836" y="592028"/>
                  <a:pt x="1196741" y="572778"/>
                  <a:pt x="1414914" y="481338"/>
                </a:cubicBezTo>
                <a:cubicBezTo>
                  <a:pt x="1633087" y="389898"/>
                  <a:pt x="1706880" y="4887"/>
                  <a:pt x="1925053" y="74"/>
                </a:cubicBezTo>
                <a:cubicBezTo>
                  <a:pt x="2143226" y="-4739"/>
                  <a:pt x="2433588" y="223861"/>
                  <a:pt x="2723950" y="452462"/>
                </a:cubicBezTo>
              </a:path>
            </a:pathLst>
          </a:custGeom>
          <a:ln w="1905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Freihandform 80"/>
          <p:cNvSpPr/>
          <p:nvPr/>
        </p:nvSpPr>
        <p:spPr>
          <a:xfrm>
            <a:off x="5370897" y="2141978"/>
            <a:ext cx="2675824" cy="577705"/>
          </a:xfrm>
          <a:custGeom>
            <a:avLst/>
            <a:gdLst>
              <a:gd name="connsiteX0" fmla="*/ 0 w 2675824"/>
              <a:gd name="connsiteY0" fmla="*/ 577705 h 577705"/>
              <a:gd name="connsiteX1" fmla="*/ 558266 w 2675824"/>
              <a:gd name="connsiteY1" fmla="*/ 173444 h 577705"/>
              <a:gd name="connsiteX2" fmla="*/ 1164657 w 2675824"/>
              <a:gd name="connsiteY2" fmla="*/ 471827 h 577705"/>
              <a:gd name="connsiteX3" fmla="*/ 1915428 w 2675824"/>
              <a:gd name="connsiteY3" fmla="*/ 346699 h 577705"/>
              <a:gd name="connsiteX4" fmla="*/ 2406316 w 2675824"/>
              <a:gd name="connsiteY4" fmla="*/ 189 h 577705"/>
              <a:gd name="connsiteX5" fmla="*/ 2675824 w 2675824"/>
              <a:gd name="connsiteY5" fmla="*/ 308197 h 57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5824" h="577705">
                <a:moveTo>
                  <a:pt x="0" y="577705"/>
                </a:moveTo>
                <a:cubicBezTo>
                  <a:pt x="182078" y="384397"/>
                  <a:pt x="364156" y="191090"/>
                  <a:pt x="558266" y="173444"/>
                </a:cubicBezTo>
                <a:cubicBezTo>
                  <a:pt x="752376" y="155798"/>
                  <a:pt x="938463" y="442951"/>
                  <a:pt x="1164657" y="471827"/>
                </a:cubicBezTo>
                <a:cubicBezTo>
                  <a:pt x="1390851" y="500703"/>
                  <a:pt x="1708485" y="425305"/>
                  <a:pt x="1915428" y="346699"/>
                </a:cubicBezTo>
                <a:cubicBezTo>
                  <a:pt x="2122371" y="268093"/>
                  <a:pt x="2279583" y="6606"/>
                  <a:pt x="2406316" y="189"/>
                </a:cubicBezTo>
                <a:cubicBezTo>
                  <a:pt x="2533049" y="-6228"/>
                  <a:pt x="2604436" y="150984"/>
                  <a:pt x="2675824" y="308197"/>
                </a:cubicBezTo>
              </a:path>
            </a:pathLst>
          </a:custGeom>
          <a:ln w="1905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Freihandform 224"/>
          <p:cNvSpPr/>
          <p:nvPr/>
        </p:nvSpPr>
        <p:spPr>
          <a:xfrm>
            <a:off x="5390148" y="2406567"/>
            <a:ext cx="2695074" cy="502729"/>
          </a:xfrm>
          <a:custGeom>
            <a:avLst/>
            <a:gdLst>
              <a:gd name="connsiteX0" fmla="*/ 0 w 2695074"/>
              <a:gd name="connsiteY0" fmla="*/ 155947 h 457026"/>
              <a:gd name="connsiteX1" fmla="*/ 519764 w 2695074"/>
              <a:gd name="connsiteY1" fmla="*/ 454331 h 457026"/>
              <a:gd name="connsiteX2" fmla="*/ 1761423 w 2695074"/>
              <a:gd name="connsiteY2" fmla="*/ 1943 h 457026"/>
              <a:gd name="connsiteX3" fmla="*/ 2117558 w 2695074"/>
              <a:gd name="connsiteY3" fmla="*/ 290701 h 457026"/>
              <a:gd name="connsiteX4" fmla="*/ 2695074 w 2695074"/>
              <a:gd name="connsiteY4" fmla="*/ 290701 h 457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074" h="457026">
                <a:moveTo>
                  <a:pt x="0" y="155947"/>
                </a:moveTo>
                <a:cubicBezTo>
                  <a:pt x="113096" y="317972"/>
                  <a:pt x="226193" y="479998"/>
                  <a:pt x="519764" y="454331"/>
                </a:cubicBezTo>
                <a:cubicBezTo>
                  <a:pt x="813335" y="428664"/>
                  <a:pt x="1495124" y="29215"/>
                  <a:pt x="1761423" y="1943"/>
                </a:cubicBezTo>
                <a:cubicBezTo>
                  <a:pt x="2027722" y="-25329"/>
                  <a:pt x="1961950" y="242575"/>
                  <a:pt x="2117558" y="290701"/>
                </a:cubicBezTo>
                <a:cubicBezTo>
                  <a:pt x="2273166" y="338827"/>
                  <a:pt x="2484120" y="314764"/>
                  <a:pt x="2695074" y="290701"/>
                </a:cubicBezTo>
              </a:path>
            </a:pathLst>
          </a:custGeom>
          <a:ln w="19050">
            <a:solidFill>
              <a:srgbClr val="004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Freihandform 225"/>
          <p:cNvSpPr/>
          <p:nvPr/>
        </p:nvSpPr>
        <p:spPr>
          <a:xfrm>
            <a:off x="5380522" y="2377755"/>
            <a:ext cx="2733575" cy="278766"/>
          </a:xfrm>
          <a:custGeom>
            <a:avLst/>
            <a:gdLst>
              <a:gd name="connsiteX0" fmla="*/ 0 w 2733575"/>
              <a:gd name="connsiteY0" fmla="*/ 57752 h 278766"/>
              <a:gd name="connsiteX1" fmla="*/ 519765 w 2733575"/>
              <a:gd name="connsiteY1" fmla="*/ 259882 h 278766"/>
              <a:gd name="connsiteX2" fmla="*/ 1212784 w 2733575"/>
              <a:gd name="connsiteY2" fmla="*/ 240632 h 278766"/>
              <a:gd name="connsiteX3" fmla="*/ 1944304 w 2733575"/>
              <a:gd name="connsiteY3" fmla="*/ 0 h 278766"/>
              <a:gd name="connsiteX4" fmla="*/ 2733575 w 2733575"/>
              <a:gd name="connsiteY4" fmla="*/ 240632 h 27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3575" h="278766">
                <a:moveTo>
                  <a:pt x="0" y="57752"/>
                </a:moveTo>
                <a:cubicBezTo>
                  <a:pt x="158817" y="143577"/>
                  <a:pt x="317634" y="229402"/>
                  <a:pt x="519765" y="259882"/>
                </a:cubicBezTo>
                <a:cubicBezTo>
                  <a:pt x="721896" y="290362"/>
                  <a:pt x="975361" y="283946"/>
                  <a:pt x="1212784" y="240632"/>
                </a:cubicBezTo>
                <a:cubicBezTo>
                  <a:pt x="1450207" y="197318"/>
                  <a:pt x="1690839" y="0"/>
                  <a:pt x="1944304" y="0"/>
                </a:cubicBezTo>
                <a:cubicBezTo>
                  <a:pt x="2197769" y="0"/>
                  <a:pt x="2733575" y="240632"/>
                  <a:pt x="2733575" y="240632"/>
                </a:cubicBez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Freihandform 226"/>
          <p:cNvSpPr/>
          <p:nvPr/>
        </p:nvSpPr>
        <p:spPr>
          <a:xfrm>
            <a:off x="5370897" y="2139321"/>
            <a:ext cx="2743200" cy="438322"/>
          </a:xfrm>
          <a:custGeom>
            <a:avLst/>
            <a:gdLst>
              <a:gd name="connsiteX0" fmla="*/ 0 w 2743200"/>
              <a:gd name="connsiteY0" fmla="*/ 185725 h 438322"/>
              <a:gd name="connsiteX1" fmla="*/ 616017 w 2743200"/>
              <a:gd name="connsiteY1" fmla="*/ 176100 h 438322"/>
              <a:gd name="connsiteX2" fmla="*/ 1260910 w 2743200"/>
              <a:gd name="connsiteY2" fmla="*/ 435982 h 438322"/>
              <a:gd name="connsiteX3" fmla="*/ 1953929 w 2743200"/>
              <a:gd name="connsiteY3" fmla="*/ 2845 h 438322"/>
              <a:gd name="connsiteX4" fmla="*/ 2743200 w 2743200"/>
              <a:gd name="connsiteY4" fmla="*/ 281978 h 438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438322">
                <a:moveTo>
                  <a:pt x="0" y="185725"/>
                </a:moveTo>
                <a:cubicBezTo>
                  <a:pt x="202932" y="160057"/>
                  <a:pt x="405865" y="134390"/>
                  <a:pt x="616017" y="176100"/>
                </a:cubicBezTo>
                <a:cubicBezTo>
                  <a:pt x="826169" y="217810"/>
                  <a:pt x="1037925" y="464858"/>
                  <a:pt x="1260910" y="435982"/>
                </a:cubicBezTo>
                <a:cubicBezTo>
                  <a:pt x="1483895" y="407106"/>
                  <a:pt x="1706881" y="28512"/>
                  <a:pt x="1953929" y="2845"/>
                </a:cubicBezTo>
                <a:cubicBezTo>
                  <a:pt x="2200977" y="-22822"/>
                  <a:pt x="2472088" y="129578"/>
                  <a:pt x="2743200" y="281978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Freihandform 228"/>
          <p:cNvSpPr/>
          <p:nvPr/>
        </p:nvSpPr>
        <p:spPr>
          <a:xfrm>
            <a:off x="5399773" y="2570242"/>
            <a:ext cx="2685448" cy="293893"/>
          </a:xfrm>
          <a:custGeom>
            <a:avLst/>
            <a:gdLst>
              <a:gd name="connsiteX0" fmla="*/ 0 w 2685448"/>
              <a:gd name="connsiteY0" fmla="*/ 91689 h 293893"/>
              <a:gd name="connsiteX1" fmla="*/ 462013 w 2685448"/>
              <a:gd name="connsiteY1" fmla="*/ 293820 h 293893"/>
              <a:gd name="connsiteX2" fmla="*/ 1241659 w 2685448"/>
              <a:gd name="connsiteY2" fmla="*/ 72439 h 293893"/>
              <a:gd name="connsiteX3" fmla="*/ 1876926 w 2685448"/>
              <a:gd name="connsiteY3" fmla="*/ 5062 h 293893"/>
              <a:gd name="connsiteX4" fmla="*/ 2377440 w 2685448"/>
              <a:gd name="connsiteY4" fmla="*/ 187942 h 293893"/>
              <a:gd name="connsiteX5" fmla="*/ 2685448 w 2685448"/>
              <a:gd name="connsiteY5" fmla="*/ 159066 h 29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48" h="293893">
                <a:moveTo>
                  <a:pt x="0" y="91689"/>
                </a:moveTo>
                <a:cubicBezTo>
                  <a:pt x="127535" y="194358"/>
                  <a:pt x="255070" y="297028"/>
                  <a:pt x="462013" y="293820"/>
                </a:cubicBezTo>
                <a:cubicBezTo>
                  <a:pt x="668956" y="290612"/>
                  <a:pt x="1005840" y="120565"/>
                  <a:pt x="1241659" y="72439"/>
                </a:cubicBezTo>
                <a:cubicBezTo>
                  <a:pt x="1477478" y="24313"/>
                  <a:pt x="1687629" y="-14188"/>
                  <a:pt x="1876926" y="5062"/>
                </a:cubicBezTo>
                <a:cubicBezTo>
                  <a:pt x="2066223" y="24312"/>
                  <a:pt x="2242686" y="162275"/>
                  <a:pt x="2377440" y="187942"/>
                </a:cubicBezTo>
                <a:cubicBezTo>
                  <a:pt x="2512194" y="213609"/>
                  <a:pt x="2598821" y="186337"/>
                  <a:pt x="2685448" y="159066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4" name="Grafik 233" descr="TP_tmp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1002" y="3002522"/>
            <a:ext cx="85789" cy="15270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6" name="Grafik 235" descr="TP_tmp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4423" y="2070473"/>
            <a:ext cx="320669" cy="2195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43" name="Textfeld 242"/>
          <p:cNvSpPr txBox="1"/>
          <p:nvPr/>
        </p:nvSpPr>
        <p:spPr>
          <a:xfrm>
            <a:off x="5349542" y="6032672"/>
            <a:ext cx="17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“mean function”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44" name="Textfeld 243"/>
          <p:cNvSpPr txBox="1"/>
          <p:nvPr/>
        </p:nvSpPr>
        <p:spPr>
          <a:xfrm>
            <a:off x="7092304" y="6033414"/>
            <a:ext cx="2006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“covariance function”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45" name="Textfeld 244"/>
          <p:cNvSpPr txBox="1"/>
          <p:nvPr/>
        </p:nvSpPr>
        <p:spPr>
          <a:xfrm>
            <a:off x="827584" y="6009531"/>
            <a:ext cx="1733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“mean vector”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246" name="Textfeld 245"/>
          <p:cNvSpPr txBox="1"/>
          <p:nvPr/>
        </p:nvSpPr>
        <p:spPr>
          <a:xfrm>
            <a:off x="2421408" y="6009531"/>
            <a:ext cx="184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“covariance matrix”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48" name="Grafik 247" descr="TP_tmp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8547" y="6405211"/>
            <a:ext cx="1430062" cy="2712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0" name="Grafik 249" descr="TP_tmp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6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3043" y="6414836"/>
            <a:ext cx="1513781" cy="2611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70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93" grpId="0"/>
      <p:bldP spid="98" grpId="0"/>
      <p:bldP spid="115" grpId="0"/>
      <p:bldP spid="122" grpId="0"/>
      <p:bldP spid="127" grpId="0"/>
      <p:bldP spid="134" grpId="0"/>
      <p:bldP spid="141" grpId="0"/>
      <p:bldP spid="147" grpId="0"/>
      <p:bldP spid="203" grpId="0" animBg="1"/>
      <p:bldP spid="204" grpId="0" animBg="1"/>
      <p:bldP spid="73" grpId="0" animBg="1"/>
      <p:bldP spid="75" grpId="0" animBg="1"/>
      <p:bldP spid="81" grpId="0" animBg="1"/>
      <p:bldP spid="225" grpId="0" animBg="1"/>
      <p:bldP spid="226" grpId="0" animBg="1"/>
      <p:bldP spid="227" grpId="0" animBg="1"/>
      <p:bldP spid="229" grpId="0" animBg="1"/>
      <p:bldP spid="243" grpId="0"/>
      <p:bldP spid="244" grpId="0"/>
      <p:bldP spid="245" grpId="0"/>
      <p:bldP spid="2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feld 82"/>
          <p:cNvSpPr txBox="1"/>
          <p:nvPr/>
        </p:nvSpPr>
        <p:spPr>
          <a:xfrm>
            <a:off x="178696" y="476672"/>
            <a:ext cx="88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A (non-exhaustive) list of popular covariance functions</a:t>
            </a:r>
            <a:endParaRPr lang="en-GB" sz="2400" b="1" dirty="0">
              <a:solidFill>
                <a:schemeClr val="tx2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89240" y="407707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Proposition: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4936" y="5262296"/>
            <a:ext cx="2739560" cy="2723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5236860"/>
            <a:ext cx="1756668" cy="2722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6299" y="5915652"/>
            <a:ext cx="1296619" cy="355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3408533" y="6270872"/>
            <a:ext cx="191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(in case of existence)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5655432"/>
            <a:ext cx="1317538" cy="7114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4806" y="5227152"/>
            <a:ext cx="1442978" cy="2722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Textfeld 53"/>
          <p:cNvSpPr txBox="1"/>
          <p:nvPr/>
        </p:nvSpPr>
        <p:spPr>
          <a:xfrm>
            <a:off x="755576" y="6364906"/>
            <a:ext cx="2329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(in case of convergence)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5" name="Grafik 24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7412" y="5799448"/>
            <a:ext cx="2029004" cy="6688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6190" y="1134591"/>
            <a:ext cx="1631280" cy="2923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5954586" y="1408004"/>
            <a:ext cx="243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linear covariance function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4486910"/>
            <a:ext cx="5187244" cy="2510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734" y="4791346"/>
            <a:ext cx="6567578" cy="2723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34" y="2770216"/>
            <a:ext cx="2569396" cy="5466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Textfeld 66"/>
          <p:cNvSpPr txBox="1"/>
          <p:nvPr/>
        </p:nvSpPr>
        <p:spPr>
          <a:xfrm>
            <a:off x="137826" y="3333195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Squared exponential </a:t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smtClean="0">
                <a:solidFill>
                  <a:schemeClr val="tx2"/>
                </a:solidFill>
              </a:rPr>
              <a:t>covariance function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31" name="Grafik 30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626" y="1950293"/>
            <a:ext cx="2195686" cy="272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Textfeld 72"/>
          <p:cNvSpPr txBox="1"/>
          <p:nvPr/>
        </p:nvSpPr>
        <p:spPr>
          <a:xfrm>
            <a:off x="35496" y="2250161"/>
            <a:ext cx="29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Distance covariance functions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33" name="Grafik 32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7392" y="1961753"/>
            <a:ext cx="1966084" cy="272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Textfeld 75"/>
          <p:cNvSpPr txBox="1"/>
          <p:nvPr/>
        </p:nvSpPr>
        <p:spPr>
          <a:xfrm>
            <a:off x="2773766" y="2250161"/>
            <a:ext cx="29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Dot-product covariance functions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8" name="Grafik 47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966" y="2734930"/>
            <a:ext cx="2489073" cy="5527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Textfeld 84"/>
          <p:cNvSpPr txBox="1"/>
          <p:nvPr/>
        </p:nvSpPr>
        <p:spPr>
          <a:xfrm>
            <a:off x="6233748" y="3324960"/>
            <a:ext cx="230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Rational quadratic</a:t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smtClean="0">
                <a:solidFill>
                  <a:schemeClr val="tx2"/>
                </a:solidFill>
              </a:rPr>
              <a:t>covariance function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3156751" y="3324960"/>
            <a:ext cx="2465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Ornstein-</a:t>
            </a:r>
            <a:r>
              <a:rPr lang="en-GB" sz="1400" dirty="0" err="1" smtClean="0">
                <a:solidFill>
                  <a:schemeClr val="tx2"/>
                </a:solidFill>
              </a:rPr>
              <a:t>Uhlbeck</a:t>
            </a:r>
            <a:r>
              <a:rPr lang="en-GB" sz="1400" dirty="0" smtClean="0">
                <a:solidFill>
                  <a:schemeClr val="tx2"/>
                </a:solidFill>
              </a:rPr>
              <a:t> </a:t>
            </a:r>
            <a:br>
              <a:rPr lang="en-GB" sz="1400" dirty="0" smtClean="0">
                <a:solidFill>
                  <a:schemeClr val="tx2"/>
                </a:solidFill>
              </a:rPr>
            </a:br>
            <a:r>
              <a:rPr lang="en-GB" sz="1400" dirty="0" smtClean="0">
                <a:solidFill>
                  <a:schemeClr val="tx2"/>
                </a:solidFill>
              </a:rPr>
              <a:t>covariance function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6" name="Grafik 45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3928" y="2763771"/>
            <a:ext cx="2507866" cy="5531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3016" y="1117148"/>
            <a:ext cx="1233502" cy="27229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366318" y="1405180"/>
            <a:ext cx="243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constant covariance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9" name="Grafik 8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8963" y="1117148"/>
            <a:ext cx="1777504" cy="3136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3074266" y="1405180"/>
            <a:ext cx="243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Gaussian noise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562" y="1843574"/>
            <a:ext cx="3157240" cy="4712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5798102" y="2262208"/>
            <a:ext cx="29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Periodic covariance function</a:t>
            </a: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26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7" grpId="0"/>
      <p:bldP spid="54" grpId="0"/>
      <p:bldP spid="58" grpId="0"/>
      <p:bldP spid="67" grpId="0"/>
      <p:bldP spid="73" grpId="0"/>
      <p:bldP spid="76" grpId="0"/>
      <p:bldP spid="85" grpId="0"/>
      <p:bldP spid="87" grpId="0"/>
      <p:bldP spid="29" grpId="0"/>
      <p:bldP spid="32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feld 82"/>
          <p:cNvSpPr txBox="1"/>
          <p:nvPr/>
        </p:nvSpPr>
        <p:spPr>
          <a:xfrm>
            <a:off x="178696" y="476672"/>
            <a:ext cx="88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tx2"/>
                </a:solidFill>
              </a:rPr>
              <a:t>An exhaustive list of popular mean functions</a:t>
            </a:r>
            <a:endParaRPr lang="en-GB" sz="2400" b="1" dirty="0">
              <a:solidFill>
                <a:schemeClr val="tx2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8828" y="2060848"/>
            <a:ext cx="2997308" cy="8428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5" name="Textfeld 34"/>
          <p:cNvSpPr txBox="1"/>
          <p:nvPr/>
        </p:nvSpPr>
        <p:spPr>
          <a:xfrm>
            <a:off x="333256" y="3917962"/>
            <a:ext cx="8487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Non-zero mean is usually application-specific when used, </a:t>
            </a:r>
          </a:p>
          <a:p>
            <a:r>
              <a:rPr lang="en-GB" sz="2000" dirty="0">
                <a:solidFill>
                  <a:schemeClr val="tx2"/>
                </a:solidFill>
              </a:rPr>
              <a:t>	</a:t>
            </a:r>
            <a:r>
              <a:rPr lang="en-GB" sz="2000" dirty="0" smtClean="0">
                <a:solidFill>
                  <a:schemeClr val="tx2"/>
                </a:solidFill>
              </a:rPr>
              <a:t>it encodes prior knowledge on the possible outcome functions.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33256" y="4774507"/>
            <a:ext cx="8487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In application where there is only </a:t>
            </a:r>
            <a:r>
              <a:rPr lang="en-GB" sz="2000" i="1" dirty="0" smtClean="0">
                <a:solidFill>
                  <a:schemeClr val="tx2"/>
                </a:solidFill>
              </a:rPr>
              <a:t>one</a:t>
            </a:r>
            <a:r>
              <a:rPr lang="en-GB" sz="2000" dirty="0" smtClean="0">
                <a:solidFill>
                  <a:schemeClr val="tx2"/>
                </a:solidFill>
              </a:rPr>
              <a:t> sample of a process</a:t>
            </a:r>
          </a:p>
          <a:p>
            <a:r>
              <a:rPr lang="en-GB" sz="2000" dirty="0" smtClean="0">
                <a:solidFill>
                  <a:schemeClr val="tx2"/>
                </a:solidFill>
              </a:rPr>
              <a:t>			- as in the following-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	the mean function cannot be reliably estimated, 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		thus setting it to zero is scientifically parsimonious</a:t>
            </a:r>
            <a:br>
              <a:rPr lang="en-GB" sz="2000" dirty="0" smtClean="0">
                <a:solidFill>
                  <a:schemeClr val="tx2"/>
                </a:solidFill>
              </a:rPr>
            </a:br>
            <a:r>
              <a:rPr lang="en-GB" sz="2000" dirty="0" smtClean="0">
                <a:solidFill>
                  <a:schemeClr val="tx2"/>
                </a:solidFill>
              </a:rPr>
              <a:t>			in the absence of further prior knowledge.</a:t>
            </a:r>
            <a:endParaRPr lang="en-GB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Gaussian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process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regression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15101309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3717032"/>
            <a:ext cx="5269853" cy="9850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Freihandform 22"/>
          <p:cNvSpPr/>
          <p:nvPr/>
        </p:nvSpPr>
        <p:spPr>
          <a:xfrm>
            <a:off x="6198669" y="741025"/>
            <a:ext cx="2406316" cy="2146554"/>
          </a:xfrm>
          <a:custGeom>
            <a:avLst/>
            <a:gdLst>
              <a:gd name="connsiteX0" fmla="*/ 0 w 2406316"/>
              <a:gd name="connsiteY0" fmla="*/ 2146554 h 2146554"/>
              <a:gd name="connsiteX1" fmla="*/ 57752 w 2406316"/>
              <a:gd name="connsiteY1" fmla="*/ 1569038 h 2146554"/>
              <a:gd name="connsiteX2" fmla="*/ 115504 w 2406316"/>
              <a:gd name="connsiteY2" fmla="*/ 1232154 h 2146554"/>
              <a:gd name="connsiteX3" fmla="*/ 221382 w 2406316"/>
              <a:gd name="connsiteY3" fmla="*/ 1520912 h 2146554"/>
              <a:gd name="connsiteX4" fmla="*/ 279133 w 2406316"/>
              <a:gd name="connsiteY4" fmla="*/ 1665291 h 2146554"/>
              <a:gd name="connsiteX5" fmla="*/ 413887 w 2406316"/>
              <a:gd name="connsiteY5" fmla="*/ 799017 h 2146554"/>
              <a:gd name="connsiteX6" fmla="*/ 577516 w 2406316"/>
              <a:gd name="connsiteY6" fmla="*/ 308129 h 2146554"/>
              <a:gd name="connsiteX7" fmla="*/ 943276 w 2406316"/>
              <a:gd name="connsiteY7" fmla="*/ 1395783 h 2146554"/>
              <a:gd name="connsiteX8" fmla="*/ 1106906 w 2406316"/>
              <a:gd name="connsiteY8" fmla="*/ 1607539 h 2146554"/>
              <a:gd name="connsiteX9" fmla="*/ 1241659 w 2406316"/>
              <a:gd name="connsiteY9" fmla="*/ 962647 h 2146554"/>
              <a:gd name="connsiteX10" fmla="*/ 1357163 w 2406316"/>
              <a:gd name="connsiteY10" fmla="*/ 722015 h 2146554"/>
              <a:gd name="connsiteX11" fmla="*/ 1780674 w 2406316"/>
              <a:gd name="connsiteY11" fmla="*/ 953021 h 2146554"/>
              <a:gd name="connsiteX12" fmla="*/ 1886552 w 2406316"/>
              <a:gd name="connsiteY12" fmla="*/ 433257 h 2146554"/>
              <a:gd name="connsiteX13" fmla="*/ 1982805 w 2406316"/>
              <a:gd name="connsiteY13" fmla="*/ 120 h 2146554"/>
              <a:gd name="connsiteX14" fmla="*/ 2175310 w 2406316"/>
              <a:gd name="connsiteY14" fmla="*/ 394756 h 2146554"/>
              <a:gd name="connsiteX15" fmla="*/ 2406316 w 2406316"/>
              <a:gd name="connsiteY15" fmla="*/ 895270 h 2146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6316" h="2146554">
                <a:moveTo>
                  <a:pt x="0" y="2146554"/>
                </a:moveTo>
                <a:cubicBezTo>
                  <a:pt x="19250" y="1933996"/>
                  <a:pt x="38501" y="1721438"/>
                  <a:pt x="57752" y="1569038"/>
                </a:cubicBezTo>
                <a:cubicBezTo>
                  <a:pt x="77003" y="1416638"/>
                  <a:pt x="88232" y="1240175"/>
                  <a:pt x="115504" y="1232154"/>
                </a:cubicBezTo>
                <a:cubicBezTo>
                  <a:pt x="142776" y="1224133"/>
                  <a:pt x="194111" y="1448723"/>
                  <a:pt x="221382" y="1520912"/>
                </a:cubicBezTo>
                <a:cubicBezTo>
                  <a:pt x="248653" y="1593101"/>
                  <a:pt x="247049" y="1785607"/>
                  <a:pt x="279133" y="1665291"/>
                </a:cubicBezTo>
                <a:cubicBezTo>
                  <a:pt x="311217" y="1544975"/>
                  <a:pt x="364157" y="1025211"/>
                  <a:pt x="413887" y="799017"/>
                </a:cubicBezTo>
                <a:cubicBezTo>
                  <a:pt x="463617" y="572823"/>
                  <a:pt x="489285" y="208668"/>
                  <a:pt x="577516" y="308129"/>
                </a:cubicBezTo>
                <a:cubicBezTo>
                  <a:pt x="665747" y="407590"/>
                  <a:pt x="855044" y="1179215"/>
                  <a:pt x="943276" y="1395783"/>
                </a:cubicBezTo>
                <a:cubicBezTo>
                  <a:pt x="1031508" y="1612351"/>
                  <a:pt x="1057176" y="1679728"/>
                  <a:pt x="1106906" y="1607539"/>
                </a:cubicBezTo>
                <a:cubicBezTo>
                  <a:pt x="1156637" y="1535350"/>
                  <a:pt x="1199950" y="1110234"/>
                  <a:pt x="1241659" y="962647"/>
                </a:cubicBezTo>
                <a:cubicBezTo>
                  <a:pt x="1283369" y="815060"/>
                  <a:pt x="1267327" y="723619"/>
                  <a:pt x="1357163" y="722015"/>
                </a:cubicBezTo>
                <a:cubicBezTo>
                  <a:pt x="1446999" y="720411"/>
                  <a:pt x="1692443" y="1001147"/>
                  <a:pt x="1780674" y="953021"/>
                </a:cubicBezTo>
                <a:cubicBezTo>
                  <a:pt x="1868906" y="904895"/>
                  <a:pt x="1852864" y="592074"/>
                  <a:pt x="1886552" y="433257"/>
                </a:cubicBezTo>
                <a:cubicBezTo>
                  <a:pt x="1920241" y="274440"/>
                  <a:pt x="1934679" y="6537"/>
                  <a:pt x="1982805" y="120"/>
                </a:cubicBezTo>
                <a:cubicBezTo>
                  <a:pt x="2030931" y="-6297"/>
                  <a:pt x="2104725" y="245564"/>
                  <a:pt x="2175310" y="394756"/>
                </a:cubicBezTo>
                <a:cubicBezTo>
                  <a:pt x="2245895" y="543948"/>
                  <a:pt x="2326105" y="719609"/>
                  <a:pt x="2406316" y="89527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5976156" y="988807"/>
            <a:ext cx="2699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976156" y="3077039"/>
            <a:ext cx="2628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58" y="1115119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142850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729683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Ellipse 25"/>
          <p:cNvSpPr/>
          <p:nvPr/>
        </p:nvSpPr>
        <p:spPr>
          <a:xfrm>
            <a:off x="7118569" y="210603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6228184" y="228495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7425851" y="166316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8342705" y="109998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/>
          <p:cNvSpPr/>
          <p:nvPr/>
        </p:nvSpPr>
        <p:spPr>
          <a:xfrm>
            <a:off x="6588224" y="152002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408834"/>
            <a:ext cx="4247446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7519" y="3149047"/>
            <a:ext cx="124921" cy="1151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3031" y="1033586"/>
            <a:ext cx="125113" cy="1631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502" y="1769147"/>
            <a:ext cx="3119704" cy="2296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9242" y="1739308"/>
            <a:ext cx="956679" cy="2492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4669" y="4887562"/>
            <a:ext cx="4171547" cy="2777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reihandform 14"/>
          <p:cNvSpPr/>
          <p:nvPr/>
        </p:nvSpPr>
        <p:spPr>
          <a:xfrm>
            <a:off x="6060332" y="908720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/>
          <p:cNvSpPr/>
          <p:nvPr/>
        </p:nvSpPr>
        <p:spPr>
          <a:xfrm>
            <a:off x="7956376" y="166426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8054673" y="114255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/>
          <p:cNvSpPr/>
          <p:nvPr/>
        </p:nvSpPr>
        <p:spPr>
          <a:xfrm>
            <a:off x="6398489" y="2229504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feld 49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Regression with Gaussian processes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51520" y="2348880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Main assumption: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2060848"/>
            <a:ext cx="4113346" cy="2491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0" name="Textfeld 59"/>
          <p:cNvSpPr txBox="1"/>
          <p:nvPr/>
        </p:nvSpPr>
        <p:spPr>
          <a:xfrm>
            <a:off x="251520" y="2996952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Mathematical/statistical idea: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84" name="Grafik 83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49" y="2767309"/>
            <a:ext cx="4325499" cy="229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714" y="3385867"/>
            <a:ext cx="4727390" cy="2491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1133257" y="4293096"/>
            <a:ext cx="113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2"/>
                </a:solidFill>
              </a:rPr>
              <a:t>by   </a:t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main</a:t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ass.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33" name="Grafik 32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2005" y="3976963"/>
            <a:ext cx="2781405" cy="5417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6" name="Grafik 65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4860" y="4620043"/>
            <a:ext cx="1556694" cy="2968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7" name="Grafik 66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3314" y="5085184"/>
            <a:ext cx="1612293" cy="259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6300192" y="4788157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“covariance matrix”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6919104" y="5209871"/>
            <a:ext cx="2261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“cross-covariance vector”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539552" y="4838715"/>
            <a:ext cx="248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Bayes’ theorem: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38" name="Grafik 37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5148" y="5239526"/>
            <a:ext cx="4013036" cy="2777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2" name="Textfeld 71"/>
          <p:cNvSpPr txBox="1"/>
          <p:nvPr/>
        </p:nvSpPr>
        <p:spPr>
          <a:xfrm>
            <a:off x="72276" y="5157192"/>
            <a:ext cx="2087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An elementary</a:t>
            </a:r>
            <a:br>
              <a:rPr lang="en-GB" sz="1600" dirty="0" smtClean="0">
                <a:solidFill>
                  <a:schemeClr val="tx2"/>
                </a:solidFill>
              </a:rPr>
            </a:br>
            <a:r>
              <a:rPr lang="en-GB" sz="1600" dirty="0" smtClean="0">
                <a:solidFill>
                  <a:schemeClr val="tx2"/>
                </a:solidFill>
              </a:rPr>
              <a:t>though tedious computation</a:t>
            </a:r>
            <a:r>
              <a:rPr lang="en-GB" sz="1600" b="1" dirty="0" smtClean="0">
                <a:solidFill>
                  <a:schemeClr val="tx2"/>
                </a:solidFill>
              </a:rPr>
              <a:t> yields:</a:t>
            </a:r>
            <a:endParaRPr lang="en-GB" sz="1600" b="1" dirty="0">
              <a:solidFill>
                <a:schemeClr val="tx2"/>
              </a:solidFill>
            </a:endParaRPr>
          </a:p>
        </p:txBody>
      </p:sp>
      <p:pic>
        <p:nvPicPr>
          <p:cNvPr id="75" name="Grafik 74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1698" y="5697633"/>
            <a:ext cx="6140702" cy="27089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7" name="Grafik 76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4408" y="5772606"/>
            <a:ext cx="800326" cy="1766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" name="Grafik 91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094" y="6091977"/>
            <a:ext cx="3684858" cy="2525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1" name="Grafik 90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917" y="6398415"/>
            <a:ext cx="5689866" cy="2709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2" name="Textfeld 81"/>
          <p:cNvSpPr txBox="1"/>
          <p:nvPr/>
        </p:nvSpPr>
        <p:spPr>
          <a:xfrm>
            <a:off x="6609565" y="6021288"/>
            <a:ext cx="184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Bad news: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7009873" y="6332024"/>
            <a:ext cx="188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tx2"/>
                </a:solidFill>
              </a:rPr>
              <a:t>overfits</a:t>
            </a:r>
            <a:r>
              <a:rPr lang="en-GB" dirty="0" smtClean="0">
                <a:solidFill>
                  <a:schemeClr val="tx2"/>
                </a:solidFill>
              </a:rPr>
              <a:t> horribly</a:t>
            </a:r>
            <a:endParaRPr lang="en-GB" dirty="0">
              <a:solidFill>
                <a:schemeClr val="tx2"/>
              </a:solidFill>
            </a:endParaRPr>
          </a:p>
        </p:txBody>
      </p:sp>
      <p:cxnSp>
        <p:nvCxnSpPr>
          <p:cNvPr id="88" name="Gerade Verbindung 87"/>
          <p:cNvCxnSpPr/>
          <p:nvPr/>
        </p:nvCxnSpPr>
        <p:spPr>
          <a:xfrm>
            <a:off x="178696" y="673446"/>
            <a:ext cx="2089048" cy="1319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 rot="20925275">
            <a:off x="86793" y="282164"/>
            <a:ext cx="2368696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Interpolation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7" name="Freihandform 46"/>
          <p:cNvSpPr/>
          <p:nvPr/>
        </p:nvSpPr>
        <p:spPr>
          <a:xfrm>
            <a:off x="6084168" y="548680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ihandform 47"/>
          <p:cNvSpPr/>
          <p:nvPr/>
        </p:nvSpPr>
        <p:spPr>
          <a:xfrm>
            <a:off x="6084168" y="1259135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ihandform 48"/>
          <p:cNvSpPr/>
          <p:nvPr/>
        </p:nvSpPr>
        <p:spPr>
          <a:xfrm>
            <a:off x="6228184" y="1066422"/>
            <a:ext cx="2406316" cy="2146554"/>
          </a:xfrm>
          <a:custGeom>
            <a:avLst/>
            <a:gdLst>
              <a:gd name="connsiteX0" fmla="*/ 0 w 2406316"/>
              <a:gd name="connsiteY0" fmla="*/ 2146554 h 2146554"/>
              <a:gd name="connsiteX1" fmla="*/ 57752 w 2406316"/>
              <a:gd name="connsiteY1" fmla="*/ 1569038 h 2146554"/>
              <a:gd name="connsiteX2" fmla="*/ 115504 w 2406316"/>
              <a:gd name="connsiteY2" fmla="*/ 1232154 h 2146554"/>
              <a:gd name="connsiteX3" fmla="*/ 221382 w 2406316"/>
              <a:gd name="connsiteY3" fmla="*/ 1520912 h 2146554"/>
              <a:gd name="connsiteX4" fmla="*/ 279133 w 2406316"/>
              <a:gd name="connsiteY4" fmla="*/ 1665291 h 2146554"/>
              <a:gd name="connsiteX5" fmla="*/ 413887 w 2406316"/>
              <a:gd name="connsiteY5" fmla="*/ 799017 h 2146554"/>
              <a:gd name="connsiteX6" fmla="*/ 577516 w 2406316"/>
              <a:gd name="connsiteY6" fmla="*/ 308129 h 2146554"/>
              <a:gd name="connsiteX7" fmla="*/ 943276 w 2406316"/>
              <a:gd name="connsiteY7" fmla="*/ 1395783 h 2146554"/>
              <a:gd name="connsiteX8" fmla="*/ 1106906 w 2406316"/>
              <a:gd name="connsiteY8" fmla="*/ 1607539 h 2146554"/>
              <a:gd name="connsiteX9" fmla="*/ 1241659 w 2406316"/>
              <a:gd name="connsiteY9" fmla="*/ 962647 h 2146554"/>
              <a:gd name="connsiteX10" fmla="*/ 1357163 w 2406316"/>
              <a:gd name="connsiteY10" fmla="*/ 722015 h 2146554"/>
              <a:gd name="connsiteX11" fmla="*/ 1780674 w 2406316"/>
              <a:gd name="connsiteY11" fmla="*/ 953021 h 2146554"/>
              <a:gd name="connsiteX12" fmla="*/ 1886552 w 2406316"/>
              <a:gd name="connsiteY12" fmla="*/ 433257 h 2146554"/>
              <a:gd name="connsiteX13" fmla="*/ 1982805 w 2406316"/>
              <a:gd name="connsiteY13" fmla="*/ 120 h 2146554"/>
              <a:gd name="connsiteX14" fmla="*/ 2175310 w 2406316"/>
              <a:gd name="connsiteY14" fmla="*/ 394756 h 2146554"/>
              <a:gd name="connsiteX15" fmla="*/ 2406316 w 2406316"/>
              <a:gd name="connsiteY15" fmla="*/ 895270 h 2146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6316" h="2146554">
                <a:moveTo>
                  <a:pt x="0" y="2146554"/>
                </a:moveTo>
                <a:cubicBezTo>
                  <a:pt x="19250" y="1933996"/>
                  <a:pt x="38501" y="1721438"/>
                  <a:pt x="57752" y="1569038"/>
                </a:cubicBezTo>
                <a:cubicBezTo>
                  <a:pt x="77003" y="1416638"/>
                  <a:pt x="88232" y="1240175"/>
                  <a:pt x="115504" y="1232154"/>
                </a:cubicBezTo>
                <a:cubicBezTo>
                  <a:pt x="142776" y="1224133"/>
                  <a:pt x="194111" y="1448723"/>
                  <a:pt x="221382" y="1520912"/>
                </a:cubicBezTo>
                <a:cubicBezTo>
                  <a:pt x="248653" y="1593101"/>
                  <a:pt x="247049" y="1785607"/>
                  <a:pt x="279133" y="1665291"/>
                </a:cubicBezTo>
                <a:cubicBezTo>
                  <a:pt x="311217" y="1544975"/>
                  <a:pt x="364157" y="1025211"/>
                  <a:pt x="413887" y="799017"/>
                </a:cubicBezTo>
                <a:cubicBezTo>
                  <a:pt x="463617" y="572823"/>
                  <a:pt x="489285" y="208668"/>
                  <a:pt x="577516" y="308129"/>
                </a:cubicBezTo>
                <a:cubicBezTo>
                  <a:pt x="665747" y="407590"/>
                  <a:pt x="855044" y="1179215"/>
                  <a:pt x="943276" y="1395783"/>
                </a:cubicBezTo>
                <a:cubicBezTo>
                  <a:pt x="1031508" y="1612351"/>
                  <a:pt x="1057176" y="1679728"/>
                  <a:pt x="1106906" y="1607539"/>
                </a:cubicBezTo>
                <a:cubicBezTo>
                  <a:pt x="1156637" y="1535350"/>
                  <a:pt x="1199950" y="1110234"/>
                  <a:pt x="1241659" y="962647"/>
                </a:cubicBezTo>
                <a:cubicBezTo>
                  <a:pt x="1283369" y="815060"/>
                  <a:pt x="1267327" y="723619"/>
                  <a:pt x="1357163" y="722015"/>
                </a:cubicBezTo>
                <a:cubicBezTo>
                  <a:pt x="1446999" y="720411"/>
                  <a:pt x="1692443" y="1001147"/>
                  <a:pt x="1780674" y="953021"/>
                </a:cubicBezTo>
                <a:cubicBezTo>
                  <a:pt x="1868906" y="904895"/>
                  <a:pt x="1852864" y="592074"/>
                  <a:pt x="1886552" y="433257"/>
                </a:cubicBezTo>
                <a:cubicBezTo>
                  <a:pt x="1920241" y="274440"/>
                  <a:pt x="1934679" y="6537"/>
                  <a:pt x="1982805" y="120"/>
                </a:cubicBezTo>
                <a:cubicBezTo>
                  <a:pt x="2030931" y="-6297"/>
                  <a:pt x="2104725" y="245564"/>
                  <a:pt x="2175310" y="394756"/>
                </a:cubicBezTo>
                <a:cubicBezTo>
                  <a:pt x="2245895" y="543948"/>
                  <a:pt x="2326105" y="719609"/>
                  <a:pt x="2406316" y="89527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ihandform 51"/>
          <p:cNvSpPr/>
          <p:nvPr/>
        </p:nvSpPr>
        <p:spPr>
          <a:xfrm>
            <a:off x="6188507" y="395039"/>
            <a:ext cx="2406316" cy="2146554"/>
          </a:xfrm>
          <a:custGeom>
            <a:avLst/>
            <a:gdLst>
              <a:gd name="connsiteX0" fmla="*/ 0 w 2406316"/>
              <a:gd name="connsiteY0" fmla="*/ 2146554 h 2146554"/>
              <a:gd name="connsiteX1" fmla="*/ 57752 w 2406316"/>
              <a:gd name="connsiteY1" fmla="*/ 1569038 h 2146554"/>
              <a:gd name="connsiteX2" fmla="*/ 115504 w 2406316"/>
              <a:gd name="connsiteY2" fmla="*/ 1232154 h 2146554"/>
              <a:gd name="connsiteX3" fmla="*/ 221382 w 2406316"/>
              <a:gd name="connsiteY3" fmla="*/ 1520912 h 2146554"/>
              <a:gd name="connsiteX4" fmla="*/ 279133 w 2406316"/>
              <a:gd name="connsiteY4" fmla="*/ 1665291 h 2146554"/>
              <a:gd name="connsiteX5" fmla="*/ 413887 w 2406316"/>
              <a:gd name="connsiteY5" fmla="*/ 799017 h 2146554"/>
              <a:gd name="connsiteX6" fmla="*/ 577516 w 2406316"/>
              <a:gd name="connsiteY6" fmla="*/ 308129 h 2146554"/>
              <a:gd name="connsiteX7" fmla="*/ 943276 w 2406316"/>
              <a:gd name="connsiteY7" fmla="*/ 1395783 h 2146554"/>
              <a:gd name="connsiteX8" fmla="*/ 1106906 w 2406316"/>
              <a:gd name="connsiteY8" fmla="*/ 1607539 h 2146554"/>
              <a:gd name="connsiteX9" fmla="*/ 1241659 w 2406316"/>
              <a:gd name="connsiteY9" fmla="*/ 962647 h 2146554"/>
              <a:gd name="connsiteX10" fmla="*/ 1357163 w 2406316"/>
              <a:gd name="connsiteY10" fmla="*/ 722015 h 2146554"/>
              <a:gd name="connsiteX11" fmla="*/ 1780674 w 2406316"/>
              <a:gd name="connsiteY11" fmla="*/ 953021 h 2146554"/>
              <a:gd name="connsiteX12" fmla="*/ 1886552 w 2406316"/>
              <a:gd name="connsiteY12" fmla="*/ 433257 h 2146554"/>
              <a:gd name="connsiteX13" fmla="*/ 1982805 w 2406316"/>
              <a:gd name="connsiteY13" fmla="*/ 120 h 2146554"/>
              <a:gd name="connsiteX14" fmla="*/ 2175310 w 2406316"/>
              <a:gd name="connsiteY14" fmla="*/ 394756 h 2146554"/>
              <a:gd name="connsiteX15" fmla="*/ 2406316 w 2406316"/>
              <a:gd name="connsiteY15" fmla="*/ 895270 h 2146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6316" h="2146554">
                <a:moveTo>
                  <a:pt x="0" y="2146554"/>
                </a:moveTo>
                <a:cubicBezTo>
                  <a:pt x="19250" y="1933996"/>
                  <a:pt x="38501" y="1721438"/>
                  <a:pt x="57752" y="1569038"/>
                </a:cubicBezTo>
                <a:cubicBezTo>
                  <a:pt x="77003" y="1416638"/>
                  <a:pt x="88232" y="1240175"/>
                  <a:pt x="115504" y="1232154"/>
                </a:cubicBezTo>
                <a:cubicBezTo>
                  <a:pt x="142776" y="1224133"/>
                  <a:pt x="194111" y="1448723"/>
                  <a:pt x="221382" y="1520912"/>
                </a:cubicBezTo>
                <a:cubicBezTo>
                  <a:pt x="248653" y="1593101"/>
                  <a:pt x="247049" y="1785607"/>
                  <a:pt x="279133" y="1665291"/>
                </a:cubicBezTo>
                <a:cubicBezTo>
                  <a:pt x="311217" y="1544975"/>
                  <a:pt x="364157" y="1025211"/>
                  <a:pt x="413887" y="799017"/>
                </a:cubicBezTo>
                <a:cubicBezTo>
                  <a:pt x="463617" y="572823"/>
                  <a:pt x="489285" y="208668"/>
                  <a:pt x="577516" y="308129"/>
                </a:cubicBezTo>
                <a:cubicBezTo>
                  <a:pt x="665747" y="407590"/>
                  <a:pt x="855044" y="1179215"/>
                  <a:pt x="943276" y="1395783"/>
                </a:cubicBezTo>
                <a:cubicBezTo>
                  <a:pt x="1031508" y="1612351"/>
                  <a:pt x="1057176" y="1679728"/>
                  <a:pt x="1106906" y="1607539"/>
                </a:cubicBezTo>
                <a:cubicBezTo>
                  <a:pt x="1156637" y="1535350"/>
                  <a:pt x="1199950" y="1110234"/>
                  <a:pt x="1241659" y="962647"/>
                </a:cubicBezTo>
                <a:cubicBezTo>
                  <a:pt x="1283369" y="815060"/>
                  <a:pt x="1267327" y="723619"/>
                  <a:pt x="1357163" y="722015"/>
                </a:cubicBezTo>
                <a:cubicBezTo>
                  <a:pt x="1446999" y="720411"/>
                  <a:pt x="1692443" y="1001147"/>
                  <a:pt x="1780674" y="953021"/>
                </a:cubicBezTo>
                <a:cubicBezTo>
                  <a:pt x="1868906" y="904895"/>
                  <a:pt x="1852864" y="592074"/>
                  <a:pt x="1886552" y="433257"/>
                </a:cubicBezTo>
                <a:cubicBezTo>
                  <a:pt x="1920241" y="274440"/>
                  <a:pt x="1934679" y="6537"/>
                  <a:pt x="1982805" y="120"/>
                </a:cubicBezTo>
                <a:cubicBezTo>
                  <a:pt x="2030931" y="-6297"/>
                  <a:pt x="2104725" y="245564"/>
                  <a:pt x="2175310" y="394756"/>
                </a:cubicBezTo>
                <a:cubicBezTo>
                  <a:pt x="2245895" y="543948"/>
                  <a:pt x="2326105" y="719609"/>
                  <a:pt x="2406316" y="89527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7" grpId="0" animBg="1"/>
      <p:bldP spid="28" grpId="0" animBg="1"/>
      <p:bldP spid="29" grpId="0" animBg="1"/>
      <p:bldP spid="41" grpId="0" animBg="1"/>
      <p:bldP spid="15" grpId="0" animBg="1"/>
      <p:bldP spid="15" grpId="1" animBg="1"/>
      <p:bldP spid="51" grpId="0" animBg="1"/>
      <p:bldP spid="54" grpId="0" animBg="1"/>
      <p:bldP spid="56" grpId="0" animBg="1"/>
      <p:bldP spid="57" grpId="0"/>
      <p:bldP spid="60" grpId="0"/>
      <p:bldP spid="63" grpId="0"/>
      <p:bldP spid="68" grpId="0"/>
      <p:bldP spid="69" grpId="0"/>
      <p:bldP spid="70" grpId="0"/>
      <p:bldP spid="72" grpId="0"/>
      <p:bldP spid="82" grpId="0"/>
      <p:bldP spid="83" grpId="0"/>
      <p:bldP spid="8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5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ith error bars $\mbox{SE}{\color{red}f}(x) \approx \sqrt{k(x,x) - \kappa(x)^\top (K+\lambda\cdot I)^{-1}\kappa(x)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1"/>
  <p:tag name="PICTUREFILESIZE" val="20056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(x)|y_1,\dots, y_N\sim \mathcal{N}\left(\tilde{\kappa}(x)^\top (K+K_\varepsilon)^{-1} y,\; k(x,x) - \tilde{\kappa}(x)^\top (K+K_\varepsilon)^{-1} \tilde{\kappa}(x)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1"/>
  <p:tag name="PICTUREFILESIZE" val="23336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tilde{\kappa}(x) = \left(k(x,x_i) + k_\varepsilon(x,x_i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3"/>
  <p:tag name="PICTUREFILESIZE" val="989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for i.i.d. Gaussian noise of variance $\lambda$: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2"/>
  <p:tag name="PICTUREFILESIZE" val="990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k_\varepsilon(x,y) = \lambda\cdot \delta_{xy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70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(x)|y_1,\dots, y_N\sim \mathcal{N}\left(\kappa(x)^\top (K+\lambda\cdot I)^{-1} y,\; k(x,x) - \kappa(x)^\top (K+\lambda\cdot I)^{-1} \kappa(x)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5"/>
  <p:tag name="PICTUREFILESIZE" val="2331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kappa(x) = \left(k(x,x_i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685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(in the case $x\neq x_1,\dots, x_N$)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0"/>
  <p:tag name="PICTUREFILESIZE" val="812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 = \left(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718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/label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1310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95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241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prediction depends on parameter $\lambda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6"/>
  <p:tag name="PICTUREFILESIZE" val="1017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mean estimate ${\color{red}f}(x) = \kappa(x)^\top (K+\lambda\cdot I)^{-1} y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9"/>
  <p:tag name="PICTUREFILESIZE" val="1347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ith variance $k(x,x) - \kappa(x)^\top (K+\lambda\cdot I)^{-1}\kappa(x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7"/>
  <p:tag name="PICTUREFILESIZE" val="1426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2\cdot \ell(\theta|y_1,\dots, y_N,x_1,\dots, x_N) = \log \chi_K(-\lambda)\; -\; y^\top (K+\lambda\cdot I)^{-1} y\; -\; n\log 2\pi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61"/>
  <p:tag name="PICTUREFILESIZE" val="2097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nd all parameters $\theta$ occurring in $K,\kappa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0"/>
  <p:tag name="PICTUREFILESIZE" val="110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/label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1310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chi_K(t)=\det (t\cdot I-K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739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=2 \log p(y_1,\dots, y_N|\theta,x_1,\dots, x_N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9"/>
  <p:tag name="PICTUREFILESIZE" val="1044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p(\theta|X,y) = p(X|\theta,y)\cdot \pi(\theta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9927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p(x|X,y) = \int_\theta p(x|\theta)\cdot p(\theta|X,y)\;d\theta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6"/>
  <p:tag name="PICTUREFILESIZE" val="16197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so $\alpha$-confidence intervals are obtained as usual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8"/>
  <p:tag name="PICTUREFILESIZE" val="1242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posterior ${\color{red}f}(x)$ is Gaussian RV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1046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let $\phi$ be the feature map of the kernel $k+\lambda\cdot \delta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220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mbox{Var}f(x) =k(x,x) - \kappa(x)^\top (K+\lambda\cdot I)^{-1}\kappa(x) = \|\phi(x) - P_X\phi(x)\|^2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1"/>
  <p:tag name="PICTUREFILESIZE" val="1960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here $P_X$ denotes the projector onto $\mbox{span}\{\phi(x_1),\dots, \phi(x_N)\}$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9"/>
  <p:tag name="PICTUREFILESIZE" val="1857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 feature space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0"/>
  <p:tag name="PICTUREFILESIZE" val="524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\Huge&#10;$$X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25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/label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1310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Regressor ${\color{red}f}:\mathbb{R}^n\rightarrow \mathbb{R}$ such tha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014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\approx {\color{red} f}( x_i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510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nd which predicts well unseen labels ${\color{red} f}( x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5"/>
  <p:tag name="PICTUREFILESIZE" val="1285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n=2,3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9"/>
  <p:tag name="PICTUREFILESIZE" val="306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mu(x) = c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52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mu(x) = P(x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465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\Huge&#10;$$X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259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widehat{\gamma}(h) = \frac{1}{\# N(h)} \sum_{(i,j)\in N(h)}\|y_i-y_j\|^2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2"/>
  <p:tag name="PICTUREFILESIZE" val="1860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gamma(x,y) = \frac{1}{2}\mbox{Var}\left(f(x)-f(y)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6"/>
  <p:tag name="PICTUREFILESIZE" val="1250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N(h) = \{(i,j)\;:\;\|x_i-x_j\|=h\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5"/>
  <p:tag name="PICTUREFILESIZE" val="952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= \frac{1}{2}k(x,x)+\frac{1}{2}k(y,y)-k(x,y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1207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s used to obtain empirical estimate for $k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3"/>
  <p:tag name="PICTUREFILESIZE" val="1097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+\frac{1}{2}\left(\mu(x)-\mu(y)\right)^2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865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32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labels $y_1,\dots, y_N\in \mathbb{R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9"/>
  <p:tag name="PICTUREFILESIZE" val="817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f$ such that $f(x_i)\approx y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8163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data $x_1,\dots, x_N\in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3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some $\mu\in\mathbb{R}^n$ and positive semi-definite $\Sigma\in\mathbb{R}^{n\times n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7"/>
  <p:tag name="PICTUREFILESIZE" val="1486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and labels $y_1,\dots, y_N\in \{-1,1\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8882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g$ such that $g(x_i)\approx y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9"/>
  <p:tag name="PICTUREFILESIZE" val="824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apply sigmoid link function $\varphi:\mathbb{R}\rightarrow [0,1]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3"/>
  <p:tag name="PICTUREFILESIZE" val="1160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where hopefully $f(x)|y_1,\dots, y_N \sim \mathcal{N}(\mbox{something}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8"/>
  <p:tag name="PICTUREFILESIZE" val="1568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\mathbb{E} g(x) = \int \varphi(f(x)) \cdot p(f(x)|y_1,\dots, y_N)\; d[f(x)]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8"/>
  <p:tag name="PICTUREFILESIZE" val="2032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p$ is Gaussian, so choose $\varphi$ where integral is analytic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5"/>
  <p:tag name="PICTUREFILESIZE" val="1508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\varphi = \Phi$ a standard normal cdf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5"/>
  <p:tag name="PICTUREFILESIZE" val="822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\mathbb{E} g(x) = \Phi\left(\mathbb{E}f(x)\cdot\left(1+\mbox{Var} f(x)\right)^{-1/2}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7"/>
  <p:tag name="PICTUREFILESIZE" val="1553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to a regressor $f$ to get a classifier $g=\varphi\circ f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0"/>
  <p:tag name="PICTUREFILESIZE" val="12907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 $f(x)|y_1,\dots, y_N$ will never be Gaussian except in uninteresting case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6"/>
  <p:tag name="PICTUREFILESIZE" val="1983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any $a\in \mathbb{R}^n$, the marginal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855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irst-order approximation to $f(x_1),\dots, f(x_N)|y_1,\dots, y_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7"/>
  <p:tag name="PICTUREFILESIZE" val="1567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{dsfont}&#10;\usepackage[T1]{fontenc}&#10;\usepackage[scaled]{uarial}&#10;\renewcommand*\familydefault{\sfdefault}&#10;\definecolor{schrift}{rgb}{0,0.195,0.391}&#10;\DeclareMathOperator*{\argmax}{argmax}&#10;&#10;\begin{document}&#10;\color{schrift}\large&#10;&#10;$$\widehat{f} = \argmax_f p(f|y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9496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\sim \mathcal{N}(\widehat{f},\widehat{K}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554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{dsfont}&#10;\usepackage[T1]{fontenc}&#10;\usepackage[scaled]{uarial}&#10;\renewcommand*\familydefault{\sfdefault}&#10;\definecolor{schrift}{rgb}{0,0.195,0.391}&#10;\DeclareMathOperator*{\argmax}{argmax}&#10;&#10;\begin{document}&#10;\color{schrift}\large&#10;&#10;$$\widehat{K}^{-1} = \frac{\partial^2}{\partial^2 f} p(f|y)|_{f=\widehat{f}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2"/>
  <p:tag name="PICTUREFILESIZE" val="1209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f(x)|y \sim \mathcal{N}(\kappa(x)^\top K^{-1}\widehat{f},k(x,x)-\kappa(x)^\top \left(K + \widehat{K}\right)^{-1}\kappa(x)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9"/>
  <p:tag name="PICTUREFILESIZE" val="22799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k(x,y) = \lambda\cdot\delta_{xy}+ \sum_{i=1}^N k(x,x_i)\alpha_i^{-1} k(x_i,y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6"/>
  <p:tag name="PICTUREFILESIZE" val="2038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p(\alpha_i) = \mbox{Gamma}(a,b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8064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p(\lambda^{-1}) = \mbox{Gamma}(c,d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823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usually $a=b=c=d=0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9"/>
  <p:tag name="PICTUREFILESIZE" val="636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that ensure sparsity of $\alpha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750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is univariate Gaussia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1"/>
  <p:tag name="PICTUREFILESIZE" val="637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=(K+\lambda\cdot I)^{-1} y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6"/>
  <p:tag name="PICTUREFILESIZE" val="505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any $t_1,\dots, t_m\in\mathbb{R}^n,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6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the $X_{t_1},\dots,X_{t_m}$ are joint Gaussia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98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\mbox{sgn} \left(b+ \sum_{i=1}^N \alpha_i k(x_i,x)\right) = \mbox{sgn}\left( \alpha^\top \kappa(x)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8"/>
  <p:tag name="PICTUREFILESIZE" val="249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any $t_1,\dots, t_m\in \mathbb{R}^n,a\in \mathbb{R}^m$, the marginal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8"/>
  <p:tag name="PICTUREFILESIZE" val="120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is univariate Gaussia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1"/>
  <p:tag name="PICTUREFILESIZE" val="637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X$ is uniquely determined by all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87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{\color{blue}v}\in\mathbb{R}^n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"/>
  <p:tag name="PICTUREFILESIZE" val="324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X$ is uniquely determined by all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87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\color{black} v_1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0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{\color{green}\mu}_{\color{magenta} i} = \mathbb{E}(X_{\color{magenta} i}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459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{\color{red}\Sigma}_{\color{magenta} ij} = \mbox{Cov}(X_{\color{magenta}i},X_{\color{magenta} j}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746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\color{black} v_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"/>
  <p:tag name="PICTUREFILESIZE" val="130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{\color{blue} v}_{\color{magenta} 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12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\alpha W(\alpha) = \|\alpha\|_1 -\frac{1}{2}\cdot\alpha^\top\tilde{K}\alph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1189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{\color{blue}f}:\mathbb{R}^n\rightarrow\mathbb{R}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410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{\color{magenta} i=1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"/>
  <p:tag name="PICTUREFILESIZE" val="136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{\color{green}\mu}({\color{magenta}t}) = \mathbb{E}(X_{\color{magenta}t}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5"/>
  <p:tag name="PICTUREFILESIZE" val="549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{\color{red} k}({\color{magenta}s},{\color{magenta}t}) = \mbox{Cov}(X_{\color{magenta}s},X_{\color{magenta}t}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89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p_X({\color{blue}v}) = \frac{\det \left(\Sigma^{-1}\right)}{\sqrt{(2\pi)^n}}\exp\left(-\frac{1}{2}({\color{blue}v}-\mu)^\top\Sigma^{-1}({\color{blue}v}-\mu)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1"/>
  <p:tag name="PICTUREFILESIZE" val="2489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{\color{blue}f}({\color{magenta}t})\sim X_{\color{magenta}t}\;\mbox{for all}\;{\color{magenta}t}\in\mathbb{R}^n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7"/>
  <p:tag name="PICTUREFILESIZE" val="84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{\color{blue}v}_{\color{magenta}1}\sim X_{\color{magenta}1},\dots, {\color{blue}v}_{\color{magenta}n}\sim X_{\color{magenta}n},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3"/>
  <p:tag name="PICTUREFILESIZE" val="604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{\color{magenta} i=2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"/>
  <p:tag name="PICTUREFILESIZE" val="177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\sum_{i=1}^na_iX_{t_i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515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\langle a,X\rangle = \sum_{i=1}^na_i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8"/>
  <p:tag name="PICTUREFILESIZE" val="73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,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"/>
  <p:tag name="PICTUREFILESIZE" val="262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\Huge&#10;$${\color{magenta} t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156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{\color{blue} f} ({\color{magenta} t}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24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\Huge&#10;$$X\sim\mathcal{N}({\color{green}\mu},{\color{red}\Sigma}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7"/>
  <p:tag name="PICTUREFILESIZE" val="1309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\Huge&#10;$$X\sim\mathcal{GP}({\color{green}\mu},{\color{red} k}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5"/>
  <p:tag name="PICTUREFILESIZE" val="151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alpha_1\cdot k_1(x,y)+\alpha_2\cdot k_2(x,y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864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_1(x,y)\cdot k_2(x,y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674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lim_{\nu\rightarrow \infty} k_\nu(x,y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655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sum_{\nu = 1}^\infty \alpha_\nu\langle x,y\rangle^\nu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913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_3(x,y)+\alpha_{42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600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frac{k_1(x,y)}{\sqrt{k_1(x,x)\cdot k_1(y,y)}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1288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0 = \sum_{i=1}^N \alpha_i y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795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x^\top A y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8"/>
  <p:tag name="PICTUREFILESIZE" val="585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For covariance functions $k_1,k_2,\dots$, and $\alpha_i\in\mathbb{R}_{\ge 0}$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8"/>
  <p:tag name="PICTUREFILESIZE" val="1423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 $k$ defined by $k(x,y)=$ as any below is a covariance function: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4"/>
  <p:tag name="PICTUREFILESIZE" val="1811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exp \left( - \frac{\|x-y\|^2}{2\sigma^2}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1"/>
  <p:tag name="PICTUREFILESIZE" val="14517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rho\left(\|x-y\|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678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f\left(\langle x,y\rangle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749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k(x,y)=\left(1+\frac{\|x-y\|^2}{\sigma^2}\right)^{-1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1321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exp \left( - \frac{\|x-y\|}{\sigma}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1303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C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9"/>
  <p:tag name="PICTUREFILESIZE" val="499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sigma^2\cdot\delta_{xy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71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y^\top \left(K+\lambda I\right)^{-1} \cdot \kappa(x) = \widehat{\alpha}^\top \kappa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5"/>
  <p:tag name="PICTUREFILESIZE" val="1232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exp\left(-\frac{2}{\sigma^2}\sin^2\left(\frac{1}{2}\|x-y\|^2\right)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1"/>
  <p:tag name="PICTUREFILESIZE" val="1867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\Huge&#10;$$\mu(x)=0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9"/>
  <p:tag name="PICTUREFILESIZE" val="813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left(\begin{array}{c}f(x)\\f(x_1)\\\vdots\\ f(x_N)\end{array}\right) \sim \mathcal{N}\left(0, \left(\begin{array}{cccc}k(x,x) &amp; k(x,x_1) &amp; \dots &amp; k(x,x_n)\\k(x_1,x) &amp; k(x_1,x_1) &amp; \dots &amp; k(x_1,x_n)\\\vdots &amp; \vdots &amp; \ddots &amp; \vdots\\ k(x,x) &amp; k(x_n,x) &amp; \dots &amp; k(x_n,x_n)\end{array}\right)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1"/>
  <p:tag name="PICTUREFILESIZE" val="5095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/label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1310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95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241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Regressor ${\color{red}f}:\mathbb{R}^n\rightarrow \mathbb{R}$ such tha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01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here $\widehat{\alpha}$ minimizes $R(\alpha) = \|y-K\cdot\alpha\|^2_{F,\mathcal{H}} +\lambda \cdot \alpha^\top K\alpha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9"/>
  <p:tag name="PICTUREFILESIZE" val="1647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\approx {\color{red} f}( x_i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51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p_{f(x)|f(X)}(z|Z) = p_{f(x),f(X)}(z,Z)/p_{f(X)}(Z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0"/>
  <p:tag name="PICTUREFILESIZE" val="1490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nd which predicts well unseen labels ${\color{red} f}( x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5"/>
  <p:tag name="PICTUREFILESIZE" val="1285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The &quot;true&quot; ${\color{red}f}$ is outcome of Gaussian proces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227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o Bayesian inference to obtain posterior for ${\color{red}f}(x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7"/>
  <p:tag name="PICTUREFILESIZE" val="1484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=\mathcal{N}\left(0, \left(\begin{array}{cc}k(x,x) &amp; \kappa(x)^\top\\ \kappa(x) &amp; K\end{array}\right)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4"/>
  <p:tag name="PICTUREFILESIZE" val="1673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 = \left(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718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kappa (x) = \left(k(x_i,x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683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here $p_{f(X)}(Z) = \int_{\mathbb{R}^n} p_{f(x),f(X)}(z,Z)\;dz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2"/>
  <p:tag name="PICTUREFILESIZE" val="1496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(x)|f(x_1),\dots, f(x_N)\sim \mathcal{N}\left(\kappa(x)^\top K^{-1} y,\; k(x,x) - \kappa(x)^\top K^{-1} \kappa(x)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0"/>
  <p:tag name="PICTUREFILESIZE" val="2119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 = \left(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718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f $y_i = f(x_i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9"/>
  <p:tag name="PICTUREFILESIZE" val="451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so we can estimate $\mathbb{E}{\color{red}f}(x) = \kappa(x)^\top K^{-1} y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4"/>
  <p:tag name="PICTUREFILESIZE" val="1364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nd we obtain error bars $\mbox{SE}{\color{red}f}(x) \approx \sqrt{k(x,x) - \kappa(x)^\top K^{-1}\kappa(x)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5"/>
  <p:tag name="PICTUREFILESIZE" val="2044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/label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1310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95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241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Regressor ${\color{red}f}:\mathbb{R}^n\rightarrow \mathbb{R}$ such tha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01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kappa (x) = \left(k(x_i,x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683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\approx {\color{red} f}( x_i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510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nd which predicts well unseen labels ${\color{red} f}( x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5"/>
  <p:tag name="PICTUREFILESIZE" val="12859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The &quot;true&quot; ${\color{red}f}$ is outcome of Gaussian proces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227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 = g(x_i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9"/>
  <p:tag name="PICTUREFILESIZE" val="440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g\sim\mathcal{GP}(0,k)+\mathcal{GP}(0,k_\varepsilon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96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epsilon_1,\dots,\epsilon_N\sim\mathcal{N}(0,K_\varepsilon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736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_\varepsilon = \left(k_\varepsilon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776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g\sim\mathcal{GP}(0,k+k_\varepsilon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727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(jointly) Gaussian noise on observations: $y_i = f(x_i)+\varepsilon_i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2"/>
  <p:tag name="PICTUREFILESIZE" val="1679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so we can estimate $\mathbb{E}{\color{red}f}(x) = \kappa(x)^\top (K+\lambda\cdot I)^{-1} y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9"/>
  <p:tag name="PICTUREFILESIZE" val="15919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882</Words>
  <Application>Microsoft Office PowerPoint</Application>
  <PresentationFormat>Bildschirmpräsentation (4:3)</PresentationFormat>
  <Paragraphs>183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Custom Design</vt:lpstr>
      <vt:lpstr>1_Custom Design</vt:lpstr>
      <vt:lpstr>Larissa</vt:lpstr>
      <vt:lpstr>2_Custom Design</vt:lpstr>
      <vt:lpstr>3_Custom Design</vt:lpstr>
      <vt:lpstr>4_Custom Design</vt:lpstr>
      <vt:lpstr>STATG019 – Selected Topics in Statistics 2015 Lecture 3</vt:lpstr>
      <vt:lpstr>Course organization</vt:lpstr>
      <vt:lpstr>Are kernels for the frequentist only?</vt:lpstr>
      <vt:lpstr>Gaussian Processes</vt:lpstr>
      <vt:lpstr>PowerPoint-Präsentation</vt:lpstr>
      <vt:lpstr>PowerPoint-Präsentation</vt:lpstr>
      <vt:lpstr>PowerPoint-Präsentation</vt:lpstr>
      <vt:lpstr>Gaussian process regression</vt:lpstr>
      <vt:lpstr>PowerPoint-Präsentation</vt:lpstr>
      <vt:lpstr>PowerPoint-Präsentation</vt:lpstr>
      <vt:lpstr>PowerPoint-Präsentation</vt:lpstr>
      <vt:lpstr>Kriging</vt:lpstr>
      <vt:lpstr>PowerPoint-Präsentation</vt:lpstr>
      <vt:lpstr>Gaussian process classification</vt:lpstr>
      <vt:lpstr>PowerPoint-Präsentation</vt:lpstr>
      <vt:lpstr>PowerPoint-Präsentation</vt:lpstr>
      <vt:lpstr>Using Gaussian processes in kernlab</vt:lpstr>
      <vt:lpstr>PowerPoint-Präsentation</vt:lpstr>
      <vt:lpstr>PowerPoint-Präsentation</vt:lpstr>
      <vt:lpstr>PowerPoint-Präsentation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651</cp:revision>
  <dcterms:created xsi:type="dcterms:W3CDTF">2005-07-13T12:26:50Z</dcterms:created>
  <dcterms:modified xsi:type="dcterms:W3CDTF">2015-01-28T12:45:23Z</dcterms:modified>
</cp:coreProperties>
</file>