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7" r:id="rId2"/>
    <p:sldMasterId id="2147483700" r:id="rId3"/>
    <p:sldMasterId id="2147483713" r:id="rId4"/>
    <p:sldMasterId id="2147483725" r:id="rId5"/>
    <p:sldMasterId id="2147483737" r:id="rId6"/>
  </p:sldMasterIdLst>
  <p:notesMasterIdLst>
    <p:notesMasterId r:id="rId21"/>
  </p:notesMasterIdLst>
  <p:sldIdLst>
    <p:sldId id="401" r:id="rId7"/>
    <p:sldId id="462" r:id="rId8"/>
    <p:sldId id="461" r:id="rId9"/>
    <p:sldId id="430" r:id="rId10"/>
    <p:sldId id="469" r:id="rId11"/>
    <p:sldId id="451" r:id="rId12"/>
    <p:sldId id="472" r:id="rId13"/>
    <p:sldId id="473" r:id="rId14"/>
    <p:sldId id="474" r:id="rId15"/>
    <p:sldId id="466" r:id="rId16"/>
    <p:sldId id="475" r:id="rId17"/>
    <p:sldId id="486" r:id="rId18"/>
    <p:sldId id="477" r:id="rId19"/>
    <p:sldId id="302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5122" autoAdjust="0"/>
  </p:normalViewPr>
  <p:slideViewPr>
    <p:cSldViewPr>
      <p:cViewPr varScale="1">
        <p:scale>
          <a:sx n="79" d="100"/>
          <a:sy n="79" d="100"/>
        </p:scale>
        <p:origin x="-1555" y="-6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3E86-ECE2-46F8-9BB2-9D20C24FEFE6}" type="datetimeFigureOut">
              <a:rPr lang="de-DE" smtClean="0"/>
              <a:t>28.10.2015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F7AB-4754-487E-B7B4-B00E955747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4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6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7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245-7A37-4FE7-8D35-8266C470098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5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CCB9-52D9-4924-A736-20B76CCA658C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8DE8-689B-4958-BCD0-F483FDE0E58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0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AB02-5844-4A1E-8B34-94ECF84E1A12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18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E19B-D248-4C48-B715-15D4F591FBE6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F9574-7F13-4991-ABEB-1CB61F6F0D5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5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6297-36CF-4019-A691-1D076EEC3F98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8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2A0B-051A-4B14-89E6-8118CC7C0CC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90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84B4-E593-410D-94B5-52152DAADDA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76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ED968-4390-4911-BAF4-E19CF976F574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E45F9-A653-4FE9-B588-5586368707C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6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5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08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47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69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11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48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931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964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09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27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3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28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680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82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56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120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2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231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1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189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648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15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83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051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649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389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108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28/10/2015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9CCD60-BCDD-48C0-BC16-D563167A3771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4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tags" Target="../tags/tag95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72.png"/><Relationship Id="rId5" Type="http://schemas.openxmlformats.org/officeDocument/2006/relationships/tags" Target="../tags/tag98.xml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tags" Target="../tags/tag97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image" Target="../media/image71.png"/><Relationship Id="rId39" Type="http://schemas.openxmlformats.org/officeDocument/2006/relationships/image" Target="../media/image91.png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slideLayout" Target="../slideLayouts/slideLayout26.xml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image" Target="../media/image77.png"/><Relationship Id="rId41" Type="http://schemas.openxmlformats.org/officeDocument/2006/relationships/image" Target="../media/image9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image" Target="../media/image75.png"/><Relationship Id="rId36" Type="http://schemas.openxmlformats.org/officeDocument/2006/relationships/image" Target="../media/image88.png"/><Relationship Id="rId49" Type="http://schemas.openxmlformats.org/officeDocument/2006/relationships/image" Target="../media/image101.png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image" Target="../media/image83.png"/><Relationship Id="rId44" Type="http://schemas.openxmlformats.org/officeDocument/2006/relationships/image" Target="../media/image96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image" Target="../media/image72.png"/><Relationship Id="rId30" Type="http://schemas.openxmlformats.org/officeDocument/2006/relationships/image" Target="../media/image82.png"/><Relationship Id="rId35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8" Type="http://schemas.openxmlformats.org/officeDocument/2006/relationships/tags" Target="../tags/tag109.xml"/><Relationship Id="rId51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6.png"/><Relationship Id="rId39" Type="http://schemas.openxmlformats.org/officeDocument/2006/relationships/image" Target="../media/image19.png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14.png"/><Relationship Id="rId42" Type="http://schemas.openxmlformats.org/officeDocument/2006/relationships/image" Target="../media/image22.png"/><Relationship Id="rId47" Type="http://schemas.openxmlformats.org/officeDocument/2006/relationships/image" Target="../media/image27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image" Target="../media/image18.png"/><Relationship Id="rId46" Type="http://schemas.openxmlformats.org/officeDocument/2006/relationships/image" Target="../media/image26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9.png"/><Relationship Id="rId41" Type="http://schemas.openxmlformats.org/officeDocument/2006/relationships/image" Target="../media/image2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37" Type="http://schemas.openxmlformats.org/officeDocument/2006/relationships/image" Target="../media/image17.png"/><Relationship Id="rId40" Type="http://schemas.openxmlformats.org/officeDocument/2006/relationships/image" Target="../media/image20.png"/><Relationship Id="rId45" Type="http://schemas.openxmlformats.org/officeDocument/2006/relationships/image" Target="../media/image25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26.xml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1.png"/><Relationship Id="rId44" Type="http://schemas.openxmlformats.org/officeDocument/2006/relationships/image" Target="../media/image2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35" Type="http://schemas.openxmlformats.org/officeDocument/2006/relationships/image" Target="../media/image15.png"/><Relationship Id="rId43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image" Target="../media/image5.png"/><Relationship Id="rId39" Type="http://schemas.openxmlformats.org/officeDocument/2006/relationships/image" Target="../media/image27.png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34" Type="http://schemas.openxmlformats.org/officeDocument/2006/relationships/image" Target="../media/image18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37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image" Target="../media/image4.png"/><Relationship Id="rId33" Type="http://schemas.openxmlformats.org/officeDocument/2006/relationships/image" Target="../media/image13.png"/><Relationship Id="rId38" Type="http://schemas.openxmlformats.org/officeDocument/2006/relationships/image" Target="../media/image26.png"/><Relationship Id="rId46" Type="http://schemas.openxmlformats.org/officeDocument/2006/relationships/image" Target="../media/image33.png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29" Type="http://schemas.openxmlformats.org/officeDocument/2006/relationships/image" Target="../media/image9.png"/><Relationship Id="rId41" Type="http://schemas.openxmlformats.org/officeDocument/2006/relationships/image" Target="../media/image20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slideLayout" Target="../slideLayouts/slideLayout26.xml"/><Relationship Id="rId32" Type="http://schemas.openxmlformats.org/officeDocument/2006/relationships/image" Target="../media/image12.png"/><Relationship Id="rId37" Type="http://schemas.openxmlformats.org/officeDocument/2006/relationships/image" Target="../media/image25.png"/><Relationship Id="rId40" Type="http://schemas.openxmlformats.org/officeDocument/2006/relationships/image" Target="../media/image14.png"/><Relationship Id="rId45" Type="http://schemas.openxmlformats.org/officeDocument/2006/relationships/image" Target="../media/image32.png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image" Target="../media/image7.png"/><Relationship Id="rId36" Type="http://schemas.openxmlformats.org/officeDocument/2006/relationships/image" Target="../media/image28.png"/><Relationship Id="rId49" Type="http://schemas.openxmlformats.org/officeDocument/2006/relationships/image" Target="../media/image36.png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31" Type="http://schemas.openxmlformats.org/officeDocument/2006/relationships/image" Target="../media/image11.png"/><Relationship Id="rId44" Type="http://schemas.openxmlformats.org/officeDocument/2006/relationships/image" Target="../media/image31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image" Target="../media/image6.png"/><Relationship Id="rId30" Type="http://schemas.openxmlformats.org/officeDocument/2006/relationships/image" Target="../media/image10.png"/><Relationship Id="rId35" Type="http://schemas.openxmlformats.org/officeDocument/2006/relationships/image" Target="../media/image19.png"/><Relationship Id="rId43" Type="http://schemas.openxmlformats.org/officeDocument/2006/relationships/image" Target="../media/image30.png"/><Relationship Id="rId48" Type="http://schemas.openxmlformats.org/officeDocument/2006/relationships/image" Target="../media/image35.png"/><Relationship Id="rId8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tags" Target="../tags/tag72.xml"/><Relationship Id="rId39" Type="http://schemas.openxmlformats.org/officeDocument/2006/relationships/image" Target="../media/image14.png"/><Relationship Id="rId21" Type="http://schemas.openxmlformats.org/officeDocument/2006/relationships/tags" Target="../tags/tag67.xml"/><Relationship Id="rId34" Type="http://schemas.openxmlformats.org/officeDocument/2006/relationships/image" Target="../media/image11.png"/><Relationship Id="rId42" Type="http://schemas.openxmlformats.org/officeDocument/2006/relationships/image" Target="../media/image35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tags" Target="../tags/tag71.xml"/><Relationship Id="rId33" Type="http://schemas.openxmlformats.org/officeDocument/2006/relationships/image" Target="../media/image10.png"/><Relationship Id="rId38" Type="http://schemas.openxmlformats.org/officeDocument/2006/relationships/image" Target="../media/image19.png"/><Relationship Id="rId46" Type="http://schemas.openxmlformats.org/officeDocument/2006/relationships/image" Target="../media/image41.png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tags" Target="../tags/tag66.xml"/><Relationship Id="rId29" Type="http://schemas.openxmlformats.org/officeDocument/2006/relationships/image" Target="../media/image4.png"/><Relationship Id="rId41" Type="http://schemas.openxmlformats.org/officeDocument/2006/relationships/image" Target="../media/image38.png"/><Relationship Id="rId54" Type="http://schemas.openxmlformats.org/officeDocument/2006/relationships/image" Target="../media/image49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tags" Target="../tags/tag70.xml"/><Relationship Id="rId32" Type="http://schemas.openxmlformats.org/officeDocument/2006/relationships/image" Target="../media/image9.png"/><Relationship Id="rId37" Type="http://schemas.openxmlformats.org/officeDocument/2006/relationships/image" Target="../media/image18.png"/><Relationship Id="rId40" Type="http://schemas.openxmlformats.org/officeDocument/2006/relationships/image" Target="../media/image20.png"/><Relationship Id="rId45" Type="http://schemas.openxmlformats.org/officeDocument/2006/relationships/image" Target="../media/image40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tags" Target="../tags/tag69.xml"/><Relationship Id="rId28" Type="http://schemas.openxmlformats.org/officeDocument/2006/relationships/slideLayout" Target="../slideLayouts/slideLayout26.xml"/><Relationship Id="rId36" Type="http://schemas.openxmlformats.org/officeDocument/2006/relationships/image" Target="../media/image13.png"/><Relationship Id="rId49" Type="http://schemas.openxmlformats.org/officeDocument/2006/relationships/image" Target="../media/image44.png"/><Relationship Id="rId57" Type="http://schemas.openxmlformats.org/officeDocument/2006/relationships/image" Target="../media/image52.png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31" Type="http://schemas.openxmlformats.org/officeDocument/2006/relationships/image" Target="../media/image7.png"/><Relationship Id="rId44" Type="http://schemas.openxmlformats.org/officeDocument/2006/relationships/image" Target="../media/image37.png"/><Relationship Id="rId52" Type="http://schemas.openxmlformats.org/officeDocument/2006/relationships/image" Target="../media/image47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tags" Target="../tags/tag68.xml"/><Relationship Id="rId27" Type="http://schemas.openxmlformats.org/officeDocument/2006/relationships/tags" Target="../tags/tag73.xml"/><Relationship Id="rId30" Type="http://schemas.openxmlformats.org/officeDocument/2006/relationships/image" Target="../media/image6.png"/><Relationship Id="rId35" Type="http://schemas.openxmlformats.org/officeDocument/2006/relationships/image" Target="../media/image12.png"/><Relationship Id="rId43" Type="http://schemas.openxmlformats.org/officeDocument/2006/relationships/image" Target="../media/image39.png"/><Relationship Id="rId48" Type="http://schemas.openxmlformats.org/officeDocument/2006/relationships/image" Target="../media/image43.png"/><Relationship Id="rId56" Type="http://schemas.openxmlformats.org/officeDocument/2006/relationships/image" Target="../media/image51.png"/><Relationship Id="rId8" Type="http://schemas.openxmlformats.org/officeDocument/2006/relationships/tags" Target="../tags/tag54.xml"/><Relationship Id="rId51" Type="http://schemas.openxmlformats.org/officeDocument/2006/relationships/image" Target="../media/image46.png"/><Relationship Id="rId3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image" Target="../media/image54.png"/><Relationship Id="rId39" Type="http://schemas.openxmlformats.org/officeDocument/2006/relationships/image" Target="../media/image67.png"/><Relationship Id="rId3" Type="http://schemas.openxmlformats.org/officeDocument/2006/relationships/tags" Target="../tags/tag76.xml"/><Relationship Id="rId21" Type="http://schemas.openxmlformats.org/officeDocument/2006/relationships/slideLayout" Target="../slideLayouts/slideLayout26.xml"/><Relationship Id="rId34" Type="http://schemas.openxmlformats.org/officeDocument/2006/relationships/image" Target="../media/image62.png"/><Relationship Id="rId42" Type="http://schemas.openxmlformats.org/officeDocument/2006/relationships/image" Target="../media/image70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image" Target="../media/image19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image" Target="../media/image18.png"/><Relationship Id="rId32" Type="http://schemas.openxmlformats.org/officeDocument/2006/relationships/image" Target="../media/image60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image" Target="../media/image9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31" Type="http://schemas.openxmlformats.org/officeDocument/2006/relationships/image" Target="../media/image59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image" Target="../media/image4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algn="l" eaLnBrk="1" hangingPunct="1"/>
            <a:r>
              <a:rPr lang="en-GB" altLang="de-DE" sz="2400" dirty="0" smtClean="0"/>
              <a:t>STATG019 – Selected Topics in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5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>
            <a:normAutofit fontScale="92500" lnSpcReduction="10000"/>
          </a:bodyPr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>
                <a:solidFill>
                  <a:srgbClr val="004359"/>
                </a:solidFill>
              </a:rPr>
              <a:t>Unsupervised Kernel Methods</a:t>
            </a:r>
            <a:endParaRPr lang="en-GB" altLang="de-DE" sz="2400" dirty="0" smtClean="0">
              <a:solidFill>
                <a:srgbClr val="004359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04096" y="2610481"/>
            <a:ext cx="1645943" cy="143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66" y="2564904"/>
            <a:ext cx="1796225" cy="15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178696" y="49592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K-means clustering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133225"/>
            <a:ext cx="2659616" cy="2295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3851920" y="1041153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i="1" dirty="0" smtClean="0">
                <a:solidFill>
                  <a:schemeClr val="tx2"/>
                </a:solidFill>
              </a:rPr>
              <a:t>(unlabelled)</a:t>
            </a:r>
            <a:endParaRPr lang="en-GB" sz="1700" i="1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89137" y="1009603"/>
            <a:ext cx="92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5940152" y="802679"/>
            <a:ext cx="0" cy="15105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5940152" y="2314560"/>
            <a:ext cx="2808312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21" y="802679"/>
            <a:ext cx="1624475" cy="147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43850" y="833014"/>
            <a:ext cx="1476795" cy="13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 flipV="1">
            <a:off x="5940152" y="2627573"/>
            <a:ext cx="0" cy="15105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5940152" y="4139454"/>
            <a:ext cx="2808312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79512" y="1412776"/>
            <a:ext cx="125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Output: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058" y="1514067"/>
            <a:ext cx="3731123" cy="2491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130088" y="1556792"/>
            <a:ext cx="738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(this is 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the “K”)</a:t>
            </a:r>
            <a:endParaRPr lang="en-GB" sz="1200" dirty="0">
              <a:solidFill>
                <a:schemeClr val="tx2"/>
              </a:solidFill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H="1">
            <a:off x="6770740" y="2387875"/>
            <a:ext cx="158452" cy="221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7884368" y="2387380"/>
            <a:ext cx="122639" cy="2221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6804248" y="2305747"/>
            <a:ext cx="119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solidFill>
                  <a:schemeClr val="tx2"/>
                </a:solidFill>
              </a:rPr>
              <a:t>cluster</a:t>
            </a:r>
          </a:p>
          <a:p>
            <a:pPr algn="ctr"/>
            <a:r>
              <a:rPr lang="en-GB" sz="1400" i="1" dirty="0" smtClean="0">
                <a:solidFill>
                  <a:schemeClr val="tx2"/>
                </a:solidFill>
              </a:rPr>
              <a:t>assignment</a:t>
            </a:r>
            <a:endParaRPr lang="en-GB" sz="1400" i="1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3698279" y="589416"/>
            <a:ext cx="189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(</a:t>
            </a:r>
            <a:r>
              <a:rPr lang="en-GB" sz="1600" b="1" dirty="0" err="1" smtClean="0">
                <a:solidFill>
                  <a:schemeClr val="tx2"/>
                </a:solidFill>
              </a:rPr>
              <a:t>Steinhaus</a:t>
            </a:r>
            <a:r>
              <a:rPr lang="en-GB" sz="1600" b="1" dirty="0" smtClean="0">
                <a:solidFill>
                  <a:schemeClr val="tx2"/>
                </a:solidFill>
              </a:rPr>
              <a:t>, 1957)</a:t>
            </a:r>
            <a:endParaRPr lang="en-GB" sz="1600" b="1" dirty="0">
              <a:solidFill>
                <a:schemeClr val="tx2"/>
              </a:solidFill>
            </a:endParaRPr>
          </a:p>
        </p:txBody>
      </p:sp>
      <p:cxnSp>
        <p:nvCxnSpPr>
          <p:cNvPr id="42" name="Gerade Verbindung mit Pfeil 41"/>
          <p:cNvCxnSpPr>
            <a:stCxn id="32" idx="1"/>
          </p:cNvCxnSpPr>
          <p:nvPr/>
        </p:nvCxnSpPr>
        <p:spPr>
          <a:xfrm flipH="1" flipV="1">
            <a:off x="4845598" y="1772817"/>
            <a:ext cx="284490" cy="148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179512" y="1988840"/>
            <a:ext cx="2332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Main idea: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4341" y="3193726"/>
            <a:ext cx="2947191" cy="2491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1538511" y="2036965"/>
            <a:ext cx="440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</a:t>
            </a:r>
            <a:r>
              <a:rPr lang="en-GB" sz="1600" dirty="0" smtClean="0">
                <a:solidFill>
                  <a:schemeClr val="tx2"/>
                </a:solidFill>
              </a:rPr>
              <a:t>luster label = “</a:t>
            </a:r>
            <a:r>
              <a:rPr lang="en-GB" sz="1600" dirty="0" err="1" smtClean="0">
                <a:solidFill>
                  <a:schemeClr val="tx2"/>
                </a:solidFill>
              </a:rPr>
              <a:t>color</a:t>
            </a:r>
            <a:r>
              <a:rPr lang="en-GB" sz="1600" dirty="0" smtClean="0">
                <a:solidFill>
                  <a:schemeClr val="tx2"/>
                </a:solidFill>
              </a:rPr>
              <a:t>” of closest cluster mean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66661" y="2740858"/>
            <a:ext cx="47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1.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66489" y="3100898"/>
            <a:ext cx="47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2</a:t>
            </a:r>
            <a:r>
              <a:rPr lang="en-GB" sz="2000" b="1" dirty="0" smtClean="0">
                <a:solidFill>
                  <a:schemeClr val="tx2"/>
                </a:solidFill>
              </a:rPr>
              <a:t>.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9" name="Grafik 1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343" y="4201734"/>
            <a:ext cx="2354905" cy="6674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179512" y="2380818"/>
            <a:ext cx="2332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Algorithmic idea: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2402607" y="2403874"/>
            <a:ext cx="3033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double iteration (EM-type)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89" name="Grafik 8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5661248"/>
            <a:ext cx="3763628" cy="6118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Grafik 9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5817784"/>
            <a:ext cx="1871570" cy="20350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872186"/>
            <a:ext cx="2563296" cy="2295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3319997" y="2802414"/>
            <a:ext cx="315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closest cluster mean </a:t>
            </a:r>
            <a:r>
              <a:rPr lang="en-GB" sz="1600" dirty="0" err="1" smtClean="0">
                <a:solidFill>
                  <a:schemeClr val="tx2"/>
                </a:solidFill>
              </a:rPr>
              <a:t>color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673943" y="3133579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 smtClean="0">
                <a:solidFill>
                  <a:schemeClr val="tx2"/>
                </a:solidFill>
              </a:rPr>
              <a:t>recompute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383338" y="3501008"/>
            <a:ext cx="4764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(plus various initialization strategies)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179512" y="5229200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Reformulation as single-step iteration: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79512" y="3892986"/>
            <a:ext cx="300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Good news: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751490" y="3916042"/>
            <a:ext cx="39726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converges, since every step decreases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71370" y="4342326"/>
            <a:ext cx="39726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non-negative loss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178696" y="4765214"/>
            <a:ext cx="300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Bad news: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1547664" y="4803249"/>
            <a:ext cx="39726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in general to a local minimum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402588" y="4443209"/>
            <a:ext cx="300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Sort-of-good news: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606414" y="4803249"/>
            <a:ext cx="397263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Doing notably better is NP-hard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7640691" y="4481709"/>
            <a:ext cx="189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(</a:t>
            </a:r>
            <a:r>
              <a:rPr lang="en-GB" sz="1400" b="1" dirty="0" err="1" smtClean="0">
                <a:solidFill>
                  <a:schemeClr val="tx2"/>
                </a:solidFill>
              </a:rPr>
              <a:t>Aloise</a:t>
            </a:r>
            <a:r>
              <a:rPr lang="en-GB" sz="1400" b="1" dirty="0" smtClean="0">
                <a:solidFill>
                  <a:schemeClr val="tx2"/>
                </a:solidFill>
              </a:rPr>
              <a:t>, 2009)</a:t>
            </a:r>
            <a:endParaRPr lang="en-GB" sz="1400" b="1" dirty="0">
              <a:solidFill>
                <a:schemeClr val="tx2"/>
              </a:solidFill>
            </a:endParaRPr>
          </a:p>
        </p:txBody>
      </p:sp>
      <p:pic>
        <p:nvPicPr>
          <p:cNvPr id="86" name="Grafik 8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5764436"/>
            <a:ext cx="1371446" cy="2591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4" name="Textfeld 93"/>
          <p:cNvSpPr txBox="1"/>
          <p:nvPr/>
        </p:nvSpPr>
        <p:spPr>
          <a:xfrm>
            <a:off x="1043608" y="6290070"/>
            <a:ext cx="54726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allows </a:t>
            </a:r>
            <a:r>
              <a:rPr lang="en-GB" sz="1700" b="1" dirty="0" smtClean="0">
                <a:solidFill>
                  <a:schemeClr val="tx2"/>
                </a:solidFill>
              </a:rPr>
              <a:t>(1.)</a:t>
            </a:r>
            <a:r>
              <a:rPr lang="en-GB" sz="1700" dirty="0" smtClean="0">
                <a:solidFill>
                  <a:schemeClr val="tx2"/>
                </a:solidFill>
              </a:rPr>
              <a:t> without explicit computation of means </a:t>
            </a:r>
            <a:r>
              <a:rPr lang="en-GB" sz="1700" b="1" dirty="0" smtClean="0">
                <a:solidFill>
                  <a:schemeClr val="tx2"/>
                </a:solidFill>
              </a:rPr>
              <a:t>(2.)</a:t>
            </a:r>
            <a:endParaRPr lang="en-GB" sz="1700" b="1" dirty="0">
              <a:solidFill>
                <a:schemeClr val="tx2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6563846" y="6316532"/>
            <a:ext cx="276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Directly </a:t>
            </a:r>
            <a:r>
              <a:rPr lang="en-GB" b="1" dirty="0" err="1" smtClean="0">
                <a:solidFill>
                  <a:schemeClr val="tx2"/>
                </a:solidFill>
              </a:rPr>
              <a:t>Kernelizable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30" grpId="0"/>
      <p:bldP spid="32" grpId="0"/>
      <p:bldP spid="40" grpId="0"/>
      <p:bldP spid="49" grpId="0"/>
      <p:bldP spid="52" grpId="0"/>
      <p:bldP spid="56" grpId="0"/>
      <p:bldP spid="57" grpId="0"/>
      <p:bldP spid="60" grpId="0"/>
      <p:bldP spid="61" grpId="0"/>
      <p:bldP spid="63" grpId="0"/>
      <p:bldP spid="65" grpId="0"/>
      <p:bldP spid="66" grpId="0"/>
      <p:bldP spid="67" grpId="0"/>
      <p:bldP spid="71" grpId="0"/>
      <p:bldP spid="73" grpId="0"/>
      <p:bldP spid="75" grpId="0"/>
      <p:bldP spid="77" grpId="0"/>
      <p:bldP spid="78" grpId="0"/>
      <p:bldP spid="79" grpId="0"/>
      <p:bldP spid="80" grpId="0"/>
      <p:bldP spid="81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04096" y="1098313"/>
            <a:ext cx="1645943" cy="143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66" y="1052736"/>
            <a:ext cx="1796225" cy="154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178696" y="49592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Spectral relaxation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89137" y="1009603"/>
            <a:ext cx="92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5940152" y="1115405"/>
            <a:ext cx="0" cy="15105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5940152" y="2636911"/>
            <a:ext cx="2808312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79512" y="1412776"/>
            <a:ext cx="125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Output: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6058" y="1514067"/>
            <a:ext cx="3731123" cy="2491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3698279" y="589416"/>
            <a:ext cx="208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(</a:t>
            </a:r>
            <a:r>
              <a:rPr lang="en-GB" sz="1600" b="1" dirty="0" err="1" smtClean="0">
                <a:solidFill>
                  <a:schemeClr val="tx2"/>
                </a:solidFill>
              </a:rPr>
              <a:t>Dhillon</a:t>
            </a:r>
            <a:r>
              <a:rPr lang="en-GB" sz="1600" b="1" dirty="0" smtClean="0">
                <a:solidFill>
                  <a:schemeClr val="tx2"/>
                </a:solidFill>
              </a:rPr>
              <a:t> et al, 2004)</a:t>
            </a:r>
            <a:endParaRPr lang="en-GB" sz="1600" b="1" dirty="0">
              <a:solidFill>
                <a:schemeClr val="tx2"/>
              </a:solidFill>
            </a:endParaRPr>
          </a:p>
        </p:txBody>
      </p:sp>
      <p:pic>
        <p:nvPicPr>
          <p:cNvPr id="19" name="Grafik 1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1844824"/>
            <a:ext cx="2354905" cy="6674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feld 74"/>
          <p:cNvSpPr txBox="1"/>
          <p:nvPr/>
        </p:nvSpPr>
        <p:spPr>
          <a:xfrm>
            <a:off x="251520" y="1969590"/>
            <a:ext cx="28083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K-means loss:</a:t>
            </a:r>
            <a:endParaRPr lang="en-GB" sz="1700" b="1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3738858"/>
            <a:ext cx="2464924" cy="2034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6741" y="1115119"/>
            <a:ext cx="2143387" cy="2100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2" y="3720306"/>
            <a:ext cx="1334195" cy="2412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Grafik 7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1306" y="3545039"/>
            <a:ext cx="2501622" cy="5559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0782" y="1152830"/>
            <a:ext cx="2047322" cy="2101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128" y="2878907"/>
            <a:ext cx="2650860" cy="6118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395536" y="2494001"/>
            <a:ext cx="33843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if there was only one cluster: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600" y="2896601"/>
            <a:ext cx="2744693" cy="5562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Textfeld 68"/>
          <p:cNvSpPr txBox="1"/>
          <p:nvPr/>
        </p:nvSpPr>
        <p:spPr>
          <a:xfrm>
            <a:off x="394237" y="3646129"/>
            <a:ext cx="1256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in general,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2" y="3111086"/>
            <a:ext cx="2460771" cy="1689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4216096"/>
            <a:ext cx="2280429" cy="2591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7721" y="4219820"/>
            <a:ext cx="2928608" cy="2780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318536" y="4587225"/>
            <a:ext cx="16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Observation: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025" name="Grafik 1024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160" y="4652823"/>
            <a:ext cx="870325" cy="2223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4" name="Grafik 1023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8856" y="4678774"/>
            <a:ext cx="3445368" cy="2222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6640" y="4213511"/>
            <a:ext cx="2632375" cy="2780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Textfeld 86"/>
          <p:cNvSpPr txBox="1"/>
          <p:nvPr/>
        </p:nvSpPr>
        <p:spPr>
          <a:xfrm>
            <a:off x="333153" y="4926884"/>
            <a:ext cx="16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Relaxation: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8876" y="5019647"/>
            <a:ext cx="5204367" cy="2222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7020272" y="4928787"/>
            <a:ext cx="266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(as defined above)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43" name="Grafik 42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0962" y="5348974"/>
            <a:ext cx="3463086" cy="3781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0" name="Textfeld 99"/>
          <p:cNvSpPr txBox="1"/>
          <p:nvPr/>
        </p:nvSpPr>
        <p:spPr>
          <a:xfrm>
            <a:off x="771158" y="5276966"/>
            <a:ext cx="7044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Then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028" name="Grafik 1027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8025" y="5369182"/>
            <a:ext cx="2857903" cy="2270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" name="Textfeld 102"/>
          <p:cNvSpPr txBox="1"/>
          <p:nvPr/>
        </p:nvSpPr>
        <p:spPr>
          <a:xfrm>
            <a:off x="323528" y="5810230"/>
            <a:ext cx="770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Relation </a:t>
            </a:r>
            <a:r>
              <a:rPr lang="en-GB" dirty="0" smtClean="0">
                <a:solidFill>
                  <a:schemeClr val="tx2"/>
                </a:solidFill>
              </a:rPr>
              <a:t>to other clustering/unsupervised learning algorithms: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029" name="Grafik 1028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695" y="6204633"/>
            <a:ext cx="1419301" cy="2463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0" name="Grafik 1029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4665" y="5900602"/>
            <a:ext cx="1495378" cy="2270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8" name="Textfeld 107"/>
          <p:cNvSpPr txBox="1"/>
          <p:nvPr/>
        </p:nvSpPr>
        <p:spPr>
          <a:xfrm>
            <a:off x="884339" y="6441442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weighted spectral K-means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1032" name="Grafik 1031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4258" y="6280445"/>
            <a:ext cx="767584" cy="1705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2" name="Textfeld 111"/>
          <p:cNvSpPr txBox="1"/>
          <p:nvPr/>
        </p:nvSpPr>
        <p:spPr>
          <a:xfrm>
            <a:off x="4396079" y="6438719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normalized cut/spectral clustering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1033" name="Grafik 1032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7756" y="6208437"/>
            <a:ext cx="1041201" cy="2270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4" name="Grafik 1033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4231" y="6162526"/>
            <a:ext cx="2048129" cy="1706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5" name="Grafik 1034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203" y="6327356"/>
            <a:ext cx="1114077" cy="1813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028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4" grpId="0"/>
      <p:bldP spid="69" grpId="0"/>
      <p:bldP spid="82" grpId="0"/>
      <p:bldP spid="87" grpId="0"/>
      <p:bldP spid="92" grpId="0"/>
      <p:bldP spid="100" grpId="0"/>
      <p:bldP spid="103" grpId="0"/>
      <p:bldP spid="108" grpId="0"/>
      <p:bldP spid="1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924869"/>
            <a:ext cx="8489950" cy="792163"/>
          </a:xfrm>
        </p:spPr>
        <p:txBody>
          <a:bodyPr>
            <a:noAutofit/>
          </a:bodyPr>
          <a:lstStyle/>
          <a:p>
            <a:pPr algn="ctr" eaLnBrk="1" hangingPunct="1"/>
            <a:r>
              <a:rPr lang="de-DE" altLang="de-DE" sz="7200" dirty="0" smtClean="0">
                <a:latin typeface="Haettenschweiler" pitchFamily="34" charset="0"/>
              </a:rPr>
              <a:t>THE END</a:t>
            </a:r>
            <a:endParaRPr lang="de-DE" altLang="de-DE" sz="9600" dirty="0" smtClean="0">
              <a:latin typeface="Haettenschweiler" pitchFamily="34" charset="0"/>
            </a:endParaRPr>
          </a:p>
        </p:txBody>
      </p:sp>
      <p:sp>
        <p:nvSpPr>
          <p:cNvPr id="3" name="AutoShape 2"/>
          <p:cNvSpPr txBox="1">
            <a:spLocks noChangeArrowheads="1"/>
          </p:cNvSpPr>
          <p:nvPr/>
        </p:nvSpPr>
        <p:spPr>
          <a:xfrm>
            <a:off x="323528" y="3788965"/>
            <a:ext cx="848995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1800" dirty="0" smtClean="0"/>
              <a:t>(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kernels</a:t>
            </a:r>
            <a:r>
              <a:rPr lang="de-DE" altLang="de-DE" sz="1800" dirty="0" smtClean="0"/>
              <a:t>)</a:t>
            </a:r>
            <a:endParaRPr lang="de-DE" alt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0689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f.blick.ch/img/incoming/origs3535423/2858633106-w980-h653-q70/Katzen-Boom-auf-japanischer-Ins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8708" y="0"/>
            <a:ext cx="1036509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4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disorganization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277144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In-Course-Assessment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14733" y="170919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…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6" y="515482"/>
            <a:ext cx="8113568" cy="62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889655" y="3067912"/>
            <a:ext cx="1008112" cy="43309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/>
              <a:t>Today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467544" y="2790553"/>
            <a:ext cx="820891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Kernel </a:t>
            </a:r>
            <a:r>
              <a:rPr lang="de-DE" altLang="de-DE" sz="4800" dirty="0" err="1" smtClean="0"/>
              <a:t>Canonical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Correlation</a:t>
            </a:r>
            <a:r>
              <a:rPr lang="de-DE" altLang="de-DE" sz="4800" dirty="0" smtClean="0"/>
              <a:t> Analysis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332810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Canonical Correlation Analysis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79512" y="2406271"/>
            <a:ext cx="125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Output: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251521" y="466276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Remarks: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803" y="1133225"/>
            <a:ext cx="4285373" cy="249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395536" y="1383901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i="1" dirty="0" smtClean="0">
                <a:solidFill>
                  <a:schemeClr val="tx2"/>
                </a:solidFill>
              </a:rPr>
              <a:t>unsupervised: 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3038" y="1471214"/>
            <a:ext cx="3903098" cy="2295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89137" y="1033486"/>
            <a:ext cx="92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16499" y="2444771"/>
            <a:ext cx="46517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Linear features from both covariate classes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475656" y="1681558"/>
            <a:ext cx="42053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but as </a:t>
            </a:r>
            <a:r>
              <a:rPr lang="en-GB" sz="1700" i="1" dirty="0" smtClean="0">
                <a:solidFill>
                  <a:schemeClr val="tx2"/>
                </a:solidFill>
              </a:rPr>
              <a:t>two equitable classes </a:t>
            </a:r>
            <a:r>
              <a:rPr lang="en-GB" sz="1700" dirty="0" smtClean="0">
                <a:solidFill>
                  <a:schemeClr val="tx2"/>
                </a:solidFill>
              </a:rPr>
              <a:t>of covariates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84309" y="2740470"/>
            <a:ext cx="46517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with high correlation between each other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93639">
            <a:off x="5907610" y="914176"/>
            <a:ext cx="1479855" cy="116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510">
            <a:off x="8068570" y="794730"/>
            <a:ext cx="488351" cy="14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V="1">
            <a:off x="5940152" y="965657"/>
            <a:ext cx="0" cy="1347607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5940152" y="2314559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7596336" y="2314559"/>
            <a:ext cx="1368152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596336" y="923672"/>
            <a:ext cx="0" cy="13833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5940152" y="4263726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668344" y="4263725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5940152" y="3010715"/>
            <a:ext cx="0" cy="12575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668344" y="3006082"/>
            <a:ext cx="0" cy="12575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12161" y="3130278"/>
            <a:ext cx="1256624" cy="106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06143" y="3077522"/>
            <a:ext cx="1158345" cy="108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5825" y="2357100"/>
            <a:ext cx="173604" cy="126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286" y="999978"/>
            <a:ext cx="173288" cy="1259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8464" y="2366725"/>
            <a:ext cx="158137" cy="1420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9541" y="990353"/>
            <a:ext cx="158453" cy="1423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0" name="Textfeld 69"/>
          <p:cNvSpPr txBox="1"/>
          <p:nvPr/>
        </p:nvSpPr>
        <p:spPr>
          <a:xfrm>
            <a:off x="179512" y="316485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Mathematically: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5763" y="3282009"/>
            <a:ext cx="1913504" cy="1916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755576" y="1994937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(for readability assume </a:t>
            </a:r>
            <a:r>
              <a:rPr lang="en-GB" sz="1400" dirty="0" err="1" smtClean="0">
                <a:solidFill>
                  <a:schemeClr val="tx2"/>
                </a:solidFill>
              </a:rPr>
              <a:t>centered</a:t>
            </a:r>
            <a:r>
              <a:rPr lang="en-GB" sz="1400" dirty="0" smtClean="0">
                <a:solidFill>
                  <a:schemeClr val="tx2"/>
                </a:solidFill>
              </a:rPr>
              <a:t> data,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2656" y="4757937"/>
            <a:ext cx="2733937" cy="2359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5075559"/>
            <a:ext cx="3323661" cy="235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5584" y="2060848"/>
            <a:ext cx="1580137" cy="1903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5383786" y="1991394"/>
            <a:ext cx="31565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5830180" y="4350684"/>
            <a:ext cx="164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bad: uncorrelated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588332" y="4345359"/>
            <a:ext cx="164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good: correlated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2223228" y="3209448"/>
            <a:ext cx="1319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coordinates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156176" y="242502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2D projections of the 4D data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6770740" y="2732803"/>
            <a:ext cx="158452" cy="22162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7884368" y="2732308"/>
            <a:ext cx="122639" cy="2221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6977139" y="2693808"/>
            <a:ext cx="87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2"/>
                </a:solidFill>
              </a:rPr>
              <a:t>features</a:t>
            </a:r>
            <a:endParaRPr lang="en-GB" sz="1400" i="1" dirty="0">
              <a:solidFill>
                <a:schemeClr val="tx2"/>
              </a:solidFill>
            </a:endParaRPr>
          </a:p>
        </p:txBody>
      </p:sp>
      <p:pic>
        <p:nvPicPr>
          <p:cNvPr id="72" name="Grafik 7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1530" y="4312346"/>
            <a:ext cx="110791" cy="9469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" name="Grafik 10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722" y="4312346"/>
            <a:ext cx="110791" cy="9469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9868" y="3061028"/>
            <a:ext cx="142608" cy="950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" name="Grafik 106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5536" y="3063968"/>
            <a:ext cx="142608" cy="950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8" name="Textfeld 107"/>
          <p:cNvSpPr txBox="1"/>
          <p:nvPr/>
        </p:nvSpPr>
        <p:spPr>
          <a:xfrm>
            <a:off x="510677" y="3521363"/>
            <a:ext cx="46517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maximizing correlation between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86" name="Grafik 85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3583034"/>
            <a:ext cx="1664754" cy="2491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439" y="3976460"/>
            <a:ext cx="5270298" cy="5469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569" y="5070926"/>
            <a:ext cx="4445711" cy="2360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Textfeld 58"/>
          <p:cNvSpPr txBox="1"/>
          <p:nvPr/>
        </p:nvSpPr>
        <p:spPr>
          <a:xfrm>
            <a:off x="467544" y="5320458"/>
            <a:ext cx="16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Good idea: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8454" y="5395563"/>
            <a:ext cx="2006001" cy="2560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4283968" y="5349333"/>
            <a:ext cx="25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Better idea: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5425974"/>
            <a:ext cx="2398946" cy="2560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6226773"/>
            <a:ext cx="4689084" cy="4593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107504" y="5766764"/>
            <a:ext cx="682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Yields</a:t>
            </a:r>
            <a:r>
              <a:rPr lang="en-GB" b="1" dirty="0" smtClean="0">
                <a:solidFill>
                  <a:schemeClr val="tx2"/>
                </a:solidFill>
              </a:rPr>
              <a:t> quadratic program</a:t>
            </a:r>
            <a:r>
              <a:rPr lang="en-GB" dirty="0" smtClean="0">
                <a:solidFill>
                  <a:schemeClr val="tx2"/>
                </a:solidFill>
              </a:rPr>
              <a:t> (</a:t>
            </a:r>
            <a:r>
              <a:rPr lang="en-GB" dirty="0" err="1" smtClean="0">
                <a:solidFill>
                  <a:schemeClr val="tx2"/>
                </a:solidFill>
              </a:rPr>
              <a:t>quadratically</a:t>
            </a:r>
            <a:r>
              <a:rPr lang="en-GB" dirty="0" smtClean="0">
                <a:solidFill>
                  <a:schemeClr val="tx2"/>
                </a:solidFill>
              </a:rPr>
              <a:t> constrained):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720966" y="6214534"/>
            <a:ext cx="731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 smtClean="0">
                <a:solidFill>
                  <a:schemeClr val="tx2"/>
                </a:solidFill>
              </a:rPr>
              <a:t>s.t.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0481" y="6446569"/>
            <a:ext cx="1378026" cy="2101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0355" y="6093296"/>
            <a:ext cx="1320611" cy="2101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5581334" y="559769"/>
            <a:ext cx="189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(</a:t>
            </a:r>
            <a:r>
              <a:rPr lang="en-GB" sz="1600" b="1" dirty="0" err="1" smtClean="0">
                <a:solidFill>
                  <a:schemeClr val="tx2"/>
                </a:solidFill>
              </a:rPr>
              <a:t>Hotelling</a:t>
            </a:r>
            <a:r>
              <a:rPr lang="en-GB" sz="1600" b="1" dirty="0" smtClean="0">
                <a:solidFill>
                  <a:schemeClr val="tx2"/>
                </a:solidFill>
              </a:rPr>
              <a:t>, 1936)</a:t>
            </a:r>
            <a:endParaRPr lang="en-GB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91" grpId="0"/>
      <p:bldP spid="28" grpId="0"/>
      <p:bldP spid="31" grpId="0"/>
      <p:bldP spid="33" grpId="0"/>
      <p:bldP spid="35" grpId="0"/>
      <p:bldP spid="36" grpId="0"/>
      <p:bldP spid="70" grpId="0"/>
      <p:bldP spid="74" grpId="0"/>
      <p:bldP spid="77" grpId="0"/>
      <p:bldP spid="79" grpId="0"/>
      <p:bldP spid="80" grpId="0"/>
      <p:bldP spid="81" grpId="0"/>
      <p:bldP spid="82" grpId="0"/>
      <p:bldP spid="92" grpId="0"/>
      <p:bldP spid="108" grpId="0"/>
      <p:bldP spid="59" grpId="0"/>
      <p:bldP spid="62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Canonical Correlation Analysis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803" y="1133225"/>
            <a:ext cx="4285373" cy="249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395536" y="1383901"/>
            <a:ext cx="16561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i="1" dirty="0" smtClean="0">
                <a:solidFill>
                  <a:schemeClr val="tx2"/>
                </a:solidFill>
              </a:rPr>
              <a:t>unsupervised: 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3038" y="1471214"/>
            <a:ext cx="3903098" cy="2295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89137" y="1033486"/>
            <a:ext cx="92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475656" y="1681558"/>
            <a:ext cx="42053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but as </a:t>
            </a:r>
            <a:r>
              <a:rPr lang="en-GB" sz="1700" i="1" dirty="0" smtClean="0">
                <a:solidFill>
                  <a:schemeClr val="tx2"/>
                </a:solidFill>
              </a:rPr>
              <a:t>two equitable classes </a:t>
            </a:r>
            <a:r>
              <a:rPr lang="en-GB" sz="1700" dirty="0" smtClean="0">
                <a:solidFill>
                  <a:schemeClr val="tx2"/>
                </a:solidFill>
              </a:rPr>
              <a:t>of covariates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93639">
            <a:off x="5893642" y="933426"/>
            <a:ext cx="1479855" cy="116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510">
            <a:off x="8068570" y="794730"/>
            <a:ext cx="488351" cy="14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V="1">
            <a:off x="5940152" y="965657"/>
            <a:ext cx="0" cy="1347607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5940152" y="2314559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7596336" y="2314559"/>
            <a:ext cx="1368152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596336" y="923672"/>
            <a:ext cx="0" cy="13833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668344" y="4263725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668344" y="3006082"/>
            <a:ext cx="0" cy="12575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06143" y="3077522"/>
            <a:ext cx="1158345" cy="108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5825" y="2357100"/>
            <a:ext cx="173604" cy="126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286" y="999978"/>
            <a:ext cx="173288" cy="1259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8464" y="2366725"/>
            <a:ext cx="158137" cy="1420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9541" y="990353"/>
            <a:ext cx="158453" cy="1423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Textfeld 79"/>
          <p:cNvSpPr txBox="1"/>
          <p:nvPr/>
        </p:nvSpPr>
        <p:spPr>
          <a:xfrm>
            <a:off x="7588332" y="4345359"/>
            <a:ext cx="164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good: correlated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156176" y="242502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2D projections of the 4D data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7884368" y="2732308"/>
            <a:ext cx="122639" cy="2221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014505" y="2693808"/>
            <a:ext cx="87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2"/>
                </a:solidFill>
              </a:rPr>
              <a:t>features</a:t>
            </a:r>
            <a:endParaRPr lang="en-GB" sz="1400" i="1" dirty="0">
              <a:solidFill>
                <a:schemeClr val="tx2"/>
              </a:solidFill>
            </a:endParaRPr>
          </a:p>
        </p:txBody>
      </p:sp>
      <p:pic>
        <p:nvPicPr>
          <p:cNvPr id="103" name="Grafik 10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722" y="4312346"/>
            <a:ext cx="110791" cy="9469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9868" y="3061028"/>
            <a:ext cx="142608" cy="950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395536" y="5670873"/>
            <a:ext cx="33166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computation implies: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17" y="4021483"/>
            <a:ext cx="6760187" cy="4919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3140054"/>
            <a:ext cx="4689084" cy="4593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107504" y="2780928"/>
            <a:ext cx="682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Quadratic program</a:t>
            </a:r>
            <a:r>
              <a:rPr lang="en-GB" dirty="0" smtClean="0">
                <a:solidFill>
                  <a:schemeClr val="tx2"/>
                </a:solidFill>
              </a:rPr>
              <a:t> (</a:t>
            </a:r>
            <a:r>
              <a:rPr lang="en-GB" dirty="0" err="1" smtClean="0">
                <a:solidFill>
                  <a:schemeClr val="tx2"/>
                </a:solidFill>
              </a:rPr>
              <a:t>quadratically</a:t>
            </a:r>
            <a:r>
              <a:rPr lang="en-GB" dirty="0" smtClean="0">
                <a:solidFill>
                  <a:schemeClr val="tx2"/>
                </a:solidFill>
              </a:rPr>
              <a:t> constrained):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220072" y="3127815"/>
            <a:ext cx="731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 smtClean="0">
                <a:solidFill>
                  <a:schemeClr val="tx2"/>
                </a:solidFill>
              </a:rPr>
              <a:t>s.t.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3386751"/>
            <a:ext cx="1378026" cy="2101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4002" y="3033478"/>
            <a:ext cx="1320611" cy="2101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5581334" y="559769"/>
            <a:ext cx="189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(</a:t>
            </a:r>
            <a:r>
              <a:rPr lang="en-GB" sz="1600" b="1" dirty="0" err="1" smtClean="0">
                <a:solidFill>
                  <a:schemeClr val="tx2"/>
                </a:solidFill>
              </a:rPr>
              <a:t>Hotelling</a:t>
            </a:r>
            <a:r>
              <a:rPr lang="en-GB" sz="1600" b="1" dirty="0" smtClean="0">
                <a:solidFill>
                  <a:schemeClr val="tx2"/>
                </a:solidFill>
              </a:rPr>
              <a:t>, 1936)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179512" y="1988840"/>
            <a:ext cx="125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Output: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83" name="Grafik 8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151" y="2109061"/>
            <a:ext cx="1913504" cy="1916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1214206" y="2022407"/>
            <a:ext cx="1319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coordinates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510677" y="2348880"/>
            <a:ext cx="46517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maximizing correlation between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88" name="Grafik 87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2411263"/>
            <a:ext cx="1664754" cy="2491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9" name="Textfeld 88"/>
          <p:cNvSpPr txBox="1"/>
          <p:nvPr/>
        </p:nvSpPr>
        <p:spPr>
          <a:xfrm>
            <a:off x="179512" y="366427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Solution by the </a:t>
            </a:r>
            <a:r>
              <a:rPr lang="en-GB" dirty="0" err="1" smtClean="0">
                <a:solidFill>
                  <a:schemeClr val="tx2"/>
                </a:solidFill>
              </a:rPr>
              <a:t>Lagrangian</a:t>
            </a:r>
            <a:r>
              <a:rPr lang="en-GB" dirty="0" smtClean="0">
                <a:solidFill>
                  <a:schemeClr val="tx2"/>
                </a:solidFill>
              </a:rPr>
              <a:t> approach: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3" name="Grafik 22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2450" y="4581128"/>
            <a:ext cx="2423446" cy="4919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4" y="4590753"/>
            <a:ext cx="2442383" cy="4918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487" y="5759562"/>
            <a:ext cx="2612784" cy="2271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762" y="5085184"/>
            <a:ext cx="4146374" cy="4918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769" y="5237584"/>
            <a:ext cx="984907" cy="2078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062" y="4921918"/>
            <a:ext cx="340929" cy="2466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Geschweifte Klammer rechts 31"/>
          <p:cNvSpPr/>
          <p:nvPr/>
        </p:nvSpPr>
        <p:spPr>
          <a:xfrm>
            <a:off x="6996810" y="4672386"/>
            <a:ext cx="239486" cy="851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feld 103"/>
          <p:cNvSpPr txBox="1"/>
          <p:nvPr/>
        </p:nvSpPr>
        <p:spPr>
          <a:xfrm>
            <a:off x="7751598" y="4950793"/>
            <a:ext cx="164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for </a:t>
            </a:r>
            <a:r>
              <a:rPr lang="en-GB" sz="1400" dirty="0" err="1" smtClean="0">
                <a:solidFill>
                  <a:schemeClr val="tx2"/>
                </a:solidFill>
              </a:rPr>
              <a:t>extremum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7236296" y="528146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(program is smooth, 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so no boundary cases)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39" name="Grafik 38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119" y="6093296"/>
            <a:ext cx="3710905" cy="2646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5529" y="5723631"/>
            <a:ext cx="2952950" cy="2646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123" y="6423952"/>
            <a:ext cx="3824890" cy="2646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8" name="Textfeld 117"/>
          <p:cNvSpPr txBox="1"/>
          <p:nvPr/>
        </p:nvSpPr>
        <p:spPr>
          <a:xfrm>
            <a:off x="5272830" y="6093296"/>
            <a:ext cx="36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generalized eigenvalue problem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6228184" y="6372036"/>
            <a:ext cx="2581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can be efficiently solved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9" grpId="0"/>
      <p:bldP spid="32" grpId="0" animBg="1"/>
      <p:bldP spid="104" grpId="0"/>
      <p:bldP spid="109" grpId="0"/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Canonical Correlation Analysis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803" y="1133225"/>
            <a:ext cx="4285373" cy="249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89137" y="1033486"/>
            <a:ext cx="92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93639">
            <a:off x="5893642" y="933426"/>
            <a:ext cx="1479855" cy="116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510">
            <a:off x="8068570" y="794730"/>
            <a:ext cx="488351" cy="14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5"/>
          <p:cNvCxnSpPr/>
          <p:nvPr/>
        </p:nvCxnSpPr>
        <p:spPr>
          <a:xfrm flipV="1">
            <a:off x="5940152" y="965657"/>
            <a:ext cx="0" cy="1347607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5940152" y="2314559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7596336" y="2314559"/>
            <a:ext cx="1368152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7596336" y="923672"/>
            <a:ext cx="0" cy="13833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7668344" y="4263725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7668344" y="3006082"/>
            <a:ext cx="0" cy="12575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06143" y="3077522"/>
            <a:ext cx="1158345" cy="108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5825" y="2357100"/>
            <a:ext cx="173604" cy="1261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286" y="999978"/>
            <a:ext cx="173288" cy="1259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8464" y="2366725"/>
            <a:ext cx="158137" cy="1420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9541" y="990353"/>
            <a:ext cx="158453" cy="1423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0" name="Textfeld 79"/>
          <p:cNvSpPr txBox="1"/>
          <p:nvPr/>
        </p:nvSpPr>
        <p:spPr>
          <a:xfrm>
            <a:off x="7588332" y="4345359"/>
            <a:ext cx="1644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good: correlated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6156176" y="242502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2D projections of the 4D data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84" name="Gerade Verbindung mit Pfeil 83"/>
          <p:cNvCxnSpPr/>
          <p:nvPr/>
        </p:nvCxnSpPr>
        <p:spPr>
          <a:xfrm>
            <a:off x="7884368" y="2732308"/>
            <a:ext cx="122639" cy="22212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014505" y="2693808"/>
            <a:ext cx="87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chemeClr val="tx2"/>
                </a:solidFill>
              </a:rPr>
              <a:t>features</a:t>
            </a:r>
            <a:endParaRPr lang="en-GB" sz="1400" i="1" dirty="0">
              <a:solidFill>
                <a:schemeClr val="tx2"/>
              </a:solidFill>
            </a:endParaRPr>
          </a:p>
        </p:txBody>
      </p:sp>
      <p:pic>
        <p:nvPicPr>
          <p:cNvPr id="103" name="Grafik 10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722" y="4312346"/>
            <a:ext cx="110791" cy="9469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9868" y="3061028"/>
            <a:ext cx="142608" cy="950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1244953" y="5373216"/>
            <a:ext cx="65611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other left/right singular vectors: </a:t>
            </a:r>
            <a:r>
              <a:rPr lang="en-GB" sz="1700" b="1" i="1" dirty="0" smtClean="0">
                <a:solidFill>
                  <a:schemeClr val="tx2"/>
                </a:solidFill>
              </a:rPr>
              <a:t>“canonical components”</a:t>
            </a:r>
            <a:endParaRPr lang="en-GB" sz="1700" b="1" i="1" dirty="0">
              <a:solidFill>
                <a:schemeClr val="tx2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179512" y="1484784"/>
            <a:ext cx="125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Output: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83" name="Grafik 8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6151" y="1605005"/>
            <a:ext cx="1913504" cy="1916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1214206" y="1518351"/>
            <a:ext cx="1319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coordinates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510677" y="1844824"/>
            <a:ext cx="46517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maximizing correlation between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88" name="Grafik 8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1907207"/>
            <a:ext cx="1664754" cy="2491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666" y="3407947"/>
            <a:ext cx="2650278" cy="2271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21" y="2627287"/>
            <a:ext cx="3710905" cy="2646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227" y="3726657"/>
            <a:ext cx="3918773" cy="2271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110" y="2967568"/>
            <a:ext cx="3824890" cy="2646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8" name="Textfeld 117"/>
          <p:cNvSpPr txBox="1"/>
          <p:nvPr/>
        </p:nvSpPr>
        <p:spPr>
          <a:xfrm>
            <a:off x="261145" y="3309200"/>
            <a:ext cx="117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Observe: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98762" y="2248758"/>
            <a:ext cx="369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Generalized eigenvalue problem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6121" y="3398607"/>
            <a:ext cx="1495110" cy="2270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0102" y="3388790"/>
            <a:ext cx="1495499" cy="2271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271" y="4077072"/>
            <a:ext cx="3768099" cy="2646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328" y="4388450"/>
            <a:ext cx="3712071" cy="2647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1" name="Grafik 40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4114063"/>
            <a:ext cx="1116423" cy="2078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2944" y="4403604"/>
            <a:ext cx="1097881" cy="207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322" y="5064348"/>
            <a:ext cx="5736636" cy="24650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246" y="4715519"/>
            <a:ext cx="4089483" cy="22719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128" y="4770473"/>
            <a:ext cx="1237533" cy="1706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8836" y="5083680"/>
            <a:ext cx="851806" cy="2078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4" name="Textfeld 93"/>
          <p:cNvSpPr txBox="1"/>
          <p:nvPr/>
        </p:nvSpPr>
        <p:spPr>
          <a:xfrm>
            <a:off x="275403" y="5824847"/>
            <a:ext cx="18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Kernelization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2101008" y="5830611"/>
            <a:ext cx="65611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tx2"/>
                </a:solidFill>
              </a:rPr>
              <a:t>f</a:t>
            </a:r>
            <a:r>
              <a:rPr lang="en-GB" sz="1700" dirty="0" smtClean="0">
                <a:solidFill>
                  <a:schemeClr val="tx2"/>
                </a:solidFill>
              </a:rPr>
              <a:t>rom properties of the pseudo-inverse (see lecture 4):</a:t>
            </a:r>
            <a:endParaRPr lang="en-GB" sz="1700" b="1" i="1" dirty="0">
              <a:solidFill>
                <a:schemeClr val="tx2"/>
              </a:solidFill>
            </a:endParaRPr>
          </a:p>
        </p:txBody>
      </p:sp>
      <p:pic>
        <p:nvPicPr>
          <p:cNvPr id="52" name="Grafik 51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6245496"/>
            <a:ext cx="3066507" cy="2646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9" name="Textfeld 98"/>
          <p:cNvSpPr txBox="1"/>
          <p:nvPr/>
        </p:nvSpPr>
        <p:spPr>
          <a:xfrm>
            <a:off x="4347514" y="6171401"/>
            <a:ext cx="440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… does not work since assumption </a:t>
            </a:r>
            <a:endParaRPr lang="en-GB" sz="1700" b="1" i="1" dirty="0">
              <a:solidFill>
                <a:schemeClr val="tx2"/>
              </a:solidFill>
            </a:endParaRPr>
          </a:p>
        </p:txBody>
      </p:sp>
      <p:pic>
        <p:nvPicPr>
          <p:cNvPr id="60" name="Grafik 59" descr="TP_tmp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6548748"/>
            <a:ext cx="1609046" cy="2645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P_tmp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2581" y="6548748"/>
            <a:ext cx="3785883" cy="2271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P_tmp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9340" y="6597352"/>
            <a:ext cx="1478844" cy="1425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58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18" grpId="0"/>
      <p:bldP spid="94" grpId="0"/>
      <p:bldP spid="97" grpId="0"/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Kernel Canonical Correlation Analysis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803" y="1070842"/>
            <a:ext cx="4285373" cy="249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89137" y="971103"/>
            <a:ext cx="92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cxnSp>
        <p:nvCxnSpPr>
          <p:cNvPr id="55" name="Gerade Verbindung mit Pfeil 54"/>
          <p:cNvCxnSpPr/>
          <p:nvPr/>
        </p:nvCxnSpPr>
        <p:spPr>
          <a:xfrm flipV="1">
            <a:off x="6786700" y="2297319"/>
            <a:ext cx="1368152" cy="1"/>
          </a:xfrm>
          <a:prstGeom prst="straightConnector1">
            <a:avLst/>
          </a:prstGeom>
          <a:ln w="15875">
            <a:solidFill>
              <a:srgbClr val="004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6786700" y="1052736"/>
            <a:ext cx="0" cy="12575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24499" y="1124176"/>
            <a:ext cx="1158345" cy="1085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Grafik 10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218" y="2345444"/>
            <a:ext cx="110791" cy="946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1107682"/>
            <a:ext cx="142608" cy="950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8" name="Textfeld 77"/>
          <p:cNvSpPr txBox="1"/>
          <p:nvPr/>
        </p:nvSpPr>
        <p:spPr>
          <a:xfrm>
            <a:off x="179512" y="1340768"/>
            <a:ext cx="1253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Output: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1214206" y="1374335"/>
            <a:ext cx="13191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coordinates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510677" y="1700808"/>
            <a:ext cx="46517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maximizing correlation between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203395" y="2060848"/>
            <a:ext cx="18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Kernelization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460989"/>
            <a:ext cx="1702639" cy="19173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5461" y="1763191"/>
            <a:ext cx="2276699" cy="2491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8378" y="2121380"/>
            <a:ext cx="945494" cy="2644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023" y="2453525"/>
            <a:ext cx="4714866" cy="2647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757" y="2747087"/>
            <a:ext cx="4601853" cy="2647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4" name="Textfeld 93"/>
          <p:cNvSpPr txBox="1"/>
          <p:nvPr/>
        </p:nvSpPr>
        <p:spPr>
          <a:xfrm>
            <a:off x="275403" y="4033939"/>
            <a:ext cx="552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Shrinkage regularization: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6805470" y="476672"/>
            <a:ext cx="189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(</a:t>
            </a:r>
            <a:r>
              <a:rPr lang="en-GB" sz="1600" b="1" dirty="0" err="1" smtClean="0">
                <a:solidFill>
                  <a:schemeClr val="tx2"/>
                </a:solidFill>
              </a:rPr>
              <a:t>Akaho</a:t>
            </a:r>
            <a:r>
              <a:rPr lang="en-GB" sz="1600" b="1" dirty="0" smtClean="0">
                <a:solidFill>
                  <a:schemeClr val="tx2"/>
                </a:solidFill>
              </a:rPr>
              <a:t>, 2001)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6804248" y="714182"/>
            <a:ext cx="1899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2"/>
                </a:solidFill>
              </a:rPr>
              <a:t>(Fyfe, Lai, 2001)</a:t>
            </a:r>
            <a:endParaRPr lang="en-GB" sz="1600" b="1" dirty="0">
              <a:solidFill>
                <a:schemeClr val="tx2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1878830" y="2075132"/>
            <a:ext cx="1528266" cy="36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use that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121496"/>
            <a:ext cx="927334" cy="2644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755576" y="2402769"/>
            <a:ext cx="18625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thus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755576" y="3050841"/>
            <a:ext cx="36359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from properties of pseudo-inverse: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43" y="3095498"/>
            <a:ext cx="4221567" cy="2646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feld 65"/>
          <p:cNvSpPr txBox="1"/>
          <p:nvPr/>
        </p:nvSpPr>
        <p:spPr>
          <a:xfrm>
            <a:off x="1043287" y="3435097"/>
            <a:ext cx="115244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yields: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8153" y="3456951"/>
            <a:ext cx="5964838" cy="5680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950" y="4387643"/>
            <a:ext cx="2934505" cy="2840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7026" y="4229110"/>
            <a:ext cx="2783406" cy="5680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9" name="Textfeld 88"/>
          <p:cNvSpPr txBox="1"/>
          <p:nvPr/>
        </p:nvSpPr>
        <p:spPr>
          <a:xfrm>
            <a:off x="4048694" y="4356000"/>
            <a:ext cx="16034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this maximizes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41894" y="5661248"/>
            <a:ext cx="32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Temporal kernel CCA: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7561" y="4672386"/>
            <a:ext cx="24302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eigenvalue problem: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7" name="Grafik 36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989293"/>
            <a:ext cx="7915625" cy="5680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0" name="Textfeld 99"/>
          <p:cNvSpPr txBox="1"/>
          <p:nvPr/>
        </p:nvSpPr>
        <p:spPr>
          <a:xfrm>
            <a:off x="529926" y="5958572"/>
            <a:ext cx="2169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(</a:t>
            </a:r>
            <a:r>
              <a:rPr lang="en-GB" sz="1400" b="1" dirty="0" err="1" smtClean="0">
                <a:solidFill>
                  <a:schemeClr val="tx2"/>
                </a:solidFill>
              </a:rPr>
              <a:t>Bießmann</a:t>
            </a:r>
            <a:r>
              <a:rPr lang="en-GB" sz="1400" b="1" dirty="0" smtClean="0">
                <a:solidFill>
                  <a:schemeClr val="tx2"/>
                </a:solidFill>
              </a:rPr>
              <a:t> et al, 2009)</a:t>
            </a:r>
            <a:endParaRPr lang="en-GB" sz="1400" b="1" dirty="0">
              <a:solidFill>
                <a:schemeClr val="tx2"/>
              </a:solidFill>
            </a:endParaRPr>
          </a:p>
        </p:txBody>
      </p:sp>
      <p:pic>
        <p:nvPicPr>
          <p:cNvPr id="81" name="Grafik 80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016" y="6059788"/>
            <a:ext cx="3976322" cy="2465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5" name="Grafik 74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16" y="5742548"/>
            <a:ext cx="3578803" cy="2465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256" y="6415884"/>
            <a:ext cx="1684226" cy="3974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Textfeld 104"/>
          <p:cNvSpPr txBox="1"/>
          <p:nvPr/>
        </p:nvSpPr>
        <p:spPr>
          <a:xfrm>
            <a:off x="4026152" y="6353501"/>
            <a:ext cx="24900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“canonical </a:t>
            </a:r>
            <a:r>
              <a:rPr lang="en-GB" sz="1700" dirty="0" err="1" smtClean="0">
                <a:solidFill>
                  <a:schemeClr val="tx2"/>
                </a:solidFill>
              </a:rPr>
              <a:t>correlogram</a:t>
            </a:r>
            <a:r>
              <a:rPr lang="en-GB" sz="1700" dirty="0" smtClean="0">
                <a:solidFill>
                  <a:schemeClr val="tx2"/>
                </a:solidFill>
              </a:rPr>
              <a:t>”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69" name="Grafik 68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3660" y="6406259"/>
            <a:ext cx="832276" cy="2463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6" name="Grafik 75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6048692"/>
            <a:ext cx="1704138" cy="2465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" name="Grafik 106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089" y="6400578"/>
            <a:ext cx="1494695" cy="2462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4967000" y="2078167"/>
            <a:ext cx="189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</a:t>
            </a:r>
            <a:r>
              <a:rPr lang="en-GB" sz="1400" dirty="0" err="1" smtClean="0">
                <a:solidFill>
                  <a:schemeClr val="tx2"/>
                </a:solidFill>
              </a:rPr>
              <a:t>representer</a:t>
            </a:r>
            <a:r>
              <a:rPr lang="en-GB" sz="1400" dirty="0" smtClean="0">
                <a:solidFill>
                  <a:schemeClr val="tx2"/>
                </a:solidFill>
              </a:rPr>
              <a:t> </a:t>
            </a:r>
            <a:r>
              <a:rPr lang="en-GB" sz="1400" dirty="0" err="1" smtClean="0">
                <a:solidFill>
                  <a:schemeClr val="tx2"/>
                </a:solidFill>
              </a:rPr>
              <a:t>thm</a:t>
            </a:r>
            <a:r>
              <a:rPr lang="en-GB" sz="1400" dirty="0" smtClean="0">
                <a:solidFill>
                  <a:schemeClr val="tx2"/>
                </a:solidFill>
              </a:rPr>
              <a:t>)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7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94" grpId="0"/>
      <p:bldP spid="54" grpId="0"/>
      <p:bldP spid="60" grpId="0"/>
      <p:bldP spid="63" grpId="0"/>
      <p:bldP spid="66" grpId="0"/>
      <p:bldP spid="89" grpId="0"/>
      <p:bldP spid="90" grpId="0"/>
      <p:bldP spid="91" grpId="0"/>
      <p:bldP spid="100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Kernel k-</a:t>
            </a:r>
            <a:r>
              <a:rPr lang="de-DE" altLang="de-DE" sz="4800" dirty="0" err="1" smtClean="0"/>
              <a:t>means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2137778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for maximizers $v,w$ and $\alpha,\beta\in\mathbb{R}$,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1083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luster labels $y_1,\dots, y_N\leftarrow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779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|x-\mu(c_i)\|^2=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4"/>
  <p:tag name="PICTUREFILESIZE" val="482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luster labels $y_1,\dots, y_N \in \{ {\color{blue}c_1},\dots, {\color{red}c_K}\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5"/>
  <p:tag name="PICTUREFILESIZE" val="1128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D(y) = \sum_{i=1}^N \|x_i-\mu({y_i})\|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7"/>
  <p:tag name="PICTUREFILESIZE" val="1313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rite $C_i$ for the $i$-th cluster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752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matrix ${\color{black}X}\in \mathbb{R}^{N\times 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774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t $U\in\mathbb{R}^{K\times N},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555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U_{ij}:=\left\{\begin{array}{cc}\frac{1}{\sqrt{\# C_i}},&amp;\mbox{if}\;x_j\in C_i\\ 0&amp; \mbox{otherwise}\end{array}\right.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5"/>
  <p:tag name="PICTUREFILESIZE" val="149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ows = pts ${\color{black}x_1,\dots, x_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615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D(y) = \left\|X^\top\left(I-\frac{\mathds{1}\mathds{1}^\top}{N}\right)\right\|_F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124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.e. $\sum_{i=1}^N x_i = \sum_{i=1}^N y_i = 0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863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= \mbox{Tr}(XX^\top) - \frac{\mathds{1}^\top}{\sqrt{N}} XX^\top \frac{\mathds{1}}{\sqrt{N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8"/>
  <p:tag name="PICTUREFILESIZE" val="1139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where $\mathds{1}$ is the vector of one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6"/>
  <p:tag name="PICTUREFILESIZE" val="746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D(y) = \|X\|_F^2 - \|ZX\|^2_F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778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= \mbox{Tr}(XX^\top) - \mbox{Tr}\left(U(XX^\top)U^\top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882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U^\top U = 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7"/>
  <p:tag name="PICTUREFILESIZE" val="257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nd $U$ enters only in the second term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6"/>
  <p:tag name="PICTUREFILESIZE" val="983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= \mbox{Tr}(K_{X\!X}) - \mbox{Tr}\left(U K_{X\!X} U^\top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2"/>
  <p:tag name="PICTUREFILESIZE" val="83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consider \emph{all} orthogonal $U$, not only those of special form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1"/>
  <p:tag name="PICTUREFILESIZE" val="1514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$$\argmin_{U} D(U) = \argmax_{U} \mbox{Tr}(UK_{X\!X}U)$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3"/>
  <p:tag name="PICTUREFILESIZE" val="138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$=$ first $K$ eigenvectors of $K_{X\!X}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899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v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8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$W^{1/2}K_{X\!X}W^{1/2}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583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replace $K_{X\!X}$ by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610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$W$ weights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450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$D^{1/2}AD^{1/2}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87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DeclareMathOperator*{\argmin}{argmin}&#10;\begin{document}&#10;\color{schrift}&#10;\large&#10;&#10;$A$ adjacency/similarity matrix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881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D= \mbox{diag}(A\cdot \mathds{1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53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v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8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w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0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w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0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 {\color{blue} \langle v, x_i \rangle}$ and $ {\color{red} \langle w, y_i \rangle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76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DeclareMathOperator*{\argmax}{argmax}&#10;\DeclareMathOperator{\corr}{corr}&#10;&#10;\begin{document}&#10;\color{schrift}&#10;\large&#10;&#10;$$ {\color{blue} v}, {\color{red} w} = \argmax_{{\color{blue} v}, {\color{red} w}} |\corr( {\color{blue} X v}, {\color{red} Yw} )| = \argmax_{{\color{blue} v}, {\color{red} w}} \frac{\left({\color{blue} v^\top X^\top} {\color{red} Yw}\right)^2}{{\color{blue} v^\top X^\top Xv}\cdot {\color{red} w^\top Y^\top Yw}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8"/>
  <p:tag name="PICTUREFILESIZE" val="304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caled directions $\alpha v,\beta w$ are also maximizer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387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osit $\|v\|=\|w\| = 1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2"/>
  <p:tag name="PICTUREFILESIZE" val="49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({\color{blue}x_1},{\color{red}y_1}),\dots, ({\color{blue}x_N},{\color{red}y_N})\in {\color{blue}\mathbb{R}^n}\times 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4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osit $\|Xv\|=\|Yw\| = 1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2"/>
  <p:tag name="PICTUREFILESIZE" val="65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DeclareMathOperator*{\argmax}{argmax}&#10;\DeclareMathOperator{\corr}{corr}&#10;&#10;\begin{document}&#10;\color{schrift}&#10;\large&#10;&#10;$$ {\color{blue} v}, {\color{red} w} = \argmax_{{\color{blue} v}, {\color{red} w}} {\color{blue} v^\top X^\top} {\color{red} Yw}  = \argmax_{{\color{blue} v}, {\color{red} w}} \left({\color{blue} v^\top X^\top} {\color{red} Yw}\right)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5"/>
  <p:tag name="PICTUREFILESIZE" val="186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begin{document}&#10;\color{schrift}&#10;\large&#10;&#10;$${\color{red} w^\top Y^\top Yw} = 1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360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begin{document}&#10;\color{schrift}&#10;\large&#10;&#10;$${\color{blue} v^\top X^\top Xv} = 1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367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({\color{blue}x_1},{\color{red}y_1}),\dots, ({\color{blue}x_N},{\color{red}y_N})\in {\color{blue}\mathbb{R}^n}\times 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44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neither $x_i$ nor $y_i$ are interpreted as label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4"/>
  <p:tag name="PICTUREFILESIZE" val="11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x_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19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x_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y_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3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y_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5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neither $x_i$ nor $y_i$ are interpreted as label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4"/>
  <p:tag name="PICTUREFILESIZE" val="115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v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8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w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0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L(\lambda_v,\lambda_w,v,w) = v^\top X^\top Y w -\frac{\lambda_v}{2}(X v)^\top(X v)-\frac{\lambda_w}{2}(Y w)^\top(Y w)+\frac{\lambda_v+\lambda_w}{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7"/>
  <p:tag name="PICTUREFILESIZE" val="262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DeclareMathOperator*{\argmax}{argmax}&#10;\DeclareMathOperator{\corr}{corr}&#10;&#10;\begin{document}&#10;\color{schrift}&#10;\large&#10;&#10;$$ {\color{blue} v}, {\color{red} w} = \argmax_{{\color{blue} v}, {\color{red} w}} {\color{blue} v^\top X^\top} {\color{red} Yw}  = \argmax_{{\color{blue} v}, {\color{red} w}} \left({\color{blue} v^\top X^\top} {\color{red} Yw}\right)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5"/>
  <p:tag name="PICTUREFILESIZE" val="1866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begin{document}&#10;\color{schrift}&#10;\large&#10;&#10;$${\color{red} w^\top Y^\top Yw} = 1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36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begin{document}&#10;\color{schrift}&#10;\large&#10;&#10;$${\color{blue} v^\top X^\top Xv} = 1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367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{\color{blue}v}\in {\color{blue}\mathbb{R}^n}$ and ${\color{red}w} \in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633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 {\color{blue} \langle v, x_i \rangle}$ and $ {\color{red} \langle w, y_i \rangle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76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frac{\partial L}{\partial v} = X^\top Y w - \lambda_v X^\top X v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11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frac{\partial L}{\partial w} = Y^\top X v - \lambda_w Y^\top Y w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114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x_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19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aximizer $v,w$ must satisfy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805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v^\top\frac{\partial L}{\partial v} -  w^\top\frac{\partial L}{\partial w} = \lambda_w wY^\top Y w - \lambda_v vX^\top X v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9"/>
  <p:tag name="PICTUREFILESIZE" val="1726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 \lambda_w - \lambda_v 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274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overset{!}{=}0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"/>
  <p:tag name="PICTUREFILESIZE" val="149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(X^\top X)^{-1}X^\top Y(Y^\top Y)^{-1}Y^\top X\cdot v = \lambda^2 v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6"/>
  <p:tag name="PICTUREFILESIZE" val="1084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v^\top X^\top Yw = \lambda_v=\lambda_w=:\lambda,$ and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6"/>
  <p:tag name="PICTUREFILESIZE" val="88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(Y^\top Y)^{-1}Y^\top X(X^\top X)^{-1}X^\top Y\cdot w = \lambda^2 w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2"/>
  <p:tag name="PICTUREFILESIZE" val="1118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({\color{blue}x_1},{\color{red}y_1}),\dots, ({\color{blue}x_N},{\color{red}y_N})\in {\color{blue}\mathbb{R}^n}\times 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44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x_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19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x_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x_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41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y_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3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y_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5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v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8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w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02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{\color{blue}v}\in {\color{blue}\mathbb{R}^n}$ and ${\color{red}w} \in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633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 {\color{blue} \langle v, x_i \rangle}$ and $ {\color{red} \langle w, y_i \rangle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764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aximizer $v,w$ must satisfy: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80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(X^\top X)^{-1}X^\top Y(Y^\top Y)^{-1}Y^\top X\cdot v = \lambda^2 v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6"/>
  <p:tag name="PICTUREFILESIZE" val="1084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riting $a= Xv$ and $b=Yw$, one obtains: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7"/>
  <p:tag name="PICTUREFILESIZE" val="1183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(Y^\top Y)^{-1}Y^\top X(X^\top X)^{-1}X^\top Y\cdot w = \lambda^2 w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2"/>
  <p:tag name="PICTUREFILESIZE" val="1118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y_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32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v\in\mbox{rowspan}\; X,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602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w\in\mbox{rowspan}\; 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579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X (X^\top X)^{-1}X^\top Y(Y^\top Y)^{-1}Y^\top\cdot a = \lambda^2 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1085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Y(Y^\top Y)^{-1}Y^\top X(X^\top X)^{-1}X^\top\cdot b = \lambda^2 b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6"/>
  <p:tag name="PICTUREFILESIZE" val="1085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 \mathcal{P}_X\mathcal{P}_Y \cdot 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386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 \mathcal{P}_Y\mathcal{P}_X \cdot b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92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o $a,b, \lambda^2$ are \emph{leading} left and right singular vector and valu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3"/>
  <p:tag name="PICTUREFILESIZE" val="1797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\mathcal{P}_A$ denotes projection on \mbox{colspan} $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6"/>
  <p:tag name="PICTUREFILESIZE" val="1252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not \mbox{rowspan} $A$ !)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595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o $\mathcal{P}_X\mathcal{P}_Y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36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y_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53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athcal{P}_X = XX^\top (XX^\top XX^\top)^+ XX^\top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2"/>
  <p:tag name="PICTUREFILESIZE" val="895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 K_{X\!X} K_{X\!X}^{-2} K_{X\!X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599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a= Xv, b=Yw$ does not kernelize well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1126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=I$ for Gauss kernel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4"/>
  <p:tag name="PICTUREFILESIZE" val="586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({\color{blue}x_1},{\color{red}y_1}),\dots, ({\color{blue}x_N},{\color{red}y_N})\in {\color{blue}\mathbb{R}^n}\times 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44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blue}v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88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{\color{red}w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02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{\color{blue}v}\in {\color{blue}\mathcal{F}}$ and ${\color{red}w} \in{\color{red}\mathcal{F}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527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 {\color{blue} \langle v, \phi(x_i) \rangle}$ and $ {\color{red} \langle w, \phi(y_i) \rangle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9"/>
  <p:tag name="PICTUREFILESIZE" val="1043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v = X^\top \alpha,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35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{\color{blue}v}\in {\color{blue}\mathbb{R}^n}$ and ${\color{red}w} \in{\color{red}\mathbb{R}^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633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X(X^\top X)^{-1}X^\top Y(Y^\top Y)^{-1}Y^\top XX^\top \alpha = \lambda^2 XX^\top \alph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9"/>
  <p:tag name="PICTUREFILESIZE" val="1339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Y(Y^\top Y)^{-1}Y^\top X(X^\top X)^{-1}X^\top YY^\top\beta = \lambda^2 YY^\top \bet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347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w = Y^\top \bet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54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X(X^\top X)^{-1} X^\top = XX^\top (XX^\top XX^\top)^+ XX^\top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3"/>
  <p:tag name="PICTUREFILESIZE" val="1094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eft(\begin{array}{cc} 0 &amp; K_{X\!X}K_{Y\!Y}\\ K_{Y\!Y}K_{X\!X} &amp; 0 \end{array}\right) \left(\begin{array}{c}\alpha\\ \beta\end{array}\right) = \lambda^2 \left(\begin{array}{cc}K_{X\!X}^2 &amp; 0\\ 0 &amp; K_{Y\!Y}^2 \end{array}\right) \left(\begin{array}{c}\alpha\\ \beta\end{array}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5"/>
  <p:tag name="PICTUREFILESIZE" val="2916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eplace $K_{A\!A}^{2+}$ by $(K_{A\!A}^2+\gamma_A I)^{-1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5"/>
  <p:tag name="PICTUREFILESIZE" val="114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frac{\langle u,v\rangle^2}{(\|u\|^2+\gamma \|\alpha\|)(\|v\|^2+\gamma \|\beta\|)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1334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eft(\begin{array}{cc} 0 &amp; K_{X\!X}K_{Y\!Y}\\ K_{Y\!Y}K_{X\!X} &amp; 0 \end{array}\right) \left(\begin{array}{c}\alpha\\ \beta\end{array}\right) = \lambda^2 \left(\begin{array}{cc}K_{X\!X}^2+\gamma_XK_{X\!X} &amp; 0\\ 0 &amp; K_{Y \!Y}^2+\gamma_YK_{Y \!Y} \end{array}\right) \left(\begin{array}{c}\alpha\\ \beta\end{array}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8"/>
  <p:tag name="PICTUREFILESIZE" val="3577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ows of $X$ are $[x(t),x(t+1),x(t+2),\dots]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0"/>
  <p:tag name="PICTUREFILESIZE" val="1200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ultidimensional time series $x(t),y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13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optimal $v,w$ are non-uniqu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758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begin{document}&#10;\color{schrift}&#10;\large&#10;&#10;$$\tau^* = \argmax_{\tau\ge 0} \lambda(\tau)$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83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begin{document}&#10;\color{schrift}&#10;\large&#10;&#10;$$\lambda = \lambda(\tau)$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15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ows of $Y$ are $y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0"/>
  <p:tag name="PICTUREFILESIZE" val="710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DeclareMathOperator*{\argmax}{argmax}&#10;\begin{document}&#10;\color{schrift}&#10;\large&#10;&#10;$\alpha (\tau)$ = part of $\alpha$&#10;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53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{\color{black}x_1},\dots, {\color{black}x_N}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87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luster labels $y_1,\dots, y_N \in \{ {\color{blue}c_1},\dots, {\color{red}c_K}\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5"/>
  <p:tag name="PICTUREFILESIZE" val="1128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luster means ${\color{blue}\mu(c_1)},\dots, {\color{red}\mu(c_K)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4"/>
  <p:tag name="PICTUREFILESIZE" val="985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D(y) = \sum_{i=1}^N \|x_i-\mu({y_i})\|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7"/>
  <p:tag name="PICTUREFILESIZE" val="1313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^\top x - \frac{2}{\# C_i}\sum_{z'\in C_i} x^\top z' +  \frac{1}{\# C_i^2}\sum_{z,z'\in C_i} z^\top z'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924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re $C_i$ is cluster $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1"/>
  <p:tag name="PICTUREFILESIZE" val="6537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447</Words>
  <Application>Microsoft Office PowerPoint</Application>
  <PresentationFormat>Bildschirmpräsentation (4:3)</PresentationFormat>
  <Paragraphs>127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Custom Design</vt:lpstr>
      <vt:lpstr>1_Custom Design</vt:lpstr>
      <vt:lpstr>Larissa</vt:lpstr>
      <vt:lpstr>2_Custom Design</vt:lpstr>
      <vt:lpstr>3_Custom Design</vt:lpstr>
      <vt:lpstr>4_Custom Design</vt:lpstr>
      <vt:lpstr>STATG019 – Selected Topics in Statistics 2015 Lecture 5</vt:lpstr>
      <vt:lpstr>Course disorganization</vt:lpstr>
      <vt:lpstr>PowerPoint-Präsentation</vt:lpstr>
      <vt:lpstr>Kernel Canonical Correlation Analysis</vt:lpstr>
      <vt:lpstr>PowerPoint-Präsentation</vt:lpstr>
      <vt:lpstr>PowerPoint-Präsentation</vt:lpstr>
      <vt:lpstr>PowerPoint-Präsentation</vt:lpstr>
      <vt:lpstr>PowerPoint-Präsentation</vt:lpstr>
      <vt:lpstr>Kernel k-means</vt:lpstr>
      <vt:lpstr>PowerPoint-Präsentation</vt:lpstr>
      <vt:lpstr>PowerPoint-Präsentation</vt:lpstr>
      <vt:lpstr>THE END</vt:lpstr>
      <vt:lpstr>PowerPoint-Präsentation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871</cp:revision>
  <dcterms:created xsi:type="dcterms:W3CDTF">2005-07-13T12:26:50Z</dcterms:created>
  <dcterms:modified xsi:type="dcterms:W3CDTF">2015-10-28T23:54:30Z</dcterms:modified>
</cp:coreProperties>
</file>