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351" r:id="rId3"/>
    <p:sldId id="350" r:id="rId4"/>
    <p:sldId id="370" r:id="rId5"/>
    <p:sldId id="371" r:id="rId6"/>
    <p:sldId id="372" r:id="rId7"/>
    <p:sldId id="373" r:id="rId8"/>
    <p:sldId id="374" r:id="rId9"/>
    <p:sldId id="375" r:id="rId10"/>
    <p:sldId id="376" r:id="rId11"/>
    <p:sldId id="378" r:id="rId12"/>
    <p:sldId id="377" r:id="rId13"/>
    <p:sldId id="379" r:id="rId14"/>
    <p:sldId id="381" r:id="rId15"/>
    <p:sldId id="382" r:id="rId16"/>
    <p:sldId id="383" r:id="rId17"/>
    <p:sldId id="387" r:id="rId18"/>
    <p:sldId id="389" r:id="rId19"/>
    <p:sldId id="390" r:id="rId20"/>
    <p:sldId id="388" r:id="rId21"/>
    <p:sldId id="396" r:id="rId22"/>
    <p:sldId id="395" r:id="rId23"/>
    <p:sldId id="392" r:id="rId24"/>
    <p:sldId id="391" r:id="rId25"/>
    <p:sldId id="384" r:id="rId26"/>
    <p:sldId id="368" r:id="rId27"/>
    <p:sldId id="343" r:id="rId28"/>
    <p:sldId id="329" r:id="rId29"/>
  </p:sldIdLst>
  <p:sldSz cx="9144000" cy="6858000" type="screen4x3"/>
  <p:notesSz cx="6858000" cy="9144000"/>
  <p:custDataLst>
    <p:tags r:id="rId3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9EC0"/>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60" y="-77"/>
      </p:cViewPr>
      <p:guideLst>
        <p:guide orient="horz" pos="578"/>
        <p:guide orient="horz" pos="1706"/>
        <p:guide orient="horz" pos="2840"/>
        <p:guide orient="horz" pos="3884"/>
        <p:guide pos="208"/>
        <p:guide pos="2018"/>
        <p:guide pos="5556"/>
        <p:guide pos="374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B3EA87-E0FE-4B2E-B39F-C672DECFFD3B}" type="datetimeFigureOut">
              <a:rPr lang="en-GB" smtClean="0"/>
              <a:t>23/01/2015</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F5F2F-596E-46D0-A30D-81C151C7AD70}" type="slidenum">
              <a:rPr lang="en-GB" smtClean="0"/>
              <a:t>‹Nr.›</a:t>
            </a:fld>
            <a:endParaRPr lang="en-GB"/>
          </a:p>
        </p:txBody>
      </p:sp>
    </p:spTree>
    <p:extLst>
      <p:ext uri="{BB962C8B-B14F-4D97-AF65-F5344CB8AC3E}">
        <p14:creationId xmlns:p14="http://schemas.microsoft.com/office/powerpoint/2010/main" val="333848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860F5F2F-596E-46D0-A30D-81C151C7AD70}" type="slidenum">
              <a:rPr lang="en-GB" smtClean="0"/>
              <a:t>20</a:t>
            </a:fld>
            <a:endParaRPr lang="en-GB"/>
          </a:p>
        </p:txBody>
      </p:sp>
    </p:spTree>
    <p:extLst>
      <p:ext uri="{BB962C8B-B14F-4D97-AF65-F5344CB8AC3E}">
        <p14:creationId xmlns:p14="http://schemas.microsoft.com/office/powerpoint/2010/main" val="39504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17" descr="MidBlue10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23850" y="1484313"/>
            <a:ext cx="8496300" cy="1368425"/>
          </a:xfrm>
        </p:spPr>
        <p:txBody>
          <a:bodyPr/>
          <a:lstStyle>
            <a:lvl1pPr>
              <a:defRPr/>
            </a:lvl1pPr>
          </a:lstStyle>
          <a:p>
            <a:pPr lvl="0"/>
            <a:r>
              <a:rPr lang="en-US" altLang="de-DE" noProof="0" smtClean="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pPr lvl="0"/>
            <a:r>
              <a:rPr lang="en-US" altLang="de-DE" noProof="0" smtClean="0"/>
              <a:t>Click to edit Master subtitle style</a:t>
            </a:r>
          </a:p>
        </p:txBody>
      </p:sp>
      <p:sp>
        <p:nvSpPr>
          <p:cNvPr id="5" name="Rectangle 9"/>
          <p:cNvSpPr>
            <a:spLocks noGrp="1" noChangeArrowheads="1"/>
          </p:cNvSpPr>
          <p:nvPr>
            <p:ph type="ftr" sz="quarter" idx="10"/>
          </p:nvPr>
        </p:nvSpPr>
        <p:spPr bwMode="auto">
          <a:xfrm>
            <a:off x="323850" y="6245225"/>
            <a:ext cx="84963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smtClean="0"/>
            </a:lvl1pPr>
          </a:lstStyle>
          <a:p>
            <a:pPr>
              <a:defRPr/>
            </a:pPr>
            <a:endParaRPr lang="en-US" altLang="de-DE"/>
          </a:p>
        </p:txBody>
      </p:sp>
    </p:spTree>
    <p:extLst>
      <p:ext uri="{BB962C8B-B14F-4D97-AF65-F5344CB8AC3E}">
        <p14:creationId xmlns:p14="http://schemas.microsoft.com/office/powerpoint/2010/main" val="341409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a:ln/>
        </p:spPr>
        <p:txBody>
          <a:bodyPr/>
          <a:lstStyle>
            <a:lvl1pPr>
              <a:defRPr/>
            </a:lvl1pPr>
          </a:lstStyle>
          <a:p>
            <a:pPr>
              <a:defRPr/>
            </a:pPr>
            <a:fld id="{D12ED968-4390-4911-BAF4-E19CF976F574}" type="slidenum">
              <a:rPr lang="en-US" altLang="de-DE"/>
              <a:pPr>
                <a:defRPr/>
              </a:pPr>
              <a:t>‹Nr.›</a:t>
            </a:fld>
            <a:endParaRPr lang="en-US" altLang="de-DE"/>
          </a:p>
        </p:txBody>
      </p:sp>
    </p:spTree>
    <p:extLst>
      <p:ext uri="{BB962C8B-B14F-4D97-AF65-F5344CB8AC3E}">
        <p14:creationId xmlns:p14="http://schemas.microsoft.com/office/powerpoint/2010/main" val="242134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97663" y="908050"/>
            <a:ext cx="2122487" cy="52578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30200" y="908050"/>
            <a:ext cx="6215063" cy="52578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a:ln/>
        </p:spPr>
        <p:txBody>
          <a:bodyPr/>
          <a:lstStyle>
            <a:lvl1pPr>
              <a:defRPr/>
            </a:lvl1pPr>
          </a:lstStyle>
          <a:p>
            <a:pPr>
              <a:defRPr/>
            </a:pPr>
            <a:fld id="{C4BE45F9-A653-4FE9-B588-5586368707C0}" type="slidenum">
              <a:rPr lang="en-US" altLang="de-DE"/>
              <a:pPr>
                <a:defRPr/>
              </a:pPr>
              <a:t>‹Nr.›</a:t>
            </a:fld>
            <a:endParaRPr lang="en-US" altLang="de-DE"/>
          </a:p>
        </p:txBody>
      </p:sp>
    </p:spTree>
    <p:extLst>
      <p:ext uri="{BB962C8B-B14F-4D97-AF65-F5344CB8AC3E}">
        <p14:creationId xmlns:p14="http://schemas.microsoft.com/office/powerpoint/2010/main" val="362994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6"/>
          <p:cNvSpPr>
            <a:spLocks noGrp="1" noChangeArrowheads="1"/>
          </p:cNvSpPr>
          <p:nvPr>
            <p:ph type="sldNum" sz="quarter" idx="10"/>
          </p:nvPr>
        </p:nvSpPr>
        <p:spPr>
          <a:ln/>
        </p:spPr>
        <p:txBody>
          <a:bodyPr/>
          <a:lstStyle>
            <a:lvl1pPr>
              <a:defRPr/>
            </a:lvl1pPr>
          </a:lstStyle>
          <a:p>
            <a:pPr>
              <a:defRPr/>
            </a:pPr>
            <a:fld id="{E11ECCB9-52D9-4924-A736-20B76CCA658C}" type="slidenum">
              <a:rPr lang="en-US" altLang="de-DE"/>
              <a:pPr>
                <a:defRPr/>
              </a:pPr>
              <a:t>‹Nr.›</a:t>
            </a:fld>
            <a:endParaRPr lang="en-US" altLang="de-DE"/>
          </a:p>
        </p:txBody>
      </p:sp>
    </p:spTree>
    <p:extLst>
      <p:ext uri="{BB962C8B-B14F-4D97-AF65-F5344CB8AC3E}">
        <p14:creationId xmlns:p14="http://schemas.microsoft.com/office/powerpoint/2010/main" val="147644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6"/>
          <p:cNvSpPr>
            <a:spLocks noGrp="1" noChangeArrowheads="1"/>
          </p:cNvSpPr>
          <p:nvPr>
            <p:ph type="sldNum" sz="quarter" idx="10"/>
          </p:nvPr>
        </p:nvSpPr>
        <p:spPr>
          <a:ln/>
        </p:spPr>
        <p:txBody>
          <a:bodyPr/>
          <a:lstStyle>
            <a:lvl1pPr>
              <a:defRPr/>
            </a:lvl1pPr>
          </a:lstStyle>
          <a:p>
            <a:pPr>
              <a:defRPr/>
            </a:pPr>
            <a:fld id="{C4B98DE8-689B-4958-BCD0-F483FDE0E585}" type="slidenum">
              <a:rPr lang="en-US" altLang="de-DE"/>
              <a:pPr>
                <a:defRPr/>
              </a:pPr>
              <a:t>‹Nr.›</a:t>
            </a:fld>
            <a:endParaRPr lang="en-US" altLang="de-DE"/>
          </a:p>
        </p:txBody>
      </p:sp>
    </p:spTree>
    <p:extLst>
      <p:ext uri="{BB962C8B-B14F-4D97-AF65-F5344CB8AC3E}">
        <p14:creationId xmlns:p14="http://schemas.microsoft.com/office/powerpoint/2010/main" val="83319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6"/>
          <p:cNvSpPr>
            <a:spLocks noGrp="1" noChangeArrowheads="1"/>
          </p:cNvSpPr>
          <p:nvPr>
            <p:ph type="sldNum" sz="quarter" idx="10"/>
          </p:nvPr>
        </p:nvSpPr>
        <p:spPr>
          <a:ln/>
        </p:spPr>
        <p:txBody>
          <a:bodyPr/>
          <a:lstStyle>
            <a:lvl1pPr>
              <a:defRPr/>
            </a:lvl1pPr>
          </a:lstStyle>
          <a:p>
            <a:pPr>
              <a:defRPr/>
            </a:pPr>
            <a:fld id="{9CABAB02-5844-4A1E-8B34-94ECF84E1A12}" type="slidenum">
              <a:rPr lang="en-US" altLang="de-DE"/>
              <a:pPr>
                <a:defRPr/>
              </a:pPr>
              <a:t>‹Nr.›</a:t>
            </a:fld>
            <a:endParaRPr lang="en-US" altLang="de-DE"/>
          </a:p>
        </p:txBody>
      </p:sp>
    </p:spTree>
    <p:extLst>
      <p:ext uri="{BB962C8B-B14F-4D97-AF65-F5344CB8AC3E}">
        <p14:creationId xmlns:p14="http://schemas.microsoft.com/office/powerpoint/2010/main" val="325435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6"/>
          <p:cNvSpPr>
            <a:spLocks noGrp="1" noChangeArrowheads="1"/>
          </p:cNvSpPr>
          <p:nvPr>
            <p:ph type="sldNum" sz="quarter" idx="10"/>
          </p:nvPr>
        </p:nvSpPr>
        <p:spPr>
          <a:ln/>
        </p:spPr>
        <p:txBody>
          <a:bodyPr/>
          <a:lstStyle>
            <a:lvl1pPr>
              <a:defRPr/>
            </a:lvl1pPr>
          </a:lstStyle>
          <a:p>
            <a:pPr>
              <a:defRPr/>
            </a:pPr>
            <a:fld id="{D6E9E19B-D248-4C48-B715-15D4F591FBE6}" type="slidenum">
              <a:rPr lang="en-US" altLang="de-DE"/>
              <a:pPr>
                <a:defRPr/>
              </a:pPr>
              <a:t>‹Nr.›</a:t>
            </a:fld>
            <a:endParaRPr lang="en-US" altLang="de-DE"/>
          </a:p>
        </p:txBody>
      </p:sp>
    </p:spTree>
    <p:extLst>
      <p:ext uri="{BB962C8B-B14F-4D97-AF65-F5344CB8AC3E}">
        <p14:creationId xmlns:p14="http://schemas.microsoft.com/office/powerpoint/2010/main" val="96200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6"/>
          <p:cNvSpPr>
            <a:spLocks noGrp="1" noChangeArrowheads="1"/>
          </p:cNvSpPr>
          <p:nvPr>
            <p:ph type="sldNum" sz="quarter" idx="10"/>
          </p:nvPr>
        </p:nvSpPr>
        <p:spPr>
          <a:ln/>
        </p:spPr>
        <p:txBody>
          <a:bodyPr/>
          <a:lstStyle>
            <a:lvl1pPr>
              <a:defRPr/>
            </a:lvl1pPr>
          </a:lstStyle>
          <a:p>
            <a:pPr>
              <a:defRPr/>
            </a:pPr>
            <a:fld id="{088F9574-7F13-4991-ABEB-1CB61F6F0D55}" type="slidenum">
              <a:rPr lang="en-US" altLang="de-DE"/>
              <a:pPr>
                <a:defRPr/>
              </a:pPr>
              <a:t>‹Nr.›</a:t>
            </a:fld>
            <a:endParaRPr lang="en-US" altLang="de-DE"/>
          </a:p>
        </p:txBody>
      </p:sp>
    </p:spTree>
    <p:extLst>
      <p:ext uri="{BB962C8B-B14F-4D97-AF65-F5344CB8AC3E}">
        <p14:creationId xmlns:p14="http://schemas.microsoft.com/office/powerpoint/2010/main" val="258538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7A36297-36CF-4019-A691-1D076EEC3F98}" type="slidenum">
              <a:rPr lang="en-US" altLang="de-DE"/>
              <a:pPr>
                <a:defRPr/>
              </a:pPr>
              <a:t>‹Nr.›</a:t>
            </a:fld>
            <a:endParaRPr lang="en-US" altLang="de-DE"/>
          </a:p>
        </p:txBody>
      </p:sp>
    </p:spTree>
    <p:extLst>
      <p:ext uri="{BB962C8B-B14F-4D97-AF65-F5344CB8AC3E}">
        <p14:creationId xmlns:p14="http://schemas.microsoft.com/office/powerpoint/2010/main" val="211249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2B282A0B-051A-4B14-89E6-8118CC7C0CC5}" type="slidenum">
              <a:rPr lang="en-US" altLang="de-DE"/>
              <a:pPr>
                <a:defRPr/>
              </a:pPr>
              <a:t>‹Nr.›</a:t>
            </a:fld>
            <a:endParaRPr lang="en-US" altLang="de-DE"/>
          </a:p>
        </p:txBody>
      </p:sp>
    </p:spTree>
    <p:extLst>
      <p:ext uri="{BB962C8B-B14F-4D97-AF65-F5344CB8AC3E}">
        <p14:creationId xmlns:p14="http://schemas.microsoft.com/office/powerpoint/2010/main" val="375310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p:cNvSpPr>
            <a:spLocks noGrp="1" noChangeArrowheads="1"/>
          </p:cNvSpPr>
          <p:nvPr>
            <p:ph type="sldNum" sz="quarter" idx="10"/>
          </p:nvPr>
        </p:nvSpPr>
        <p:spPr>
          <a:ln/>
        </p:spPr>
        <p:txBody>
          <a:bodyPr/>
          <a:lstStyle>
            <a:lvl1pPr>
              <a:defRPr/>
            </a:lvl1pPr>
          </a:lstStyle>
          <a:p>
            <a:pPr>
              <a:defRPr/>
            </a:pPr>
            <a:fld id="{7A1784B4-E593-410D-94B5-52152DAADDA0}" type="slidenum">
              <a:rPr lang="en-US" altLang="de-DE"/>
              <a:pPr>
                <a:defRPr/>
              </a:pPr>
              <a:t>‹Nr.›</a:t>
            </a:fld>
            <a:endParaRPr lang="en-US" altLang="de-DE"/>
          </a:p>
        </p:txBody>
      </p:sp>
    </p:spTree>
    <p:extLst>
      <p:ext uri="{BB962C8B-B14F-4D97-AF65-F5344CB8AC3E}">
        <p14:creationId xmlns:p14="http://schemas.microsoft.com/office/powerpoint/2010/main" val="239068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Click to edit Master title style</a:t>
            </a:r>
          </a:p>
        </p:txBody>
      </p:sp>
      <p:sp>
        <p:nvSpPr>
          <p:cNvPr id="1027" name="Rectangle 3"/>
          <p:cNvSpPr>
            <a:spLocks noGrp="1" noChangeArrowheads="1"/>
          </p:cNvSpPr>
          <p:nvPr>
            <p:ph type="body" idx="1"/>
          </p:nvPr>
        </p:nvSpPr>
        <p:spPr bwMode="auto">
          <a:xfrm>
            <a:off x="330200" y="2708275"/>
            <a:ext cx="8489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Click to edit Master text styles</a:t>
            </a:r>
          </a:p>
          <a:p>
            <a:pPr lvl="1"/>
            <a:r>
              <a:rPr lang="en-US" altLang="de-DE" smtClean="0"/>
              <a:t>Second level</a:t>
            </a:r>
          </a:p>
          <a:p>
            <a:pPr lvl="2"/>
            <a:r>
              <a:rPr lang="en-US" altLang="de-DE" smtClean="0"/>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09CCD60-BCDD-48C0-BC16-D563167A3771}" type="slidenum">
              <a:rPr lang="en-US" altLang="de-DE"/>
              <a:pPr>
                <a:defRPr/>
              </a:pPr>
              <a:t>‹Nr.›</a:t>
            </a:fld>
            <a:endParaRPr lang="en-US" altLang="de-DE"/>
          </a:p>
        </p:txBody>
      </p:sp>
      <p:pic>
        <p:nvPicPr>
          <p:cNvPr id="1029" name="Picture 17" descr="MidBlue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charset="0"/>
        </a:defRPr>
      </a:lvl2pPr>
      <a:lvl3pPr algn="l" rtl="0" eaLnBrk="0" fontAlgn="base" hangingPunct="0">
        <a:spcBef>
          <a:spcPct val="0"/>
        </a:spcBef>
        <a:spcAft>
          <a:spcPct val="0"/>
        </a:spcAft>
        <a:defRPr sz="3000" b="1">
          <a:solidFill>
            <a:schemeClr val="tx2"/>
          </a:solidFill>
          <a:latin typeface="Arial" charset="0"/>
        </a:defRPr>
      </a:lvl3pPr>
      <a:lvl4pPr algn="l" rtl="0" eaLnBrk="0" fontAlgn="base" hangingPunct="0">
        <a:spcBef>
          <a:spcPct val="0"/>
        </a:spcBef>
        <a:spcAft>
          <a:spcPct val="0"/>
        </a:spcAft>
        <a:defRPr sz="3000" b="1">
          <a:solidFill>
            <a:schemeClr val="tx2"/>
          </a:solidFill>
          <a:latin typeface="Arial" charset="0"/>
        </a:defRPr>
      </a:lvl4pPr>
      <a:lvl5pPr algn="l" rtl="0" eaLnBrk="0" fontAlgn="base" hangingPunct="0">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42863" y="3861048"/>
            <a:ext cx="9186863" cy="2996952"/>
          </a:xfrm>
          <a:prstGeom prst="rect">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3075" name="Rectangle 2"/>
          <p:cNvSpPr>
            <a:spLocks noGrp="1" noChangeArrowheads="1"/>
          </p:cNvSpPr>
          <p:nvPr>
            <p:ph type="ctrTitle"/>
          </p:nvPr>
        </p:nvSpPr>
        <p:spPr>
          <a:xfrm>
            <a:off x="323850" y="1484784"/>
            <a:ext cx="8496300" cy="1296417"/>
          </a:xfrm>
        </p:spPr>
        <p:txBody>
          <a:bodyPr/>
          <a:lstStyle/>
          <a:p>
            <a:pPr eaLnBrk="1" hangingPunct="1"/>
            <a:r>
              <a:rPr lang="en-GB" altLang="de-DE" sz="2400" dirty="0" smtClean="0"/>
              <a:t>STAT7001 – Computing for Practical Statistics 2015</a:t>
            </a:r>
            <a:r>
              <a:rPr lang="en-GB" altLang="de-DE" dirty="0" smtClean="0"/>
              <a:t/>
            </a:r>
            <a:br>
              <a:rPr lang="en-GB" altLang="de-DE" dirty="0" smtClean="0"/>
            </a:br>
            <a:r>
              <a:rPr lang="en-GB" altLang="de-DE" sz="5400" dirty="0" smtClean="0"/>
              <a:t>Lecture 2</a:t>
            </a:r>
            <a:endParaRPr lang="en-GB" altLang="de-DE" sz="2000" dirty="0" smtClean="0"/>
          </a:p>
        </p:txBody>
      </p:sp>
      <p:sp>
        <p:nvSpPr>
          <p:cNvPr id="3076" name="Rectangle 3"/>
          <p:cNvSpPr>
            <a:spLocks noGrp="1" noChangeArrowheads="1"/>
          </p:cNvSpPr>
          <p:nvPr>
            <p:ph type="subTitle" idx="1"/>
          </p:nvPr>
        </p:nvSpPr>
        <p:spPr>
          <a:xfrm>
            <a:off x="468313" y="6237288"/>
            <a:ext cx="8496300" cy="504825"/>
          </a:xfrm>
        </p:spPr>
        <p:txBody>
          <a:bodyPr/>
          <a:lstStyle/>
          <a:p>
            <a:pPr algn="r" eaLnBrk="1" hangingPunct="1"/>
            <a:r>
              <a:rPr lang="en-GB" altLang="de-DE" smtClean="0">
                <a:solidFill>
                  <a:schemeClr val="bg1"/>
                </a:solidFill>
              </a:rPr>
              <a:t>Dr Franz J. Király</a:t>
            </a:r>
          </a:p>
        </p:txBody>
      </p:sp>
      <p:sp>
        <p:nvSpPr>
          <p:cNvPr id="5" name="Rectangle 2"/>
          <p:cNvSpPr txBox="1">
            <a:spLocks noChangeArrowheads="1"/>
          </p:cNvSpPr>
          <p:nvPr/>
        </p:nvSpPr>
        <p:spPr bwMode="auto">
          <a:xfrm>
            <a:off x="575576" y="2951687"/>
            <a:ext cx="8496300" cy="144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charset="0"/>
              </a:defRPr>
            </a:lvl2pPr>
            <a:lvl3pPr algn="l" rtl="0" eaLnBrk="0" fontAlgn="base" hangingPunct="0">
              <a:spcBef>
                <a:spcPct val="0"/>
              </a:spcBef>
              <a:spcAft>
                <a:spcPct val="0"/>
              </a:spcAft>
              <a:defRPr sz="3000" b="1">
                <a:solidFill>
                  <a:schemeClr val="tx2"/>
                </a:solidFill>
                <a:latin typeface="Arial" charset="0"/>
              </a:defRPr>
            </a:lvl3pPr>
            <a:lvl4pPr algn="l" rtl="0" eaLnBrk="0" fontAlgn="base" hangingPunct="0">
              <a:spcBef>
                <a:spcPct val="0"/>
              </a:spcBef>
              <a:spcAft>
                <a:spcPct val="0"/>
              </a:spcAft>
              <a:defRPr sz="3000" b="1">
                <a:solidFill>
                  <a:schemeClr val="tx2"/>
                </a:solidFill>
                <a:latin typeface="Arial" charset="0"/>
              </a:defRPr>
            </a:lvl4pPr>
            <a:lvl5pPr algn="l" rtl="0" eaLnBrk="0" fontAlgn="base" hangingPunct="0">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eaLnBrk="1" hangingPunct="1"/>
            <a:r>
              <a:rPr lang="en-GB" altLang="de-DE" sz="4800" dirty="0" smtClean="0"/>
              <a:t>Exploratory Data Analysis</a:t>
            </a:r>
            <a:endParaRPr lang="en-GB" altLang="de-DE" sz="2800" dirty="0" smtClean="0"/>
          </a:p>
        </p:txBody>
      </p:sp>
      <p:sp>
        <p:nvSpPr>
          <p:cNvPr id="6" name="Rechteck 5"/>
          <p:cNvSpPr/>
          <p:nvPr/>
        </p:nvSpPr>
        <p:spPr>
          <a:xfrm>
            <a:off x="1" y="2914009"/>
            <a:ext cx="413792" cy="2636912"/>
          </a:xfrm>
          <a:prstGeom prst="rect">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2. </a:t>
            </a:r>
            <a:r>
              <a:rPr lang="de-DE" altLang="de-DE" dirty="0" smtClean="0">
                <a:solidFill>
                  <a:srgbClr val="003366"/>
                </a:solidFill>
              </a:rPr>
              <a:t>Load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into</a:t>
            </a:r>
            <a:r>
              <a:rPr lang="de-DE" altLang="de-DE" dirty="0" smtClean="0">
                <a:solidFill>
                  <a:srgbClr val="003366"/>
                </a:solidFill>
              </a:rPr>
              <a:t> R</a:t>
            </a:r>
            <a:endParaRPr lang="de-DE" altLang="de-DE" sz="2000" dirty="0" smtClean="0">
              <a:solidFill>
                <a:srgbClr val="003366"/>
              </a:solidFill>
            </a:endParaRPr>
          </a:p>
        </p:txBody>
      </p:sp>
      <p:sp>
        <p:nvSpPr>
          <p:cNvPr id="7" name="Inhaltsplatzhalter 2"/>
          <p:cNvSpPr txBox="1">
            <a:spLocks/>
          </p:cNvSpPr>
          <p:nvPr/>
        </p:nvSpPr>
        <p:spPr bwMode="auto">
          <a:xfrm>
            <a:off x="539551" y="4472655"/>
            <a:ext cx="237626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In </a:t>
            </a:r>
            <a:r>
              <a:rPr lang="de-DE" altLang="de-DE" sz="1800" dirty="0" err="1" smtClean="0">
                <a:solidFill>
                  <a:srgbClr val="003366"/>
                </a:solidFill>
              </a:rPr>
              <a:t>the</a:t>
            </a:r>
            <a:r>
              <a:rPr lang="de-DE" altLang="de-DE" sz="1800" dirty="0" smtClean="0">
                <a:solidFill>
                  <a:srgbClr val="003366"/>
                </a:solidFill>
              </a:rPr>
              <a:t> pulse </a:t>
            </a:r>
            <a:r>
              <a:rPr lang="de-DE" altLang="de-DE" sz="1800" dirty="0" err="1" smtClean="0">
                <a:solidFill>
                  <a:srgbClr val="003366"/>
                </a:solidFill>
              </a:rPr>
              <a:t>example</a:t>
            </a:r>
            <a:r>
              <a:rPr lang="de-DE" altLang="de-DE" sz="1800" dirty="0" smtClean="0">
                <a:solidFill>
                  <a:srgbClr val="003366"/>
                </a:solidFill>
              </a:rPr>
              <a:t>:</a:t>
            </a:r>
            <a:endParaRPr lang="de-DE" altLang="de-DE" sz="1800" i="1" dirty="0" smtClean="0">
              <a:solidFill>
                <a:srgbClr val="003366"/>
              </a:solidFill>
            </a:endParaRPr>
          </a:p>
        </p:txBody>
      </p:sp>
      <p:grpSp>
        <p:nvGrpSpPr>
          <p:cNvPr id="2" name="Gruppieren 1"/>
          <p:cNvGrpSpPr/>
          <p:nvPr/>
        </p:nvGrpSpPr>
        <p:grpSpPr>
          <a:xfrm>
            <a:off x="3059832" y="4563103"/>
            <a:ext cx="2808312" cy="206971"/>
            <a:chOff x="3028950" y="3328988"/>
            <a:chExt cx="2808312" cy="206971"/>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3346993"/>
              <a:ext cx="2808312" cy="18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 3"/>
            <p:cNvSpPr/>
            <p:nvPr/>
          </p:nvSpPr>
          <p:spPr>
            <a:xfrm>
              <a:off x="3028950" y="3328988"/>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Inhaltsplatzhalter 2"/>
          <p:cNvSpPr txBox="1">
            <a:spLocks/>
          </p:cNvSpPr>
          <p:nvPr/>
        </p:nvSpPr>
        <p:spPr bwMode="auto">
          <a:xfrm>
            <a:off x="899592" y="4805536"/>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format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i="1" dirty="0" err="1" smtClean="0">
                <a:solidFill>
                  <a:srgbClr val="003366"/>
                </a:solidFill>
              </a:rPr>
              <a:t>tab</a:t>
            </a:r>
            <a:r>
              <a:rPr lang="de-DE" altLang="de-DE" sz="1800" i="1" dirty="0" smtClean="0">
                <a:solidFill>
                  <a:srgbClr val="003366"/>
                </a:solidFill>
              </a:rPr>
              <a:t> </a:t>
            </a:r>
            <a:r>
              <a:rPr lang="de-DE" altLang="de-DE" sz="1800" i="1" dirty="0" err="1" smtClean="0">
                <a:solidFill>
                  <a:srgbClr val="003366"/>
                </a:solidFill>
              </a:rPr>
              <a:t>delimited</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headers</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line</a:t>
            </a:r>
            <a:r>
              <a:rPr lang="de-DE" altLang="de-DE" sz="1800" i="1" dirty="0" smtClean="0">
                <a:solidFill>
                  <a:srgbClr val="003366"/>
                </a:solidFill>
              </a:rPr>
              <a:t> break</a:t>
            </a:r>
          </a:p>
        </p:txBody>
      </p:sp>
      <p:sp>
        <p:nvSpPr>
          <p:cNvPr id="26" name="Inhaltsplatzhalter 2"/>
          <p:cNvSpPr txBox="1">
            <a:spLocks/>
          </p:cNvSpPr>
          <p:nvPr/>
        </p:nvSpPr>
        <p:spPr bwMode="auto">
          <a:xfrm>
            <a:off x="899592" y="6381328"/>
            <a:ext cx="2592288"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h</a:t>
            </a:r>
            <a:r>
              <a:rPr lang="de-DE" altLang="de-DE" sz="1800" b="1" dirty="0" err="1" smtClean="0">
                <a:latin typeface="Miriam Fixed" pitchFamily="49" charset="-79"/>
                <a:cs typeface="Miriam Fixed" pitchFamily="49" charset="-79"/>
              </a:rPr>
              <a:t>elp</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read.table</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7" name="Inhaltsplatzhalter 2"/>
          <p:cNvSpPr txBox="1">
            <a:spLocks/>
          </p:cNvSpPr>
          <p:nvPr/>
        </p:nvSpPr>
        <p:spPr bwMode="auto">
          <a:xfrm>
            <a:off x="251520" y="2276872"/>
            <a:ext cx="863384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dataframe</a:t>
            </a:r>
            <a:r>
              <a:rPr lang="de-DE" altLang="de-DE" sz="1800" b="1" dirty="0" smtClean="0">
                <a:latin typeface="Miriam Fixed" pitchFamily="49" charset="-79"/>
                <a:cs typeface="Miriam Fixed" pitchFamily="49" charset="-79"/>
              </a:rPr>
              <a:t> &lt;- </a:t>
            </a:r>
            <a:r>
              <a:rPr lang="de-DE" altLang="de-DE" sz="1800" b="1" dirty="0" err="1" smtClean="0">
                <a:latin typeface="Miriam Fixed" pitchFamily="49" charset="-79"/>
                <a:cs typeface="Miriam Fixed" pitchFamily="49" charset="-79"/>
              </a:rPr>
              <a:t>read.table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file</a:t>
            </a:r>
            <a:r>
              <a:rPr lang="de-DE" altLang="de-DE" sz="1800" b="1" dirty="0" smtClean="0">
                <a:latin typeface="Miriam Fixed" pitchFamily="49" charset="-79"/>
                <a:cs typeface="Miriam Fixed" pitchFamily="49" charset="-79"/>
              </a:rPr>
              <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c:/data.dat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sep</a:t>
            </a:r>
            <a:r>
              <a:rPr lang="de-DE" altLang="de-DE" sz="1800" b="1" dirty="0">
                <a:latin typeface="Miriam Fixed" pitchFamily="49" charset="-79"/>
                <a:cs typeface="Miriam Fixed" pitchFamily="49" charset="-79"/>
              </a:rPr>
              <a:t> </a:t>
            </a:r>
            <a:r>
              <a:rPr lang="de-DE" altLang="de-DE" sz="1800" b="1" dirty="0" smtClean="0">
                <a:latin typeface="Miriam Fixed" pitchFamily="49" charset="-79"/>
                <a:cs typeface="Miriam Fixed" pitchFamily="49" charset="-79"/>
              </a:rPr>
              <a:t>= </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r>
            <a:br>
              <a:rPr lang="de-DE" altLang="de-DE" sz="1800" b="1" dirty="0" smtClean="0">
                <a:latin typeface="Miriam Fixed" pitchFamily="49" charset="-79"/>
                <a:cs typeface="Miriam Fixed" pitchFamily="49" charset="-79"/>
              </a:rPr>
            </a:b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col.names</a:t>
            </a:r>
            <a:r>
              <a:rPr lang="de-DE" altLang="de-DE" sz="1800" b="1" dirty="0" smtClean="0">
                <a:latin typeface="Miriam Fixed" pitchFamily="49" charset="-79"/>
                <a:cs typeface="Miriam Fixed" pitchFamily="49" charset="-79"/>
              </a:rPr>
              <a:t> = </a:t>
            </a:r>
            <a:r>
              <a:rPr lang="de-DE" altLang="de-DE" sz="1800" b="1" dirty="0" err="1" smtClean="0">
                <a:latin typeface="Miriam Fixed" pitchFamily="49" charset="-79"/>
                <a:cs typeface="Miriam Fixed" pitchFamily="49" charset="-79"/>
              </a:rPr>
              <a:t>colnamevector</a:t>
            </a:r>
            <a:r>
              <a:rPr lang="de-DE" altLang="de-DE" sz="1800" b="1" dirty="0" smtClean="0">
                <a:latin typeface="Miriam Fixed" pitchFamily="49" charset="-79"/>
                <a:cs typeface="Miriam Fixed" pitchFamily="49" charset="-79"/>
              </a:rPr>
              <a:t>,</a:t>
            </a:r>
          </a:p>
          <a:p>
            <a:pPr marL="0" indent="0" eaLnBrk="1" hangingPunct="1">
              <a:buFontTx/>
              <a:buNone/>
            </a:pPr>
            <a:r>
              <a:rPr lang="de-DE" altLang="de-DE" sz="1800" b="1" dirty="0">
                <a:latin typeface="Miriam Fixed" pitchFamily="49" charset="-79"/>
                <a:cs typeface="Miriam Fixed" pitchFamily="49" charset="-79"/>
              </a:rPr>
              <a:t>	</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colClasses</a:t>
            </a:r>
            <a:r>
              <a:rPr lang="de-DE" altLang="de-DE" sz="1800" b="1" dirty="0" smtClean="0">
                <a:latin typeface="Miriam Fixed" pitchFamily="49" charset="-79"/>
                <a:cs typeface="Miriam Fixed" pitchFamily="49" charset="-79"/>
              </a:rPr>
              <a:t> = </a:t>
            </a:r>
            <a:r>
              <a:rPr lang="de-DE" altLang="de-DE" sz="1800" b="1" dirty="0" err="1" smtClean="0">
                <a:latin typeface="Miriam Fixed" pitchFamily="49" charset="-79"/>
                <a:cs typeface="Miriam Fixed" pitchFamily="49" charset="-79"/>
              </a:rPr>
              <a:t>colclassvector</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8" name="Inhaltsplatzhalter 2"/>
          <p:cNvSpPr txBox="1">
            <a:spLocks/>
          </p:cNvSpPr>
          <p:nvPr/>
        </p:nvSpPr>
        <p:spPr bwMode="auto">
          <a:xfrm>
            <a:off x="323528" y="1268760"/>
            <a:ext cx="863384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colnamevector</a:t>
            </a:r>
            <a:r>
              <a:rPr lang="de-DE" altLang="de-DE" sz="1800" b="1" dirty="0" smtClean="0">
                <a:latin typeface="Miriam Fixed" pitchFamily="49" charset="-79"/>
                <a:cs typeface="Miriam Fixed" pitchFamily="49" charset="-79"/>
              </a:rPr>
              <a:t> &lt;- c(</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Sex</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Age</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Name</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traininglevel</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p>
          <a:p>
            <a:pPr marL="0" indent="0" eaLnBrk="1" hangingPunct="1">
              <a:buFontTx/>
              <a:buNone/>
            </a:pPr>
            <a:endParaRPr lang="de-DE" altLang="de-DE" sz="1400" b="1" dirty="0" smtClean="0">
              <a:latin typeface="Miriam Fixed" pitchFamily="49" charset="-79"/>
              <a:cs typeface="Miriam Fixed" pitchFamily="49" charset="-79"/>
            </a:endParaRPr>
          </a:p>
        </p:txBody>
      </p:sp>
      <p:sp>
        <p:nvSpPr>
          <p:cNvPr id="29" name="Inhaltsplatzhalter 2"/>
          <p:cNvSpPr txBox="1">
            <a:spLocks/>
          </p:cNvSpPr>
          <p:nvPr/>
        </p:nvSpPr>
        <p:spPr bwMode="auto">
          <a:xfrm>
            <a:off x="1016497" y="3744191"/>
            <a:ext cx="549971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strings</a:t>
            </a:r>
            <a:r>
              <a:rPr lang="de-DE" altLang="de-DE" sz="1800" dirty="0" smtClean="0">
                <a:solidFill>
                  <a:srgbClr val="003366"/>
                </a:solidFill>
              </a:rPr>
              <a:t> </a:t>
            </a:r>
            <a:r>
              <a:rPr lang="de-DE" altLang="de-DE" sz="1800" dirty="0" err="1" smtClean="0">
                <a:solidFill>
                  <a:srgbClr val="003366"/>
                </a:solidFill>
              </a:rPr>
              <a:t>can</a:t>
            </a:r>
            <a:r>
              <a:rPr lang="de-DE" altLang="de-DE" sz="1800" dirty="0" smtClean="0">
                <a:solidFill>
                  <a:srgbClr val="003366"/>
                </a:solidFill>
              </a:rPr>
              <a:t> </a:t>
            </a:r>
            <a:r>
              <a:rPr lang="de-DE" altLang="de-DE" sz="1800" dirty="0" err="1" smtClean="0">
                <a:solidFill>
                  <a:srgbClr val="003366"/>
                </a:solidFill>
              </a:rPr>
              <a:t>be</a:t>
            </a:r>
            <a:r>
              <a:rPr lang="de-DE" altLang="de-DE" sz="1800" dirty="0" smtClean="0">
                <a:solidFill>
                  <a:srgbClr val="003366"/>
                </a:solidFill>
              </a:rPr>
              <a:t> </a:t>
            </a:r>
            <a:r>
              <a:rPr lang="de-DE" altLang="de-DE" sz="1800" dirty="0" err="1" smtClean="0">
                <a:solidFill>
                  <a:srgbClr val="003366"/>
                </a:solidFill>
              </a:rPr>
              <a:t>entered</a:t>
            </a:r>
            <a:r>
              <a:rPr lang="de-DE" altLang="de-DE" sz="1800" dirty="0" smtClean="0">
                <a:solidFill>
                  <a:srgbClr val="003366"/>
                </a:solidFill>
              </a:rPr>
              <a:t> </a:t>
            </a:r>
            <a:r>
              <a:rPr lang="de-DE" altLang="de-DE" sz="1800" dirty="0" err="1" smtClean="0">
                <a:solidFill>
                  <a:srgbClr val="003366"/>
                </a:solidFill>
              </a:rPr>
              <a:t>as</a:t>
            </a:r>
            <a:r>
              <a:rPr lang="de-DE" altLang="de-DE" sz="1800" dirty="0" smtClean="0">
                <a:solidFill>
                  <a:srgbClr val="003366"/>
                </a:solidFill>
              </a:rPr>
              <a:t> </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string</a:t>
            </a:r>
            <a:r>
              <a:rPr lang="en-GB" altLang="de-DE" sz="1800" b="1" dirty="0">
                <a:latin typeface="Miriam Fixed" pitchFamily="49" charset="-79"/>
                <a:cs typeface="Miriam Fixed" pitchFamily="49" charset="-79"/>
              </a:rPr>
              <a:t>"</a:t>
            </a:r>
            <a:r>
              <a:rPr lang="de-DE" altLang="de-DE" sz="1800" b="1" dirty="0" smtClean="0">
                <a:solidFill>
                  <a:srgbClr val="003366"/>
                </a:solidFill>
              </a:rPr>
              <a:t> </a:t>
            </a:r>
            <a:r>
              <a:rPr lang="de-DE" altLang="de-DE" sz="1800" dirty="0" err="1" smtClean="0">
                <a:solidFill>
                  <a:srgbClr val="003366"/>
                </a:solidFill>
              </a:rPr>
              <a:t>or</a:t>
            </a:r>
            <a:r>
              <a:rPr lang="de-DE" altLang="de-DE" sz="1800" dirty="0" smtClean="0">
                <a:solidFill>
                  <a:srgbClr val="003366"/>
                </a:solidFill>
              </a:rPr>
              <a:t> </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string</a:t>
            </a:r>
            <a:r>
              <a:rPr lang="de-DE" altLang="de-DE" sz="1800" b="1" dirty="0" smtClean="0">
                <a:latin typeface="Miriam Fixed" pitchFamily="49" charset="-79"/>
                <a:cs typeface="Miriam Fixed" pitchFamily="49" charset="-79"/>
              </a:rPr>
              <a:t>‘</a:t>
            </a:r>
            <a:endParaRPr lang="de-DE" altLang="de-DE" sz="1800" b="1" i="1" dirty="0" smtClean="0">
              <a:latin typeface="Miriam Fixed" pitchFamily="49" charset="-79"/>
              <a:cs typeface="Miriam Fixed" pitchFamily="49" charset="-79"/>
            </a:endParaRPr>
          </a:p>
        </p:txBody>
      </p:sp>
      <p:sp>
        <p:nvSpPr>
          <p:cNvPr id="40" name="Inhaltsplatzhalter 2"/>
          <p:cNvSpPr txBox="1">
            <a:spLocks/>
          </p:cNvSpPr>
          <p:nvPr/>
        </p:nvSpPr>
        <p:spPr bwMode="auto">
          <a:xfrm>
            <a:off x="323528" y="1772816"/>
            <a:ext cx="892899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colclassvector</a:t>
            </a:r>
            <a:r>
              <a:rPr lang="de-DE" altLang="de-DE" sz="1800" b="1" dirty="0" smtClean="0">
                <a:latin typeface="Miriam Fixed" pitchFamily="49" charset="-79"/>
                <a:cs typeface="Miriam Fixed" pitchFamily="49" charset="-79"/>
              </a:rPr>
              <a:t> &lt;- c(</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factor</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numeric</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character</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ordered</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p>
          <a:p>
            <a:pPr marL="0" indent="0" eaLnBrk="1" hangingPunct="1">
              <a:buFontTx/>
              <a:buNone/>
            </a:pPr>
            <a:endParaRPr lang="de-DE" altLang="de-DE" sz="1400" b="1" dirty="0" smtClean="0">
              <a:latin typeface="Miriam Fixed" pitchFamily="49" charset="-79"/>
              <a:cs typeface="Miriam Fixed" pitchFamily="49" charset="-79"/>
            </a:endParaRPr>
          </a:p>
        </p:txBody>
      </p:sp>
      <p:sp>
        <p:nvSpPr>
          <p:cNvPr id="41" name="Inhaltsplatzhalter 2"/>
          <p:cNvSpPr txBox="1">
            <a:spLocks/>
          </p:cNvSpPr>
          <p:nvPr/>
        </p:nvSpPr>
        <p:spPr bwMode="auto">
          <a:xfrm>
            <a:off x="1035272" y="4032223"/>
            <a:ext cx="49413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cave: </a:t>
            </a:r>
            <a:r>
              <a:rPr lang="de-DE" altLang="de-DE" sz="1800" dirty="0" err="1" smtClean="0">
                <a:solidFill>
                  <a:srgbClr val="003366"/>
                </a:solidFill>
              </a:rPr>
              <a:t>use</a:t>
            </a:r>
            <a:r>
              <a:rPr lang="de-DE" altLang="de-DE" sz="1800" dirty="0" smtClean="0">
                <a:solidFill>
                  <a:srgbClr val="003366"/>
                </a:solidFill>
              </a:rPr>
              <a:t> </a:t>
            </a:r>
            <a:r>
              <a:rPr lang="de-DE" altLang="de-DE" sz="1800" dirty="0" smtClean="0">
                <a:latin typeface="Miriam Fixed" pitchFamily="49" charset="-79"/>
                <a:cs typeface="Miriam Fixed" pitchFamily="49" charset="-79"/>
              </a:rPr>
              <a:t>‘/‘</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not </a:t>
            </a:r>
            <a:r>
              <a:rPr lang="de-DE" altLang="de-DE" sz="1800" dirty="0" smtClean="0">
                <a:latin typeface="Miriam Fixed" pitchFamily="49" charset="-79"/>
                <a:cs typeface="Miriam Fixed" pitchFamily="49" charset="-79"/>
              </a:rPr>
              <a:t>‘\‘</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avoid</a:t>
            </a:r>
            <a:r>
              <a:rPr lang="de-DE" altLang="de-DE" sz="1800" dirty="0" smtClean="0">
                <a:solidFill>
                  <a:srgbClr val="003366"/>
                </a:solidFill>
              </a:rPr>
              <a:t> </a:t>
            </a:r>
            <a:r>
              <a:rPr lang="de-DE" altLang="de-DE" sz="1800" dirty="0" err="1" smtClean="0">
                <a:solidFill>
                  <a:srgbClr val="003366"/>
                </a:solidFill>
              </a:rPr>
              <a:t>problems</a:t>
            </a:r>
            <a:endParaRPr lang="de-DE" altLang="de-DE" sz="1800" i="1" dirty="0" smtClean="0">
              <a:latin typeface="Miriam Fixed" pitchFamily="49" charset="-79"/>
              <a:cs typeface="Miriam Fixed" pitchFamily="49" charset="-79"/>
            </a:endParaRPr>
          </a:p>
        </p:txBody>
      </p:sp>
      <p:sp>
        <p:nvSpPr>
          <p:cNvPr id="42" name="Inhaltsplatzhalter 2"/>
          <p:cNvSpPr txBox="1">
            <a:spLocks/>
          </p:cNvSpPr>
          <p:nvPr/>
        </p:nvSpPr>
        <p:spPr bwMode="auto">
          <a:xfrm>
            <a:off x="251520" y="5157192"/>
            <a:ext cx="863384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pulsedata</a:t>
            </a:r>
            <a:r>
              <a:rPr lang="de-DE" altLang="de-DE" sz="1800" b="1" dirty="0" smtClean="0">
                <a:latin typeface="Miriam Fixed" pitchFamily="49" charset="-79"/>
                <a:cs typeface="Miriam Fixed" pitchFamily="49" charset="-79"/>
              </a:rPr>
              <a:t> &lt;- </a:t>
            </a:r>
            <a:r>
              <a:rPr lang="de-DE" altLang="de-DE" sz="1800" b="1" dirty="0" err="1" smtClean="0">
                <a:latin typeface="Miriam Fixed" pitchFamily="49" charset="-79"/>
                <a:cs typeface="Miriam Fixed" pitchFamily="49" charset="-79"/>
              </a:rPr>
              <a:t>read.table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file</a:t>
            </a:r>
            <a:r>
              <a:rPr lang="de-DE" altLang="de-DE" sz="1800" b="1" dirty="0" smtClean="0">
                <a:latin typeface="Miriam Fixed" pitchFamily="49" charset="-79"/>
                <a:cs typeface="Miriam Fixed" pitchFamily="49" charset="-79"/>
              </a:rPr>
              <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n:/STAT7001/data/pulse.dat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t>
            </a:r>
            <a:br>
              <a:rPr lang="de-DE" altLang="de-DE" sz="1800" b="1" dirty="0" smtClean="0">
                <a:latin typeface="Miriam Fixed" pitchFamily="49" charset="-79"/>
                <a:cs typeface="Miriam Fixed" pitchFamily="49" charset="-79"/>
              </a:rPr>
            </a:b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sep</a:t>
            </a:r>
            <a:r>
              <a:rPr lang="de-DE" altLang="de-DE" sz="1800" b="1" dirty="0" smtClean="0">
                <a:latin typeface="Miriam Fixed" pitchFamily="49" charset="-79"/>
                <a:cs typeface="Miriam Fixed" pitchFamily="49" charset="-79"/>
              </a:rPr>
              <a:t> = </a:t>
            </a:r>
            <a:r>
              <a:rPr lang="en-GB" altLang="de-DE" sz="1800" b="1" dirty="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col.names</a:t>
            </a:r>
            <a:r>
              <a:rPr lang="de-DE" altLang="de-DE" sz="1800" b="1" dirty="0" smtClean="0">
                <a:latin typeface="Miriam Fixed" pitchFamily="49" charset="-79"/>
                <a:cs typeface="Miriam Fixed" pitchFamily="49" charset="-79"/>
              </a:rPr>
              <a:t> = c(</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pulsebefore</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t>
            </a:r>
            <a:r>
              <a:rPr lang="de-DE" altLang="de-DE" sz="1800" dirty="0" err="1" smtClean="0">
                <a:solidFill>
                  <a:srgbClr val="003366"/>
                </a:solidFill>
                <a:cs typeface="Miriam Fixed" pitchFamily="49" charset="-79"/>
              </a:rPr>
              <a:t>etc</a:t>
            </a:r>
            <a:r>
              <a:rPr lang="de-DE" altLang="de-DE" sz="1800" b="1" dirty="0" smtClean="0">
                <a:latin typeface="Miriam Fixed" pitchFamily="49" charset="-79"/>
                <a:cs typeface="Miriam Fixed" pitchFamily="49" charset="-79"/>
              </a:rPr>
              <a:t>)</a:t>
            </a:r>
          </a:p>
          <a:p>
            <a:pPr marL="0" indent="0" eaLnBrk="1" hangingPunct="1">
              <a:buFontTx/>
              <a:buNone/>
            </a:pPr>
            <a:r>
              <a:rPr lang="de-DE" altLang="de-DE" sz="1800" b="1" dirty="0">
                <a:latin typeface="Miriam Fixed" pitchFamily="49" charset="-79"/>
                <a:cs typeface="Miriam Fixed" pitchFamily="49" charset="-79"/>
              </a:rPr>
              <a:t>	</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colClasses</a:t>
            </a:r>
            <a:r>
              <a:rPr lang="de-DE" altLang="de-DE" sz="1800" b="1" dirty="0" smtClean="0">
                <a:latin typeface="Miriam Fixed" pitchFamily="49" charset="-79"/>
                <a:cs typeface="Miriam Fixed" pitchFamily="49" charset="-79"/>
              </a:rPr>
              <a:t> = c(</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numeric</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t>
            </a:r>
            <a:r>
              <a:rPr lang="de-DE" altLang="de-DE" sz="1800" dirty="0" err="1" smtClean="0">
                <a:solidFill>
                  <a:srgbClr val="003366"/>
                </a:solidFill>
                <a:latin typeface="+mj-lt"/>
                <a:cs typeface="Miriam Fixed" pitchFamily="49" charset="-79"/>
              </a:rPr>
              <a:t>etc</a:t>
            </a:r>
            <a:r>
              <a:rPr lang="de-DE" altLang="de-DE" sz="1800" b="1" dirty="0" smtClean="0">
                <a:latin typeface="Miriam Fixed" pitchFamily="49" charset="-79"/>
                <a:cs typeface="Miriam Fixed" pitchFamily="49" charset="-79"/>
              </a:rPr>
              <a:t>) )</a:t>
            </a:r>
            <a:endParaRPr lang="de-DE" altLang="de-DE" sz="1400" b="1" dirty="0" smtClean="0">
              <a:latin typeface="Miriam Fixed" pitchFamily="49" charset="-79"/>
              <a:cs typeface="Miriam Fixed" pitchFamily="49" charset="-79"/>
            </a:endParaRPr>
          </a:p>
        </p:txBody>
      </p:sp>
      <p:sp>
        <p:nvSpPr>
          <p:cNvPr id="45" name="Inhaltsplatzhalter 2"/>
          <p:cNvSpPr txBox="1">
            <a:spLocks/>
          </p:cNvSpPr>
          <p:nvPr/>
        </p:nvSpPr>
        <p:spPr bwMode="auto">
          <a:xfrm>
            <a:off x="179513" y="6083574"/>
            <a:ext cx="39604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learn</a:t>
            </a:r>
            <a:r>
              <a:rPr lang="de-DE" altLang="de-DE" sz="1800" dirty="0" smtClean="0">
                <a:solidFill>
                  <a:srgbClr val="003366"/>
                </a:solidFill>
              </a:rPr>
              <a:t> </a:t>
            </a:r>
            <a:r>
              <a:rPr lang="de-DE" altLang="de-DE" sz="1800" dirty="0" err="1" smtClean="0">
                <a:solidFill>
                  <a:srgbClr val="003366"/>
                </a:solidFill>
              </a:rPr>
              <a:t>how</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load</a:t>
            </a:r>
            <a:r>
              <a:rPr lang="de-DE" altLang="de-DE" sz="1800" dirty="0" smtClean="0">
                <a:solidFill>
                  <a:srgbClr val="003366"/>
                </a:solidFill>
              </a:rPr>
              <a:t> </a:t>
            </a:r>
            <a:r>
              <a:rPr lang="de-DE" altLang="de-DE" sz="1800" dirty="0" err="1" smtClean="0">
                <a:solidFill>
                  <a:srgbClr val="003366"/>
                </a:solidFill>
              </a:rPr>
              <a:t>other</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types</a:t>
            </a:r>
            <a:endParaRPr lang="de-DE" altLang="de-DE" sz="1800" i="1" dirty="0" smtClean="0">
              <a:latin typeface="Miriam Fixed" pitchFamily="49" charset="-79"/>
              <a:cs typeface="Miriam Fixed" pitchFamily="49" charset="-79"/>
            </a:endParaRPr>
          </a:p>
        </p:txBody>
      </p:sp>
      <p:sp>
        <p:nvSpPr>
          <p:cNvPr id="46" name="Inhaltsplatzhalter 2"/>
          <p:cNvSpPr txBox="1">
            <a:spLocks/>
          </p:cNvSpPr>
          <p:nvPr/>
        </p:nvSpPr>
        <p:spPr bwMode="auto">
          <a:xfrm>
            <a:off x="2843808" y="3361645"/>
            <a:ext cx="2592288"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header</a:t>
            </a:r>
            <a:r>
              <a:rPr lang="de-DE" altLang="de-DE" sz="1800" b="1" dirty="0" smtClean="0">
                <a:latin typeface="Miriam Fixed" pitchFamily="49" charset="-79"/>
                <a:cs typeface="Miriam Fixed" pitchFamily="49" charset="-79"/>
              </a:rPr>
              <a:t> = TRUE</a:t>
            </a:r>
            <a:endParaRPr lang="de-DE" altLang="de-DE" sz="1400" b="1" dirty="0" smtClean="0">
              <a:latin typeface="Miriam Fixed" pitchFamily="49" charset="-79"/>
              <a:cs typeface="Miriam Fixed" pitchFamily="49" charset="-79"/>
            </a:endParaRPr>
          </a:p>
        </p:txBody>
      </p:sp>
      <p:sp>
        <p:nvSpPr>
          <p:cNvPr id="47" name="Inhaltsplatzhalter 2"/>
          <p:cNvSpPr txBox="1">
            <a:spLocks/>
          </p:cNvSpPr>
          <p:nvPr/>
        </p:nvSpPr>
        <p:spPr bwMode="auto">
          <a:xfrm>
            <a:off x="4743175" y="3361645"/>
            <a:ext cx="49413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first</a:t>
            </a:r>
            <a:r>
              <a:rPr lang="de-DE" altLang="de-DE" sz="1800" dirty="0" smtClean="0">
                <a:solidFill>
                  <a:srgbClr val="003366"/>
                </a:solidFill>
              </a:rPr>
              <a:t> </a:t>
            </a:r>
            <a:r>
              <a:rPr lang="de-DE" altLang="de-DE" sz="1800" dirty="0" err="1" smtClean="0">
                <a:solidFill>
                  <a:srgbClr val="003366"/>
                </a:solidFill>
              </a:rPr>
              <a:t>line</a:t>
            </a:r>
            <a:r>
              <a:rPr lang="de-DE" altLang="de-DE" sz="1800" dirty="0" smtClean="0">
                <a:solidFill>
                  <a:srgbClr val="003366"/>
                </a:solidFill>
              </a:rPr>
              <a:t> </a:t>
            </a:r>
            <a:r>
              <a:rPr lang="de-DE" altLang="de-DE" sz="1800" dirty="0" err="1" smtClean="0">
                <a:solidFill>
                  <a:srgbClr val="003366"/>
                </a:solidFill>
              </a:rPr>
              <a:t>contains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column</a:t>
            </a:r>
            <a:r>
              <a:rPr lang="de-DE" altLang="de-DE" sz="1800" dirty="0" smtClean="0">
                <a:solidFill>
                  <a:srgbClr val="003366"/>
                </a:solidFill>
              </a:rPr>
              <a:t> </a:t>
            </a:r>
            <a:r>
              <a:rPr lang="de-DE" altLang="de-DE" sz="1800" dirty="0" err="1" smtClean="0">
                <a:solidFill>
                  <a:srgbClr val="003366"/>
                </a:solidFill>
              </a:rPr>
              <a:t>names</a:t>
            </a:r>
            <a:endParaRPr lang="de-DE" altLang="de-DE" sz="1800" i="1" dirty="0" smtClean="0">
              <a:latin typeface="Miriam Fixed" pitchFamily="49" charset="-79"/>
              <a:cs typeface="Miriam Fixed" pitchFamily="49" charset="-79"/>
            </a:endParaRPr>
          </a:p>
        </p:txBody>
      </p:sp>
      <p:sp>
        <p:nvSpPr>
          <p:cNvPr id="48" name="Inhaltsplatzhalter 2"/>
          <p:cNvSpPr txBox="1">
            <a:spLocks/>
          </p:cNvSpPr>
          <p:nvPr/>
        </p:nvSpPr>
        <p:spPr bwMode="auto">
          <a:xfrm>
            <a:off x="2445089" y="3365376"/>
            <a:ext cx="54052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put</a:t>
            </a:r>
            <a:endParaRPr lang="de-DE" altLang="de-DE" sz="1800" i="1" dirty="0" smtClean="0">
              <a:latin typeface="Miriam Fixed" pitchFamily="49" charset="-79"/>
              <a:cs typeface="Miriam Fixed" pitchFamily="49" charset="-79"/>
            </a:endParaRPr>
          </a:p>
        </p:txBody>
      </p:sp>
    </p:spTree>
    <p:extLst>
      <p:ext uri="{BB962C8B-B14F-4D97-AF65-F5344CB8AC3E}">
        <p14:creationId xmlns:p14="http://schemas.microsoft.com/office/powerpoint/2010/main" val="3406493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6" grpId="0"/>
      <p:bldP spid="27" grpId="0"/>
      <p:bldP spid="28" grpId="0"/>
      <p:bldP spid="29" grpId="0"/>
      <p:bldP spid="40" grpId="0"/>
      <p:bldP spid="41" grpId="0"/>
      <p:bldP spid="42" grpId="0"/>
      <p:bldP spid="45" grpId="0"/>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2. </a:t>
            </a:r>
            <a:r>
              <a:rPr lang="de-DE" altLang="de-DE" dirty="0" smtClean="0">
                <a:solidFill>
                  <a:srgbClr val="003366"/>
                </a:solidFill>
              </a:rPr>
              <a:t>Load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into</a:t>
            </a:r>
            <a:r>
              <a:rPr lang="de-DE" altLang="de-DE" dirty="0" smtClean="0">
                <a:solidFill>
                  <a:srgbClr val="003366"/>
                </a:solidFill>
              </a:rPr>
              <a:t> R</a:t>
            </a:r>
            <a:endParaRPr lang="de-DE" altLang="de-DE" sz="2000" dirty="0" smtClean="0">
              <a:solidFill>
                <a:srgbClr val="003366"/>
              </a:solidFill>
            </a:endParaRPr>
          </a:p>
        </p:txBody>
      </p:sp>
      <p:sp>
        <p:nvSpPr>
          <p:cNvPr id="7" name="Inhaltsplatzhalter 2"/>
          <p:cNvSpPr txBox="1">
            <a:spLocks/>
          </p:cNvSpPr>
          <p:nvPr/>
        </p:nvSpPr>
        <p:spPr bwMode="auto">
          <a:xfrm>
            <a:off x="539551" y="1124744"/>
            <a:ext cx="237626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In </a:t>
            </a:r>
            <a:r>
              <a:rPr lang="de-DE" altLang="de-DE" sz="1800" dirty="0" err="1" smtClean="0">
                <a:solidFill>
                  <a:srgbClr val="003366"/>
                </a:solidFill>
              </a:rPr>
              <a:t>the</a:t>
            </a:r>
            <a:r>
              <a:rPr lang="de-DE" altLang="de-DE" sz="1800" dirty="0" smtClean="0">
                <a:solidFill>
                  <a:srgbClr val="003366"/>
                </a:solidFill>
              </a:rPr>
              <a:t> pulse </a:t>
            </a:r>
            <a:r>
              <a:rPr lang="de-DE" altLang="de-DE" sz="1800" dirty="0" err="1" smtClean="0">
                <a:solidFill>
                  <a:srgbClr val="003366"/>
                </a:solidFill>
              </a:rPr>
              <a:t>example</a:t>
            </a:r>
            <a:r>
              <a:rPr lang="de-DE" altLang="de-DE" sz="1800" dirty="0" smtClean="0">
                <a:solidFill>
                  <a:srgbClr val="003366"/>
                </a:solidFill>
              </a:rPr>
              <a:t>:</a:t>
            </a:r>
            <a:endParaRPr lang="de-DE" altLang="de-DE" sz="1800" i="1" dirty="0" smtClean="0">
              <a:solidFill>
                <a:srgbClr val="003366"/>
              </a:solidFill>
            </a:endParaRPr>
          </a:p>
        </p:txBody>
      </p:sp>
      <p:grpSp>
        <p:nvGrpSpPr>
          <p:cNvPr id="2" name="Gruppieren 1"/>
          <p:cNvGrpSpPr/>
          <p:nvPr/>
        </p:nvGrpSpPr>
        <p:grpSpPr>
          <a:xfrm>
            <a:off x="3059832" y="1215192"/>
            <a:ext cx="2808312" cy="206971"/>
            <a:chOff x="3028950" y="3328988"/>
            <a:chExt cx="2808312" cy="206971"/>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3346993"/>
              <a:ext cx="2808312" cy="18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 3"/>
            <p:cNvSpPr/>
            <p:nvPr/>
          </p:nvSpPr>
          <p:spPr>
            <a:xfrm>
              <a:off x="3028950" y="3328988"/>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Inhaltsplatzhalter 2"/>
          <p:cNvSpPr txBox="1">
            <a:spLocks/>
          </p:cNvSpPr>
          <p:nvPr/>
        </p:nvSpPr>
        <p:spPr bwMode="auto">
          <a:xfrm>
            <a:off x="899592" y="1457625"/>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format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i="1" dirty="0" err="1" smtClean="0">
                <a:solidFill>
                  <a:srgbClr val="003366"/>
                </a:solidFill>
              </a:rPr>
              <a:t>tab</a:t>
            </a:r>
            <a:r>
              <a:rPr lang="de-DE" altLang="de-DE" sz="1800" i="1" dirty="0" smtClean="0">
                <a:solidFill>
                  <a:srgbClr val="003366"/>
                </a:solidFill>
              </a:rPr>
              <a:t> </a:t>
            </a:r>
            <a:r>
              <a:rPr lang="de-DE" altLang="de-DE" sz="1800" i="1" dirty="0" err="1" smtClean="0">
                <a:solidFill>
                  <a:srgbClr val="003366"/>
                </a:solidFill>
              </a:rPr>
              <a:t>delimited</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headers</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line</a:t>
            </a:r>
            <a:r>
              <a:rPr lang="de-DE" altLang="de-DE" sz="1800" i="1" dirty="0" smtClean="0">
                <a:solidFill>
                  <a:srgbClr val="003366"/>
                </a:solidFill>
              </a:rPr>
              <a:t> break</a:t>
            </a:r>
          </a:p>
        </p:txBody>
      </p:sp>
      <p:sp>
        <p:nvSpPr>
          <p:cNvPr id="42" name="Inhaltsplatzhalter 2"/>
          <p:cNvSpPr txBox="1">
            <a:spLocks/>
          </p:cNvSpPr>
          <p:nvPr/>
        </p:nvSpPr>
        <p:spPr bwMode="auto">
          <a:xfrm>
            <a:off x="294434" y="1772816"/>
            <a:ext cx="863384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r>
              <a:rPr lang="de-DE" altLang="de-DE" sz="1800" b="1" dirty="0" err="1" smtClean="0">
                <a:latin typeface="Miriam Fixed" pitchFamily="49" charset="-79"/>
                <a:cs typeface="Miriam Fixed" pitchFamily="49" charset="-79"/>
              </a:rPr>
              <a:t>pulsedata</a:t>
            </a:r>
            <a:r>
              <a:rPr lang="de-DE" altLang="de-DE" sz="1800" b="1" dirty="0" smtClean="0">
                <a:latin typeface="Miriam Fixed" pitchFamily="49" charset="-79"/>
                <a:cs typeface="Miriam Fixed" pitchFamily="49" charset="-79"/>
              </a:rPr>
              <a:t> &lt;- </a:t>
            </a:r>
            <a:r>
              <a:rPr lang="de-DE" altLang="de-DE" sz="1800" b="1" dirty="0" err="1" smtClean="0">
                <a:latin typeface="Miriam Fixed" pitchFamily="49" charset="-79"/>
                <a:cs typeface="Miriam Fixed" pitchFamily="49" charset="-79"/>
              </a:rPr>
              <a:t>read.table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file</a:t>
            </a:r>
            <a:r>
              <a:rPr lang="de-DE" altLang="de-DE" sz="1800" b="1" dirty="0" smtClean="0">
                <a:latin typeface="Miriam Fixed" pitchFamily="49" charset="-79"/>
                <a:cs typeface="Miriam Fixed" pitchFamily="49" charset="-79"/>
              </a:rPr>
              <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n:/STAT7001/data/pulse.dat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 </a:t>
            </a:r>
            <a:br>
              <a:rPr lang="de-DE" altLang="de-DE" sz="1800" b="1" dirty="0" smtClean="0">
                <a:latin typeface="Miriam Fixed" pitchFamily="49" charset="-79"/>
                <a:cs typeface="Miriam Fixed" pitchFamily="49" charset="-79"/>
              </a:rPr>
            </a:b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sep</a:t>
            </a:r>
            <a:r>
              <a:rPr lang="de-DE" altLang="de-DE" sz="1800" b="1" dirty="0" smtClean="0">
                <a:latin typeface="Miriam Fixed" pitchFamily="49" charset="-79"/>
                <a:cs typeface="Miriam Fixed" pitchFamily="49" charset="-79"/>
              </a:rPr>
              <a:t> = </a:t>
            </a:r>
            <a:r>
              <a:rPr lang="en-GB" altLang="de-DE" sz="1800" b="1" dirty="0" smtClean="0">
                <a:latin typeface="Miriam Fixed" pitchFamily="49" charset="-79"/>
                <a:cs typeface="Miriam Fixed" pitchFamily="49" charset="-79"/>
              </a:rPr>
              <a:t>"</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col.names</a:t>
            </a:r>
            <a:r>
              <a:rPr lang="de-DE" altLang="de-DE" sz="1800" b="1" dirty="0" smtClean="0">
                <a:latin typeface="Miriam Fixed" pitchFamily="49" charset="-79"/>
                <a:cs typeface="Miriam Fixed" pitchFamily="49" charset="-79"/>
              </a:rPr>
              <a:t> = c(</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pulsebefore</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de-DE" altLang="de-DE" sz="1800" dirty="0" err="1" smtClean="0">
                <a:solidFill>
                  <a:srgbClr val="003366"/>
                </a:solidFill>
              </a:rPr>
              <a:t>etc</a:t>
            </a:r>
            <a:r>
              <a:rPr lang="de-DE" altLang="de-DE" sz="1800" b="1" dirty="0" smtClean="0">
                <a:latin typeface="Miriam Fixed" pitchFamily="49" charset="-79"/>
                <a:cs typeface="Miriam Fixed" pitchFamily="49" charset="-79"/>
              </a:rPr>
              <a:t>)</a:t>
            </a:r>
            <a:endParaRPr lang="de-DE" altLang="de-DE" sz="1800" b="1" dirty="0" smtClean="0">
              <a:latin typeface="Miriam Fixed" pitchFamily="49" charset="-79"/>
              <a:cs typeface="Miriam Fixed" pitchFamily="49" charset="-79"/>
            </a:endParaRPr>
          </a:p>
          <a:p>
            <a:pPr marL="0" indent="0" eaLnBrk="1" hangingPunct="1">
              <a:buNone/>
            </a:pPr>
            <a:r>
              <a:rPr lang="de-DE" altLang="de-DE" sz="1800" b="1" dirty="0">
                <a:latin typeface="Miriam Fixed" pitchFamily="49" charset="-79"/>
                <a:cs typeface="Miriam Fixed" pitchFamily="49" charset="-79"/>
              </a:rPr>
              <a:t>	</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colClasses</a:t>
            </a:r>
            <a:r>
              <a:rPr lang="de-DE" altLang="de-DE" sz="1800" b="1" dirty="0" smtClean="0">
                <a:latin typeface="Miriam Fixed" pitchFamily="49" charset="-79"/>
                <a:cs typeface="Miriam Fixed" pitchFamily="49" charset="-79"/>
              </a:rPr>
              <a:t> = c(</a:t>
            </a:r>
            <a:r>
              <a:rPr lang="en-GB" altLang="de-DE" sz="1800" b="1" dirty="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numeric</a:t>
            </a:r>
            <a:r>
              <a:rPr lang="en-GB" altLang="de-DE" sz="1800" b="1" dirty="0">
                <a:latin typeface="Miriam Fixed" pitchFamily="49" charset="-79"/>
                <a:cs typeface="Miriam Fixed" pitchFamily="49" charset="-79"/>
              </a:rPr>
              <a:t>"</a:t>
            </a:r>
            <a:r>
              <a:rPr lang="de-DE" altLang="de-DE" sz="1800" b="1" dirty="0" smtClean="0">
                <a:latin typeface="Miriam Fixed" pitchFamily="49" charset="-79"/>
                <a:cs typeface="Miriam Fixed" pitchFamily="49" charset="-79"/>
              </a:rPr>
              <a:t>,</a:t>
            </a:r>
            <a:r>
              <a:rPr lang="de-DE" altLang="de-DE" sz="1800" dirty="0">
                <a:solidFill>
                  <a:srgbClr val="003366"/>
                </a:solidFill>
              </a:rPr>
              <a:t> </a:t>
            </a:r>
            <a:r>
              <a:rPr lang="de-DE" altLang="de-DE" sz="1800" dirty="0" err="1" smtClean="0">
                <a:solidFill>
                  <a:srgbClr val="003366"/>
                </a:solidFill>
              </a:rPr>
              <a:t>etc</a:t>
            </a:r>
            <a:r>
              <a:rPr lang="de-DE" altLang="de-DE" sz="1800" b="1" dirty="0" smtClean="0">
                <a:latin typeface="Miriam Fixed" pitchFamily="49" charset="-79"/>
                <a:cs typeface="Miriam Fixed" pitchFamily="49" charset="-79"/>
              </a:rPr>
              <a:t>) </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45" name="Inhaltsplatzhalter 2"/>
          <p:cNvSpPr txBox="1">
            <a:spLocks/>
          </p:cNvSpPr>
          <p:nvPr/>
        </p:nvSpPr>
        <p:spPr bwMode="auto">
          <a:xfrm>
            <a:off x="539551" y="2762153"/>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Problem: </a:t>
            </a:r>
            <a:r>
              <a:rPr lang="de-DE" altLang="de-DE" sz="1800" dirty="0" err="1" smtClean="0">
                <a:solidFill>
                  <a:srgbClr val="003366"/>
                </a:solidFill>
              </a:rPr>
              <a:t>logical</a:t>
            </a:r>
            <a:r>
              <a:rPr lang="de-DE" altLang="de-DE" sz="1800" dirty="0" smtClean="0">
                <a:solidFill>
                  <a:srgbClr val="003366"/>
                </a:solidFill>
              </a:rPr>
              <a:t>, </a:t>
            </a:r>
            <a:r>
              <a:rPr lang="de-DE" altLang="de-DE" sz="1800" dirty="0" err="1" smtClean="0">
                <a:solidFill>
                  <a:srgbClr val="003366"/>
                </a:solidFill>
              </a:rPr>
              <a:t>factor</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ordered</a:t>
            </a:r>
            <a:r>
              <a:rPr lang="de-DE" altLang="de-DE" sz="1800" dirty="0" smtClean="0">
                <a:solidFill>
                  <a:srgbClr val="003366"/>
                </a:solidFill>
              </a:rPr>
              <a:t> </a:t>
            </a:r>
            <a:r>
              <a:rPr lang="de-DE" altLang="de-DE" sz="1800" dirty="0" err="1" smtClean="0">
                <a:solidFill>
                  <a:srgbClr val="003366"/>
                </a:solidFill>
              </a:rPr>
              <a:t>columns</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stored</a:t>
            </a:r>
            <a:r>
              <a:rPr lang="de-DE" altLang="de-DE" sz="1800" dirty="0" smtClean="0">
                <a:solidFill>
                  <a:srgbClr val="003366"/>
                </a:solidFill>
              </a:rPr>
              <a:t> </a:t>
            </a:r>
            <a:r>
              <a:rPr lang="de-DE" altLang="de-DE" sz="1800" dirty="0" err="1" smtClean="0">
                <a:solidFill>
                  <a:srgbClr val="003366"/>
                </a:solidFill>
              </a:rPr>
              <a:t>as</a:t>
            </a:r>
            <a:r>
              <a:rPr lang="de-DE" altLang="de-DE" sz="1800" dirty="0" smtClean="0">
                <a:solidFill>
                  <a:srgbClr val="003366"/>
                </a:solidFill>
              </a:rPr>
              <a:t> </a:t>
            </a:r>
            <a:r>
              <a:rPr lang="de-DE" altLang="de-DE" sz="1800" dirty="0" err="1" smtClean="0">
                <a:solidFill>
                  <a:srgbClr val="003366"/>
                </a:solidFill>
              </a:rPr>
              <a:t>numeric</a:t>
            </a:r>
            <a:endParaRPr lang="de-DE" altLang="de-DE" sz="1800" i="1" dirty="0" smtClean="0">
              <a:latin typeface="Miriam Fixed" pitchFamily="49" charset="-79"/>
              <a:cs typeface="Miriam Fixed" pitchFamily="49" charset="-79"/>
            </a:endParaRPr>
          </a:p>
        </p:txBody>
      </p:sp>
      <p:sp>
        <p:nvSpPr>
          <p:cNvPr id="21" name="Inhaltsplatzhalter 2"/>
          <p:cNvSpPr txBox="1">
            <a:spLocks/>
          </p:cNvSpPr>
          <p:nvPr/>
        </p:nvSpPr>
        <p:spPr bwMode="auto">
          <a:xfrm>
            <a:off x="539552" y="3455490"/>
            <a:ext cx="83887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Solution: </a:t>
            </a:r>
            <a:r>
              <a:rPr lang="de-DE" altLang="de-DE" sz="1800" dirty="0" err="1" smtClean="0">
                <a:solidFill>
                  <a:srgbClr val="003366"/>
                </a:solidFill>
              </a:rPr>
              <a:t>load</a:t>
            </a:r>
            <a:r>
              <a:rPr lang="de-DE" altLang="de-DE" sz="1800" dirty="0" smtClean="0">
                <a:solidFill>
                  <a:srgbClr val="003366"/>
                </a:solidFill>
              </a:rPr>
              <a:t> </a:t>
            </a:r>
            <a:r>
              <a:rPr lang="de-DE" altLang="de-DE" sz="1800" dirty="0" err="1" smtClean="0">
                <a:solidFill>
                  <a:srgbClr val="003366"/>
                </a:solidFill>
              </a:rPr>
              <a:t>as</a:t>
            </a:r>
            <a:r>
              <a:rPr lang="de-DE" altLang="de-DE" sz="1800" dirty="0" smtClean="0">
                <a:solidFill>
                  <a:srgbClr val="003366"/>
                </a:solidFill>
              </a:rPr>
              <a:t> </a:t>
            </a:r>
            <a:r>
              <a:rPr lang="de-DE" altLang="de-DE" sz="1800" dirty="0" err="1" smtClean="0">
                <a:solidFill>
                  <a:srgbClr val="003366"/>
                </a:solidFill>
              </a:rPr>
              <a:t>numeric</a:t>
            </a:r>
            <a:r>
              <a:rPr lang="de-DE" altLang="de-DE" sz="1800" dirty="0" smtClean="0">
                <a:solidFill>
                  <a:srgbClr val="003366"/>
                </a:solidFill>
              </a:rPr>
              <a:t>/</a:t>
            </a:r>
            <a:r>
              <a:rPr lang="de-DE" altLang="de-DE" sz="1800" dirty="0" err="1" smtClean="0">
                <a:solidFill>
                  <a:srgbClr val="003366"/>
                </a:solidFill>
              </a:rPr>
              <a:t>character</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then</a:t>
            </a:r>
            <a:r>
              <a:rPr lang="de-DE" altLang="de-DE" sz="1800" dirty="0" smtClean="0">
                <a:solidFill>
                  <a:srgbClr val="003366"/>
                </a:solidFill>
              </a:rPr>
              <a:t> </a:t>
            </a:r>
            <a:r>
              <a:rPr lang="de-DE" altLang="de-DE" sz="1800" dirty="0" err="1" smtClean="0">
                <a:solidFill>
                  <a:srgbClr val="003366"/>
                </a:solidFill>
              </a:rPr>
              <a:t>convert</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proper variable </a:t>
            </a:r>
            <a:r>
              <a:rPr lang="de-DE" altLang="de-DE" sz="1800" dirty="0" err="1" smtClean="0">
                <a:solidFill>
                  <a:srgbClr val="003366"/>
                </a:solidFill>
              </a:rPr>
              <a:t>class</a:t>
            </a:r>
            <a:endParaRPr lang="de-DE" altLang="de-DE" sz="1800" i="1" dirty="0" smtClean="0">
              <a:latin typeface="Miriam Fixed" pitchFamily="49" charset="-79"/>
              <a:cs typeface="Miriam Fixed" pitchFamily="49" charset="-79"/>
            </a:endParaRPr>
          </a:p>
        </p:txBody>
      </p:sp>
      <p:sp>
        <p:nvSpPr>
          <p:cNvPr id="22" name="Inhaltsplatzhalter 2"/>
          <p:cNvSpPr txBox="1">
            <a:spLocks/>
          </p:cNvSpPr>
          <p:nvPr/>
        </p:nvSpPr>
        <p:spPr bwMode="auto">
          <a:xfrm>
            <a:off x="250254" y="4509120"/>
            <a:ext cx="8930258"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a:latin typeface="Miriam Fixed" pitchFamily="49" charset="-79"/>
                <a:cs typeface="Miriam Fixed" pitchFamily="49" charset="-79"/>
              </a:rPr>
              <a:t>pulsedata$activity</a:t>
            </a:r>
            <a:r>
              <a:rPr lang="en-GB" altLang="de-DE" sz="1800" b="1" dirty="0">
                <a:latin typeface="Miriam Fixed" pitchFamily="49" charset="-79"/>
                <a:cs typeface="Miriam Fixed" pitchFamily="49" charset="-79"/>
              </a:rPr>
              <a:t>&lt;-</a:t>
            </a:r>
            <a:r>
              <a:rPr lang="en-GB" altLang="de-DE" sz="1800" b="1" dirty="0" smtClean="0">
                <a:latin typeface="Miriam Fixed" pitchFamily="49" charset="-79"/>
                <a:cs typeface="Miriam Fixed" pitchFamily="49" charset="-79"/>
              </a:rPr>
              <a:t>ordered(</a:t>
            </a:r>
            <a:r>
              <a:rPr lang="en-GB" altLang="de-DE" sz="1800" b="1" dirty="0" err="1" smtClean="0">
                <a:latin typeface="Miriam Fixed" pitchFamily="49" charset="-79"/>
                <a:cs typeface="Miriam Fixed" pitchFamily="49" charset="-79"/>
              </a:rPr>
              <a:t>pulsedata$activity,levels</a:t>
            </a:r>
            <a:r>
              <a:rPr lang="en-GB" altLang="de-DE" sz="1800" b="1" dirty="0" smtClean="0">
                <a:latin typeface="Miriam Fixed" pitchFamily="49" charset="-79"/>
                <a:cs typeface="Miriam Fixed" pitchFamily="49" charset="-79"/>
              </a:rPr>
              <a:t>=0:3,	   		exclude=c(0), labels=c("</a:t>
            </a:r>
            <a:r>
              <a:rPr lang="en-GB" altLang="de-DE" sz="1800" b="1" dirty="0" err="1">
                <a:latin typeface="Miriam Fixed" pitchFamily="49" charset="-79"/>
                <a:cs typeface="Miriam Fixed" pitchFamily="49" charset="-79"/>
              </a:rPr>
              <a:t>low","mid","high</a:t>
            </a:r>
            <a:r>
              <a:rPr lang="en-GB"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3" name="Inhaltsplatzhalter 2"/>
          <p:cNvSpPr txBox="1">
            <a:spLocks/>
          </p:cNvSpPr>
          <p:nvPr/>
        </p:nvSpPr>
        <p:spPr bwMode="auto">
          <a:xfrm>
            <a:off x="251520" y="5445224"/>
            <a:ext cx="9181778"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a:latin typeface="Miriam Fixed" pitchFamily="49" charset="-79"/>
                <a:cs typeface="Miriam Fixed" pitchFamily="49" charset="-79"/>
              </a:rPr>
              <a:t>pulsedata[,c("ran","smokes</a:t>
            </a:r>
            <a:r>
              <a:rPr lang="fi-FI" altLang="de-DE" sz="1800" b="1" dirty="0" smtClean="0">
                <a:latin typeface="Miriam Fixed" pitchFamily="49" charset="-79"/>
                <a:cs typeface="Miriam Fixed" pitchFamily="49" charset="-79"/>
              </a:rPr>
              <a:t>")]&lt;-pulsedata</a:t>
            </a:r>
            <a:r>
              <a:rPr lang="fi-FI" altLang="de-DE" sz="1800" b="1" dirty="0">
                <a:latin typeface="Miriam Fixed" pitchFamily="49" charset="-79"/>
                <a:cs typeface="Miriam Fixed" pitchFamily="49" charset="-79"/>
              </a:rPr>
              <a:t>[,c("ran","smokes</a:t>
            </a:r>
            <a:r>
              <a:rPr lang="fi-FI" altLang="de-DE" sz="1800" b="1" dirty="0" smtClean="0">
                <a:latin typeface="Miriam Fixed" pitchFamily="49" charset="-79"/>
                <a:cs typeface="Miriam Fixed" pitchFamily="49" charset="-79"/>
              </a:rPr>
              <a:t>")]==1</a:t>
            </a:r>
            <a:endParaRPr lang="fi-FI" altLang="de-DE" sz="1800" b="1" dirty="0">
              <a:latin typeface="Miriam Fixed" pitchFamily="49" charset="-79"/>
              <a:cs typeface="Miriam Fixed" pitchFamily="49" charset="-79"/>
            </a:endParaRPr>
          </a:p>
        </p:txBody>
      </p:sp>
      <p:sp>
        <p:nvSpPr>
          <p:cNvPr id="25" name="Inhaltsplatzhalter 2"/>
          <p:cNvSpPr txBox="1">
            <a:spLocks/>
          </p:cNvSpPr>
          <p:nvPr/>
        </p:nvSpPr>
        <p:spPr bwMode="auto">
          <a:xfrm>
            <a:off x="3635895" y="5022437"/>
            <a:ext cx="540060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converts</a:t>
            </a:r>
            <a:r>
              <a:rPr lang="de-DE" altLang="de-DE" sz="1800" dirty="0" smtClean="0">
                <a:solidFill>
                  <a:srgbClr val="003366"/>
                </a:solidFill>
              </a:rPr>
              <a:t> </a:t>
            </a:r>
            <a:r>
              <a:rPr lang="de-DE" altLang="de-DE" sz="1800" dirty="0" err="1" smtClean="0">
                <a:solidFill>
                  <a:srgbClr val="003366"/>
                </a:solidFill>
              </a:rPr>
              <a:t>column</a:t>
            </a:r>
            <a:r>
              <a:rPr lang="de-DE" altLang="de-DE" sz="1800" dirty="0" smtClean="0">
                <a:solidFill>
                  <a:srgbClr val="003366"/>
                </a:solidFill>
              </a:rPr>
              <a:t> „</a:t>
            </a:r>
            <a:r>
              <a:rPr lang="de-DE" altLang="de-DE" sz="1800" dirty="0" err="1" smtClean="0">
                <a:solidFill>
                  <a:srgbClr val="003366"/>
                </a:solidFill>
              </a:rPr>
              <a:t>activity</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b="1" dirty="0" err="1" smtClean="0">
                <a:latin typeface="Miriam Fixed" pitchFamily="49" charset="-79"/>
                <a:cs typeface="Miriam Fixed" pitchFamily="49" charset="-79"/>
              </a:rPr>
              <a:t>ordered</a:t>
            </a:r>
            <a:r>
              <a:rPr lang="de-DE" altLang="de-DE" sz="1800" dirty="0" smtClean="0">
                <a:solidFill>
                  <a:srgbClr val="003366"/>
                </a:solidFill>
              </a:rPr>
              <a:t> (= </a:t>
            </a:r>
            <a:r>
              <a:rPr lang="de-DE" altLang="de-DE" sz="1800" dirty="0" err="1" smtClean="0">
                <a:solidFill>
                  <a:srgbClr val="003366"/>
                </a:solidFill>
              </a:rPr>
              <a:t>ordinal</a:t>
            </a:r>
            <a:r>
              <a:rPr lang="de-DE" altLang="de-DE" sz="1800" dirty="0" smtClean="0">
                <a:solidFill>
                  <a:srgbClr val="003366"/>
                </a:solidFill>
              </a:rPr>
              <a:t>)</a:t>
            </a:r>
            <a:endParaRPr lang="de-DE" altLang="de-DE" sz="1800" i="1" dirty="0" smtClean="0">
              <a:latin typeface="Miriam Fixed" pitchFamily="49" charset="-79"/>
              <a:cs typeface="Miriam Fixed" pitchFamily="49" charset="-79"/>
            </a:endParaRPr>
          </a:p>
        </p:txBody>
      </p:sp>
      <p:sp>
        <p:nvSpPr>
          <p:cNvPr id="30" name="Inhaltsplatzhalter 2"/>
          <p:cNvSpPr txBox="1">
            <a:spLocks/>
          </p:cNvSpPr>
          <p:nvPr/>
        </p:nvSpPr>
        <p:spPr bwMode="auto">
          <a:xfrm>
            <a:off x="3600650" y="5705636"/>
            <a:ext cx="532859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converts</a:t>
            </a:r>
            <a:r>
              <a:rPr lang="de-DE" altLang="de-DE" sz="1800" dirty="0" smtClean="0">
                <a:solidFill>
                  <a:srgbClr val="003366"/>
                </a:solidFill>
              </a:rPr>
              <a:t> </a:t>
            </a:r>
            <a:r>
              <a:rPr lang="de-DE" altLang="de-DE" sz="1800" dirty="0" err="1" smtClean="0">
                <a:solidFill>
                  <a:srgbClr val="003366"/>
                </a:solidFill>
              </a:rPr>
              <a:t>columns</a:t>
            </a:r>
            <a:r>
              <a:rPr lang="de-DE" altLang="de-DE" sz="1800" dirty="0" smtClean="0">
                <a:solidFill>
                  <a:srgbClr val="003366"/>
                </a:solidFill>
              </a:rPr>
              <a:t> „ran“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smokes</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b="1" dirty="0" err="1" smtClean="0">
                <a:latin typeface="Miriam Fixed" pitchFamily="49" charset="-79"/>
                <a:cs typeface="Miriam Fixed" pitchFamily="49" charset="-79"/>
              </a:rPr>
              <a:t>logical</a:t>
            </a:r>
            <a:endParaRPr lang="de-DE" altLang="de-DE" sz="1800" b="1" i="1" dirty="0" smtClean="0">
              <a:latin typeface="Miriam Fixed" pitchFamily="49" charset="-79"/>
              <a:cs typeface="Miriam Fixed" pitchFamily="49" charset="-79"/>
            </a:endParaRPr>
          </a:p>
        </p:txBody>
      </p:sp>
      <p:sp>
        <p:nvSpPr>
          <p:cNvPr id="31" name="Inhaltsplatzhalter 2"/>
          <p:cNvSpPr txBox="1">
            <a:spLocks/>
          </p:cNvSpPr>
          <p:nvPr/>
        </p:nvSpPr>
        <p:spPr bwMode="auto">
          <a:xfrm>
            <a:off x="458906" y="6092835"/>
            <a:ext cx="9447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Note:</a:t>
            </a:r>
            <a:endParaRPr lang="de-DE" altLang="de-DE" sz="1800" i="1" dirty="0" smtClean="0">
              <a:latin typeface="Miriam Fixed" pitchFamily="49" charset="-79"/>
              <a:cs typeface="Miriam Fixed" pitchFamily="49" charset="-79"/>
            </a:endParaRPr>
          </a:p>
        </p:txBody>
      </p:sp>
      <p:sp>
        <p:nvSpPr>
          <p:cNvPr id="32" name="Inhaltsplatzhalter 2"/>
          <p:cNvSpPr txBox="1">
            <a:spLocks/>
          </p:cNvSpPr>
          <p:nvPr/>
        </p:nvSpPr>
        <p:spPr bwMode="auto">
          <a:xfrm>
            <a:off x="1135072" y="6093296"/>
            <a:ext cx="540059"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smtClean="0">
                <a:latin typeface="Miriam Fixed" pitchFamily="49" charset="-79"/>
                <a:cs typeface="Miriam Fixed" pitchFamily="49" charset="-79"/>
              </a:rPr>
              <a:t>==</a:t>
            </a:r>
            <a:endParaRPr lang="fi-FI" altLang="de-DE" sz="1800" b="1" dirty="0">
              <a:latin typeface="Miriam Fixed" pitchFamily="49" charset="-79"/>
              <a:cs typeface="Miriam Fixed" pitchFamily="49" charset="-79"/>
            </a:endParaRPr>
          </a:p>
        </p:txBody>
      </p:sp>
      <p:sp>
        <p:nvSpPr>
          <p:cNvPr id="33" name="Inhaltsplatzhalter 2"/>
          <p:cNvSpPr txBox="1">
            <a:spLocks/>
          </p:cNvSpPr>
          <p:nvPr/>
        </p:nvSpPr>
        <p:spPr bwMode="auto">
          <a:xfrm>
            <a:off x="1653781" y="6115297"/>
            <a:ext cx="723158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Vectorized</a:t>
            </a:r>
            <a:r>
              <a:rPr lang="de-DE" altLang="de-DE" sz="1800" dirty="0" smtClean="0">
                <a:solidFill>
                  <a:srgbClr val="003366"/>
                </a:solidFill>
              </a:rPr>
              <a:t> </a:t>
            </a:r>
            <a:r>
              <a:rPr lang="de-DE" altLang="de-DE" sz="1800" dirty="0" err="1" smtClean="0">
                <a:solidFill>
                  <a:srgbClr val="003366"/>
                </a:solidFill>
              </a:rPr>
              <a:t>comparison</a:t>
            </a:r>
            <a:r>
              <a:rPr lang="de-DE" altLang="de-DE" sz="1800" dirty="0" smtClean="0">
                <a:solidFill>
                  <a:srgbClr val="003366"/>
                </a:solidFill>
              </a:rPr>
              <a:t>, </a:t>
            </a:r>
            <a:r>
              <a:rPr lang="de-DE" altLang="de-DE" sz="1800" dirty="0" err="1" smtClean="0">
                <a:solidFill>
                  <a:srgbClr val="003366"/>
                </a:solidFill>
              </a:rPr>
              <a:t>yields</a:t>
            </a:r>
            <a:r>
              <a:rPr lang="de-DE" altLang="de-DE" sz="1800" b="1" dirty="0" smtClean="0">
                <a:solidFill>
                  <a:srgbClr val="003366"/>
                </a:solidFill>
                <a:latin typeface="Miriam Fixed" pitchFamily="49" charset="-79"/>
                <a:cs typeface="Miriam Fixed" pitchFamily="49" charset="-79"/>
              </a:rPr>
              <a:t> T </a:t>
            </a:r>
            <a:r>
              <a:rPr lang="de-DE" altLang="de-DE" sz="1800" dirty="0" err="1" smtClean="0">
                <a:solidFill>
                  <a:srgbClr val="003366"/>
                </a:solidFill>
              </a:rPr>
              <a:t>if</a:t>
            </a:r>
            <a:r>
              <a:rPr lang="de-DE" altLang="de-DE" sz="1800" dirty="0" smtClean="0">
                <a:solidFill>
                  <a:srgbClr val="003366"/>
                </a:solidFill>
              </a:rPr>
              <a:t> i-</a:t>
            </a:r>
            <a:r>
              <a:rPr lang="de-DE" altLang="de-DE" sz="1800" dirty="0" err="1" smtClean="0">
                <a:solidFill>
                  <a:srgbClr val="003366"/>
                </a:solidFill>
              </a:rPr>
              <a:t>th</a:t>
            </a:r>
            <a:r>
              <a:rPr lang="de-DE" altLang="de-DE" sz="1800" dirty="0" smtClean="0">
                <a:solidFill>
                  <a:srgbClr val="003366"/>
                </a:solidFill>
              </a:rPr>
              <a:t> </a:t>
            </a:r>
            <a:r>
              <a:rPr lang="de-DE" altLang="de-DE" sz="1800" dirty="0" err="1" smtClean="0">
                <a:solidFill>
                  <a:srgbClr val="003366"/>
                </a:solidFill>
              </a:rPr>
              <a:t>right</a:t>
            </a:r>
            <a:r>
              <a:rPr lang="de-DE" altLang="de-DE" sz="1800" dirty="0" smtClean="0">
                <a:solidFill>
                  <a:srgbClr val="003366"/>
                </a:solidFill>
              </a:rPr>
              <a:t> </a:t>
            </a:r>
            <a:r>
              <a:rPr lang="de-DE" altLang="de-DE" sz="1800" dirty="0" err="1" smtClean="0">
                <a:solidFill>
                  <a:srgbClr val="003366"/>
                </a:solidFill>
              </a:rPr>
              <a:t>entry</a:t>
            </a:r>
            <a:r>
              <a:rPr lang="de-DE" altLang="de-DE" sz="1800" dirty="0" smtClean="0">
                <a:solidFill>
                  <a:srgbClr val="003366"/>
                </a:solidFill>
              </a:rPr>
              <a:t> = </a:t>
            </a:r>
            <a:r>
              <a:rPr lang="de-DE" altLang="de-DE" sz="1800" dirty="0" err="1" smtClean="0">
                <a:solidFill>
                  <a:srgbClr val="003366"/>
                </a:solidFill>
              </a:rPr>
              <a:t>left</a:t>
            </a:r>
            <a:r>
              <a:rPr lang="de-DE" altLang="de-DE" sz="1800" dirty="0" smtClean="0">
                <a:solidFill>
                  <a:srgbClr val="003366"/>
                </a:solidFill>
              </a:rPr>
              <a:t> </a:t>
            </a:r>
            <a:r>
              <a:rPr lang="de-DE" altLang="de-DE" sz="1800" dirty="0" err="1" smtClean="0">
                <a:solidFill>
                  <a:srgbClr val="003366"/>
                </a:solidFill>
              </a:rPr>
              <a:t>entry</a:t>
            </a:r>
            <a:endParaRPr lang="de-DE" altLang="de-DE" sz="1800" i="1" dirty="0" smtClean="0">
              <a:latin typeface="Miriam Fixed" pitchFamily="49" charset="-79"/>
              <a:cs typeface="Miriam Fixed" pitchFamily="49" charset="-79"/>
            </a:endParaRPr>
          </a:p>
        </p:txBody>
      </p:sp>
      <p:sp>
        <p:nvSpPr>
          <p:cNvPr id="34" name="Inhaltsplatzhalter 2"/>
          <p:cNvSpPr txBox="1">
            <a:spLocks/>
          </p:cNvSpPr>
          <p:nvPr/>
        </p:nvSpPr>
        <p:spPr bwMode="auto">
          <a:xfrm>
            <a:off x="1619671" y="3041132"/>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naive </a:t>
            </a:r>
            <a:r>
              <a:rPr lang="de-DE" altLang="de-DE" sz="1800" dirty="0" err="1" smtClean="0">
                <a:solidFill>
                  <a:srgbClr val="003366"/>
                </a:solidFill>
              </a:rPr>
              <a:t>read</a:t>
            </a:r>
            <a:r>
              <a:rPr lang="de-DE" altLang="de-DE" sz="1800" dirty="0" smtClean="0">
                <a:solidFill>
                  <a:srgbClr val="003366"/>
                </a:solidFill>
              </a:rPr>
              <a:t> </a:t>
            </a:r>
            <a:r>
              <a:rPr lang="de-DE" altLang="de-DE" sz="1800" dirty="0" err="1" smtClean="0">
                <a:solidFill>
                  <a:srgbClr val="003366"/>
                </a:solidFill>
              </a:rPr>
              <a:t>command</a:t>
            </a:r>
            <a:r>
              <a:rPr lang="de-DE" altLang="de-DE" sz="1800" dirty="0" smtClean="0">
                <a:solidFill>
                  <a:srgbClr val="003366"/>
                </a:solidFill>
              </a:rPr>
              <a:t> </a:t>
            </a:r>
            <a:r>
              <a:rPr lang="de-DE" altLang="de-DE" sz="1800" dirty="0" err="1" smtClean="0">
                <a:solidFill>
                  <a:srgbClr val="003366"/>
                </a:solidFill>
              </a:rPr>
              <a:t>yields</a:t>
            </a:r>
            <a:r>
              <a:rPr lang="de-DE" altLang="de-DE" sz="1800" dirty="0" smtClean="0">
                <a:solidFill>
                  <a:srgbClr val="003366"/>
                </a:solidFill>
              </a:rPr>
              <a:t> type </a:t>
            </a:r>
            <a:r>
              <a:rPr lang="de-DE" altLang="de-DE" sz="1800" dirty="0" err="1" smtClean="0">
                <a:solidFill>
                  <a:srgbClr val="003366"/>
                </a:solidFill>
              </a:rPr>
              <a:t>conversion</a:t>
            </a:r>
            <a:r>
              <a:rPr lang="de-DE" altLang="de-DE" sz="1800" dirty="0" smtClean="0">
                <a:solidFill>
                  <a:srgbClr val="003366"/>
                </a:solidFill>
              </a:rPr>
              <a:t> </a:t>
            </a:r>
            <a:r>
              <a:rPr lang="de-DE" altLang="de-DE" sz="1800" dirty="0" err="1" smtClean="0">
                <a:solidFill>
                  <a:srgbClr val="003366"/>
                </a:solidFill>
              </a:rPr>
              <a:t>error</a:t>
            </a:r>
            <a:endParaRPr lang="de-DE" altLang="de-DE" sz="1800" i="1" dirty="0" smtClean="0">
              <a:latin typeface="Miriam Fixed" pitchFamily="49" charset="-79"/>
              <a:cs typeface="Miriam Fixed" pitchFamily="49" charset="-79"/>
            </a:endParaRPr>
          </a:p>
        </p:txBody>
      </p:sp>
      <p:sp>
        <p:nvSpPr>
          <p:cNvPr id="35" name="Inhaltsplatzhalter 2"/>
          <p:cNvSpPr txBox="1">
            <a:spLocks/>
          </p:cNvSpPr>
          <p:nvPr/>
        </p:nvSpPr>
        <p:spPr bwMode="auto">
          <a:xfrm>
            <a:off x="251520" y="3789040"/>
            <a:ext cx="9181778"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a:latin typeface="Miriam Fixed" pitchFamily="49" charset="-79"/>
                <a:cs typeface="Miriam Fixed" pitchFamily="49" charset="-79"/>
              </a:rPr>
              <a:t>pulsedata$sex&lt;-factor(pulsedata$sex, labels=c("male","female"))</a:t>
            </a:r>
          </a:p>
        </p:txBody>
      </p:sp>
      <p:sp>
        <p:nvSpPr>
          <p:cNvPr id="37" name="Inhaltsplatzhalter 2"/>
          <p:cNvSpPr txBox="1">
            <a:spLocks/>
          </p:cNvSpPr>
          <p:nvPr/>
        </p:nvSpPr>
        <p:spPr bwMode="auto">
          <a:xfrm>
            <a:off x="3635896" y="4103815"/>
            <a:ext cx="540060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converts</a:t>
            </a:r>
            <a:r>
              <a:rPr lang="de-DE" altLang="de-DE" sz="1800" dirty="0" smtClean="0">
                <a:solidFill>
                  <a:srgbClr val="003366"/>
                </a:solidFill>
              </a:rPr>
              <a:t> </a:t>
            </a:r>
            <a:r>
              <a:rPr lang="de-DE" altLang="de-DE" sz="1800" dirty="0" err="1" smtClean="0">
                <a:solidFill>
                  <a:srgbClr val="003366"/>
                </a:solidFill>
              </a:rPr>
              <a:t>column</a:t>
            </a:r>
            <a:r>
              <a:rPr lang="de-DE" altLang="de-DE" sz="1800" dirty="0" smtClean="0">
                <a:solidFill>
                  <a:srgbClr val="003366"/>
                </a:solidFill>
              </a:rPr>
              <a:t> „</a:t>
            </a:r>
            <a:r>
              <a:rPr lang="de-DE" altLang="de-DE" sz="1800" dirty="0" err="1" smtClean="0">
                <a:solidFill>
                  <a:srgbClr val="003366"/>
                </a:solidFill>
              </a:rPr>
              <a:t>sex</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b="1" dirty="0" err="1" smtClean="0">
                <a:latin typeface="Miriam Fixed" pitchFamily="49" charset="-79"/>
                <a:cs typeface="Miriam Fixed" pitchFamily="49" charset="-79"/>
              </a:rPr>
              <a:t>factor</a:t>
            </a:r>
            <a:r>
              <a:rPr lang="de-DE" altLang="de-DE" sz="1800" dirty="0" smtClean="0">
                <a:solidFill>
                  <a:srgbClr val="003366"/>
                </a:solidFill>
              </a:rPr>
              <a:t> (= nominal)</a:t>
            </a:r>
            <a:endParaRPr lang="de-DE" altLang="de-DE" sz="1800" i="1" dirty="0" smtClean="0">
              <a:latin typeface="Miriam Fixed" pitchFamily="49" charset="-79"/>
              <a:cs typeface="Miriam Fixed" pitchFamily="49" charset="-79"/>
            </a:endParaRPr>
          </a:p>
        </p:txBody>
      </p:sp>
      <p:sp>
        <p:nvSpPr>
          <p:cNvPr id="26" name="Inhaltsplatzhalter 2"/>
          <p:cNvSpPr txBox="1">
            <a:spLocks/>
          </p:cNvSpPr>
          <p:nvPr/>
        </p:nvSpPr>
        <p:spPr bwMode="auto">
          <a:xfrm>
            <a:off x="647565" y="6425716"/>
            <a:ext cx="540059"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a:latin typeface="Miriam Fixed" pitchFamily="49" charset="-79"/>
                <a:cs typeface="Miriam Fixed" pitchFamily="49" charset="-79"/>
              </a:rPr>
              <a:t>!</a:t>
            </a:r>
            <a:r>
              <a:rPr lang="fi-FI" altLang="de-DE" sz="1800" b="1" dirty="0" smtClean="0">
                <a:latin typeface="Miriam Fixed" pitchFamily="49" charset="-79"/>
                <a:cs typeface="Miriam Fixed" pitchFamily="49" charset="-79"/>
              </a:rPr>
              <a:t>=</a:t>
            </a:r>
            <a:endParaRPr lang="fi-FI" altLang="de-DE" sz="1800" b="1" dirty="0">
              <a:latin typeface="Miriam Fixed" pitchFamily="49" charset="-79"/>
              <a:cs typeface="Miriam Fixed" pitchFamily="49" charset="-79"/>
            </a:endParaRPr>
          </a:p>
        </p:txBody>
      </p:sp>
      <p:sp>
        <p:nvSpPr>
          <p:cNvPr id="27" name="Inhaltsplatzhalter 2"/>
          <p:cNvSpPr txBox="1">
            <a:spLocks/>
          </p:cNvSpPr>
          <p:nvPr/>
        </p:nvSpPr>
        <p:spPr bwMode="auto">
          <a:xfrm>
            <a:off x="1076704" y="6434100"/>
            <a:ext cx="125491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unequal</a:t>
            </a:r>
            <a:endParaRPr lang="de-DE" altLang="de-DE" sz="1600" i="1" dirty="0" smtClean="0">
              <a:latin typeface="Miriam Fixed" pitchFamily="49" charset="-79"/>
              <a:cs typeface="Miriam Fixed" pitchFamily="49" charset="-79"/>
            </a:endParaRPr>
          </a:p>
        </p:txBody>
      </p:sp>
      <p:sp>
        <p:nvSpPr>
          <p:cNvPr id="28" name="Inhaltsplatzhalter 2"/>
          <p:cNvSpPr txBox="1">
            <a:spLocks/>
          </p:cNvSpPr>
          <p:nvPr/>
        </p:nvSpPr>
        <p:spPr bwMode="auto">
          <a:xfrm>
            <a:off x="2195736" y="6398096"/>
            <a:ext cx="572504"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smtClean="0">
                <a:latin typeface="Miriam Fixed" pitchFamily="49" charset="-79"/>
                <a:cs typeface="Miriam Fixed" pitchFamily="49" charset="-79"/>
              </a:rPr>
              <a:t>&lt;=</a:t>
            </a:r>
            <a:endParaRPr lang="fi-FI" altLang="de-DE" sz="1800" b="1" dirty="0">
              <a:latin typeface="Miriam Fixed" pitchFamily="49" charset="-79"/>
              <a:cs typeface="Miriam Fixed" pitchFamily="49" charset="-79"/>
            </a:endParaRPr>
          </a:p>
        </p:txBody>
      </p:sp>
      <p:sp>
        <p:nvSpPr>
          <p:cNvPr id="29" name="Inhaltsplatzhalter 2"/>
          <p:cNvSpPr txBox="1">
            <a:spLocks/>
          </p:cNvSpPr>
          <p:nvPr/>
        </p:nvSpPr>
        <p:spPr bwMode="auto">
          <a:xfrm>
            <a:off x="2588872" y="6425716"/>
            <a:ext cx="197499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a:solidFill>
                  <a:srgbClr val="003366"/>
                </a:solidFill>
              </a:rPr>
              <a:t>s</a:t>
            </a:r>
            <a:r>
              <a:rPr lang="de-DE" altLang="de-DE" sz="1600" dirty="0" err="1" smtClean="0">
                <a:solidFill>
                  <a:srgbClr val="003366"/>
                </a:solidFill>
              </a:rPr>
              <a:t>maller</a:t>
            </a:r>
            <a:r>
              <a:rPr lang="de-DE" altLang="de-DE" sz="1600" dirty="0" smtClean="0">
                <a:solidFill>
                  <a:srgbClr val="003366"/>
                </a:solidFill>
              </a:rPr>
              <a:t> </a:t>
            </a:r>
            <a:r>
              <a:rPr lang="de-DE" altLang="de-DE" sz="1600" dirty="0" err="1" smtClean="0">
                <a:solidFill>
                  <a:srgbClr val="003366"/>
                </a:solidFill>
              </a:rPr>
              <a:t>or</a:t>
            </a:r>
            <a:r>
              <a:rPr lang="de-DE" altLang="de-DE" sz="1600" dirty="0" smtClean="0">
                <a:solidFill>
                  <a:srgbClr val="003366"/>
                </a:solidFill>
              </a:rPr>
              <a:t> </a:t>
            </a:r>
            <a:r>
              <a:rPr lang="de-DE" altLang="de-DE" sz="1600" dirty="0" err="1" smtClean="0">
                <a:solidFill>
                  <a:srgbClr val="003366"/>
                </a:solidFill>
              </a:rPr>
              <a:t>equal</a:t>
            </a:r>
            <a:endParaRPr lang="de-DE" altLang="de-DE" sz="1600" i="1" dirty="0" smtClean="0">
              <a:latin typeface="Miriam Fixed" pitchFamily="49" charset="-79"/>
              <a:cs typeface="Miriam Fixed" pitchFamily="49" charset="-79"/>
            </a:endParaRPr>
          </a:p>
        </p:txBody>
      </p:sp>
      <p:sp>
        <p:nvSpPr>
          <p:cNvPr id="36" name="Inhaltsplatzhalter 2"/>
          <p:cNvSpPr txBox="1">
            <a:spLocks/>
          </p:cNvSpPr>
          <p:nvPr/>
        </p:nvSpPr>
        <p:spPr bwMode="auto">
          <a:xfrm>
            <a:off x="4427984" y="6396532"/>
            <a:ext cx="572504"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smtClean="0">
                <a:latin typeface="Miriam Fixed" pitchFamily="49" charset="-79"/>
                <a:cs typeface="Miriam Fixed" pitchFamily="49" charset="-79"/>
              </a:rPr>
              <a:t>&lt;</a:t>
            </a:r>
            <a:endParaRPr lang="fi-FI" altLang="de-DE" sz="1800" b="1" dirty="0">
              <a:latin typeface="Miriam Fixed" pitchFamily="49" charset="-79"/>
              <a:cs typeface="Miriam Fixed" pitchFamily="49" charset="-79"/>
            </a:endParaRPr>
          </a:p>
        </p:txBody>
      </p:sp>
      <p:sp>
        <p:nvSpPr>
          <p:cNvPr id="38" name="Inhaltsplatzhalter 2"/>
          <p:cNvSpPr txBox="1">
            <a:spLocks/>
          </p:cNvSpPr>
          <p:nvPr/>
        </p:nvSpPr>
        <p:spPr bwMode="auto">
          <a:xfrm>
            <a:off x="4653736" y="6420240"/>
            <a:ext cx="86409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smaller</a:t>
            </a:r>
            <a:endParaRPr lang="de-DE" altLang="de-DE" sz="1600" i="1" dirty="0" smtClean="0">
              <a:latin typeface="Miriam Fixed" pitchFamily="49" charset="-79"/>
              <a:cs typeface="Miriam Fixed" pitchFamily="49" charset="-79"/>
            </a:endParaRPr>
          </a:p>
        </p:txBody>
      </p:sp>
      <p:sp>
        <p:nvSpPr>
          <p:cNvPr id="41" name="Inhaltsplatzhalter 2"/>
          <p:cNvSpPr txBox="1">
            <a:spLocks/>
          </p:cNvSpPr>
          <p:nvPr/>
        </p:nvSpPr>
        <p:spPr bwMode="auto">
          <a:xfrm>
            <a:off x="5727688" y="6381328"/>
            <a:ext cx="572504"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a:latin typeface="Miriam Fixed" pitchFamily="49" charset="-79"/>
                <a:cs typeface="Miriam Fixed" pitchFamily="49" charset="-79"/>
              </a:rPr>
              <a:t>&gt;</a:t>
            </a:r>
            <a:r>
              <a:rPr lang="fi-FI" altLang="de-DE" sz="1800" b="1" dirty="0" smtClean="0">
                <a:latin typeface="Miriam Fixed" pitchFamily="49" charset="-79"/>
                <a:cs typeface="Miriam Fixed" pitchFamily="49" charset="-79"/>
              </a:rPr>
              <a:t>=</a:t>
            </a:r>
            <a:endParaRPr lang="fi-FI" altLang="de-DE" sz="1800" b="1" dirty="0">
              <a:latin typeface="Miriam Fixed" pitchFamily="49" charset="-79"/>
              <a:cs typeface="Miriam Fixed" pitchFamily="49" charset="-79"/>
            </a:endParaRPr>
          </a:p>
        </p:txBody>
      </p:sp>
      <p:sp>
        <p:nvSpPr>
          <p:cNvPr id="46" name="Inhaltsplatzhalter 2"/>
          <p:cNvSpPr txBox="1">
            <a:spLocks/>
          </p:cNvSpPr>
          <p:nvPr/>
        </p:nvSpPr>
        <p:spPr bwMode="auto">
          <a:xfrm>
            <a:off x="6084168" y="6408948"/>
            <a:ext cx="197499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bigger</a:t>
            </a:r>
            <a:r>
              <a:rPr lang="de-DE" altLang="de-DE" sz="1600" dirty="0" smtClean="0">
                <a:solidFill>
                  <a:srgbClr val="003366"/>
                </a:solidFill>
              </a:rPr>
              <a:t> </a:t>
            </a:r>
            <a:r>
              <a:rPr lang="de-DE" altLang="de-DE" sz="1600" dirty="0" err="1" smtClean="0">
                <a:solidFill>
                  <a:srgbClr val="003366"/>
                </a:solidFill>
              </a:rPr>
              <a:t>or</a:t>
            </a:r>
            <a:r>
              <a:rPr lang="de-DE" altLang="de-DE" sz="1600" dirty="0" smtClean="0">
                <a:solidFill>
                  <a:srgbClr val="003366"/>
                </a:solidFill>
              </a:rPr>
              <a:t> </a:t>
            </a:r>
            <a:r>
              <a:rPr lang="de-DE" altLang="de-DE" sz="1600" dirty="0" err="1" smtClean="0">
                <a:solidFill>
                  <a:srgbClr val="003366"/>
                </a:solidFill>
              </a:rPr>
              <a:t>equal</a:t>
            </a:r>
            <a:endParaRPr lang="de-DE" altLang="de-DE" sz="1600" i="1" dirty="0" smtClean="0">
              <a:latin typeface="Miriam Fixed" pitchFamily="49" charset="-79"/>
              <a:cs typeface="Miriam Fixed" pitchFamily="49" charset="-79"/>
            </a:endParaRPr>
          </a:p>
        </p:txBody>
      </p:sp>
      <p:sp>
        <p:nvSpPr>
          <p:cNvPr id="47" name="Inhaltsplatzhalter 2"/>
          <p:cNvSpPr txBox="1">
            <a:spLocks/>
          </p:cNvSpPr>
          <p:nvPr/>
        </p:nvSpPr>
        <p:spPr bwMode="auto">
          <a:xfrm>
            <a:off x="7812360" y="6381328"/>
            <a:ext cx="572504" cy="38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fi-FI" altLang="de-DE" sz="1800" b="1" dirty="0" smtClean="0">
                <a:latin typeface="Miriam Fixed" pitchFamily="49" charset="-79"/>
                <a:cs typeface="Miriam Fixed" pitchFamily="49" charset="-79"/>
              </a:rPr>
              <a:t>&gt;</a:t>
            </a:r>
            <a:endParaRPr lang="fi-FI" altLang="de-DE" sz="1800" b="1" dirty="0">
              <a:latin typeface="Miriam Fixed" pitchFamily="49" charset="-79"/>
              <a:cs typeface="Miriam Fixed" pitchFamily="49" charset="-79"/>
            </a:endParaRPr>
          </a:p>
        </p:txBody>
      </p:sp>
      <p:sp>
        <p:nvSpPr>
          <p:cNvPr id="48" name="Inhaltsplatzhalter 2"/>
          <p:cNvSpPr txBox="1">
            <a:spLocks/>
          </p:cNvSpPr>
          <p:nvPr/>
        </p:nvSpPr>
        <p:spPr bwMode="auto">
          <a:xfrm>
            <a:off x="8024824" y="6422928"/>
            <a:ext cx="86409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bigger</a:t>
            </a:r>
            <a:endParaRPr lang="de-DE" altLang="de-DE" sz="1600" i="1" dirty="0" smtClean="0">
              <a:latin typeface="Miriam Fixed" pitchFamily="49" charset="-79"/>
              <a:cs typeface="Miriam Fixed" pitchFamily="49" charset="-79"/>
            </a:endParaRPr>
          </a:p>
        </p:txBody>
      </p:sp>
    </p:spTree>
    <p:extLst>
      <p:ext uri="{BB962C8B-B14F-4D97-AF65-F5344CB8AC3E}">
        <p14:creationId xmlns:p14="http://schemas.microsoft.com/office/powerpoint/2010/main" val="4093540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1" grpId="0"/>
      <p:bldP spid="22" grpId="0"/>
      <p:bldP spid="23" grpId="0"/>
      <p:bldP spid="25" grpId="0"/>
      <p:bldP spid="30" grpId="0"/>
      <p:bldP spid="31" grpId="0"/>
      <p:bldP spid="32" grpId="0"/>
      <p:bldP spid="33" grpId="0"/>
      <p:bldP spid="34" grpId="0"/>
      <p:bldP spid="35" grpId="0"/>
      <p:bldP spid="37" grpId="0"/>
      <p:bldP spid="26" grpId="0"/>
      <p:bldP spid="27" grpId="0"/>
      <p:bldP spid="28" grpId="0"/>
      <p:bldP spid="29" grpId="0"/>
      <p:bldP spid="36" grpId="0"/>
      <p:bldP spid="38" grpId="0"/>
      <p:bldP spid="41" grpId="0"/>
      <p:bldP spid="46" grpId="0"/>
      <p:bldP spid="47"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3</a:t>
            </a:r>
            <a:r>
              <a:rPr lang="de-DE" altLang="de-DE" b="1" dirty="0" smtClean="0">
                <a:solidFill>
                  <a:srgbClr val="003366"/>
                </a:solidFill>
              </a:rPr>
              <a:t>. </a:t>
            </a:r>
            <a:r>
              <a:rPr lang="de-DE" altLang="de-DE" dirty="0" err="1" smtClean="0">
                <a:solidFill>
                  <a:srgbClr val="003366"/>
                </a:solidFill>
              </a:rPr>
              <a:t>Inspection</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a:t>
            </a:r>
            <a:r>
              <a:rPr lang="de-DE" altLang="de-DE" dirty="0" err="1">
                <a:solidFill>
                  <a:srgbClr val="003366"/>
                </a:solidFill>
              </a:rPr>
              <a:t>s</a:t>
            </a:r>
            <a:r>
              <a:rPr lang="de-DE" altLang="de-DE" dirty="0" err="1" smtClean="0">
                <a:solidFill>
                  <a:srgbClr val="003366"/>
                </a:solidFill>
              </a:rPr>
              <a:t>ingle</a:t>
            </a:r>
            <a:r>
              <a:rPr lang="de-DE" altLang="de-DE" dirty="0" smtClean="0">
                <a:solidFill>
                  <a:srgbClr val="003366"/>
                </a:solidFill>
              </a:rPr>
              <a:t> variables</a:t>
            </a:r>
            <a:endParaRPr lang="de-DE" altLang="de-DE" sz="2000" dirty="0" smtClean="0">
              <a:solidFill>
                <a:srgbClr val="003366"/>
              </a:solidFill>
            </a:endParaRPr>
          </a:p>
        </p:txBody>
      </p:sp>
      <p:sp>
        <p:nvSpPr>
          <p:cNvPr id="27" name="Inhaltsplatzhalter 2"/>
          <p:cNvSpPr txBox="1">
            <a:spLocks/>
          </p:cNvSpPr>
          <p:nvPr/>
        </p:nvSpPr>
        <p:spPr bwMode="auto">
          <a:xfrm>
            <a:off x="899592" y="1700808"/>
            <a:ext cx="295232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summary</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1" name="Inhaltsplatzhalter 2"/>
          <p:cNvSpPr txBox="1">
            <a:spLocks/>
          </p:cNvSpPr>
          <p:nvPr/>
        </p:nvSpPr>
        <p:spPr bwMode="auto">
          <a:xfrm>
            <a:off x="539551" y="1340768"/>
            <a:ext cx="511256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First </a:t>
            </a:r>
            <a:r>
              <a:rPr lang="de-DE" altLang="de-DE" sz="1800" dirty="0" err="1" smtClean="0">
                <a:solidFill>
                  <a:srgbClr val="003366"/>
                </a:solidFill>
              </a:rPr>
              <a:t>summary</a:t>
            </a:r>
            <a:r>
              <a:rPr lang="de-DE" altLang="de-DE" sz="1800" dirty="0" smtClean="0">
                <a:solidFill>
                  <a:srgbClr val="003366"/>
                </a:solidFill>
              </a:rPr>
              <a:t> </a:t>
            </a:r>
            <a:r>
              <a:rPr lang="de-DE" altLang="de-DE" sz="1800" dirty="0" err="1" smtClean="0">
                <a:solidFill>
                  <a:srgbClr val="003366"/>
                </a:solidFill>
              </a:rPr>
              <a:t>overview</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tabular</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a:t>
            </a:r>
            <a:endParaRPr lang="de-DE" altLang="de-DE" sz="1800" i="1" dirty="0" smtClean="0">
              <a:solidFill>
                <a:srgbClr val="003366"/>
              </a:solidFill>
            </a:endParaRPr>
          </a:p>
        </p:txBody>
      </p:sp>
      <p:sp>
        <p:nvSpPr>
          <p:cNvPr id="30" name="Inhaltsplatzhalter 2"/>
          <p:cNvSpPr txBox="1">
            <a:spLocks/>
          </p:cNvSpPr>
          <p:nvPr/>
        </p:nvSpPr>
        <p:spPr bwMode="auto">
          <a:xfrm>
            <a:off x="539552" y="3356992"/>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1" name="Inhaltsplatzhalter 2"/>
          <p:cNvSpPr txBox="1">
            <a:spLocks/>
          </p:cNvSpPr>
          <p:nvPr/>
        </p:nvSpPr>
        <p:spPr bwMode="auto">
          <a:xfrm>
            <a:off x="899592" y="3861048"/>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Does</a:t>
            </a:r>
            <a:r>
              <a:rPr lang="de-DE" altLang="de-DE" sz="1800" dirty="0" smtClean="0">
                <a:solidFill>
                  <a:srgbClr val="003366"/>
                </a:solidFill>
              </a:rPr>
              <a:t> </a:t>
            </a:r>
            <a:r>
              <a:rPr lang="de-DE" altLang="de-DE" sz="1800" dirty="0" err="1" smtClean="0">
                <a:solidFill>
                  <a:srgbClr val="003366"/>
                </a:solidFill>
              </a:rPr>
              <a:t>this</a:t>
            </a:r>
            <a:r>
              <a:rPr lang="de-DE" altLang="de-DE" sz="1800" dirty="0" smtClean="0">
                <a:solidFill>
                  <a:srgbClr val="003366"/>
                </a:solidFill>
              </a:rPr>
              <a:t> </a:t>
            </a:r>
            <a:r>
              <a:rPr lang="de-DE" altLang="de-DE" sz="1800" dirty="0" err="1" smtClean="0">
                <a:solidFill>
                  <a:srgbClr val="003366"/>
                </a:solidFill>
              </a:rPr>
              <a:t>correspond</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wanted</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load</a:t>
            </a:r>
            <a:r>
              <a:rPr lang="de-DE" altLang="de-DE" sz="1800" dirty="0" smtClean="0">
                <a:solidFill>
                  <a:srgbClr val="003366"/>
                </a:solidFill>
              </a:rPr>
              <a:t>?</a:t>
            </a:r>
            <a:endParaRPr lang="de-DE" altLang="de-DE" sz="1800" i="1" dirty="0" smtClean="0">
              <a:solidFill>
                <a:srgbClr val="003366"/>
              </a:solidFill>
            </a:endParaRPr>
          </a:p>
        </p:txBody>
      </p:sp>
      <p:sp>
        <p:nvSpPr>
          <p:cNvPr id="32" name="Inhaltsplatzhalter 2"/>
          <p:cNvSpPr txBox="1">
            <a:spLocks/>
          </p:cNvSpPr>
          <p:nvPr/>
        </p:nvSpPr>
        <p:spPr bwMode="auto">
          <a:xfrm>
            <a:off x="899592" y="5102621"/>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Do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ranges</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values</a:t>
            </a:r>
            <a:r>
              <a:rPr lang="de-DE" altLang="de-DE" sz="1800" dirty="0" smtClean="0">
                <a:solidFill>
                  <a:srgbClr val="003366"/>
                </a:solidFill>
              </a:rPr>
              <a:t> </a:t>
            </a:r>
            <a:r>
              <a:rPr lang="de-DE" altLang="de-DE" sz="1800" dirty="0" err="1" smtClean="0">
                <a:solidFill>
                  <a:srgbClr val="003366"/>
                </a:solidFill>
              </a:rPr>
              <a:t>make</a:t>
            </a:r>
            <a:r>
              <a:rPr lang="de-DE" altLang="de-DE" sz="1800" dirty="0" smtClean="0">
                <a:solidFill>
                  <a:srgbClr val="003366"/>
                </a:solidFill>
              </a:rPr>
              <a:t> sense? </a:t>
            </a:r>
            <a:endParaRPr lang="de-DE" altLang="de-DE" sz="1800" i="1" dirty="0" smtClean="0">
              <a:solidFill>
                <a:srgbClr val="003366"/>
              </a:solidFill>
            </a:endParaRPr>
          </a:p>
        </p:txBody>
      </p:sp>
      <p:sp>
        <p:nvSpPr>
          <p:cNvPr id="33" name="Inhaltsplatzhalter 2"/>
          <p:cNvSpPr txBox="1">
            <a:spLocks/>
          </p:cNvSpPr>
          <p:nvPr/>
        </p:nvSpPr>
        <p:spPr bwMode="auto">
          <a:xfrm>
            <a:off x="1753966" y="5733256"/>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 </a:t>
            </a:r>
            <a:r>
              <a:rPr lang="de-DE" altLang="de-DE" sz="1600" dirty="0" err="1" smtClean="0">
                <a:solidFill>
                  <a:srgbClr val="003366"/>
                </a:solidFill>
              </a:rPr>
              <a:t>person</a:t>
            </a:r>
            <a:r>
              <a:rPr lang="de-DE" altLang="de-DE" sz="1600" dirty="0" smtClean="0">
                <a:solidFill>
                  <a:srgbClr val="003366"/>
                </a:solidFill>
              </a:rPr>
              <a:t> not in </a:t>
            </a:r>
            <a:r>
              <a:rPr lang="de-DE" altLang="de-DE" sz="1600" dirty="0" err="1" smtClean="0">
                <a:solidFill>
                  <a:srgbClr val="003366"/>
                </a:solidFill>
              </a:rPr>
              <a:t>need</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acute</a:t>
            </a:r>
            <a:r>
              <a:rPr lang="de-DE" altLang="de-DE" sz="1600" dirty="0" smtClean="0">
                <a:solidFill>
                  <a:srgbClr val="003366"/>
                </a:solidFill>
              </a:rPr>
              <a:t> </a:t>
            </a:r>
            <a:r>
              <a:rPr lang="de-DE" altLang="de-DE" sz="1600" dirty="0" err="1" smtClean="0">
                <a:solidFill>
                  <a:srgbClr val="003366"/>
                </a:solidFill>
              </a:rPr>
              <a:t>medical</a:t>
            </a:r>
            <a:r>
              <a:rPr lang="de-DE" altLang="de-DE" sz="1600" dirty="0" smtClean="0">
                <a:solidFill>
                  <a:srgbClr val="003366"/>
                </a:solidFill>
              </a:rPr>
              <a:t> </a:t>
            </a:r>
            <a:r>
              <a:rPr lang="de-DE" altLang="de-DE" sz="1600" dirty="0" err="1" smtClean="0">
                <a:solidFill>
                  <a:srgbClr val="003366"/>
                </a:solidFill>
              </a:rPr>
              <a:t>attention</a:t>
            </a:r>
            <a:r>
              <a:rPr lang="de-DE" altLang="de-DE" sz="1600" dirty="0" smtClean="0">
                <a:solidFill>
                  <a:srgbClr val="003366"/>
                </a:solidFill>
              </a:rPr>
              <a:t> </a:t>
            </a:r>
            <a:r>
              <a:rPr lang="de-DE" altLang="de-DE" sz="1600" dirty="0" err="1" smtClean="0">
                <a:solidFill>
                  <a:srgbClr val="003366"/>
                </a:solidFill>
              </a:rPr>
              <a:t>has</a:t>
            </a:r>
            <a:r>
              <a:rPr lang="de-DE" altLang="de-DE" sz="1600" dirty="0" smtClean="0">
                <a:solidFill>
                  <a:srgbClr val="003366"/>
                </a:solidFill>
              </a:rPr>
              <a:t> pulse </a:t>
            </a:r>
            <a:r>
              <a:rPr lang="de-DE" altLang="de-DE" sz="1600" dirty="0" err="1" smtClean="0">
                <a:solidFill>
                  <a:srgbClr val="003366"/>
                </a:solidFill>
              </a:rPr>
              <a:t>between</a:t>
            </a:r>
            <a:r>
              <a:rPr lang="de-DE" altLang="de-DE" sz="1600" dirty="0" smtClean="0">
                <a:solidFill>
                  <a:srgbClr val="003366"/>
                </a:solidFill>
              </a:rPr>
              <a:t> 30 </a:t>
            </a:r>
            <a:r>
              <a:rPr lang="de-DE" altLang="de-DE" sz="1600" dirty="0" err="1" smtClean="0">
                <a:solidFill>
                  <a:srgbClr val="003366"/>
                </a:solidFill>
              </a:rPr>
              <a:t>and</a:t>
            </a:r>
            <a:r>
              <a:rPr lang="de-DE" altLang="de-DE" sz="1600" dirty="0" smtClean="0">
                <a:solidFill>
                  <a:srgbClr val="003366"/>
                </a:solidFill>
              </a:rPr>
              <a:t> 200</a:t>
            </a:r>
          </a:p>
        </p:txBody>
      </p:sp>
      <p:sp>
        <p:nvSpPr>
          <p:cNvPr id="36" name="Inhaltsplatzhalter 2"/>
          <p:cNvSpPr txBox="1">
            <a:spLocks/>
          </p:cNvSpPr>
          <p:nvPr/>
        </p:nvSpPr>
        <p:spPr bwMode="auto">
          <a:xfrm>
            <a:off x="1744913" y="6021957"/>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an adult </a:t>
            </a:r>
            <a:r>
              <a:rPr lang="de-DE" altLang="de-DE" sz="1600" dirty="0" err="1" smtClean="0">
                <a:solidFill>
                  <a:srgbClr val="003366"/>
                </a:solidFill>
              </a:rPr>
              <a:t>would</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expected</a:t>
            </a:r>
            <a:r>
              <a:rPr lang="de-DE" altLang="de-DE" sz="1600" dirty="0" smtClean="0">
                <a:solidFill>
                  <a:srgbClr val="003366"/>
                </a:solidFill>
              </a:rPr>
              <a:t> </a:t>
            </a:r>
            <a:r>
              <a:rPr lang="de-DE" altLang="de-DE" sz="1600" dirty="0" err="1" smtClean="0">
                <a:solidFill>
                  <a:srgbClr val="003366"/>
                </a:solidFill>
              </a:rPr>
              <a:t>to</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between</a:t>
            </a:r>
            <a:r>
              <a:rPr lang="de-DE" altLang="de-DE" sz="1600" dirty="0" smtClean="0">
                <a:solidFill>
                  <a:srgbClr val="003366"/>
                </a:solidFill>
              </a:rPr>
              <a:t> 50 </a:t>
            </a:r>
            <a:r>
              <a:rPr lang="de-DE" altLang="de-DE" sz="1600" dirty="0" err="1" smtClean="0">
                <a:solidFill>
                  <a:srgbClr val="003366"/>
                </a:solidFill>
              </a:rPr>
              <a:t>and</a:t>
            </a:r>
            <a:r>
              <a:rPr lang="de-DE" altLang="de-DE" sz="1600" dirty="0" smtClean="0">
                <a:solidFill>
                  <a:srgbClr val="003366"/>
                </a:solidFill>
              </a:rPr>
              <a:t> 100 </a:t>
            </a:r>
            <a:r>
              <a:rPr lang="de-DE" altLang="de-DE" sz="1600" dirty="0" err="1" smtClean="0">
                <a:solidFill>
                  <a:srgbClr val="003366"/>
                </a:solidFill>
              </a:rPr>
              <a:t>inches</a:t>
            </a:r>
            <a:r>
              <a:rPr lang="de-DE" altLang="de-DE" sz="1600" dirty="0" smtClean="0">
                <a:solidFill>
                  <a:srgbClr val="003366"/>
                </a:solidFill>
              </a:rPr>
              <a:t> </a:t>
            </a:r>
            <a:r>
              <a:rPr lang="de-DE" altLang="de-DE" sz="1600" dirty="0" err="1" smtClean="0">
                <a:solidFill>
                  <a:srgbClr val="003366"/>
                </a:solidFill>
              </a:rPr>
              <a:t>tall</a:t>
            </a:r>
            <a:endParaRPr lang="de-DE" altLang="de-DE" sz="1600" dirty="0" smtClean="0">
              <a:solidFill>
                <a:srgbClr val="003366"/>
              </a:solidFill>
            </a:endParaRPr>
          </a:p>
        </p:txBody>
      </p:sp>
      <p:sp>
        <p:nvSpPr>
          <p:cNvPr id="37" name="Inhaltsplatzhalter 2"/>
          <p:cNvSpPr txBox="1">
            <a:spLocks/>
          </p:cNvSpPr>
          <p:nvPr/>
        </p:nvSpPr>
        <p:spPr bwMode="auto">
          <a:xfrm>
            <a:off x="1745582" y="6309320"/>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an adult </a:t>
            </a:r>
            <a:r>
              <a:rPr lang="de-DE" altLang="de-DE" sz="1600" dirty="0" err="1" smtClean="0">
                <a:solidFill>
                  <a:srgbClr val="003366"/>
                </a:solidFill>
              </a:rPr>
              <a:t>would</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expected</a:t>
            </a:r>
            <a:r>
              <a:rPr lang="de-DE" altLang="de-DE" sz="1600" dirty="0" smtClean="0">
                <a:solidFill>
                  <a:srgbClr val="003366"/>
                </a:solidFill>
              </a:rPr>
              <a:t> </a:t>
            </a:r>
            <a:r>
              <a:rPr lang="de-DE" altLang="de-DE" sz="1600" dirty="0" err="1" smtClean="0">
                <a:solidFill>
                  <a:srgbClr val="003366"/>
                </a:solidFill>
              </a:rPr>
              <a:t>to</a:t>
            </a:r>
            <a:r>
              <a:rPr lang="de-DE" altLang="de-DE" sz="1600" dirty="0" smtClean="0">
                <a:solidFill>
                  <a:srgbClr val="003366"/>
                </a:solidFill>
              </a:rPr>
              <a:t> </a:t>
            </a:r>
            <a:r>
              <a:rPr lang="de-DE" altLang="de-DE" sz="1600" dirty="0" err="1" smtClean="0">
                <a:solidFill>
                  <a:srgbClr val="003366"/>
                </a:solidFill>
              </a:rPr>
              <a:t>weigh</a:t>
            </a:r>
            <a:r>
              <a:rPr lang="de-DE" altLang="de-DE" sz="1600" dirty="0" smtClean="0">
                <a:solidFill>
                  <a:srgbClr val="003366"/>
                </a:solidFill>
              </a:rPr>
              <a:t> </a:t>
            </a:r>
            <a:r>
              <a:rPr lang="de-DE" altLang="de-DE" sz="1600" dirty="0" err="1" smtClean="0">
                <a:solidFill>
                  <a:srgbClr val="003366"/>
                </a:solidFill>
              </a:rPr>
              <a:t>between</a:t>
            </a:r>
            <a:r>
              <a:rPr lang="de-DE" altLang="de-DE" sz="1600" dirty="0" smtClean="0">
                <a:solidFill>
                  <a:srgbClr val="003366"/>
                </a:solidFill>
              </a:rPr>
              <a:t> 70 </a:t>
            </a:r>
            <a:r>
              <a:rPr lang="de-DE" altLang="de-DE" sz="1600" dirty="0" err="1" smtClean="0">
                <a:solidFill>
                  <a:srgbClr val="003366"/>
                </a:solidFill>
              </a:rPr>
              <a:t>and</a:t>
            </a:r>
            <a:r>
              <a:rPr lang="de-DE" altLang="de-DE" sz="1600" dirty="0" smtClean="0">
                <a:solidFill>
                  <a:srgbClr val="003366"/>
                </a:solidFill>
              </a:rPr>
              <a:t> 400 </a:t>
            </a:r>
            <a:r>
              <a:rPr lang="de-DE" altLang="de-DE" sz="1600" dirty="0" err="1" smtClean="0">
                <a:solidFill>
                  <a:srgbClr val="003366"/>
                </a:solidFill>
              </a:rPr>
              <a:t>pounds</a:t>
            </a:r>
            <a:endParaRPr lang="de-DE" altLang="de-DE" sz="1600" dirty="0" smtClean="0">
              <a:solidFill>
                <a:srgbClr val="003366"/>
              </a:solidFill>
            </a:endParaRPr>
          </a:p>
        </p:txBody>
      </p:sp>
      <p:sp>
        <p:nvSpPr>
          <p:cNvPr id="38" name="Inhaltsplatzhalter 2"/>
          <p:cNvSpPr txBox="1">
            <a:spLocks/>
          </p:cNvSpPr>
          <p:nvPr/>
        </p:nvSpPr>
        <p:spPr bwMode="auto">
          <a:xfrm>
            <a:off x="917697" y="429309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Are all variables </a:t>
            </a:r>
            <a:r>
              <a:rPr lang="de-DE" altLang="de-DE" sz="1800" dirty="0" err="1" smtClean="0">
                <a:solidFill>
                  <a:srgbClr val="003366"/>
                </a:solidFill>
              </a:rPr>
              <a:t>there</a:t>
            </a:r>
            <a:r>
              <a:rPr lang="de-DE" altLang="de-DE" sz="1800" dirty="0">
                <a:solidFill>
                  <a:srgbClr val="003366"/>
                </a:solidFill>
              </a:rPr>
              <a:t> </a:t>
            </a:r>
            <a:r>
              <a:rPr lang="de-DE" altLang="de-DE" sz="1800" dirty="0" err="1" smtClean="0">
                <a:solidFill>
                  <a:srgbClr val="003366"/>
                </a:solidFill>
              </a:rPr>
              <a:t>with</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right</a:t>
            </a:r>
            <a:r>
              <a:rPr lang="de-DE" altLang="de-DE" sz="1800" dirty="0" smtClean="0">
                <a:solidFill>
                  <a:srgbClr val="003366"/>
                </a:solidFill>
              </a:rPr>
              <a:t> </a:t>
            </a:r>
            <a:r>
              <a:rPr lang="de-DE" altLang="de-DE" sz="1800" dirty="0" err="1" smtClean="0">
                <a:solidFill>
                  <a:srgbClr val="003366"/>
                </a:solidFill>
              </a:rPr>
              <a:t>entries</a:t>
            </a:r>
            <a:r>
              <a:rPr lang="de-DE" altLang="de-DE" sz="1800" dirty="0" smtClean="0">
                <a:solidFill>
                  <a:srgbClr val="003366"/>
                </a:solidFill>
              </a:rPr>
              <a:t>?</a:t>
            </a:r>
            <a:endParaRPr lang="de-DE" altLang="de-DE" sz="1800" i="1" dirty="0" smtClean="0">
              <a:solidFill>
                <a:srgbClr val="003366"/>
              </a:solidFill>
            </a:endParaRPr>
          </a:p>
        </p:txBody>
      </p:sp>
      <p:sp>
        <p:nvSpPr>
          <p:cNvPr id="39" name="Inhaltsplatzhalter 2"/>
          <p:cNvSpPr txBox="1">
            <a:spLocks/>
          </p:cNvSpPr>
          <p:nvPr/>
        </p:nvSpPr>
        <p:spPr bwMode="auto">
          <a:xfrm>
            <a:off x="1340024" y="4653136"/>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if</a:t>
            </a:r>
            <a:r>
              <a:rPr lang="de-DE" altLang="de-DE" sz="1600" dirty="0" smtClean="0">
                <a:solidFill>
                  <a:srgbClr val="003366"/>
                </a:solidFill>
              </a:rPr>
              <a:t> not, </a:t>
            </a:r>
            <a:r>
              <a:rPr lang="de-DE" altLang="de-DE" sz="1600" dirty="0" err="1" smtClean="0">
                <a:solidFill>
                  <a:srgbClr val="003366"/>
                </a:solidFill>
              </a:rPr>
              <a:t>could</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wrong</a:t>
            </a:r>
            <a:r>
              <a:rPr lang="de-DE" altLang="de-DE" sz="1600" dirty="0" smtClean="0">
                <a:solidFill>
                  <a:srgbClr val="003366"/>
                </a:solidFill>
              </a:rPr>
              <a:t> </a:t>
            </a:r>
            <a:r>
              <a:rPr lang="de-DE" altLang="de-DE" sz="1600" dirty="0" err="1" smtClean="0">
                <a:solidFill>
                  <a:srgbClr val="003366"/>
                </a:solidFill>
              </a:rPr>
              <a:t>ordering</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columns</a:t>
            </a:r>
            <a:r>
              <a:rPr lang="de-DE" altLang="de-DE" sz="1600" dirty="0" smtClean="0">
                <a:solidFill>
                  <a:srgbClr val="003366"/>
                </a:solidFill>
              </a:rPr>
              <a:t> </a:t>
            </a:r>
            <a:r>
              <a:rPr lang="de-DE" altLang="de-DE" sz="1600" dirty="0" err="1" smtClean="0">
                <a:solidFill>
                  <a:srgbClr val="003366"/>
                </a:solidFill>
              </a:rPr>
              <a:t>or</a:t>
            </a:r>
            <a:r>
              <a:rPr lang="de-DE" altLang="de-DE" sz="1600" dirty="0" smtClean="0">
                <a:solidFill>
                  <a:srgbClr val="003366"/>
                </a:solidFill>
              </a:rPr>
              <a:t> </a:t>
            </a:r>
            <a:r>
              <a:rPr lang="de-DE" altLang="de-DE" sz="1600" dirty="0" err="1" smtClean="0">
                <a:solidFill>
                  <a:srgbClr val="003366"/>
                </a:solidFill>
              </a:rPr>
              <a:t>garbage</a:t>
            </a:r>
            <a:r>
              <a:rPr lang="de-DE" altLang="de-DE" sz="1600" dirty="0" smtClean="0">
                <a:solidFill>
                  <a:srgbClr val="003366"/>
                </a:solidFill>
              </a:rPr>
              <a:t>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start</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file</a:t>
            </a:r>
            <a:endParaRPr lang="de-DE" altLang="de-DE" sz="1600" dirty="0" smtClean="0">
              <a:solidFill>
                <a:srgbClr val="003366"/>
              </a:solidFill>
            </a:endParaRPr>
          </a:p>
        </p:txBody>
      </p:sp>
      <p:sp>
        <p:nvSpPr>
          <p:cNvPr id="49" name="Inhaltsplatzhalter 2"/>
          <p:cNvSpPr txBox="1">
            <a:spLocks/>
          </p:cNvSpPr>
          <p:nvPr/>
        </p:nvSpPr>
        <p:spPr bwMode="auto">
          <a:xfrm>
            <a:off x="1348660" y="5453608"/>
            <a:ext cx="753670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e.g. pulse, </a:t>
            </a:r>
            <a:r>
              <a:rPr lang="de-DE" altLang="de-DE" sz="1600" dirty="0" err="1" smtClean="0">
                <a:solidFill>
                  <a:srgbClr val="003366"/>
                </a:solidFill>
              </a:rPr>
              <a:t>height</a:t>
            </a:r>
            <a:r>
              <a:rPr lang="de-DE" altLang="de-DE" sz="1600" dirty="0" smtClean="0">
                <a:solidFill>
                  <a:srgbClr val="003366"/>
                </a:solidFill>
              </a:rPr>
              <a:t> </a:t>
            </a:r>
            <a:r>
              <a:rPr lang="de-DE" altLang="de-DE" sz="1600" dirty="0" err="1" smtClean="0">
                <a:solidFill>
                  <a:srgbClr val="003366"/>
                </a:solidFill>
              </a:rPr>
              <a:t>and</a:t>
            </a:r>
            <a:r>
              <a:rPr lang="de-DE" altLang="de-DE" sz="1600" dirty="0" smtClean="0">
                <a:solidFill>
                  <a:srgbClr val="003366"/>
                </a:solidFill>
              </a:rPr>
              <a:t> </a:t>
            </a:r>
            <a:r>
              <a:rPr lang="de-DE" altLang="de-DE" sz="1600" dirty="0" err="1" smtClean="0">
                <a:solidFill>
                  <a:srgbClr val="003366"/>
                </a:solidFill>
              </a:rPr>
              <a:t>weight</a:t>
            </a:r>
            <a:r>
              <a:rPr lang="de-DE" altLang="de-DE" sz="1600" dirty="0" smtClean="0">
                <a:solidFill>
                  <a:srgbClr val="003366"/>
                </a:solidFill>
              </a:rPr>
              <a:t> </a:t>
            </a:r>
            <a:r>
              <a:rPr lang="de-DE" altLang="de-DE" sz="1600" dirty="0" err="1" smtClean="0">
                <a:solidFill>
                  <a:srgbClr val="003366"/>
                </a:solidFill>
              </a:rPr>
              <a:t>should</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numbers</a:t>
            </a:r>
            <a:r>
              <a:rPr lang="de-DE" altLang="de-DE" sz="1600" dirty="0" smtClean="0">
                <a:solidFill>
                  <a:srgbClr val="003366"/>
                </a:solidFill>
              </a:rPr>
              <a:t>; ran/</a:t>
            </a:r>
            <a:r>
              <a:rPr lang="de-DE" altLang="de-DE" sz="1600" dirty="0" err="1" smtClean="0">
                <a:solidFill>
                  <a:srgbClr val="003366"/>
                </a:solidFill>
              </a:rPr>
              <a:t>smokes</a:t>
            </a:r>
            <a:r>
              <a:rPr lang="de-DE" altLang="de-DE" sz="1600" dirty="0" smtClean="0">
                <a:solidFill>
                  <a:srgbClr val="003366"/>
                </a:solidFill>
              </a:rPr>
              <a:t> </a:t>
            </a:r>
            <a:r>
              <a:rPr lang="de-DE" altLang="de-DE" sz="1600" dirty="0" err="1" smtClean="0">
                <a:solidFill>
                  <a:srgbClr val="003366"/>
                </a:solidFill>
              </a:rPr>
              <a:t>should</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logical</a:t>
            </a:r>
            <a:endParaRPr lang="de-DE" altLang="de-DE" sz="1600" dirty="0" smtClean="0">
              <a:solidFill>
                <a:srgbClr val="003366"/>
              </a:solidFill>
            </a:endParaRPr>
          </a:p>
        </p:txBody>
      </p:sp>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81" y="2158928"/>
            <a:ext cx="8822707" cy="1030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43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500"/>
                                        <p:tgtEl>
                                          <p:spTgt spid="410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1" grpId="0"/>
      <p:bldP spid="30" grpId="0"/>
      <p:bldP spid="31" grpId="0"/>
      <p:bldP spid="32" grpId="0"/>
      <p:bldP spid="33" grpId="0"/>
      <p:bldP spid="36" grpId="0"/>
      <p:bldP spid="37" grpId="0"/>
      <p:bldP spid="38" grpId="0"/>
      <p:bldP spid="39"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3</a:t>
            </a:r>
            <a:r>
              <a:rPr lang="de-DE" altLang="de-DE" b="1" dirty="0" smtClean="0">
                <a:solidFill>
                  <a:srgbClr val="003366"/>
                </a:solidFill>
              </a:rPr>
              <a:t>. </a:t>
            </a:r>
            <a:r>
              <a:rPr lang="de-DE" altLang="de-DE" dirty="0" err="1" smtClean="0">
                <a:solidFill>
                  <a:srgbClr val="003366"/>
                </a:solidFill>
              </a:rPr>
              <a:t>Inspection</a:t>
            </a:r>
            <a:r>
              <a:rPr lang="de-DE" altLang="de-DE" dirty="0" smtClean="0">
                <a:solidFill>
                  <a:srgbClr val="003366"/>
                </a:solidFill>
              </a:rPr>
              <a:t>: Logical </a:t>
            </a:r>
            <a:r>
              <a:rPr lang="de-DE" altLang="de-DE" dirty="0" err="1" smtClean="0">
                <a:solidFill>
                  <a:srgbClr val="003366"/>
                </a:solidFill>
              </a:rPr>
              <a:t>and</a:t>
            </a:r>
            <a:r>
              <a:rPr lang="de-DE" altLang="de-DE" dirty="0" smtClean="0">
                <a:solidFill>
                  <a:srgbClr val="003366"/>
                </a:solidFill>
              </a:rPr>
              <a:t> nominal variables</a:t>
            </a:r>
            <a:endParaRPr lang="de-DE" altLang="de-DE" sz="2000" dirty="0" smtClean="0">
              <a:solidFill>
                <a:srgbClr val="003366"/>
              </a:solidFill>
            </a:endParaRPr>
          </a:p>
        </p:txBody>
      </p:sp>
      <p:sp>
        <p:nvSpPr>
          <p:cNvPr id="30" name="Inhaltsplatzhalter 2"/>
          <p:cNvSpPr txBox="1">
            <a:spLocks/>
          </p:cNvSpPr>
          <p:nvPr/>
        </p:nvSpPr>
        <p:spPr bwMode="auto">
          <a:xfrm>
            <a:off x="403919" y="4886597"/>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1" name="Inhaltsplatzhalter 2"/>
          <p:cNvSpPr txBox="1">
            <a:spLocks/>
          </p:cNvSpPr>
          <p:nvPr/>
        </p:nvSpPr>
        <p:spPr bwMode="auto">
          <a:xfrm>
            <a:off x="539551" y="1556792"/>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absolute </a:t>
            </a:r>
            <a:r>
              <a:rPr lang="de-DE" altLang="de-DE" sz="1800" dirty="0" err="1" smtClean="0">
                <a:solidFill>
                  <a:srgbClr val="003366"/>
                </a:solidFill>
              </a:rPr>
              <a:t>frequencies</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variable:</a:t>
            </a:r>
            <a:endParaRPr lang="de-DE" altLang="de-DE" sz="1800" i="1" dirty="0" smtClean="0">
              <a:solidFill>
                <a:srgbClr val="003366"/>
              </a:solidFill>
            </a:endParaRPr>
          </a:p>
        </p:txBody>
      </p:sp>
      <p:sp>
        <p:nvSpPr>
          <p:cNvPr id="32" name="Inhaltsplatzhalter 2"/>
          <p:cNvSpPr txBox="1">
            <a:spLocks/>
          </p:cNvSpPr>
          <p:nvPr/>
        </p:nvSpPr>
        <p:spPr bwMode="auto">
          <a:xfrm>
            <a:off x="899593" y="5345388"/>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Which</a:t>
            </a:r>
            <a:r>
              <a:rPr lang="de-DE" altLang="de-DE" sz="1800" dirty="0" smtClean="0">
                <a:solidFill>
                  <a:srgbClr val="003366"/>
                </a:solidFill>
              </a:rPr>
              <a:t> </a:t>
            </a:r>
            <a:r>
              <a:rPr lang="de-DE" altLang="de-DE" sz="1800" dirty="0" err="1" smtClean="0">
                <a:solidFill>
                  <a:srgbClr val="003366"/>
                </a:solidFill>
              </a:rPr>
              <a:t>entries</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most</a:t>
            </a:r>
            <a:r>
              <a:rPr lang="de-DE" altLang="de-DE" sz="1800" dirty="0" smtClean="0">
                <a:solidFill>
                  <a:srgbClr val="003366"/>
                </a:solidFill>
              </a:rPr>
              <a:t>/</a:t>
            </a:r>
            <a:r>
              <a:rPr lang="de-DE" altLang="de-DE" sz="1800" dirty="0" err="1" smtClean="0">
                <a:solidFill>
                  <a:srgbClr val="003366"/>
                </a:solidFill>
              </a:rPr>
              <a:t>less</a:t>
            </a:r>
            <a:r>
              <a:rPr lang="de-DE" altLang="de-DE" sz="1800" dirty="0" smtClean="0">
                <a:solidFill>
                  <a:srgbClr val="003366"/>
                </a:solidFill>
              </a:rPr>
              <a:t> </a:t>
            </a:r>
            <a:r>
              <a:rPr lang="de-DE" altLang="de-DE" sz="1800" dirty="0" err="1" smtClean="0">
                <a:solidFill>
                  <a:srgbClr val="003366"/>
                </a:solidFill>
              </a:rPr>
              <a:t>frequent</a:t>
            </a:r>
            <a:r>
              <a:rPr lang="de-DE" altLang="de-DE" sz="1800" dirty="0" smtClean="0">
                <a:solidFill>
                  <a:srgbClr val="003366"/>
                </a:solidFill>
              </a:rPr>
              <a:t>?</a:t>
            </a:r>
            <a:endParaRPr lang="de-DE" altLang="de-DE" sz="1800" i="1" dirty="0" smtClean="0">
              <a:solidFill>
                <a:srgbClr val="003366"/>
              </a:solidFill>
            </a:endParaRPr>
          </a:p>
        </p:txBody>
      </p:sp>
      <p:sp>
        <p:nvSpPr>
          <p:cNvPr id="34" name="Inhaltsplatzhalter 2"/>
          <p:cNvSpPr txBox="1">
            <a:spLocks/>
          </p:cNvSpPr>
          <p:nvPr/>
        </p:nvSpPr>
        <p:spPr bwMode="auto">
          <a:xfrm>
            <a:off x="1331640" y="5985076"/>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description</a:t>
            </a:r>
            <a:r>
              <a:rPr lang="de-DE" altLang="de-DE" sz="1600" dirty="0" smtClean="0">
                <a:solidFill>
                  <a:srgbClr val="003366"/>
                </a:solidFill>
              </a:rPr>
              <a:t> </a:t>
            </a:r>
            <a:r>
              <a:rPr lang="de-DE" altLang="de-DE" sz="1600" dirty="0" err="1" smtClean="0">
                <a:solidFill>
                  <a:srgbClr val="003366"/>
                </a:solidFill>
              </a:rPr>
              <a:t>says</a:t>
            </a:r>
            <a:r>
              <a:rPr lang="de-DE" altLang="de-DE" sz="1600" dirty="0" smtClean="0">
                <a:solidFill>
                  <a:srgbClr val="003366"/>
                </a:solidFill>
              </a:rPr>
              <a:t> a </a:t>
            </a:r>
            <a:r>
              <a:rPr lang="de-DE" altLang="de-DE" sz="1600" dirty="0" err="1" smtClean="0">
                <a:solidFill>
                  <a:srgbClr val="003366"/>
                </a:solidFill>
              </a:rPr>
              <a:t>coin</a:t>
            </a:r>
            <a:r>
              <a:rPr lang="de-DE" altLang="de-DE" sz="1600" dirty="0" smtClean="0">
                <a:solidFill>
                  <a:srgbClr val="003366"/>
                </a:solidFill>
              </a:rPr>
              <a:t> was </a:t>
            </a:r>
            <a:r>
              <a:rPr lang="de-DE" altLang="de-DE" sz="1600" dirty="0" err="1" smtClean="0">
                <a:solidFill>
                  <a:srgbClr val="003366"/>
                </a:solidFill>
              </a:rPr>
              <a:t>flipped</a:t>
            </a:r>
            <a:r>
              <a:rPr lang="de-DE" altLang="de-DE" sz="1600" dirty="0" smtClean="0">
                <a:solidFill>
                  <a:srgbClr val="003366"/>
                </a:solidFill>
              </a:rPr>
              <a:t> – </a:t>
            </a:r>
            <a:r>
              <a:rPr lang="de-DE" altLang="de-DE" sz="1600" dirty="0" err="1" smtClean="0">
                <a:solidFill>
                  <a:srgbClr val="003366"/>
                </a:solidFill>
              </a:rPr>
              <a:t>one</a:t>
            </a:r>
            <a:r>
              <a:rPr lang="de-DE" altLang="de-DE" sz="1600" dirty="0" smtClean="0">
                <a:solidFill>
                  <a:srgbClr val="003366"/>
                </a:solidFill>
              </a:rPr>
              <a:t> </a:t>
            </a:r>
            <a:r>
              <a:rPr lang="de-DE" altLang="de-DE" sz="1600" dirty="0" err="1" smtClean="0">
                <a:solidFill>
                  <a:srgbClr val="003366"/>
                </a:solidFill>
              </a:rPr>
              <a:t>would</a:t>
            </a:r>
            <a:r>
              <a:rPr lang="de-DE" altLang="de-DE" sz="1600" dirty="0" smtClean="0">
                <a:solidFill>
                  <a:srgbClr val="003366"/>
                </a:solidFill>
              </a:rPr>
              <a:t> </a:t>
            </a:r>
            <a:r>
              <a:rPr lang="de-DE" altLang="de-DE" sz="1600" dirty="0" err="1" smtClean="0">
                <a:solidFill>
                  <a:srgbClr val="003366"/>
                </a:solidFill>
              </a:rPr>
              <a:t>expect</a:t>
            </a:r>
            <a:r>
              <a:rPr lang="de-DE" altLang="de-DE" sz="1600" dirty="0" smtClean="0">
                <a:solidFill>
                  <a:srgbClr val="003366"/>
                </a:solidFill>
              </a:rPr>
              <a:t> </a:t>
            </a:r>
            <a:r>
              <a:rPr lang="de-DE" altLang="de-DE" sz="1600" dirty="0" err="1" smtClean="0">
                <a:solidFill>
                  <a:srgbClr val="003366"/>
                </a:solidFill>
              </a:rPr>
              <a:t>sth</a:t>
            </a:r>
            <a:r>
              <a:rPr lang="de-DE" altLang="de-DE" sz="1600" dirty="0" smtClean="0">
                <a:solidFill>
                  <a:srgbClr val="003366"/>
                </a:solidFill>
              </a:rPr>
              <a:t> </a:t>
            </a:r>
            <a:r>
              <a:rPr lang="de-DE" altLang="de-DE" sz="1600" dirty="0" err="1" smtClean="0">
                <a:solidFill>
                  <a:srgbClr val="003366"/>
                </a:solidFill>
              </a:rPr>
              <a:t>close</a:t>
            </a:r>
            <a:r>
              <a:rPr lang="de-DE" altLang="de-DE" sz="1600" dirty="0" smtClean="0">
                <a:solidFill>
                  <a:srgbClr val="003366"/>
                </a:solidFill>
              </a:rPr>
              <a:t> </a:t>
            </a:r>
            <a:r>
              <a:rPr lang="de-DE" altLang="de-DE" sz="1600" dirty="0" err="1" smtClean="0">
                <a:solidFill>
                  <a:srgbClr val="003366"/>
                </a:solidFill>
              </a:rPr>
              <a:t>to</a:t>
            </a:r>
            <a:r>
              <a:rPr lang="de-DE" altLang="de-DE" sz="1600" dirty="0" smtClean="0">
                <a:solidFill>
                  <a:srgbClr val="003366"/>
                </a:solidFill>
              </a:rPr>
              <a:t> 50/50</a:t>
            </a:r>
          </a:p>
        </p:txBody>
      </p:sp>
      <p:sp>
        <p:nvSpPr>
          <p:cNvPr id="16" name="Inhaltsplatzhalter 2"/>
          <p:cNvSpPr txBox="1">
            <a:spLocks/>
          </p:cNvSpPr>
          <p:nvPr/>
        </p:nvSpPr>
        <p:spPr bwMode="auto">
          <a:xfrm>
            <a:off x="899592" y="1872236"/>
            <a:ext cx="295232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pulsedata$ran</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17" name="Inhaltsplatzhalter 2"/>
          <p:cNvSpPr txBox="1">
            <a:spLocks/>
          </p:cNvSpPr>
          <p:nvPr/>
        </p:nvSpPr>
        <p:spPr bwMode="auto">
          <a:xfrm>
            <a:off x="539551" y="2205949"/>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relative </a:t>
            </a:r>
            <a:r>
              <a:rPr lang="de-DE" altLang="de-DE" sz="1800" dirty="0" err="1" smtClean="0">
                <a:solidFill>
                  <a:srgbClr val="003366"/>
                </a:solidFill>
              </a:rPr>
              <a:t>frequencies</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variable:</a:t>
            </a:r>
            <a:endParaRPr lang="de-DE" altLang="de-DE" sz="1800" i="1" dirty="0" smtClean="0">
              <a:solidFill>
                <a:srgbClr val="003366"/>
              </a:solidFill>
            </a:endParaRPr>
          </a:p>
        </p:txBody>
      </p:sp>
      <p:sp>
        <p:nvSpPr>
          <p:cNvPr id="18" name="Inhaltsplatzhalter 2"/>
          <p:cNvSpPr txBox="1">
            <a:spLocks/>
          </p:cNvSpPr>
          <p:nvPr/>
        </p:nvSpPr>
        <p:spPr bwMode="auto">
          <a:xfrm>
            <a:off x="899592" y="2557605"/>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pulsedata$ran</a:t>
            </a:r>
            <a:r>
              <a:rPr lang="de-DE" altLang="de-DE" sz="1800" b="1" dirty="0" smtClean="0">
                <a:latin typeface="Miriam Fixed" pitchFamily="49" charset="-79"/>
                <a:cs typeface="Miriam Fixed" pitchFamily="49" charset="-79"/>
              </a:rPr>
              <a:t>)/</a:t>
            </a:r>
            <a:r>
              <a:rPr lang="de-DE" altLang="de-DE" sz="1800" b="1" dirty="0" err="1">
                <a:latin typeface="Miriam Fixed" pitchFamily="49" charset="-79"/>
                <a:cs typeface="Miriam Fixed" pitchFamily="49" charset="-79"/>
              </a:rPr>
              <a:t>length</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pulsedata$ran</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633" y="1728220"/>
            <a:ext cx="11715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362" y="2448300"/>
            <a:ext cx="19050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Inhaltsplatzhalter 2"/>
          <p:cNvSpPr txBox="1">
            <a:spLocks/>
          </p:cNvSpPr>
          <p:nvPr/>
        </p:nvSpPr>
        <p:spPr bwMode="auto">
          <a:xfrm>
            <a:off x="1322587" y="5706097"/>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a:solidFill>
                  <a:srgbClr val="003366"/>
                </a:solidFill>
              </a:rPr>
              <a:t>t</a:t>
            </a:r>
            <a:r>
              <a:rPr lang="de-DE" altLang="de-DE" sz="1600" dirty="0" err="1" smtClean="0">
                <a:solidFill>
                  <a:srgbClr val="003366"/>
                </a:solidFill>
              </a:rPr>
              <a:t>he</a:t>
            </a:r>
            <a:r>
              <a:rPr lang="de-DE" altLang="de-DE" sz="1600" dirty="0" smtClean="0">
                <a:solidFill>
                  <a:srgbClr val="003366"/>
                </a:solidFill>
              </a:rPr>
              <a:t> </a:t>
            </a:r>
            <a:r>
              <a:rPr lang="de-DE" altLang="de-DE" sz="1600" dirty="0" err="1" smtClean="0">
                <a:solidFill>
                  <a:srgbClr val="003366"/>
                </a:solidFill>
              </a:rPr>
              <a:t>amount</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students</a:t>
            </a:r>
            <a:r>
              <a:rPr lang="de-DE" altLang="de-DE" sz="1600" dirty="0" smtClean="0">
                <a:solidFill>
                  <a:srgbClr val="003366"/>
                </a:solidFill>
              </a:rPr>
              <a:t> </a:t>
            </a:r>
            <a:r>
              <a:rPr lang="de-DE" altLang="de-DE" sz="1600" dirty="0" err="1" smtClean="0">
                <a:solidFill>
                  <a:srgbClr val="003366"/>
                </a:solidFill>
              </a:rPr>
              <a:t>which</a:t>
            </a:r>
            <a:r>
              <a:rPr lang="de-DE" altLang="de-DE" sz="1600" dirty="0" smtClean="0">
                <a:solidFill>
                  <a:srgbClr val="003366"/>
                </a:solidFill>
              </a:rPr>
              <a:t> </a:t>
            </a:r>
            <a:r>
              <a:rPr lang="de-DE" altLang="de-DE" sz="1600" dirty="0" err="1" smtClean="0">
                <a:solidFill>
                  <a:srgbClr val="003366"/>
                </a:solidFill>
              </a:rPr>
              <a:t>didn‘t</a:t>
            </a:r>
            <a:r>
              <a:rPr lang="de-DE" altLang="de-DE" sz="1600" dirty="0" smtClean="0">
                <a:solidFill>
                  <a:srgbClr val="003366"/>
                </a:solidFill>
              </a:rPr>
              <a:t> ran </a:t>
            </a:r>
            <a:r>
              <a:rPr lang="de-DE" altLang="de-DE" sz="1600" dirty="0" err="1" smtClean="0">
                <a:solidFill>
                  <a:srgbClr val="003366"/>
                </a:solidFill>
              </a:rPr>
              <a:t>is</a:t>
            </a:r>
            <a:r>
              <a:rPr lang="de-DE" altLang="de-DE" sz="1600" dirty="0" smtClean="0">
                <a:solidFill>
                  <a:srgbClr val="003366"/>
                </a:solidFill>
              </a:rPr>
              <a:t> </a:t>
            </a:r>
            <a:r>
              <a:rPr lang="de-DE" altLang="de-DE" sz="1600" dirty="0" err="1" smtClean="0">
                <a:solidFill>
                  <a:srgbClr val="003366"/>
                </a:solidFill>
              </a:rPr>
              <a:t>almost</a:t>
            </a:r>
            <a:r>
              <a:rPr lang="de-DE" altLang="de-DE" sz="1600" dirty="0" smtClean="0">
                <a:solidFill>
                  <a:srgbClr val="003366"/>
                </a:solidFill>
              </a:rPr>
              <a:t> double </a:t>
            </a:r>
            <a:r>
              <a:rPr lang="de-DE" altLang="de-DE" sz="1600" dirty="0" err="1" smtClean="0">
                <a:solidFill>
                  <a:srgbClr val="003366"/>
                </a:solidFill>
              </a:rPr>
              <a:t>those</a:t>
            </a:r>
            <a:r>
              <a:rPr lang="de-DE" altLang="de-DE" sz="1600" dirty="0" smtClean="0">
                <a:solidFill>
                  <a:srgbClr val="003366"/>
                </a:solidFill>
              </a:rPr>
              <a:t> </a:t>
            </a:r>
            <a:r>
              <a:rPr lang="de-DE" altLang="de-DE" sz="1600" dirty="0" err="1" smtClean="0">
                <a:solidFill>
                  <a:srgbClr val="003366"/>
                </a:solidFill>
              </a:rPr>
              <a:t>who</a:t>
            </a:r>
            <a:r>
              <a:rPr lang="de-DE" altLang="de-DE" sz="1600" dirty="0" smtClean="0">
                <a:solidFill>
                  <a:srgbClr val="003366"/>
                </a:solidFill>
              </a:rPr>
              <a:t> </a:t>
            </a:r>
            <a:r>
              <a:rPr lang="de-DE" altLang="de-DE" sz="1600" dirty="0" err="1" smtClean="0">
                <a:solidFill>
                  <a:srgbClr val="003366"/>
                </a:solidFill>
              </a:rPr>
              <a:t>did</a:t>
            </a:r>
            <a:endParaRPr lang="de-DE" altLang="de-DE" sz="1600" dirty="0" smtClean="0">
              <a:solidFill>
                <a:srgbClr val="003366"/>
              </a:solidFill>
            </a:endParaRPr>
          </a:p>
        </p:txBody>
      </p:sp>
      <p:sp>
        <p:nvSpPr>
          <p:cNvPr id="23" name="Inhaltsplatzhalter 2"/>
          <p:cNvSpPr txBox="1">
            <a:spLocks/>
          </p:cNvSpPr>
          <p:nvPr/>
        </p:nvSpPr>
        <p:spPr bwMode="auto">
          <a:xfrm>
            <a:off x="5220072" y="5346057"/>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What‘s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general</a:t>
            </a:r>
            <a:r>
              <a:rPr lang="de-DE" altLang="de-DE" sz="1800" dirty="0" smtClean="0">
                <a:solidFill>
                  <a:srgbClr val="003366"/>
                </a:solidFill>
              </a:rPr>
              <a:t> </a:t>
            </a:r>
            <a:r>
              <a:rPr lang="de-DE" altLang="de-DE" sz="1800" dirty="0" err="1" smtClean="0">
                <a:solidFill>
                  <a:srgbClr val="003366"/>
                </a:solidFill>
              </a:rPr>
              <a:t>distribution</a:t>
            </a:r>
            <a:r>
              <a:rPr lang="de-DE" altLang="de-DE" sz="1800" dirty="0" smtClean="0">
                <a:solidFill>
                  <a:srgbClr val="003366"/>
                </a:solidFill>
              </a:rPr>
              <a:t>?</a:t>
            </a:r>
            <a:endParaRPr lang="de-DE" altLang="de-DE" sz="1800" i="1" dirty="0" smtClean="0">
              <a:solidFill>
                <a:srgbClr val="003366"/>
              </a:solidFill>
            </a:endParaRPr>
          </a:p>
        </p:txBody>
      </p:sp>
      <p:sp>
        <p:nvSpPr>
          <p:cNvPr id="24" name="Inhaltsplatzhalter 2"/>
          <p:cNvSpPr txBox="1">
            <a:spLocks/>
          </p:cNvSpPr>
          <p:nvPr/>
        </p:nvSpPr>
        <p:spPr bwMode="auto">
          <a:xfrm>
            <a:off x="539552" y="2888732"/>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a:t>
            </a:r>
            <a:r>
              <a:rPr lang="de-DE" altLang="de-DE" sz="1800" dirty="0" err="1" smtClean="0">
                <a:solidFill>
                  <a:srgbClr val="003366"/>
                </a:solidFill>
              </a:rPr>
              <a:t>most</a:t>
            </a:r>
            <a:r>
              <a:rPr lang="de-DE" altLang="de-DE" sz="1800" dirty="0" smtClean="0">
                <a:solidFill>
                  <a:srgbClr val="003366"/>
                </a:solidFill>
              </a:rPr>
              <a:t> </a:t>
            </a:r>
            <a:r>
              <a:rPr lang="de-DE" altLang="de-DE" sz="1800" dirty="0" err="1" smtClean="0">
                <a:solidFill>
                  <a:srgbClr val="003366"/>
                </a:solidFill>
              </a:rPr>
              <a:t>frequent</a:t>
            </a:r>
            <a:r>
              <a:rPr lang="de-DE" altLang="de-DE" sz="1800" dirty="0" smtClean="0">
                <a:solidFill>
                  <a:srgbClr val="003366"/>
                </a:solidFill>
              </a:rPr>
              <a:t> </a:t>
            </a:r>
            <a:r>
              <a:rPr lang="de-DE" altLang="de-DE" sz="1800" dirty="0" err="1" smtClean="0">
                <a:solidFill>
                  <a:srgbClr val="003366"/>
                </a:solidFill>
              </a:rPr>
              <a:t>value</a:t>
            </a:r>
            <a:r>
              <a:rPr lang="de-DE" altLang="de-DE" sz="1800" dirty="0" smtClean="0">
                <a:solidFill>
                  <a:srgbClr val="003366"/>
                </a:solidFill>
              </a:rPr>
              <a:t>:</a:t>
            </a:r>
            <a:endParaRPr lang="de-DE" altLang="de-DE" sz="1800" i="1" dirty="0" smtClean="0">
              <a:solidFill>
                <a:srgbClr val="003366"/>
              </a:solidFill>
            </a:endParaRPr>
          </a:p>
        </p:txBody>
      </p:sp>
      <p:sp>
        <p:nvSpPr>
          <p:cNvPr id="25" name="Inhaltsplatzhalter 2"/>
          <p:cNvSpPr txBox="1">
            <a:spLocks/>
          </p:cNvSpPr>
          <p:nvPr/>
        </p:nvSpPr>
        <p:spPr bwMode="auto">
          <a:xfrm>
            <a:off x="755576" y="3240388"/>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names</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which.max</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pulsedata$ran</a:t>
            </a:r>
            <a:r>
              <a:rPr lang="de-DE" altLang="de-DE" sz="1800" b="1"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6" name="Inhaltsplatzhalter 2"/>
          <p:cNvSpPr txBox="1">
            <a:spLocks/>
          </p:cNvSpPr>
          <p:nvPr/>
        </p:nvSpPr>
        <p:spPr bwMode="auto">
          <a:xfrm>
            <a:off x="539552" y="3662461"/>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Barplot</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absolute/relative </a:t>
            </a:r>
            <a:r>
              <a:rPr lang="de-DE" altLang="de-DE" sz="1800" dirty="0" err="1" smtClean="0">
                <a:solidFill>
                  <a:srgbClr val="003366"/>
                </a:solidFill>
              </a:rPr>
              <a:t>frequencies</a:t>
            </a:r>
            <a:r>
              <a:rPr lang="de-DE" altLang="de-DE" sz="1800" dirty="0" smtClean="0">
                <a:solidFill>
                  <a:srgbClr val="003366"/>
                </a:solidFill>
              </a:rPr>
              <a:t>:</a:t>
            </a:r>
            <a:endParaRPr lang="de-DE" altLang="de-DE" sz="1800" i="1" dirty="0" smtClean="0">
              <a:solidFill>
                <a:srgbClr val="003366"/>
              </a:solidFill>
            </a:endParaRPr>
          </a:p>
        </p:txBody>
      </p:sp>
      <p:sp>
        <p:nvSpPr>
          <p:cNvPr id="28" name="Inhaltsplatzhalter 2"/>
          <p:cNvSpPr txBox="1">
            <a:spLocks/>
          </p:cNvSpPr>
          <p:nvPr/>
        </p:nvSpPr>
        <p:spPr bwMode="auto">
          <a:xfrm>
            <a:off x="899592" y="4058297"/>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barplot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pulsedata$ran</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xlab</a:t>
            </a:r>
            <a:r>
              <a:rPr lang="de-DE" altLang="de-DE" sz="1800" b="1" dirty="0" smtClean="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 </a:t>
            </a:r>
            <a:r>
              <a:rPr lang="en-GB" altLang="de-DE" sz="1800" b="1" dirty="0" err="1" smtClean="0">
                <a:latin typeface="Miriam Fixed" pitchFamily="49" charset="-79"/>
                <a:cs typeface="Miriam Fixed" pitchFamily="49" charset="-79"/>
              </a:rPr>
              <a:t>ylab</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9" name="Inhaltsplatzhalter 2"/>
          <p:cNvSpPr txBox="1">
            <a:spLocks/>
          </p:cNvSpPr>
          <p:nvPr/>
        </p:nvSpPr>
        <p:spPr bwMode="auto">
          <a:xfrm>
            <a:off x="899592" y="4418337"/>
            <a:ext cx="798577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barplot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table</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pulsedata$ran</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length</a:t>
            </a:r>
            <a:r>
              <a:rPr lang="de-DE" altLang="de-DE" sz="1800" b="1" dirty="0" smtClean="0">
                <a:latin typeface="Miriam Fixed" pitchFamily="49" charset="-79"/>
                <a:cs typeface="Miriam Fixed" pitchFamily="49" charset="-79"/>
              </a:rPr>
              <a:t>(…), </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35" name="Inhaltsplatzhalter 2"/>
          <p:cNvSpPr txBox="1">
            <a:spLocks/>
          </p:cNvSpPr>
          <p:nvPr/>
        </p:nvSpPr>
        <p:spPr bwMode="auto">
          <a:xfrm>
            <a:off x="2123727" y="116365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displays</a:t>
            </a:r>
            <a:r>
              <a:rPr lang="de-DE" altLang="de-DE" sz="1800" dirty="0" smtClean="0">
                <a:solidFill>
                  <a:srgbClr val="003366"/>
                </a:solidFill>
              </a:rPr>
              <a:t> absolute </a:t>
            </a:r>
            <a:r>
              <a:rPr lang="de-DE" altLang="de-DE" sz="1800" dirty="0" err="1" smtClean="0">
                <a:solidFill>
                  <a:srgbClr val="003366"/>
                </a:solidFill>
              </a:rPr>
              <a:t>frequencies</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up</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6 </a:t>
            </a:r>
            <a:r>
              <a:rPr lang="de-DE" altLang="de-DE" sz="1800" dirty="0" err="1" smtClean="0">
                <a:solidFill>
                  <a:srgbClr val="003366"/>
                </a:solidFill>
              </a:rPr>
              <a:t>values</a:t>
            </a:r>
            <a:endParaRPr lang="de-DE" altLang="de-DE" sz="1800" i="1" dirty="0" smtClean="0">
              <a:solidFill>
                <a:srgbClr val="003366"/>
              </a:solidFill>
            </a:endParaRPr>
          </a:p>
        </p:txBody>
      </p:sp>
      <p:sp>
        <p:nvSpPr>
          <p:cNvPr id="40" name="Inhaltsplatzhalter 2"/>
          <p:cNvSpPr txBox="1">
            <a:spLocks/>
          </p:cNvSpPr>
          <p:nvPr/>
        </p:nvSpPr>
        <p:spPr bwMode="auto">
          <a:xfrm>
            <a:off x="971600" y="1163656"/>
            <a:ext cx="115212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summary</a:t>
            </a:r>
            <a:endParaRPr lang="de-DE" altLang="de-DE" sz="1400" b="1" dirty="0" smtClean="0">
              <a:latin typeface="Miriam Fixed" pitchFamily="49" charset="-79"/>
              <a:cs typeface="Miriam Fixed" pitchFamily="49" charset="-79"/>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031" y="2880348"/>
            <a:ext cx="1553441" cy="24331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Inhaltsplatzhalter 2"/>
          <p:cNvSpPr txBox="1">
            <a:spLocks/>
          </p:cNvSpPr>
          <p:nvPr/>
        </p:nvSpPr>
        <p:spPr bwMode="auto">
          <a:xfrm>
            <a:off x="1043608" y="6362313"/>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5. </a:t>
            </a:r>
            <a:r>
              <a:rPr lang="de-DE" altLang="de-DE" sz="1800" dirty="0" err="1" smtClean="0">
                <a:solidFill>
                  <a:srgbClr val="003366"/>
                </a:solidFill>
              </a:rPr>
              <a:t>Quantification</a:t>
            </a:r>
            <a:r>
              <a:rPr lang="de-DE" altLang="de-DE" sz="1800" dirty="0" smtClean="0">
                <a:solidFill>
                  <a:srgbClr val="003366"/>
                </a:solidFill>
              </a:rPr>
              <a:t>:</a:t>
            </a:r>
            <a:endParaRPr lang="de-DE" altLang="de-DE" sz="1800" i="1" dirty="0" smtClean="0">
              <a:solidFill>
                <a:srgbClr val="003366"/>
              </a:solidFill>
            </a:endParaRPr>
          </a:p>
        </p:txBody>
      </p:sp>
      <p:sp>
        <p:nvSpPr>
          <p:cNvPr id="33" name="Inhaltsplatzhalter 2"/>
          <p:cNvSpPr txBox="1">
            <a:spLocks/>
          </p:cNvSpPr>
          <p:nvPr/>
        </p:nvSpPr>
        <p:spPr bwMode="auto">
          <a:xfrm>
            <a:off x="2915816" y="6401225"/>
            <a:ext cx="20162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Distributional </a:t>
            </a:r>
            <a:r>
              <a:rPr lang="de-DE" altLang="de-DE" sz="1600" dirty="0" err="1" smtClean="0">
                <a:solidFill>
                  <a:srgbClr val="003366"/>
                </a:solidFill>
              </a:rPr>
              <a:t>tests</a:t>
            </a:r>
            <a:endParaRPr lang="de-DE" altLang="de-DE" sz="1600" dirty="0" smtClean="0">
              <a:solidFill>
                <a:srgbClr val="003366"/>
              </a:solidFill>
            </a:endParaRPr>
          </a:p>
        </p:txBody>
      </p:sp>
      <p:sp>
        <p:nvSpPr>
          <p:cNvPr id="36" name="Inhaltsplatzhalter 2"/>
          <p:cNvSpPr txBox="1">
            <a:spLocks/>
          </p:cNvSpPr>
          <p:nvPr/>
        </p:nvSpPr>
        <p:spPr bwMode="auto">
          <a:xfrm>
            <a:off x="4987479" y="6391696"/>
            <a:ext cx="18167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binom.test</a:t>
            </a:r>
            <a:endParaRPr lang="de-DE" altLang="de-DE" sz="1400" b="1" dirty="0" smtClean="0">
              <a:latin typeface="Miriam Fixed" pitchFamily="49" charset="-79"/>
              <a:cs typeface="Miriam Fixed" pitchFamily="49" charset="-79"/>
            </a:endParaRPr>
          </a:p>
        </p:txBody>
      </p:sp>
      <p:sp>
        <p:nvSpPr>
          <p:cNvPr id="37" name="Inhaltsplatzhalter 2"/>
          <p:cNvSpPr txBox="1">
            <a:spLocks/>
          </p:cNvSpPr>
          <p:nvPr/>
        </p:nvSpPr>
        <p:spPr bwMode="auto">
          <a:xfrm>
            <a:off x="6985644" y="6391056"/>
            <a:ext cx="161880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prop.test</a:t>
            </a:r>
            <a:endParaRPr lang="de-DE" altLang="de-DE" sz="1400" b="1" dirty="0" smtClean="0">
              <a:latin typeface="Miriam Fixed" pitchFamily="49" charset="-79"/>
              <a:cs typeface="Miriam Fixed" pitchFamily="49" charset="-79"/>
            </a:endParaRPr>
          </a:p>
        </p:txBody>
      </p:sp>
    </p:spTree>
    <p:extLst>
      <p:ext uri="{BB962C8B-B14F-4D97-AF65-F5344CB8AC3E}">
        <p14:creationId xmlns:p14="http://schemas.microsoft.com/office/powerpoint/2010/main" val="3638783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fade">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0"/>
                            </p:stCondLst>
                            <p:childTnLst>
                              <p:par>
                                <p:cTn id="19" presetID="10" presetClass="entr" presetSubtype="0" fill="hold" nodeType="afterEffect">
                                  <p:stCondLst>
                                    <p:cond delay="0"/>
                                  </p:stCondLst>
                                  <p:childTnLst>
                                    <p:set>
                                      <p:cBhvr>
                                        <p:cTn id="20" dur="1" fill="hold">
                                          <p:stCondLst>
                                            <p:cond delay="0"/>
                                          </p:stCondLst>
                                        </p:cTn>
                                        <p:tgtEl>
                                          <p:spTgt spid="5123"/>
                                        </p:tgtEl>
                                        <p:attrNameLst>
                                          <p:attrName>style.visibility</p:attrName>
                                        </p:attrNameLst>
                                      </p:cBhvr>
                                      <p:to>
                                        <p:strVal val="visible"/>
                                      </p:to>
                                    </p:set>
                                    <p:animEffect transition="in" filter="fade">
                                      <p:cBhvr>
                                        <p:cTn id="21" dur="500"/>
                                        <p:tgtEl>
                                          <p:spTgt spid="51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5124"/>
                                        </p:tgtEl>
                                        <p:attrNameLst>
                                          <p:attrName>style.visibility</p:attrName>
                                        </p:attrNameLst>
                                      </p:cBhvr>
                                      <p:to>
                                        <p:strVal val="visible"/>
                                      </p:to>
                                    </p:set>
                                    <p:animEffect transition="in" filter="fade">
                                      <p:cBhvr>
                                        <p:cTn id="42" dur="500"/>
                                        <p:tgtEl>
                                          <p:spTgt spid="51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childTnLst>
                          </p:cTn>
                        </p:par>
                        <p:par>
                          <p:cTn id="68" fill="hold">
                            <p:stCondLst>
                              <p:cond delay="0"/>
                            </p:stCondLst>
                            <p:childTnLst>
                              <p:par>
                                <p:cTn id="69" presetID="10"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16" grpId="0"/>
      <p:bldP spid="17" grpId="0"/>
      <p:bldP spid="18" grpId="0"/>
      <p:bldP spid="22" grpId="0"/>
      <p:bldP spid="23" grpId="0"/>
      <p:bldP spid="24" grpId="0"/>
      <p:bldP spid="25" grpId="0"/>
      <p:bldP spid="26" grpId="0"/>
      <p:bldP spid="28" grpId="0"/>
      <p:bldP spid="29" grpId="0"/>
      <p:bldP spid="27" grpId="0"/>
      <p:bldP spid="33"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3</a:t>
            </a:r>
            <a:r>
              <a:rPr lang="de-DE" altLang="de-DE" b="1" dirty="0" smtClean="0">
                <a:solidFill>
                  <a:srgbClr val="003366"/>
                </a:solidFill>
              </a:rPr>
              <a:t>. </a:t>
            </a:r>
            <a:r>
              <a:rPr lang="de-DE" altLang="de-DE" dirty="0" err="1" smtClean="0">
                <a:solidFill>
                  <a:srgbClr val="003366"/>
                </a:solidFill>
              </a:rPr>
              <a:t>Inspection</a:t>
            </a:r>
            <a:r>
              <a:rPr lang="de-DE" altLang="de-DE" dirty="0" smtClean="0">
                <a:solidFill>
                  <a:srgbClr val="003366"/>
                </a:solidFill>
              </a:rPr>
              <a:t>: </a:t>
            </a:r>
            <a:r>
              <a:rPr lang="de-DE" altLang="de-DE" dirty="0" err="1" smtClean="0">
                <a:solidFill>
                  <a:srgbClr val="003366"/>
                </a:solidFill>
              </a:rPr>
              <a:t>Continuous</a:t>
            </a:r>
            <a:r>
              <a:rPr lang="de-DE" altLang="de-DE" dirty="0" smtClean="0">
                <a:solidFill>
                  <a:srgbClr val="003366"/>
                </a:solidFill>
              </a:rPr>
              <a:t> variables</a:t>
            </a:r>
            <a:endParaRPr lang="de-DE" altLang="de-DE" sz="2000" dirty="0" smtClean="0">
              <a:solidFill>
                <a:srgbClr val="003366"/>
              </a:solidFill>
            </a:endParaRPr>
          </a:p>
        </p:txBody>
      </p:sp>
      <p:sp>
        <p:nvSpPr>
          <p:cNvPr id="30" name="Inhaltsplatzhalter 2"/>
          <p:cNvSpPr txBox="1">
            <a:spLocks/>
          </p:cNvSpPr>
          <p:nvPr/>
        </p:nvSpPr>
        <p:spPr bwMode="auto">
          <a:xfrm>
            <a:off x="403919" y="4941168"/>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1" name="Inhaltsplatzhalter 2"/>
          <p:cNvSpPr txBox="1">
            <a:spLocks/>
          </p:cNvSpPr>
          <p:nvPr/>
        </p:nvSpPr>
        <p:spPr bwMode="auto">
          <a:xfrm>
            <a:off x="539551" y="3068960"/>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quantiles</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variable:</a:t>
            </a:r>
            <a:endParaRPr lang="de-DE" altLang="de-DE" sz="1800" i="1" dirty="0" smtClean="0">
              <a:solidFill>
                <a:srgbClr val="003366"/>
              </a:solidFill>
            </a:endParaRPr>
          </a:p>
        </p:txBody>
      </p:sp>
      <p:sp>
        <p:nvSpPr>
          <p:cNvPr id="32" name="Inhaltsplatzhalter 2"/>
          <p:cNvSpPr txBox="1">
            <a:spLocks/>
          </p:cNvSpPr>
          <p:nvPr/>
        </p:nvSpPr>
        <p:spPr bwMode="auto">
          <a:xfrm>
            <a:off x="899593" y="5399959"/>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Where</a:t>
            </a:r>
            <a:r>
              <a:rPr lang="de-DE" altLang="de-DE" sz="1800" dirty="0" smtClean="0">
                <a:solidFill>
                  <a:srgbClr val="003366"/>
                </a:solidFill>
              </a:rPr>
              <a:t> do </a:t>
            </a:r>
            <a:r>
              <a:rPr lang="de-DE" altLang="de-DE" sz="1800" dirty="0" err="1" smtClean="0">
                <a:solidFill>
                  <a:srgbClr val="003366"/>
                </a:solidFill>
              </a:rPr>
              <a:t>most</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points</a:t>
            </a:r>
            <a:r>
              <a:rPr lang="de-DE" altLang="de-DE" sz="1800" dirty="0" smtClean="0">
                <a:solidFill>
                  <a:srgbClr val="003366"/>
                </a:solidFill>
              </a:rPr>
              <a:t> </a:t>
            </a:r>
            <a:r>
              <a:rPr lang="de-DE" altLang="de-DE" sz="1800" dirty="0" err="1" smtClean="0">
                <a:solidFill>
                  <a:srgbClr val="003366"/>
                </a:solidFill>
              </a:rPr>
              <a:t>lie</a:t>
            </a:r>
            <a:r>
              <a:rPr lang="de-DE" altLang="de-DE" sz="1800" dirty="0" smtClean="0">
                <a:solidFill>
                  <a:srgbClr val="003366"/>
                </a:solidFill>
              </a:rPr>
              <a:t>?</a:t>
            </a:r>
            <a:endParaRPr lang="de-DE" altLang="de-DE" sz="1800" i="1" dirty="0" smtClean="0">
              <a:solidFill>
                <a:srgbClr val="003366"/>
              </a:solidFill>
            </a:endParaRPr>
          </a:p>
        </p:txBody>
      </p:sp>
      <p:sp>
        <p:nvSpPr>
          <p:cNvPr id="34" name="Inhaltsplatzhalter 2"/>
          <p:cNvSpPr txBox="1">
            <a:spLocks/>
          </p:cNvSpPr>
          <p:nvPr/>
        </p:nvSpPr>
        <p:spPr bwMode="auto">
          <a:xfrm>
            <a:off x="1331640" y="6389712"/>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compare</a:t>
            </a:r>
            <a:r>
              <a:rPr lang="de-DE" altLang="de-DE" sz="1600" dirty="0" smtClean="0">
                <a:solidFill>
                  <a:srgbClr val="003366"/>
                </a:solidFill>
              </a:rPr>
              <a:t> </a:t>
            </a:r>
            <a:r>
              <a:rPr lang="de-DE" altLang="de-DE" sz="1600" dirty="0" err="1" smtClean="0">
                <a:solidFill>
                  <a:srgbClr val="003366"/>
                </a:solidFill>
              </a:rPr>
              <a:t>meadian</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a:t>
            </a:r>
            <a:r>
              <a:rPr lang="de-DE" altLang="de-DE" sz="1600" dirty="0" err="1" smtClean="0">
                <a:solidFill>
                  <a:srgbClr val="003366"/>
                </a:solidFill>
              </a:rPr>
              <a:t>mean</a:t>
            </a:r>
            <a:r>
              <a:rPr lang="de-DE" altLang="de-DE" sz="1600" dirty="0" smtClean="0">
                <a:solidFill>
                  <a:srgbClr val="003366"/>
                </a:solidFill>
              </a:rPr>
              <a:t>, </a:t>
            </a:r>
            <a:r>
              <a:rPr lang="de-DE" altLang="de-DE" sz="1600" dirty="0" err="1" smtClean="0">
                <a:solidFill>
                  <a:srgbClr val="003366"/>
                </a:solidFill>
              </a:rPr>
              <a:t>variance</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a:t>
            </a:r>
            <a:r>
              <a:rPr lang="de-DE" altLang="de-DE" sz="1600" dirty="0" err="1" smtClean="0">
                <a:solidFill>
                  <a:srgbClr val="003366"/>
                </a:solidFill>
              </a:rPr>
              <a:t>quantile</a:t>
            </a:r>
            <a:r>
              <a:rPr lang="de-DE" altLang="de-DE" sz="1600" dirty="0" smtClean="0">
                <a:solidFill>
                  <a:srgbClr val="003366"/>
                </a:solidFill>
              </a:rPr>
              <a:t> </a:t>
            </a:r>
            <a:r>
              <a:rPr lang="de-DE" altLang="de-DE" sz="1600" dirty="0" err="1" smtClean="0">
                <a:solidFill>
                  <a:srgbClr val="003366"/>
                </a:solidFill>
              </a:rPr>
              <a:t>distances</a:t>
            </a:r>
            <a:endParaRPr lang="de-DE" altLang="de-DE" sz="1600" dirty="0" smtClean="0">
              <a:solidFill>
                <a:srgbClr val="003366"/>
              </a:solidFill>
            </a:endParaRPr>
          </a:p>
        </p:txBody>
      </p:sp>
      <p:sp>
        <p:nvSpPr>
          <p:cNvPr id="16" name="Inhaltsplatzhalter 2"/>
          <p:cNvSpPr txBox="1">
            <a:spLocks/>
          </p:cNvSpPr>
          <p:nvPr/>
        </p:nvSpPr>
        <p:spPr bwMode="auto">
          <a:xfrm>
            <a:off x="899592" y="3384404"/>
            <a:ext cx="446449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quantile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17" name="Inhaltsplatzhalter 2"/>
          <p:cNvSpPr txBox="1">
            <a:spLocks/>
          </p:cNvSpPr>
          <p:nvPr/>
        </p:nvSpPr>
        <p:spPr bwMode="auto">
          <a:xfrm>
            <a:off x="539551" y="2322553"/>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variance</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standard</a:t>
            </a:r>
            <a:r>
              <a:rPr lang="de-DE" altLang="de-DE" sz="1800" dirty="0" smtClean="0">
                <a:solidFill>
                  <a:srgbClr val="003366"/>
                </a:solidFill>
              </a:rPr>
              <a:t> </a:t>
            </a:r>
            <a:r>
              <a:rPr lang="de-DE" altLang="de-DE" sz="1800" dirty="0" err="1" smtClean="0">
                <a:solidFill>
                  <a:srgbClr val="003366"/>
                </a:solidFill>
              </a:rPr>
              <a:t>deviation</a:t>
            </a:r>
            <a:r>
              <a:rPr lang="de-DE" altLang="de-DE" sz="1800" dirty="0" smtClean="0">
                <a:solidFill>
                  <a:srgbClr val="003366"/>
                </a:solidFill>
              </a:rPr>
              <a:t>:</a:t>
            </a:r>
            <a:endParaRPr lang="de-DE" altLang="de-DE" sz="1800" i="1" dirty="0" smtClean="0">
              <a:solidFill>
                <a:srgbClr val="003366"/>
              </a:solidFill>
            </a:endParaRPr>
          </a:p>
        </p:txBody>
      </p:sp>
      <p:sp>
        <p:nvSpPr>
          <p:cNvPr id="18" name="Inhaltsplatzhalter 2"/>
          <p:cNvSpPr txBox="1">
            <a:spLocks/>
          </p:cNvSpPr>
          <p:nvPr/>
        </p:nvSpPr>
        <p:spPr bwMode="auto">
          <a:xfrm>
            <a:off x="899592" y="2674209"/>
            <a:ext cx="309634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var</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a:t>
            </a:r>
            <a:endParaRPr lang="de-DE" altLang="de-DE" sz="1400" b="1" dirty="0">
              <a:latin typeface="Miriam Fixed" pitchFamily="49" charset="-79"/>
              <a:cs typeface="Miriam Fixed" pitchFamily="49" charset="-79"/>
            </a:endParaRPr>
          </a:p>
        </p:txBody>
      </p:sp>
      <p:sp>
        <p:nvSpPr>
          <p:cNvPr id="22" name="Inhaltsplatzhalter 2"/>
          <p:cNvSpPr txBox="1">
            <a:spLocks/>
          </p:cNvSpPr>
          <p:nvPr/>
        </p:nvSpPr>
        <p:spPr bwMode="auto">
          <a:xfrm>
            <a:off x="1322587" y="6110733"/>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a:solidFill>
                  <a:srgbClr val="003366"/>
                </a:solidFill>
              </a:rPr>
              <a:t>i</a:t>
            </a:r>
            <a:r>
              <a:rPr lang="de-DE" altLang="de-DE" sz="1600" dirty="0" err="1" smtClean="0">
                <a:solidFill>
                  <a:srgbClr val="003366"/>
                </a:solidFill>
              </a:rPr>
              <a:t>s</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distribution</a:t>
            </a:r>
            <a:r>
              <a:rPr lang="de-DE" altLang="de-DE" sz="1600" dirty="0" smtClean="0">
                <a:solidFill>
                  <a:srgbClr val="003366"/>
                </a:solidFill>
              </a:rPr>
              <a:t> </a:t>
            </a:r>
            <a:r>
              <a:rPr lang="de-DE" altLang="de-DE" sz="1600" dirty="0" err="1" smtClean="0">
                <a:solidFill>
                  <a:srgbClr val="003366"/>
                </a:solidFill>
              </a:rPr>
              <a:t>symmetric</a:t>
            </a:r>
            <a:r>
              <a:rPr lang="de-DE" altLang="de-DE" sz="1600" dirty="0" smtClean="0">
                <a:solidFill>
                  <a:srgbClr val="003366"/>
                </a:solidFill>
              </a:rPr>
              <a:t> </a:t>
            </a:r>
            <a:r>
              <a:rPr lang="de-DE" altLang="de-DE" sz="1600" dirty="0" err="1" smtClean="0">
                <a:solidFill>
                  <a:srgbClr val="003366"/>
                </a:solidFill>
              </a:rPr>
              <a:t>or</a:t>
            </a:r>
            <a:r>
              <a:rPr lang="de-DE" altLang="de-DE" sz="1600" dirty="0" smtClean="0">
                <a:solidFill>
                  <a:srgbClr val="003366"/>
                </a:solidFill>
              </a:rPr>
              <a:t> </a:t>
            </a:r>
            <a:r>
              <a:rPr lang="de-DE" altLang="de-DE" sz="1600" dirty="0" err="1" smtClean="0">
                <a:solidFill>
                  <a:srgbClr val="003366"/>
                </a:solidFill>
              </a:rPr>
              <a:t>skew</a:t>
            </a:r>
            <a:r>
              <a:rPr lang="de-DE" altLang="de-DE" sz="1600" dirty="0" smtClean="0">
                <a:solidFill>
                  <a:srgbClr val="003366"/>
                </a:solidFill>
              </a:rPr>
              <a:t>? Are </a:t>
            </a:r>
            <a:r>
              <a:rPr lang="de-DE" altLang="de-DE" sz="1600" dirty="0" err="1" smtClean="0">
                <a:solidFill>
                  <a:srgbClr val="003366"/>
                </a:solidFill>
              </a:rPr>
              <a:t>there</a:t>
            </a:r>
            <a:r>
              <a:rPr lang="de-DE" altLang="de-DE" sz="1600" dirty="0" smtClean="0">
                <a:solidFill>
                  <a:srgbClr val="003366"/>
                </a:solidFill>
              </a:rPr>
              <a:t> lots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outliers</a:t>
            </a:r>
            <a:r>
              <a:rPr lang="de-DE" altLang="de-DE" sz="1600" dirty="0" smtClean="0">
                <a:solidFill>
                  <a:srgbClr val="003366"/>
                </a:solidFill>
              </a:rPr>
              <a:t>?</a:t>
            </a:r>
          </a:p>
        </p:txBody>
      </p:sp>
      <p:sp>
        <p:nvSpPr>
          <p:cNvPr id="23" name="Inhaltsplatzhalter 2"/>
          <p:cNvSpPr txBox="1">
            <a:spLocks/>
          </p:cNvSpPr>
          <p:nvPr/>
        </p:nvSpPr>
        <p:spPr bwMode="auto">
          <a:xfrm>
            <a:off x="909725" y="5750338"/>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What‘s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general</a:t>
            </a:r>
            <a:r>
              <a:rPr lang="de-DE" altLang="de-DE" sz="1800" dirty="0" smtClean="0">
                <a:solidFill>
                  <a:srgbClr val="003366"/>
                </a:solidFill>
              </a:rPr>
              <a:t> </a:t>
            </a:r>
            <a:r>
              <a:rPr lang="de-DE" altLang="de-DE" sz="1800" dirty="0" err="1" smtClean="0">
                <a:solidFill>
                  <a:srgbClr val="003366"/>
                </a:solidFill>
              </a:rPr>
              <a:t>distribution</a:t>
            </a:r>
            <a:r>
              <a:rPr lang="de-DE" altLang="de-DE" sz="1800" dirty="0" smtClean="0">
                <a:solidFill>
                  <a:srgbClr val="003366"/>
                </a:solidFill>
              </a:rPr>
              <a:t>?</a:t>
            </a:r>
            <a:endParaRPr lang="de-DE" altLang="de-DE" sz="1800" i="1" dirty="0" smtClean="0">
              <a:solidFill>
                <a:srgbClr val="003366"/>
              </a:solidFill>
            </a:endParaRPr>
          </a:p>
        </p:txBody>
      </p:sp>
      <p:sp>
        <p:nvSpPr>
          <p:cNvPr id="24" name="Inhaltsplatzhalter 2"/>
          <p:cNvSpPr txBox="1">
            <a:spLocks/>
          </p:cNvSpPr>
          <p:nvPr/>
        </p:nvSpPr>
        <p:spPr bwMode="auto">
          <a:xfrm>
            <a:off x="539552" y="1637184"/>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mean</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one</a:t>
            </a:r>
            <a:r>
              <a:rPr lang="de-DE" altLang="de-DE" sz="1800" dirty="0" smtClean="0">
                <a:solidFill>
                  <a:srgbClr val="003366"/>
                </a:solidFill>
              </a:rPr>
              <a:t> variable</a:t>
            </a:r>
            <a:endParaRPr lang="de-DE" altLang="de-DE" sz="1800" i="1" dirty="0" smtClean="0">
              <a:solidFill>
                <a:srgbClr val="003366"/>
              </a:solidFill>
            </a:endParaRPr>
          </a:p>
        </p:txBody>
      </p:sp>
      <p:sp>
        <p:nvSpPr>
          <p:cNvPr id="25" name="Inhaltsplatzhalter 2"/>
          <p:cNvSpPr txBox="1">
            <a:spLocks/>
          </p:cNvSpPr>
          <p:nvPr/>
        </p:nvSpPr>
        <p:spPr bwMode="auto">
          <a:xfrm>
            <a:off x="755576" y="1988840"/>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mean</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pulsedata$weight</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6" name="Inhaltsplatzhalter 2"/>
          <p:cNvSpPr txBox="1">
            <a:spLocks/>
          </p:cNvSpPr>
          <p:nvPr/>
        </p:nvSpPr>
        <p:spPr bwMode="auto">
          <a:xfrm>
            <a:off x="539552" y="4013448"/>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Boxplot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continuous</a:t>
            </a:r>
            <a:r>
              <a:rPr lang="de-DE" altLang="de-DE" sz="1800" dirty="0" smtClean="0">
                <a:solidFill>
                  <a:srgbClr val="003366"/>
                </a:solidFill>
              </a:rPr>
              <a:t> variable</a:t>
            </a:r>
            <a:endParaRPr lang="de-DE" altLang="de-DE" sz="1800" i="1" dirty="0" smtClean="0">
              <a:solidFill>
                <a:srgbClr val="003366"/>
              </a:solidFill>
            </a:endParaRPr>
          </a:p>
        </p:txBody>
      </p:sp>
      <p:sp>
        <p:nvSpPr>
          <p:cNvPr id="28" name="Inhaltsplatzhalter 2"/>
          <p:cNvSpPr txBox="1">
            <a:spLocks/>
          </p:cNvSpPr>
          <p:nvPr/>
        </p:nvSpPr>
        <p:spPr bwMode="auto">
          <a:xfrm>
            <a:off x="899592" y="4328892"/>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boxplot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 </a:t>
            </a:r>
            <a:r>
              <a:rPr lang="de-DE" altLang="de-DE" sz="1800" b="1" dirty="0" err="1">
                <a:latin typeface="Miriam Fixed" pitchFamily="49" charset="-79"/>
                <a:cs typeface="Miriam Fixed" pitchFamily="49" charset="-79"/>
              </a:rPr>
              <a:t>ylab</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weight</a:t>
            </a:r>
            <a:r>
              <a:rPr lang="de-DE" altLang="de-DE" sz="1800" b="1" dirty="0">
                <a:latin typeface="Miriam Fixed" pitchFamily="49" charset="-79"/>
                <a:cs typeface="Miriam Fixed" pitchFamily="49" charset="-79"/>
              </a:rPr>
              <a:t> (</a:t>
            </a:r>
            <a:r>
              <a:rPr lang="de-DE" altLang="de-DE" sz="1800" b="1" dirty="0" err="1">
                <a:latin typeface="Miriam Fixed" pitchFamily="49" charset="-79"/>
                <a:cs typeface="Miriam Fixed" pitchFamily="49" charset="-79"/>
              </a:rPr>
              <a:t>lb</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35" name="Inhaltsplatzhalter 2"/>
          <p:cNvSpPr txBox="1">
            <a:spLocks/>
          </p:cNvSpPr>
          <p:nvPr/>
        </p:nvSpPr>
        <p:spPr bwMode="auto">
          <a:xfrm>
            <a:off x="2123727" y="1196752"/>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displays</a:t>
            </a:r>
            <a:r>
              <a:rPr lang="de-DE" altLang="de-DE" sz="1800" dirty="0" smtClean="0">
                <a:solidFill>
                  <a:srgbClr val="003366"/>
                </a:solidFill>
              </a:rPr>
              <a:t> min, </a:t>
            </a:r>
            <a:r>
              <a:rPr lang="de-DE" altLang="de-DE" sz="1800" dirty="0" err="1" smtClean="0">
                <a:solidFill>
                  <a:srgbClr val="003366"/>
                </a:solidFill>
              </a:rPr>
              <a:t>max</a:t>
            </a:r>
            <a:r>
              <a:rPr lang="de-DE" altLang="de-DE" sz="1800" dirty="0" smtClean="0">
                <a:solidFill>
                  <a:srgbClr val="003366"/>
                </a:solidFill>
              </a:rPr>
              <a:t>, </a:t>
            </a:r>
            <a:r>
              <a:rPr lang="de-DE" altLang="de-DE" sz="1800" dirty="0" err="1" smtClean="0">
                <a:solidFill>
                  <a:srgbClr val="003366"/>
                </a:solidFill>
              </a:rPr>
              <a:t>quartiles</a:t>
            </a:r>
            <a:r>
              <a:rPr lang="de-DE" altLang="de-DE" sz="1800" dirty="0" smtClean="0">
                <a:solidFill>
                  <a:srgbClr val="003366"/>
                </a:solidFill>
              </a:rPr>
              <a:t>, </a:t>
            </a:r>
            <a:r>
              <a:rPr lang="de-DE" altLang="de-DE" sz="1800" dirty="0" err="1" smtClean="0">
                <a:solidFill>
                  <a:srgbClr val="003366"/>
                </a:solidFill>
              </a:rPr>
              <a:t>mean</a:t>
            </a:r>
            <a:endParaRPr lang="de-DE" altLang="de-DE" sz="1800" i="1" dirty="0" smtClean="0">
              <a:solidFill>
                <a:srgbClr val="003366"/>
              </a:solidFill>
            </a:endParaRPr>
          </a:p>
        </p:txBody>
      </p:sp>
      <p:sp>
        <p:nvSpPr>
          <p:cNvPr id="40" name="Inhaltsplatzhalter 2"/>
          <p:cNvSpPr txBox="1">
            <a:spLocks/>
          </p:cNvSpPr>
          <p:nvPr/>
        </p:nvSpPr>
        <p:spPr bwMode="auto">
          <a:xfrm>
            <a:off x="971600" y="1196752"/>
            <a:ext cx="1152128"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summary</a:t>
            </a:r>
            <a:endParaRPr lang="de-DE" altLang="de-DE" sz="1400" b="1" dirty="0" smtClean="0">
              <a:latin typeface="Miriam Fixed" pitchFamily="49" charset="-79"/>
              <a:cs typeface="Miriam Fixed" pitchFamily="49" charset="-79"/>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110483"/>
            <a:ext cx="27527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Inhaltsplatzhalter 2"/>
          <p:cNvSpPr txBox="1">
            <a:spLocks/>
          </p:cNvSpPr>
          <p:nvPr/>
        </p:nvSpPr>
        <p:spPr bwMode="auto">
          <a:xfrm>
            <a:off x="4283968" y="2654602"/>
            <a:ext cx="309634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sd</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a:t>
            </a:r>
            <a:endParaRPr lang="de-DE" altLang="de-DE" sz="1400" b="1" dirty="0">
              <a:latin typeface="Miriam Fixed" pitchFamily="49" charset="-79"/>
              <a:cs typeface="Miriam Fixed" pitchFamily="49" charset="-79"/>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776056"/>
            <a:ext cx="1066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2348880"/>
            <a:ext cx="10668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927" y="3526416"/>
            <a:ext cx="1546553" cy="20374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Gerade Verbindung mit Pfeil 2"/>
          <p:cNvCxnSpPr/>
          <p:nvPr/>
        </p:nvCxnSpPr>
        <p:spPr>
          <a:xfrm>
            <a:off x="7612757" y="3420616"/>
            <a:ext cx="703659" cy="2244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p:nvPr/>
        </p:nvCxnSpPr>
        <p:spPr>
          <a:xfrm>
            <a:off x="6876256" y="3491955"/>
            <a:ext cx="1440160" cy="10441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a:off x="6236395" y="3491955"/>
            <a:ext cx="2080021" cy="1196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a:off x="5076057" y="3526416"/>
            <a:ext cx="3276363" cy="19009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a:off x="5652120" y="3501008"/>
            <a:ext cx="2664296" cy="14763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Inhaltsplatzhalter 2"/>
          <p:cNvSpPr txBox="1">
            <a:spLocks/>
          </p:cNvSpPr>
          <p:nvPr/>
        </p:nvSpPr>
        <p:spPr bwMode="auto">
          <a:xfrm rot="433128">
            <a:off x="7964759" y="3270175"/>
            <a:ext cx="927721" cy="274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b="1" dirty="0" smtClean="0">
                <a:solidFill>
                  <a:srgbClr val="003366"/>
                </a:solidFill>
              </a:rPr>
              <a:t>„</a:t>
            </a:r>
            <a:r>
              <a:rPr lang="de-DE" altLang="de-DE" sz="1400" b="1" dirty="0" err="1" smtClean="0">
                <a:solidFill>
                  <a:srgbClr val="003366"/>
                </a:solidFill>
              </a:rPr>
              <a:t>outlier</a:t>
            </a:r>
            <a:r>
              <a:rPr lang="de-DE" altLang="de-DE" sz="1400" b="1" dirty="0" smtClean="0">
                <a:solidFill>
                  <a:srgbClr val="003366"/>
                </a:solidFill>
              </a:rPr>
              <a:t>“</a:t>
            </a:r>
            <a:endParaRPr lang="de-DE" altLang="de-DE" sz="1400" b="1" i="1" dirty="0" smtClean="0">
              <a:solidFill>
                <a:srgbClr val="003366"/>
              </a:solidFill>
            </a:endParaRPr>
          </a:p>
        </p:txBody>
      </p:sp>
    </p:spTree>
    <p:extLst>
      <p:ext uri="{BB962C8B-B14F-4D97-AF65-F5344CB8AC3E}">
        <p14:creationId xmlns:p14="http://schemas.microsoft.com/office/powerpoint/2010/main" val="2167884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0"/>
                                  </p:stCondLst>
                                  <p:childTnLst>
                                    <p:set>
                                      <p:cBhvr>
                                        <p:cTn id="23" dur="1" fill="hold">
                                          <p:stCondLst>
                                            <p:cond delay="0"/>
                                          </p:stCondLst>
                                        </p:cTn>
                                        <p:tgtEl>
                                          <p:spTgt spid="6147"/>
                                        </p:tgtEl>
                                        <p:attrNameLst>
                                          <p:attrName>style.visibility</p:attrName>
                                        </p:attrNameLst>
                                      </p:cBhvr>
                                      <p:to>
                                        <p:strVal val="visible"/>
                                      </p:to>
                                    </p:set>
                                    <p:animEffect transition="in" filter="fade">
                                      <p:cBhvr>
                                        <p:cTn id="24" dur="500"/>
                                        <p:tgtEl>
                                          <p:spTgt spid="614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6146"/>
                                        </p:tgtEl>
                                        <p:attrNameLst>
                                          <p:attrName>style.visibility</p:attrName>
                                        </p:attrNameLst>
                                      </p:cBhvr>
                                      <p:to>
                                        <p:strVal val="visible"/>
                                      </p:to>
                                    </p:set>
                                    <p:animEffect transition="in" filter="fade">
                                      <p:cBhvr>
                                        <p:cTn id="34" dur="500"/>
                                        <p:tgtEl>
                                          <p:spTgt spid="61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149"/>
                                        </p:tgtEl>
                                        <p:attrNameLst>
                                          <p:attrName>style.visibility</p:attrName>
                                        </p:attrNameLst>
                                      </p:cBhvr>
                                      <p:to>
                                        <p:strVal val="visible"/>
                                      </p:to>
                                    </p:set>
                                    <p:animEffect transition="in" filter="fade">
                                      <p:cBhvr>
                                        <p:cTn id="46" dur="500"/>
                                        <p:tgtEl>
                                          <p:spTgt spid="61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2000"/>
                            </p:stCondLst>
                            <p:childTnLst>
                              <p:par>
                                <p:cTn id="65" presetID="22" presetClass="entr" presetSubtype="4" fill="hold" nodeType="after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down)">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p:cTn id="72" dur="500" fill="hold"/>
                                        <p:tgtEl>
                                          <p:spTgt spid="42"/>
                                        </p:tgtEl>
                                        <p:attrNameLst>
                                          <p:attrName>ppt_w</p:attrName>
                                        </p:attrNameLst>
                                      </p:cBhvr>
                                      <p:tavLst>
                                        <p:tav tm="0">
                                          <p:val>
                                            <p:fltVal val="0"/>
                                          </p:val>
                                        </p:tav>
                                        <p:tav tm="100000">
                                          <p:val>
                                            <p:strVal val="#ppt_w"/>
                                          </p:val>
                                        </p:tav>
                                      </p:tavLst>
                                    </p:anim>
                                    <p:anim calcmode="lin" valueType="num">
                                      <p:cBhvr>
                                        <p:cTn id="73" dur="500" fill="hold"/>
                                        <p:tgtEl>
                                          <p:spTgt spid="42"/>
                                        </p:tgtEl>
                                        <p:attrNameLst>
                                          <p:attrName>ppt_h</p:attrName>
                                        </p:attrNameLst>
                                      </p:cBhvr>
                                      <p:tavLst>
                                        <p:tav tm="0">
                                          <p:val>
                                            <p:fltVal val="0"/>
                                          </p:val>
                                        </p:tav>
                                        <p:tav tm="100000">
                                          <p:val>
                                            <p:strVal val="#ppt_h"/>
                                          </p:val>
                                        </p:tav>
                                      </p:tavLst>
                                    </p:anim>
                                    <p:animEffect transition="in" filter="fade">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16" grpId="0"/>
      <p:bldP spid="17" grpId="0"/>
      <p:bldP spid="18" grpId="0"/>
      <p:bldP spid="22" grpId="0"/>
      <p:bldP spid="23" grpId="0"/>
      <p:bldP spid="24" grpId="0"/>
      <p:bldP spid="25" grpId="0"/>
      <p:bldP spid="26" grpId="0"/>
      <p:bldP spid="28" grpId="0"/>
      <p:bldP spid="27"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3</a:t>
            </a:r>
            <a:r>
              <a:rPr lang="de-DE" altLang="de-DE" b="1" dirty="0" smtClean="0">
                <a:solidFill>
                  <a:srgbClr val="003366"/>
                </a:solidFill>
              </a:rPr>
              <a:t>. </a:t>
            </a:r>
            <a:r>
              <a:rPr lang="de-DE" altLang="de-DE" dirty="0" err="1" smtClean="0">
                <a:solidFill>
                  <a:srgbClr val="003366"/>
                </a:solidFill>
              </a:rPr>
              <a:t>Inspection</a:t>
            </a:r>
            <a:r>
              <a:rPr lang="de-DE" altLang="de-DE" dirty="0" smtClean="0">
                <a:solidFill>
                  <a:srgbClr val="003366"/>
                </a:solidFill>
              </a:rPr>
              <a:t>: </a:t>
            </a:r>
            <a:r>
              <a:rPr lang="de-DE" altLang="de-DE" dirty="0" err="1" smtClean="0">
                <a:solidFill>
                  <a:srgbClr val="003366"/>
                </a:solidFill>
              </a:rPr>
              <a:t>Continuous</a:t>
            </a:r>
            <a:r>
              <a:rPr lang="de-DE" altLang="de-DE" dirty="0" smtClean="0">
                <a:solidFill>
                  <a:srgbClr val="003366"/>
                </a:solidFill>
              </a:rPr>
              <a:t> variables</a:t>
            </a:r>
            <a:endParaRPr lang="de-DE" altLang="de-DE" sz="2000" dirty="0" smtClean="0">
              <a:solidFill>
                <a:srgbClr val="003366"/>
              </a:solidFill>
            </a:endParaRPr>
          </a:p>
        </p:txBody>
      </p:sp>
      <p:sp>
        <p:nvSpPr>
          <p:cNvPr id="30" name="Inhaltsplatzhalter 2"/>
          <p:cNvSpPr txBox="1">
            <a:spLocks/>
          </p:cNvSpPr>
          <p:nvPr/>
        </p:nvSpPr>
        <p:spPr bwMode="auto">
          <a:xfrm>
            <a:off x="403918" y="5721743"/>
            <a:ext cx="604029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 in all </a:t>
            </a:r>
            <a:r>
              <a:rPr lang="de-DE" altLang="de-DE" sz="2400" dirty="0" err="1" smtClean="0">
                <a:solidFill>
                  <a:srgbClr val="003366"/>
                </a:solidFill>
              </a:rPr>
              <a:t>the</a:t>
            </a:r>
            <a:r>
              <a:rPr lang="de-DE" altLang="de-DE" sz="2400" dirty="0" smtClean="0">
                <a:solidFill>
                  <a:srgbClr val="003366"/>
                </a:solidFill>
              </a:rPr>
              <a:t> </a:t>
            </a:r>
            <a:r>
              <a:rPr lang="de-DE" altLang="de-DE" sz="2400" dirty="0" err="1" smtClean="0">
                <a:solidFill>
                  <a:srgbClr val="003366"/>
                </a:solidFill>
              </a:rPr>
              <a:t>above</a:t>
            </a:r>
            <a:r>
              <a:rPr lang="de-DE" altLang="de-DE" sz="2400" dirty="0" smtClean="0">
                <a:solidFill>
                  <a:srgbClr val="003366"/>
                </a:solidFill>
              </a:rPr>
              <a:t>?</a:t>
            </a:r>
            <a:endParaRPr lang="de-DE" altLang="de-DE" sz="2400" i="1" dirty="0" smtClean="0">
              <a:solidFill>
                <a:srgbClr val="003366"/>
              </a:solidFill>
            </a:endParaRPr>
          </a:p>
        </p:txBody>
      </p:sp>
      <p:sp>
        <p:nvSpPr>
          <p:cNvPr id="32" name="Inhaltsplatzhalter 2"/>
          <p:cNvSpPr txBox="1">
            <a:spLocks/>
          </p:cNvSpPr>
          <p:nvPr/>
        </p:nvSpPr>
        <p:spPr bwMode="auto">
          <a:xfrm>
            <a:off x="683568" y="6093296"/>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General </a:t>
            </a:r>
            <a:r>
              <a:rPr lang="de-DE" altLang="de-DE" sz="1800" dirty="0" err="1" smtClean="0">
                <a:solidFill>
                  <a:srgbClr val="003366"/>
                </a:solidFill>
              </a:rPr>
              <a:t>distribution</a:t>
            </a:r>
            <a:r>
              <a:rPr lang="de-DE" altLang="de-DE" sz="1800" dirty="0" smtClean="0">
                <a:solidFill>
                  <a:srgbClr val="003366"/>
                </a:solidFill>
              </a:rPr>
              <a:t>:</a:t>
            </a:r>
            <a:endParaRPr lang="de-DE" altLang="de-DE" sz="1800" i="1" dirty="0" smtClean="0">
              <a:solidFill>
                <a:srgbClr val="003366"/>
              </a:solidFill>
            </a:endParaRPr>
          </a:p>
        </p:txBody>
      </p:sp>
      <p:sp>
        <p:nvSpPr>
          <p:cNvPr id="22" name="Inhaltsplatzhalter 2"/>
          <p:cNvSpPr txBox="1">
            <a:spLocks/>
          </p:cNvSpPr>
          <p:nvPr/>
        </p:nvSpPr>
        <p:spPr bwMode="auto">
          <a:xfrm>
            <a:off x="3064023" y="6122921"/>
            <a:ext cx="559248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Symmetry</a:t>
            </a:r>
            <a:r>
              <a:rPr lang="de-DE" altLang="de-DE" sz="1600" dirty="0" smtClean="0">
                <a:solidFill>
                  <a:srgbClr val="003366"/>
                </a:solidFill>
              </a:rPr>
              <a:t>, </a:t>
            </a:r>
            <a:r>
              <a:rPr lang="de-DE" altLang="de-DE" sz="1600" dirty="0" err="1" smtClean="0">
                <a:solidFill>
                  <a:srgbClr val="003366"/>
                </a:solidFill>
              </a:rPr>
              <a:t>skewness</a:t>
            </a:r>
            <a:r>
              <a:rPr lang="de-DE" altLang="de-DE" sz="1600" dirty="0" smtClean="0">
                <a:solidFill>
                  <a:srgbClr val="003366"/>
                </a:solidFill>
              </a:rPr>
              <a:t>, </a:t>
            </a:r>
            <a:r>
              <a:rPr lang="de-DE" altLang="de-DE" sz="1600" dirty="0" err="1" smtClean="0">
                <a:solidFill>
                  <a:srgbClr val="003366"/>
                </a:solidFill>
              </a:rPr>
              <a:t>number</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modes</a:t>
            </a:r>
            <a:r>
              <a:rPr lang="de-DE" altLang="de-DE" sz="1600" dirty="0" smtClean="0">
                <a:solidFill>
                  <a:srgbClr val="003366"/>
                </a:solidFill>
              </a:rPr>
              <a:t>, </a:t>
            </a:r>
            <a:r>
              <a:rPr lang="de-DE" altLang="de-DE" sz="1600" dirty="0" err="1" smtClean="0">
                <a:solidFill>
                  <a:srgbClr val="003366"/>
                </a:solidFill>
              </a:rPr>
              <a:t>outliers</a:t>
            </a:r>
            <a:r>
              <a:rPr lang="de-DE" altLang="de-DE" sz="1600" dirty="0" smtClean="0">
                <a:solidFill>
                  <a:srgbClr val="003366"/>
                </a:solidFill>
              </a:rPr>
              <a:t>, </a:t>
            </a:r>
            <a:r>
              <a:rPr lang="de-DE" altLang="de-DE" sz="1600" dirty="0" err="1" smtClean="0">
                <a:solidFill>
                  <a:srgbClr val="003366"/>
                </a:solidFill>
              </a:rPr>
              <a:t>qq</a:t>
            </a:r>
            <a:r>
              <a:rPr lang="de-DE" altLang="de-DE" sz="1600" dirty="0" smtClean="0">
                <a:solidFill>
                  <a:srgbClr val="003366"/>
                </a:solidFill>
              </a:rPr>
              <a:t>-plots</a:t>
            </a:r>
          </a:p>
        </p:txBody>
      </p:sp>
      <p:sp>
        <p:nvSpPr>
          <p:cNvPr id="23" name="Inhaltsplatzhalter 2"/>
          <p:cNvSpPr txBox="1">
            <a:spLocks/>
          </p:cNvSpPr>
          <p:nvPr/>
        </p:nvSpPr>
        <p:spPr bwMode="auto">
          <a:xfrm>
            <a:off x="5364088" y="2855370"/>
            <a:ext cx="3672408" cy="25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err="1" smtClean="0">
                <a:solidFill>
                  <a:srgbClr val="003366"/>
                </a:solidFill>
              </a:rPr>
              <a:t>Histogram</a:t>
            </a:r>
            <a:r>
              <a:rPr lang="de-DE" altLang="de-DE" sz="1400" dirty="0" smtClean="0">
                <a:solidFill>
                  <a:srgbClr val="003366"/>
                </a:solidFill>
              </a:rPr>
              <a:t> </a:t>
            </a:r>
            <a:r>
              <a:rPr lang="de-DE" altLang="de-DE" sz="1100" dirty="0" smtClean="0">
                <a:solidFill>
                  <a:srgbClr val="003366"/>
                </a:solidFill>
              </a:rPr>
              <a:t>(&amp;</a:t>
            </a:r>
            <a:r>
              <a:rPr lang="de-DE" altLang="de-DE" sz="1100" dirty="0" err="1" smtClean="0">
                <a:solidFill>
                  <a:srgbClr val="003366"/>
                </a:solidFill>
              </a:rPr>
              <a:t>stem-and-leaf</a:t>
            </a:r>
            <a:r>
              <a:rPr lang="de-DE" altLang="de-DE" sz="1100" dirty="0" smtClean="0">
                <a:solidFill>
                  <a:srgbClr val="003366"/>
                </a:solidFill>
              </a:rPr>
              <a:t>)</a:t>
            </a:r>
            <a:r>
              <a:rPr lang="de-DE" altLang="de-DE" sz="1400" dirty="0" smtClean="0">
                <a:solidFill>
                  <a:srgbClr val="003366"/>
                </a:solidFill>
              </a:rPr>
              <a:t> </a:t>
            </a:r>
            <a:r>
              <a:rPr lang="de-DE" altLang="de-DE" sz="1400" dirty="0" err="1" smtClean="0">
                <a:solidFill>
                  <a:srgbClr val="003366"/>
                </a:solidFill>
              </a:rPr>
              <a:t>is</a:t>
            </a:r>
            <a:r>
              <a:rPr lang="de-DE" altLang="de-DE" sz="1400" dirty="0" smtClean="0">
                <a:solidFill>
                  <a:srgbClr val="003366"/>
                </a:solidFill>
              </a:rPr>
              <a:t> </a:t>
            </a:r>
            <a:r>
              <a:rPr lang="de-DE" altLang="de-DE" sz="1400" dirty="0" err="1" smtClean="0">
                <a:solidFill>
                  <a:srgbClr val="003366"/>
                </a:solidFill>
              </a:rPr>
              <a:t>always</a:t>
            </a:r>
            <a:r>
              <a:rPr lang="de-DE" altLang="de-DE" sz="1400" dirty="0" smtClean="0">
                <a:solidFill>
                  <a:srgbClr val="003366"/>
                </a:solidFill>
              </a:rPr>
              <a:t> </a:t>
            </a:r>
            <a:r>
              <a:rPr lang="de-DE" altLang="de-DE" sz="1400" dirty="0" err="1" smtClean="0">
                <a:solidFill>
                  <a:srgbClr val="003366"/>
                </a:solidFill>
              </a:rPr>
              <a:t>accurate</a:t>
            </a:r>
            <a:endParaRPr lang="de-DE" altLang="de-DE" sz="1400" i="1" dirty="0" smtClean="0">
              <a:solidFill>
                <a:srgbClr val="003366"/>
              </a:solidFill>
            </a:endParaRPr>
          </a:p>
        </p:txBody>
      </p:sp>
      <p:sp>
        <p:nvSpPr>
          <p:cNvPr id="24" name="Inhaltsplatzhalter 2"/>
          <p:cNvSpPr txBox="1">
            <a:spLocks/>
          </p:cNvSpPr>
          <p:nvPr/>
        </p:nvSpPr>
        <p:spPr bwMode="auto">
          <a:xfrm>
            <a:off x="467544" y="1268760"/>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Stem-and-leaf</a:t>
            </a:r>
            <a:r>
              <a:rPr lang="de-DE" altLang="de-DE" sz="1800" dirty="0" smtClean="0">
                <a:solidFill>
                  <a:srgbClr val="003366"/>
                </a:solidFill>
              </a:rPr>
              <a:t> </a:t>
            </a:r>
            <a:r>
              <a:rPr lang="de-DE" altLang="de-DE" sz="1800" dirty="0" err="1" smtClean="0">
                <a:solidFill>
                  <a:srgbClr val="003366"/>
                </a:solidFill>
              </a:rPr>
              <a:t>display</a:t>
            </a:r>
            <a:endParaRPr lang="de-DE" altLang="de-DE" sz="1800" i="1" dirty="0" smtClean="0">
              <a:solidFill>
                <a:srgbClr val="003366"/>
              </a:solidFill>
            </a:endParaRPr>
          </a:p>
        </p:txBody>
      </p:sp>
      <p:sp>
        <p:nvSpPr>
          <p:cNvPr id="25" name="Inhaltsplatzhalter 2"/>
          <p:cNvSpPr txBox="1">
            <a:spLocks/>
          </p:cNvSpPr>
          <p:nvPr/>
        </p:nvSpPr>
        <p:spPr bwMode="auto">
          <a:xfrm>
            <a:off x="827584" y="1565845"/>
            <a:ext cx="345638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stem</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6" name="Inhaltsplatzhalter 2"/>
          <p:cNvSpPr txBox="1">
            <a:spLocks/>
          </p:cNvSpPr>
          <p:nvPr/>
        </p:nvSpPr>
        <p:spPr bwMode="auto">
          <a:xfrm>
            <a:off x="891209" y="2711354"/>
            <a:ext cx="130452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Histogram</a:t>
            </a:r>
            <a:endParaRPr lang="de-DE" altLang="de-DE" sz="1800" i="1" dirty="0" smtClean="0">
              <a:solidFill>
                <a:srgbClr val="003366"/>
              </a:solidFill>
            </a:endParaRPr>
          </a:p>
        </p:txBody>
      </p:sp>
      <p:sp>
        <p:nvSpPr>
          <p:cNvPr id="29" name="Inhaltsplatzhalter 2"/>
          <p:cNvSpPr txBox="1">
            <a:spLocks/>
          </p:cNvSpPr>
          <p:nvPr/>
        </p:nvSpPr>
        <p:spPr bwMode="auto">
          <a:xfrm>
            <a:off x="467544" y="5373216"/>
            <a:ext cx="734481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plot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density</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xlab</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r>
              <a:rPr lang="en-GB" altLang="de-DE" sz="1800" dirty="0" smtClean="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139" y="1196752"/>
            <a:ext cx="4287341" cy="147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Inhaltsplatzhalter 2"/>
          <p:cNvSpPr txBox="1">
            <a:spLocks/>
          </p:cNvSpPr>
          <p:nvPr/>
        </p:nvSpPr>
        <p:spPr bwMode="auto">
          <a:xfrm rot="5065360">
            <a:off x="3441540" y="1826022"/>
            <a:ext cx="187291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eaLnBrk="1" hangingPunct="1">
              <a:buFontTx/>
              <a:buNone/>
            </a:pPr>
            <a:r>
              <a:rPr lang="de-DE" altLang="de-DE" sz="1200" dirty="0" err="1" smtClean="0">
                <a:solidFill>
                  <a:srgbClr val="003366"/>
                </a:solidFill>
              </a:rPr>
              <a:t>equidistant</a:t>
            </a:r>
            <a:r>
              <a:rPr lang="de-DE" altLang="de-DE" sz="1200" dirty="0" smtClean="0">
                <a:solidFill>
                  <a:srgbClr val="003366"/>
                </a:solidFill>
              </a:rPr>
              <a:t> </a:t>
            </a:r>
            <a:r>
              <a:rPr lang="de-DE" altLang="de-DE" sz="1200" dirty="0" err="1" smtClean="0">
                <a:solidFill>
                  <a:srgbClr val="003366"/>
                </a:solidFill>
              </a:rPr>
              <a:t>bins</a:t>
            </a:r>
            <a:r>
              <a:rPr lang="de-DE" altLang="de-DE" sz="1200" dirty="0" smtClean="0">
                <a:solidFill>
                  <a:srgbClr val="003366"/>
                </a:solidFill>
              </a:rPr>
              <a:t/>
            </a:r>
            <a:br>
              <a:rPr lang="de-DE" altLang="de-DE" sz="1200" dirty="0" smtClean="0">
                <a:solidFill>
                  <a:srgbClr val="003366"/>
                </a:solidFill>
              </a:rPr>
            </a:br>
            <a:r>
              <a:rPr lang="de-DE" altLang="de-DE" sz="1200" dirty="0" smtClean="0">
                <a:solidFill>
                  <a:srgbClr val="003366"/>
                </a:solidFill>
              </a:rPr>
              <a:t> „</a:t>
            </a:r>
            <a:r>
              <a:rPr lang="de-DE" altLang="de-DE" sz="1200" dirty="0" err="1" smtClean="0">
                <a:solidFill>
                  <a:srgbClr val="003366"/>
                </a:solidFill>
              </a:rPr>
              <a:t>stems</a:t>
            </a:r>
            <a:r>
              <a:rPr lang="de-DE" altLang="de-DE" sz="1200" dirty="0" smtClean="0">
                <a:solidFill>
                  <a:srgbClr val="003366"/>
                </a:solidFill>
              </a:rPr>
              <a:t>“</a:t>
            </a:r>
            <a:endParaRPr lang="de-DE" altLang="de-DE" sz="1200" i="1" dirty="0" smtClean="0">
              <a:solidFill>
                <a:srgbClr val="003366"/>
              </a:solidFill>
            </a:endParaRPr>
          </a:p>
        </p:txBody>
      </p:sp>
      <p:sp>
        <p:nvSpPr>
          <p:cNvPr id="41" name="Inhaltsplatzhalter 2"/>
          <p:cNvSpPr txBox="1">
            <a:spLocks/>
          </p:cNvSpPr>
          <p:nvPr/>
        </p:nvSpPr>
        <p:spPr bwMode="auto">
          <a:xfrm>
            <a:off x="6162906" y="2204863"/>
            <a:ext cx="2081502" cy="46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200" dirty="0" err="1">
                <a:solidFill>
                  <a:srgbClr val="003366"/>
                </a:solidFill>
              </a:rPr>
              <a:t>d</a:t>
            </a:r>
            <a:r>
              <a:rPr lang="de-DE" altLang="de-DE" sz="1200" dirty="0" err="1" smtClean="0">
                <a:solidFill>
                  <a:srgbClr val="003366"/>
                </a:solidFill>
              </a:rPr>
              <a:t>ata</a:t>
            </a:r>
            <a:r>
              <a:rPr lang="de-DE" altLang="de-DE" sz="1200" dirty="0" smtClean="0">
                <a:solidFill>
                  <a:srgbClr val="003366"/>
                </a:solidFill>
              </a:rPr>
              <a:t> </a:t>
            </a:r>
            <a:r>
              <a:rPr lang="de-DE" altLang="de-DE" sz="1200" dirty="0" err="1" smtClean="0">
                <a:solidFill>
                  <a:srgbClr val="003366"/>
                </a:solidFill>
              </a:rPr>
              <a:t>points</a:t>
            </a:r>
            <a:r>
              <a:rPr lang="de-DE" altLang="de-DE" sz="1200" dirty="0" smtClean="0">
                <a:solidFill>
                  <a:srgbClr val="003366"/>
                </a:solidFill>
              </a:rPr>
              <a:t> „</a:t>
            </a:r>
            <a:r>
              <a:rPr lang="de-DE" altLang="de-DE" sz="1200" dirty="0" err="1" smtClean="0">
                <a:solidFill>
                  <a:srgbClr val="003366"/>
                </a:solidFill>
              </a:rPr>
              <a:t>leaves</a:t>
            </a:r>
            <a:r>
              <a:rPr lang="de-DE" altLang="de-DE" sz="1200" dirty="0" smtClean="0">
                <a:solidFill>
                  <a:srgbClr val="003366"/>
                </a:solidFill>
              </a:rPr>
              <a:t>“</a:t>
            </a:r>
            <a:br>
              <a:rPr lang="de-DE" altLang="de-DE" sz="1200" dirty="0" smtClean="0">
                <a:solidFill>
                  <a:srgbClr val="003366"/>
                </a:solidFill>
              </a:rPr>
            </a:br>
            <a:r>
              <a:rPr lang="de-DE" altLang="de-DE" sz="1200" dirty="0" err="1" smtClean="0">
                <a:solidFill>
                  <a:srgbClr val="003366"/>
                </a:solidFill>
              </a:rPr>
              <a:t>represented</a:t>
            </a:r>
            <a:r>
              <a:rPr lang="de-DE" altLang="de-DE" sz="1200" dirty="0" smtClean="0">
                <a:solidFill>
                  <a:srgbClr val="003366"/>
                </a:solidFill>
              </a:rPr>
              <a:t> </a:t>
            </a:r>
            <a:r>
              <a:rPr lang="de-DE" altLang="de-DE" sz="1200" dirty="0" err="1" smtClean="0">
                <a:solidFill>
                  <a:srgbClr val="003366"/>
                </a:solidFill>
              </a:rPr>
              <a:t>by</a:t>
            </a:r>
            <a:r>
              <a:rPr lang="de-DE" altLang="de-DE" sz="1200" dirty="0" smtClean="0">
                <a:solidFill>
                  <a:srgbClr val="003366"/>
                </a:solidFill>
              </a:rPr>
              <a:t> </a:t>
            </a:r>
            <a:r>
              <a:rPr lang="de-DE" altLang="de-DE" sz="1200" dirty="0" err="1" smtClean="0">
                <a:solidFill>
                  <a:srgbClr val="003366"/>
                </a:solidFill>
              </a:rPr>
              <a:t>decimal</a:t>
            </a:r>
            <a:endParaRPr lang="de-DE" altLang="de-DE" sz="1200" i="1" dirty="0" smtClean="0">
              <a:solidFill>
                <a:srgbClr val="003366"/>
              </a:solidFill>
            </a:endParaRPr>
          </a:p>
        </p:txBody>
      </p:sp>
      <p:sp>
        <p:nvSpPr>
          <p:cNvPr id="45" name="Inhaltsplatzhalter 2"/>
          <p:cNvSpPr txBox="1">
            <a:spLocks/>
          </p:cNvSpPr>
          <p:nvPr/>
        </p:nvSpPr>
        <p:spPr bwMode="auto">
          <a:xfrm>
            <a:off x="556319" y="1997571"/>
            <a:ext cx="2575521" cy="37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What</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look</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here</a:t>
            </a:r>
            <a:r>
              <a:rPr lang="de-DE" altLang="de-DE" sz="1800" dirty="0" smtClean="0">
                <a:solidFill>
                  <a:srgbClr val="003366"/>
                </a:solidFill>
              </a:rPr>
              <a:t>?</a:t>
            </a:r>
            <a:endParaRPr lang="de-DE" altLang="de-DE" sz="1800" i="1" dirty="0" smtClean="0">
              <a:solidFill>
                <a:srgbClr val="003366"/>
              </a:solidFill>
            </a:endParaRPr>
          </a:p>
        </p:txBody>
      </p:sp>
      <p:sp>
        <p:nvSpPr>
          <p:cNvPr id="48" name="Inhaltsplatzhalter 2"/>
          <p:cNvSpPr txBox="1">
            <a:spLocks/>
          </p:cNvSpPr>
          <p:nvPr/>
        </p:nvSpPr>
        <p:spPr bwMode="auto">
          <a:xfrm>
            <a:off x="3203848" y="2708920"/>
            <a:ext cx="180858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Density</a:t>
            </a:r>
            <a:r>
              <a:rPr lang="de-DE" altLang="de-DE" sz="1800" dirty="0" smtClean="0">
                <a:solidFill>
                  <a:srgbClr val="003366"/>
                </a:solidFill>
              </a:rPr>
              <a:t> </a:t>
            </a:r>
            <a:r>
              <a:rPr lang="de-DE" altLang="de-DE" sz="1800" dirty="0" err="1" smtClean="0">
                <a:solidFill>
                  <a:srgbClr val="003366"/>
                </a:solidFill>
              </a:rPr>
              <a:t>plot</a:t>
            </a:r>
            <a:endParaRPr lang="de-DE" altLang="de-DE" sz="1800" i="1" dirty="0" smtClean="0">
              <a:solidFill>
                <a:srgbClr val="003366"/>
              </a:solidFill>
            </a:endParaRPr>
          </a:p>
        </p:txBody>
      </p:sp>
      <p:sp>
        <p:nvSpPr>
          <p:cNvPr id="49" name="Inhaltsplatzhalter 2"/>
          <p:cNvSpPr txBox="1">
            <a:spLocks/>
          </p:cNvSpPr>
          <p:nvPr/>
        </p:nvSpPr>
        <p:spPr bwMode="auto">
          <a:xfrm>
            <a:off x="899592" y="2276872"/>
            <a:ext cx="316226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err="1" smtClean="0">
                <a:solidFill>
                  <a:srgbClr val="003366"/>
                </a:solidFill>
              </a:rPr>
              <a:t>quantiles</a:t>
            </a:r>
            <a:r>
              <a:rPr lang="de-DE" altLang="de-DE" sz="1400" dirty="0" smtClean="0">
                <a:solidFill>
                  <a:srgbClr val="003366"/>
                </a:solidFill>
              </a:rPr>
              <a:t> </a:t>
            </a:r>
            <a:r>
              <a:rPr lang="de-DE" altLang="de-DE" sz="1400" dirty="0" err="1" smtClean="0">
                <a:solidFill>
                  <a:srgbClr val="003366"/>
                </a:solidFill>
              </a:rPr>
              <a:t>vs</a:t>
            </a:r>
            <a:r>
              <a:rPr lang="de-DE" altLang="de-DE" sz="1400" dirty="0" smtClean="0">
                <a:solidFill>
                  <a:srgbClr val="003366"/>
                </a:solidFill>
              </a:rPr>
              <a:t> </a:t>
            </a:r>
            <a:r>
              <a:rPr lang="de-DE" altLang="de-DE" sz="1400" dirty="0" err="1" smtClean="0">
                <a:solidFill>
                  <a:srgbClr val="003366"/>
                </a:solidFill>
              </a:rPr>
              <a:t>distribution</a:t>
            </a:r>
            <a:r>
              <a:rPr lang="de-DE" altLang="de-DE" sz="1400" dirty="0" smtClean="0">
                <a:solidFill>
                  <a:srgbClr val="003366"/>
                </a:solidFill>
              </a:rPr>
              <a:t> </a:t>
            </a:r>
            <a:r>
              <a:rPr lang="de-DE" altLang="de-DE" sz="1400" dirty="0" err="1" smtClean="0">
                <a:solidFill>
                  <a:srgbClr val="003366"/>
                </a:solidFill>
              </a:rPr>
              <a:t>vs</a:t>
            </a:r>
            <a:r>
              <a:rPr lang="de-DE" altLang="de-DE" sz="1400" dirty="0" smtClean="0">
                <a:solidFill>
                  <a:srgbClr val="003366"/>
                </a:solidFill>
              </a:rPr>
              <a:t> </a:t>
            </a:r>
            <a:r>
              <a:rPr lang="de-DE" altLang="de-DE" sz="1400" dirty="0" err="1" smtClean="0">
                <a:solidFill>
                  <a:srgbClr val="003366"/>
                </a:solidFill>
              </a:rPr>
              <a:t>digits</a:t>
            </a:r>
            <a:endParaRPr lang="de-DE" altLang="de-DE" sz="1400" i="1" dirty="0" smtClean="0">
              <a:solidFill>
                <a:srgbClr val="003366"/>
              </a:solidFill>
            </a:endParaRPr>
          </a:p>
        </p:txBody>
      </p:sp>
      <p:grpSp>
        <p:nvGrpSpPr>
          <p:cNvPr id="2" name="Gruppieren 1"/>
          <p:cNvGrpSpPr/>
          <p:nvPr/>
        </p:nvGrpSpPr>
        <p:grpSpPr>
          <a:xfrm>
            <a:off x="487752" y="3063010"/>
            <a:ext cx="1843428" cy="2093520"/>
            <a:chOff x="487752" y="3063010"/>
            <a:chExt cx="1843428" cy="209352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12" y="3063010"/>
              <a:ext cx="1688968" cy="192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52" y="3431434"/>
              <a:ext cx="154460" cy="119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294" y="4956391"/>
              <a:ext cx="697036" cy="20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Inhaltsplatzhalter 2"/>
          <p:cNvSpPr txBox="1">
            <a:spLocks/>
          </p:cNvSpPr>
          <p:nvPr/>
        </p:nvSpPr>
        <p:spPr bwMode="auto">
          <a:xfrm>
            <a:off x="458491" y="5085184"/>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hist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pulsedata$weight</a:t>
            </a:r>
            <a:r>
              <a:rPr lang="de-DE" altLang="de-DE" sz="1800" b="1" dirty="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breaks</a:t>
            </a:r>
            <a:r>
              <a:rPr lang="de-DE" altLang="de-DE" sz="1800" b="1" dirty="0" smtClean="0">
                <a:latin typeface="Miriam Fixed" pitchFamily="49" charset="-79"/>
                <a:cs typeface="Miriam Fixed" pitchFamily="49" charset="-79"/>
              </a:rPr>
              <a:t> = c(</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xlab</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grpSp>
        <p:nvGrpSpPr>
          <p:cNvPr id="3" name="Gruppieren 2"/>
          <p:cNvGrpSpPr/>
          <p:nvPr/>
        </p:nvGrpSpPr>
        <p:grpSpPr>
          <a:xfrm>
            <a:off x="2758708" y="3071394"/>
            <a:ext cx="2509584" cy="2016224"/>
            <a:chOff x="2758708" y="3071394"/>
            <a:chExt cx="2509584" cy="2016224"/>
          </a:xfrm>
        </p:grpSpPr>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071394"/>
              <a:ext cx="2352476" cy="184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9912" y="4911821"/>
              <a:ext cx="596453" cy="17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8708" y="3503442"/>
              <a:ext cx="15710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 name="Inhaltsplatzhalter 2"/>
          <p:cNvSpPr txBox="1">
            <a:spLocks/>
          </p:cNvSpPr>
          <p:nvPr/>
        </p:nvSpPr>
        <p:spPr bwMode="auto">
          <a:xfrm>
            <a:off x="5364088" y="3103206"/>
            <a:ext cx="3384376" cy="25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err="1" smtClean="0">
                <a:solidFill>
                  <a:srgbClr val="003366"/>
                </a:solidFill>
              </a:rPr>
              <a:t>Density</a:t>
            </a:r>
            <a:r>
              <a:rPr lang="de-DE" altLang="de-DE" sz="1400" dirty="0" smtClean="0">
                <a:solidFill>
                  <a:srgbClr val="003366"/>
                </a:solidFill>
              </a:rPr>
              <a:t> </a:t>
            </a:r>
            <a:r>
              <a:rPr lang="de-DE" altLang="de-DE" sz="1400" dirty="0" err="1" smtClean="0">
                <a:solidFill>
                  <a:srgbClr val="003366"/>
                </a:solidFill>
              </a:rPr>
              <a:t>plot</a:t>
            </a:r>
            <a:r>
              <a:rPr lang="de-DE" altLang="de-DE" sz="1400" dirty="0" smtClean="0">
                <a:solidFill>
                  <a:srgbClr val="003366"/>
                </a:solidFill>
              </a:rPr>
              <a:t> </a:t>
            </a:r>
            <a:r>
              <a:rPr lang="de-DE" altLang="de-DE" sz="1400" dirty="0" err="1" smtClean="0">
                <a:solidFill>
                  <a:srgbClr val="003366"/>
                </a:solidFill>
              </a:rPr>
              <a:t>is</a:t>
            </a:r>
            <a:r>
              <a:rPr lang="de-DE" altLang="de-DE" sz="1400" dirty="0" smtClean="0">
                <a:solidFill>
                  <a:srgbClr val="003366"/>
                </a:solidFill>
              </a:rPr>
              <a:t> </a:t>
            </a:r>
            <a:r>
              <a:rPr lang="de-DE" altLang="de-DE" sz="1400" dirty="0" err="1" smtClean="0">
                <a:solidFill>
                  <a:srgbClr val="003366"/>
                </a:solidFill>
              </a:rPr>
              <a:t>inexact</a:t>
            </a:r>
            <a:r>
              <a:rPr lang="de-DE" altLang="de-DE" sz="1400" dirty="0" smtClean="0">
                <a:solidFill>
                  <a:srgbClr val="003366"/>
                </a:solidFill>
              </a:rPr>
              <a:t>, </a:t>
            </a:r>
            <a:r>
              <a:rPr lang="de-DE" altLang="de-DE" sz="1400" dirty="0" err="1" smtClean="0">
                <a:solidFill>
                  <a:srgbClr val="003366"/>
                </a:solidFill>
              </a:rPr>
              <a:t>depends</a:t>
            </a:r>
            <a:r>
              <a:rPr lang="de-DE" altLang="de-DE" sz="1400" dirty="0" smtClean="0">
                <a:solidFill>
                  <a:srgbClr val="003366"/>
                </a:solidFill>
              </a:rPr>
              <a:t> on </a:t>
            </a:r>
            <a:r>
              <a:rPr lang="de-DE" altLang="de-DE" sz="1400" dirty="0" err="1" smtClean="0">
                <a:solidFill>
                  <a:srgbClr val="003366"/>
                </a:solidFill>
              </a:rPr>
              <a:t>bandwith</a:t>
            </a:r>
            <a:r>
              <a:rPr lang="de-DE" altLang="de-DE" sz="1400" dirty="0" smtClean="0">
                <a:solidFill>
                  <a:srgbClr val="003366"/>
                </a:solidFill>
              </a:rPr>
              <a:t> </a:t>
            </a:r>
            <a:r>
              <a:rPr lang="de-DE" altLang="de-DE" sz="1400" dirty="0" err="1" smtClean="0">
                <a:solidFill>
                  <a:srgbClr val="003366"/>
                </a:solidFill>
              </a:rPr>
              <a:t>and</a:t>
            </a:r>
            <a:r>
              <a:rPr lang="de-DE" altLang="de-DE" sz="1400" dirty="0" smtClean="0">
                <a:solidFill>
                  <a:srgbClr val="003366"/>
                </a:solidFill>
              </a:rPr>
              <a:t> </a:t>
            </a:r>
            <a:r>
              <a:rPr lang="de-DE" altLang="de-DE" sz="1400" dirty="0" err="1" smtClean="0">
                <a:solidFill>
                  <a:srgbClr val="003366"/>
                </a:solidFill>
              </a:rPr>
              <a:t>kernel</a:t>
            </a:r>
            <a:endParaRPr lang="de-DE" altLang="de-DE" sz="1400" i="1" dirty="0" smtClean="0">
              <a:solidFill>
                <a:srgbClr val="003366"/>
              </a:solidFill>
            </a:endParaRPr>
          </a:p>
        </p:txBody>
      </p:sp>
      <p:sp>
        <p:nvSpPr>
          <p:cNvPr id="51" name="Inhaltsplatzhalter 2"/>
          <p:cNvSpPr txBox="1">
            <a:spLocks/>
          </p:cNvSpPr>
          <p:nvPr/>
        </p:nvSpPr>
        <p:spPr bwMode="auto">
          <a:xfrm>
            <a:off x="7112838" y="3361505"/>
            <a:ext cx="2033374" cy="15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200" b="1" dirty="0" err="1" smtClean="0">
                <a:latin typeface="Miriam Fixed" pitchFamily="49" charset="-79"/>
                <a:cs typeface="Miriam Fixed" pitchFamily="49" charset="-79"/>
              </a:rPr>
              <a:t>bw</a:t>
            </a:r>
            <a:r>
              <a:rPr lang="de-DE" altLang="de-DE" sz="1200" b="1" dirty="0" smtClean="0">
                <a:latin typeface="Miriam Fixed" pitchFamily="49" charset="-79"/>
                <a:cs typeface="Miriam Fixed" pitchFamily="49" charset="-79"/>
              </a:rPr>
              <a:t> = …, </a:t>
            </a:r>
            <a:r>
              <a:rPr lang="de-DE" altLang="de-DE" sz="1200" b="1" dirty="0" err="1" smtClean="0">
                <a:latin typeface="Miriam Fixed" pitchFamily="49" charset="-79"/>
                <a:cs typeface="Miriam Fixed" pitchFamily="49" charset="-79"/>
              </a:rPr>
              <a:t>kernel</a:t>
            </a:r>
            <a:r>
              <a:rPr lang="de-DE" altLang="de-DE" sz="1200" b="1" dirty="0" smtClean="0">
                <a:latin typeface="Miriam Fixed" pitchFamily="49" charset="-79"/>
                <a:cs typeface="Miriam Fixed" pitchFamily="49" charset="-79"/>
              </a:rPr>
              <a:t> = … </a:t>
            </a:r>
            <a:endParaRPr lang="de-DE" altLang="de-DE" sz="1050" b="1" dirty="0" smtClean="0">
              <a:latin typeface="Miriam Fixed" pitchFamily="49" charset="-79"/>
              <a:cs typeface="Miriam Fixed" pitchFamily="49" charset="-79"/>
            </a:endParaRPr>
          </a:p>
        </p:txBody>
      </p:sp>
      <p:sp>
        <p:nvSpPr>
          <p:cNvPr id="52" name="Inhaltsplatzhalter 2"/>
          <p:cNvSpPr txBox="1">
            <a:spLocks/>
          </p:cNvSpPr>
          <p:nvPr/>
        </p:nvSpPr>
        <p:spPr bwMode="auto">
          <a:xfrm>
            <a:off x="5364088" y="3719466"/>
            <a:ext cx="3782124" cy="25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smtClean="0">
                <a:solidFill>
                  <a:srgbClr val="003366"/>
                </a:solidFill>
              </a:rPr>
              <a:t>Box </a:t>
            </a:r>
            <a:r>
              <a:rPr lang="de-DE" altLang="de-DE" sz="1400" dirty="0" err="1" smtClean="0">
                <a:solidFill>
                  <a:srgbClr val="003366"/>
                </a:solidFill>
              </a:rPr>
              <a:t>width</a:t>
            </a:r>
            <a:r>
              <a:rPr lang="de-DE" altLang="de-DE" sz="1400" dirty="0" smtClean="0">
                <a:solidFill>
                  <a:srgbClr val="003366"/>
                </a:solidFill>
              </a:rPr>
              <a:t> </a:t>
            </a:r>
            <a:r>
              <a:rPr lang="de-DE" altLang="de-DE" sz="1400" dirty="0" err="1" smtClean="0">
                <a:solidFill>
                  <a:srgbClr val="003366"/>
                </a:solidFill>
              </a:rPr>
              <a:t>of</a:t>
            </a:r>
            <a:r>
              <a:rPr lang="de-DE" altLang="de-DE" sz="1400" dirty="0" smtClean="0">
                <a:solidFill>
                  <a:srgbClr val="003366"/>
                </a:solidFill>
              </a:rPr>
              <a:t> </a:t>
            </a:r>
            <a:r>
              <a:rPr lang="de-DE" altLang="de-DE" sz="1400" dirty="0" err="1" smtClean="0">
                <a:solidFill>
                  <a:srgbClr val="003366"/>
                </a:solidFill>
              </a:rPr>
              <a:t>histogram</a:t>
            </a:r>
            <a:r>
              <a:rPr lang="de-DE" altLang="de-DE" sz="1400" dirty="0" smtClean="0">
                <a:solidFill>
                  <a:srgbClr val="003366"/>
                </a:solidFill>
              </a:rPr>
              <a:t> </a:t>
            </a:r>
            <a:r>
              <a:rPr lang="de-DE" altLang="de-DE" sz="1400" dirty="0" err="1" smtClean="0">
                <a:solidFill>
                  <a:srgbClr val="003366"/>
                </a:solidFill>
              </a:rPr>
              <a:t>can</a:t>
            </a:r>
            <a:r>
              <a:rPr lang="de-DE" altLang="de-DE" sz="1400" dirty="0" smtClean="0">
                <a:solidFill>
                  <a:srgbClr val="003366"/>
                </a:solidFill>
              </a:rPr>
              <a:t> </a:t>
            </a:r>
            <a:r>
              <a:rPr lang="de-DE" altLang="de-DE" sz="1400" dirty="0" err="1" smtClean="0">
                <a:solidFill>
                  <a:srgbClr val="003366"/>
                </a:solidFill>
              </a:rPr>
              <a:t>skew</a:t>
            </a:r>
            <a:r>
              <a:rPr lang="de-DE" altLang="de-DE" sz="1400" dirty="0" smtClean="0">
                <a:solidFill>
                  <a:srgbClr val="003366"/>
                </a:solidFill>
              </a:rPr>
              <a:t> </a:t>
            </a:r>
            <a:br>
              <a:rPr lang="de-DE" altLang="de-DE" sz="1400" dirty="0" smtClean="0">
                <a:solidFill>
                  <a:srgbClr val="003366"/>
                </a:solidFill>
              </a:rPr>
            </a:br>
            <a:r>
              <a:rPr lang="de-DE" altLang="de-DE" sz="1400" dirty="0" smtClean="0">
                <a:solidFill>
                  <a:srgbClr val="003366"/>
                </a:solidFill>
              </a:rPr>
              <a:t>„</a:t>
            </a:r>
            <a:r>
              <a:rPr lang="de-DE" altLang="de-DE" sz="1400" dirty="0" err="1" smtClean="0">
                <a:solidFill>
                  <a:srgbClr val="003366"/>
                </a:solidFill>
              </a:rPr>
              <a:t>true</a:t>
            </a:r>
            <a:r>
              <a:rPr lang="de-DE" altLang="de-DE" sz="1400" dirty="0" smtClean="0">
                <a:solidFill>
                  <a:srgbClr val="003366"/>
                </a:solidFill>
              </a:rPr>
              <a:t> </a:t>
            </a:r>
            <a:r>
              <a:rPr lang="de-DE" altLang="de-DE" sz="1400" dirty="0" err="1" smtClean="0">
                <a:solidFill>
                  <a:srgbClr val="003366"/>
                </a:solidFill>
              </a:rPr>
              <a:t>density</a:t>
            </a:r>
            <a:r>
              <a:rPr lang="de-DE" altLang="de-DE" sz="1400" dirty="0" smtClean="0">
                <a:solidFill>
                  <a:srgbClr val="003366"/>
                </a:solidFill>
              </a:rPr>
              <a:t>“ due </a:t>
            </a:r>
            <a:r>
              <a:rPr lang="de-DE" altLang="de-DE" sz="1400" dirty="0" err="1" smtClean="0">
                <a:solidFill>
                  <a:srgbClr val="003366"/>
                </a:solidFill>
              </a:rPr>
              <a:t>to</a:t>
            </a:r>
            <a:r>
              <a:rPr lang="de-DE" altLang="de-DE" sz="1400" dirty="0" smtClean="0">
                <a:solidFill>
                  <a:srgbClr val="003366"/>
                </a:solidFill>
              </a:rPr>
              <a:t> </a:t>
            </a:r>
            <a:r>
              <a:rPr lang="de-DE" altLang="de-DE" sz="1400" dirty="0" err="1" smtClean="0">
                <a:solidFill>
                  <a:srgbClr val="003366"/>
                </a:solidFill>
              </a:rPr>
              <a:t>random</a:t>
            </a:r>
            <a:r>
              <a:rPr lang="de-DE" altLang="de-DE" sz="1400" dirty="0" smtClean="0">
                <a:solidFill>
                  <a:srgbClr val="003366"/>
                </a:solidFill>
              </a:rPr>
              <a:t> </a:t>
            </a:r>
            <a:r>
              <a:rPr lang="de-DE" altLang="de-DE" sz="1400" dirty="0" err="1" smtClean="0">
                <a:solidFill>
                  <a:srgbClr val="003366"/>
                </a:solidFill>
              </a:rPr>
              <a:t>clustering</a:t>
            </a:r>
            <a:endParaRPr lang="de-DE" altLang="de-DE" sz="1400" i="1" dirty="0" smtClean="0">
              <a:solidFill>
                <a:srgbClr val="003366"/>
              </a:solidFill>
            </a:endParaRPr>
          </a:p>
        </p:txBody>
      </p:sp>
      <p:sp>
        <p:nvSpPr>
          <p:cNvPr id="53" name="Inhaltsplatzhalter 2"/>
          <p:cNvSpPr txBox="1">
            <a:spLocks/>
          </p:cNvSpPr>
          <p:nvPr/>
        </p:nvSpPr>
        <p:spPr bwMode="auto">
          <a:xfrm>
            <a:off x="5364088" y="4293096"/>
            <a:ext cx="3782124" cy="25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eaLnBrk="1" hangingPunct="1">
              <a:buFontTx/>
              <a:buNone/>
            </a:pPr>
            <a:r>
              <a:rPr lang="de-DE" altLang="de-DE" sz="2000" i="1" dirty="0" smtClean="0">
                <a:solidFill>
                  <a:srgbClr val="003366"/>
                </a:solidFill>
              </a:rPr>
              <a:t>Look at all </a:t>
            </a:r>
            <a:r>
              <a:rPr lang="de-DE" altLang="de-DE" sz="2000" i="1" dirty="0" err="1" smtClean="0">
                <a:solidFill>
                  <a:srgbClr val="003366"/>
                </a:solidFill>
              </a:rPr>
              <a:t>of</a:t>
            </a:r>
            <a:r>
              <a:rPr lang="de-DE" altLang="de-DE" sz="2000" i="1" dirty="0" smtClean="0">
                <a:solidFill>
                  <a:srgbClr val="003366"/>
                </a:solidFill>
              </a:rPr>
              <a:t> </a:t>
            </a:r>
            <a:r>
              <a:rPr lang="de-DE" altLang="de-DE" sz="2000" i="1" dirty="0" err="1" smtClean="0">
                <a:solidFill>
                  <a:srgbClr val="003366"/>
                </a:solidFill>
              </a:rPr>
              <a:t>these</a:t>
            </a:r>
            <a:r>
              <a:rPr lang="de-DE" altLang="de-DE" sz="2000" i="1" dirty="0" smtClean="0">
                <a:solidFill>
                  <a:srgbClr val="003366"/>
                </a:solidFill>
              </a:rPr>
              <a:t> </a:t>
            </a:r>
            <a:r>
              <a:rPr lang="de-DE" altLang="de-DE" sz="2000" i="1" dirty="0" err="1" smtClean="0">
                <a:solidFill>
                  <a:srgbClr val="003366"/>
                </a:solidFill>
              </a:rPr>
              <a:t>to</a:t>
            </a:r>
            <a:r>
              <a:rPr lang="de-DE" altLang="de-DE" sz="2000" i="1" dirty="0" smtClean="0">
                <a:solidFill>
                  <a:srgbClr val="003366"/>
                </a:solidFill>
              </a:rPr>
              <a:t> </a:t>
            </a:r>
            <a:r>
              <a:rPr lang="de-DE" altLang="de-DE" sz="2000" i="1" dirty="0" err="1" smtClean="0">
                <a:solidFill>
                  <a:srgbClr val="003366"/>
                </a:solidFill>
              </a:rPr>
              <a:t>avoid</a:t>
            </a:r>
            <a:r>
              <a:rPr lang="de-DE" altLang="de-DE" sz="2000" i="1" dirty="0" smtClean="0">
                <a:solidFill>
                  <a:srgbClr val="003366"/>
                </a:solidFill>
              </a:rPr>
              <a:t> </a:t>
            </a:r>
            <a:r>
              <a:rPr lang="de-DE" altLang="de-DE" sz="2000" i="1" dirty="0" err="1" smtClean="0">
                <a:solidFill>
                  <a:srgbClr val="003366"/>
                </a:solidFill>
              </a:rPr>
              <a:t>either</a:t>
            </a:r>
            <a:r>
              <a:rPr lang="de-DE" altLang="de-DE" sz="2000" i="1" dirty="0" smtClean="0">
                <a:solidFill>
                  <a:srgbClr val="003366"/>
                </a:solidFill>
              </a:rPr>
              <a:t> type </a:t>
            </a:r>
            <a:r>
              <a:rPr lang="de-DE" altLang="de-DE" sz="2000" i="1" dirty="0" err="1" smtClean="0">
                <a:solidFill>
                  <a:srgbClr val="003366"/>
                </a:solidFill>
              </a:rPr>
              <a:t>of</a:t>
            </a:r>
            <a:r>
              <a:rPr lang="de-DE" altLang="de-DE" sz="2000" i="1" dirty="0" smtClean="0">
                <a:solidFill>
                  <a:srgbClr val="003366"/>
                </a:solidFill>
              </a:rPr>
              <a:t> </a:t>
            </a:r>
            <a:r>
              <a:rPr lang="de-DE" altLang="de-DE" sz="2000" i="1" dirty="0" err="1" smtClean="0">
                <a:solidFill>
                  <a:srgbClr val="003366"/>
                </a:solidFill>
              </a:rPr>
              <a:t>error</a:t>
            </a:r>
            <a:endParaRPr lang="de-DE" altLang="de-DE" sz="2000" i="1" dirty="0" smtClean="0">
              <a:solidFill>
                <a:srgbClr val="003366"/>
              </a:solidFill>
            </a:endParaRPr>
          </a:p>
        </p:txBody>
      </p:sp>
      <p:sp>
        <p:nvSpPr>
          <p:cNvPr id="35" name="Inhaltsplatzhalter 2"/>
          <p:cNvSpPr txBox="1">
            <a:spLocks/>
          </p:cNvSpPr>
          <p:nvPr/>
        </p:nvSpPr>
        <p:spPr bwMode="auto">
          <a:xfrm>
            <a:off x="1043608" y="6401225"/>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5. </a:t>
            </a:r>
            <a:r>
              <a:rPr lang="de-DE" altLang="de-DE" sz="1800" dirty="0" err="1" smtClean="0">
                <a:solidFill>
                  <a:srgbClr val="003366"/>
                </a:solidFill>
              </a:rPr>
              <a:t>Quantification</a:t>
            </a:r>
            <a:r>
              <a:rPr lang="de-DE" altLang="de-DE" sz="1800" dirty="0" smtClean="0">
                <a:solidFill>
                  <a:srgbClr val="003366"/>
                </a:solidFill>
              </a:rPr>
              <a:t>:</a:t>
            </a:r>
            <a:endParaRPr lang="de-DE" altLang="de-DE" sz="1800" i="1" dirty="0" smtClean="0">
              <a:solidFill>
                <a:srgbClr val="003366"/>
              </a:solidFill>
            </a:endParaRPr>
          </a:p>
        </p:txBody>
      </p:sp>
      <p:sp>
        <p:nvSpPr>
          <p:cNvPr id="36" name="Inhaltsplatzhalter 2"/>
          <p:cNvSpPr txBox="1">
            <a:spLocks/>
          </p:cNvSpPr>
          <p:nvPr/>
        </p:nvSpPr>
        <p:spPr bwMode="auto">
          <a:xfrm>
            <a:off x="3059832" y="6410953"/>
            <a:ext cx="20162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Distributional </a:t>
            </a:r>
            <a:r>
              <a:rPr lang="de-DE" altLang="de-DE" sz="1600" dirty="0" err="1" smtClean="0">
                <a:solidFill>
                  <a:srgbClr val="003366"/>
                </a:solidFill>
              </a:rPr>
              <a:t>tests</a:t>
            </a:r>
            <a:endParaRPr lang="de-DE" altLang="de-DE" sz="1600" dirty="0" smtClean="0">
              <a:solidFill>
                <a:srgbClr val="003366"/>
              </a:solidFill>
            </a:endParaRPr>
          </a:p>
        </p:txBody>
      </p:sp>
      <p:sp>
        <p:nvSpPr>
          <p:cNvPr id="37" name="Inhaltsplatzhalter 2"/>
          <p:cNvSpPr txBox="1">
            <a:spLocks/>
          </p:cNvSpPr>
          <p:nvPr/>
        </p:nvSpPr>
        <p:spPr bwMode="auto">
          <a:xfrm>
            <a:off x="5223446" y="6401424"/>
            <a:ext cx="124070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k</a:t>
            </a:r>
            <a:r>
              <a:rPr lang="de-DE" altLang="de-DE" sz="1800" b="1" dirty="0" err="1" smtClean="0">
                <a:latin typeface="Miriam Fixed" pitchFamily="49" charset="-79"/>
                <a:cs typeface="Miriam Fixed" pitchFamily="49" charset="-79"/>
              </a:rPr>
              <a:t>s.test</a:t>
            </a:r>
            <a:endParaRPr lang="de-DE" altLang="de-DE" sz="1400" b="1" dirty="0" smtClean="0">
              <a:latin typeface="Miriam Fixed" pitchFamily="49" charset="-79"/>
              <a:cs typeface="Miriam Fixed" pitchFamily="49" charset="-79"/>
            </a:endParaRPr>
          </a:p>
        </p:txBody>
      </p:sp>
      <p:sp>
        <p:nvSpPr>
          <p:cNvPr id="38" name="Inhaltsplatzhalter 2"/>
          <p:cNvSpPr txBox="1">
            <a:spLocks/>
          </p:cNvSpPr>
          <p:nvPr/>
        </p:nvSpPr>
        <p:spPr bwMode="auto">
          <a:xfrm>
            <a:off x="6608167" y="6400784"/>
            <a:ext cx="206828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shapiro.test</a:t>
            </a:r>
            <a:endParaRPr lang="de-DE" altLang="de-DE" sz="1400" b="1" dirty="0" smtClean="0">
              <a:latin typeface="Miriam Fixed" pitchFamily="49" charset="-79"/>
              <a:cs typeface="Miriam Fixed" pitchFamily="49" charset="-79"/>
            </a:endParaRPr>
          </a:p>
        </p:txBody>
      </p:sp>
    </p:spTree>
    <p:extLst>
      <p:ext uri="{BB962C8B-B14F-4D97-AF65-F5344CB8AC3E}">
        <p14:creationId xmlns:p14="http://schemas.microsoft.com/office/powerpoint/2010/main" val="1944652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par>
                          <p:cTn id="90" fill="hold">
                            <p:stCondLst>
                              <p:cond delay="0"/>
                            </p:stCondLst>
                            <p:childTnLst>
                              <p:par>
                                <p:cTn id="91" presetID="10" presetClass="entr" presetSubtype="0"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22" grpId="0"/>
      <p:bldP spid="23" grpId="0"/>
      <p:bldP spid="24" grpId="0"/>
      <p:bldP spid="25" grpId="0"/>
      <p:bldP spid="26" grpId="0"/>
      <p:bldP spid="29" grpId="0"/>
      <p:bldP spid="33" grpId="0"/>
      <p:bldP spid="41" grpId="0"/>
      <p:bldP spid="45" grpId="0"/>
      <p:bldP spid="48" grpId="0"/>
      <p:bldP spid="49" grpId="0"/>
      <p:bldP spid="28" grpId="0"/>
      <p:bldP spid="50" grpId="0"/>
      <p:bldP spid="51" grpId="0"/>
      <p:bldP spid="52" grpId="0"/>
      <p:bldP spid="53" grpId="0"/>
      <p:bldP spid="35" grpId="0"/>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err="1" smtClean="0">
                <a:solidFill>
                  <a:srgbClr val="003366"/>
                </a:solidFill>
              </a:rPr>
              <a:t>Examples</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a:t>
            </a:r>
            <a:r>
              <a:rPr lang="de-DE" altLang="de-DE" dirty="0" err="1" smtClean="0">
                <a:solidFill>
                  <a:srgbClr val="003366"/>
                </a:solidFill>
              </a:rPr>
              <a:t>distribution</a:t>
            </a:r>
            <a:r>
              <a:rPr lang="de-DE" altLang="de-DE" dirty="0" smtClean="0">
                <a:solidFill>
                  <a:srgbClr val="003366"/>
                </a:solidFill>
              </a:rPr>
              <a:t> </a:t>
            </a:r>
            <a:r>
              <a:rPr lang="de-DE" altLang="de-DE" dirty="0" err="1" smtClean="0">
                <a:solidFill>
                  <a:srgbClr val="003366"/>
                </a:solidFill>
              </a:rPr>
              <a:t>features</a:t>
            </a:r>
            <a:endParaRPr lang="de-DE" altLang="de-DE" sz="2000" dirty="0" smtClean="0">
              <a:solidFill>
                <a:srgbClr val="003366"/>
              </a:solidFill>
            </a:endParaRPr>
          </a:p>
        </p:txBody>
      </p:sp>
      <p:sp>
        <p:nvSpPr>
          <p:cNvPr id="30" name="Inhaltsplatzhalter 2"/>
          <p:cNvSpPr txBox="1">
            <a:spLocks/>
          </p:cNvSpPr>
          <p:nvPr/>
        </p:nvSpPr>
        <p:spPr bwMode="auto">
          <a:xfrm>
            <a:off x="691951" y="5301208"/>
            <a:ext cx="370002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a:solidFill>
                  <a:srgbClr val="003366"/>
                </a:solidFill>
              </a:rPr>
              <a:t>i</a:t>
            </a:r>
            <a:r>
              <a:rPr lang="de-DE" altLang="de-DE" sz="2000" dirty="0" err="1" smtClean="0">
                <a:solidFill>
                  <a:srgbClr val="003366"/>
                </a:solidFill>
              </a:rPr>
              <a:t>s</a:t>
            </a:r>
            <a:r>
              <a:rPr lang="de-DE" altLang="de-DE" sz="2000" dirty="0" smtClean="0">
                <a:solidFill>
                  <a:srgbClr val="003366"/>
                </a:solidFill>
              </a:rPr>
              <a:t> </a:t>
            </a:r>
            <a:r>
              <a:rPr lang="de-DE" altLang="de-DE" sz="2000" dirty="0" err="1" smtClean="0">
                <a:solidFill>
                  <a:srgbClr val="003366"/>
                </a:solidFill>
              </a:rPr>
              <a:t>this</a:t>
            </a:r>
            <a:r>
              <a:rPr lang="de-DE" altLang="de-DE" sz="2000" dirty="0" smtClean="0">
                <a:solidFill>
                  <a:srgbClr val="003366"/>
                </a:solidFill>
              </a:rPr>
              <a:t> </a:t>
            </a:r>
            <a:r>
              <a:rPr lang="de-DE" altLang="de-DE" sz="2000" dirty="0" err="1" smtClean="0">
                <a:solidFill>
                  <a:srgbClr val="003366"/>
                </a:solidFill>
              </a:rPr>
              <a:t>bimodality</a:t>
            </a:r>
            <a:r>
              <a:rPr lang="de-DE" altLang="de-DE" sz="2000" dirty="0" smtClean="0">
                <a:solidFill>
                  <a:srgbClr val="003366"/>
                </a:solidFill>
              </a:rPr>
              <a:t> = </a:t>
            </a:r>
            <a:r>
              <a:rPr lang="de-DE" altLang="de-DE" sz="2000" dirty="0" err="1" smtClean="0">
                <a:solidFill>
                  <a:srgbClr val="003366"/>
                </a:solidFill>
              </a:rPr>
              <a:t>two</a:t>
            </a:r>
            <a:r>
              <a:rPr lang="de-DE" altLang="de-DE" sz="2000" dirty="0" smtClean="0">
                <a:solidFill>
                  <a:srgbClr val="003366"/>
                </a:solidFill>
              </a:rPr>
              <a:t> </a:t>
            </a:r>
            <a:r>
              <a:rPr lang="de-DE" altLang="de-DE" sz="2000" dirty="0" err="1" smtClean="0">
                <a:solidFill>
                  <a:srgbClr val="003366"/>
                </a:solidFill>
              </a:rPr>
              <a:t>peaks</a:t>
            </a:r>
            <a:r>
              <a:rPr lang="de-DE" altLang="de-DE" sz="2000" dirty="0" smtClean="0">
                <a:solidFill>
                  <a:srgbClr val="003366"/>
                </a:solidFill>
              </a:rPr>
              <a:t>?</a:t>
            </a:r>
            <a:endParaRPr lang="de-DE" altLang="de-DE" sz="2000" i="1" dirty="0" smtClean="0">
              <a:solidFill>
                <a:srgbClr val="003366"/>
              </a:solidFill>
            </a:endParaRPr>
          </a:p>
        </p:txBody>
      </p:sp>
      <p:sp>
        <p:nvSpPr>
          <p:cNvPr id="34" name="Inhaltsplatzhalter 2"/>
          <p:cNvSpPr txBox="1">
            <a:spLocks/>
          </p:cNvSpPr>
          <p:nvPr/>
        </p:nvSpPr>
        <p:spPr bwMode="auto">
          <a:xfrm>
            <a:off x="1331640" y="7325816"/>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compare</a:t>
            </a:r>
            <a:r>
              <a:rPr lang="de-DE" altLang="de-DE" sz="1600" dirty="0" smtClean="0">
                <a:solidFill>
                  <a:srgbClr val="003366"/>
                </a:solidFill>
              </a:rPr>
              <a:t> </a:t>
            </a:r>
            <a:r>
              <a:rPr lang="de-DE" altLang="de-DE" sz="1600" dirty="0" err="1" smtClean="0">
                <a:solidFill>
                  <a:srgbClr val="003366"/>
                </a:solidFill>
              </a:rPr>
              <a:t>meadian</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a:t>
            </a:r>
            <a:r>
              <a:rPr lang="de-DE" altLang="de-DE" sz="1600" dirty="0" err="1" smtClean="0">
                <a:solidFill>
                  <a:srgbClr val="003366"/>
                </a:solidFill>
              </a:rPr>
              <a:t>mean</a:t>
            </a:r>
            <a:r>
              <a:rPr lang="de-DE" altLang="de-DE" sz="1600" dirty="0" smtClean="0">
                <a:solidFill>
                  <a:srgbClr val="003366"/>
                </a:solidFill>
              </a:rPr>
              <a:t>, </a:t>
            </a:r>
            <a:r>
              <a:rPr lang="de-DE" altLang="de-DE" sz="1600" dirty="0" err="1" smtClean="0">
                <a:solidFill>
                  <a:srgbClr val="003366"/>
                </a:solidFill>
              </a:rPr>
              <a:t>variance</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a:t>
            </a:r>
            <a:r>
              <a:rPr lang="de-DE" altLang="de-DE" sz="1600" dirty="0" err="1" smtClean="0">
                <a:solidFill>
                  <a:srgbClr val="003366"/>
                </a:solidFill>
              </a:rPr>
              <a:t>quantile</a:t>
            </a:r>
            <a:r>
              <a:rPr lang="de-DE" altLang="de-DE" sz="1600" dirty="0" smtClean="0">
                <a:solidFill>
                  <a:srgbClr val="003366"/>
                </a:solidFill>
              </a:rPr>
              <a:t> </a:t>
            </a:r>
            <a:r>
              <a:rPr lang="de-DE" altLang="de-DE" sz="1600" dirty="0" err="1" smtClean="0">
                <a:solidFill>
                  <a:srgbClr val="003366"/>
                </a:solidFill>
              </a:rPr>
              <a:t>distances</a:t>
            </a:r>
            <a:endParaRPr lang="de-DE" altLang="de-DE" sz="1600" dirty="0" smtClean="0">
              <a:solidFill>
                <a:srgbClr val="003366"/>
              </a:solidFill>
            </a:endParaRPr>
          </a:p>
        </p:txBody>
      </p:sp>
      <p:sp>
        <p:nvSpPr>
          <p:cNvPr id="31" name="Inhaltsplatzhalter 2"/>
          <p:cNvSpPr txBox="1">
            <a:spLocks/>
          </p:cNvSpPr>
          <p:nvPr/>
        </p:nvSpPr>
        <p:spPr bwMode="auto">
          <a:xfrm>
            <a:off x="548605" y="1556792"/>
            <a:ext cx="734481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lines</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density</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pulsedata$pulsebefore</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35" name="Inhaltsplatzhalter 2"/>
          <p:cNvSpPr txBox="1">
            <a:spLocks/>
          </p:cNvSpPr>
          <p:nvPr/>
        </p:nvSpPr>
        <p:spPr bwMode="auto">
          <a:xfrm>
            <a:off x="539552" y="1268760"/>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hist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pulsedata$pulsebefore</a:t>
            </a:r>
            <a:r>
              <a:rPr lang="de-DE" altLang="de-DE" sz="1800" b="1" dirty="0" smtClean="0">
                <a:latin typeface="Miriam Fixed" pitchFamily="49" charset="-79"/>
                <a:cs typeface="Miriam Fixed" pitchFamily="49" charset="-79"/>
              </a:rPr>
              <a:t>, </a:t>
            </a:r>
            <a:r>
              <a:rPr lang="de-DE" altLang="de-DE" sz="1800" b="1" dirty="0" err="1" smtClean="0">
                <a:latin typeface="Miriam Fixed" pitchFamily="49" charset="-79"/>
                <a:cs typeface="Miriam Fixed" pitchFamily="49" charset="-79"/>
              </a:rPr>
              <a:t>probability</a:t>
            </a:r>
            <a:r>
              <a:rPr lang="de-DE" altLang="de-DE" sz="1800" b="1" dirty="0" smtClean="0">
                <a:latin typeface="Miriam Fixed" pitchFamily="49" charset="-79"/>
                <a:cs typeface="Miriam Fixed" pitchFamily="49" charset="-79"/>
              </a:rPr>
              <a:t> = 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16" y="2204864"/>
            <a:ext cx="3150696" cy="2959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081" y="2266501"/>
            <a:ext cx="3150263" cy="289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Inhaltsplatzhalter 2"/>
          <p:cNvSpPr txBox="1">
            <a:spLocks/>
          </p:cNvSpPr>
          <p:nvPr/>
        </p:nvSpPr>
        <p:spPr bwMode="auto">
          <a:xfrm>
            <a:off x="3296006" y="2122485"/>
            <a:ext cx="185001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smtClean="0">
                <a:solidFill>
                  <a:srgbClr val="003366"/>
                </a:solidFill>
              </a:rPr>
              <a:t>Mode = </a:t>
            </a:r>
            <a:r>
              <a:rPr lang="de-DE" altLang="de-DE" sz="1400" dirty="0" err="1" smtClean="0">
                <a:solidFill>
                  <a:srgbClr val="003366"/>
                </a:solidFill>
              </a:rPr>
              <a:t>highest</a:t>
            </a:r>
            <a:r>
              <a:rPr lang="de-DE" altLang="de-DE" sz="1400" dirty="0" smtClean="0">
                <a:solidFill>
                  <a:srgbClr val="003366"/>
                </a:solidFill>
              </a:rPr>
              <a:t> </a:t>
            </a:r>
            <a:r>
              <a:rPr lang="de-DE" altLang="de-DE" sz="1400" dirty="0" err="1" smtClean="0">
                <a:solidFill>
                  <a:srgbClr val="003366"/>
                </a:solidFill>
              </a:rPr>
              <a:t>peak</a:t>
            </a:r>
            <a:endParaRPr lang="de-DE" altLang="de-DE" sz="1400" i="1" dirty="0" smtClean="0">
              <a:solidFill>
                <a:srgbClr val="003366"/>
              </a:solidFill>
            </a:endParaRPr>
          </a:p>
        </p:txBody>
      </p:sp>
      <p:sp>
        <p:nvSpPr>
          <p:cNvPr id="37" name="Inhaltsplatzhalter 2"/>
          <p:cNvSpPr txBox="1">
            <a:spLocks/>
          </p:cNvSpPr>
          <p:nvPr/>
        </p:nvSpPr>
        <p:spPr bwMode="auto">
          <a:xfrm>
            <a:off x="3275856" y="2780928"/>
            <a:ext cx="129614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err="1" smtClean="0">
                <a:solidFill>
                  <a:srgbClr val="003366"/>
                </a:solidFill>
              </a:rPr>
              <a:t>second</a:t>
            </a:r>
            <a:r>
              <a:rPr lang="de-DE" altLang="de-DE" sz="1400" dirty="0" smtClean="0">
                <a:solidFill>
                  <a:srgbClr val="003366"/>
                </a:solidFill>
              </a:rPr>
              <a:t> </a:t>
            </a:r>
            <a:r>
              <a:rPr lang="de-DE" altLang="de-DE" sz="1400" dirty="0" err="1" smtClean="0">
                <a:solidFill>
                  <a:srgbClr val="003366"/>
                </a:solidFill>
              </a:rPr>
              <a:t>peak</a:t>
            </a:r>
            <a:r>
              <a:rPr lang="de-DE" altLang="de-DE" sz="1400" dirty="0" smtClean="0">
                <a:solidFill>
                  <a:srgbClr val="003366"/>
                </a:solidFill>
              </a:rPr>
              <a:t>?</a:t>
            </a:r>
            <a:endParaRPr lang="de-DE" altLang="de-DE" sz="1400" i="1" dirty="0" smtClean="0">
              <a:solidFill>
                <a:srgbClr val="003366"/>
              </a:solidFill>
            </a:endParaRPr>
          </a:p>
        </p:txBody>
      </p:sp>
      <p:cxnSp>
        <p:nvCxnSpPr>
          <p:cNvPr id="38" name="Gerade Verbindung mit Pfeil 37"/>
          <p:cNvCxnSpPr/>
          <p:nvPr/>
        </p:nvCxnSpPr>
        <p:spPr>
          <a:xfrm flipH="1">
            <a:off x="2267744" y="2410517"/>
            <a:ext cx="1728192" cy="6584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p:nvPr/>
        </p:nvCxnSpPr>
        <p:spPr>
          <a:xfrm>
            <a:off x="4785928" y="2438462"/>
            <a:ext cx="1010208" cy="4054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37" idx="2"/>
          </p:cNvCxnSpPr>
          <p:nvPr/>
        </p:nvCxnSpPr>
        <p:spPr>
          <a:xfrm flipH="1">
            <a:off x="3131840" y="3068960"/>
            <a:ext cx="792088" cy="8192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uppieren 1"/>
          <p:cNvGrpSpPr/>
          <p:nvPr/>
        </p:nvGrpSpPr>
        <p:grpSpPr>
          <a:xfrm>
            <a:off x="6862766" y="2796692"/>
            <a:ext cx="589554" cy="1352388"/>
            <a:chOff x="6862766" y="2796692"/>
            <a:chExt cx="589554" cy="1352388"/>
          </a:xfrm>
        </p:grpSpPr>
        <p:cxnSp>
          <p:nvCxnSpPr>
            <p:cNvPr id="46" name="Gerade Verbindung mit Pfeil 45"/>
            <p:cNvCxnSpPr/>
            <p:nvPr/>
          </p:nvCxnSpPr>
          <p:spPr>
            <a:xfrm flipH="1">
              <a:off x="6862766" y="3137309"/>
              <a:ext cx="301522" cy="101177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Inhaltsplatzhalter 2"/>
            <p:cNvSpPr txBox="1">
              <a:spLocks/>
            </p:cNvSpPr>
            <p:nvPr/>
          </p:nvSpPr>
          <p:spPr bwMode="auto">
            <a:xfrm>
              <a:off x="6955009" y="2796692"/>
              <a:ext cx="497311"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smtClean="0">
                  <a:solidFill>
                    <a:srgbClr val="003366"/>
                  </a:solidFill>
                </a:rPr>
                <a:t>???</a:t>
              </a:r>
              <a:endParaRPr lang="de-DE" altLang="de-DE" sz="1400" i="1" dirty="0" smtClean="0">
                <a:solidFill>
                  <a:srgbClr val="003366"/>
                </a:solidFill>
              </a:endParaRPr>
            </a:p>
          </p:txBody>
        </p:sp>
      </p:grpSp>
      <p:sp>
        <p:nvSpPr>
          <p:cNvPr id="55" name="Inhaltsplatzhalter 2"/>
          <p:cNvSpPr txBox="1">
            <a:spLocks/>
          </p:cNvSpPr>
          <p:nvPr/>
        </p:nvSpPr>
        <p:spPr bwMode="auto">
          <a:xfrm>
            <a:off x="692620" y="5679354"/>
            <a:ext cx="720985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a:solidFill>
                  <a:srgbClr val="003366"/>
                </a:solidFill>
              </a:rPr>
              <a:t>i</a:t>
            </a:r>
            <a:r>
              <a:rPr lang="de-DE" altLang="de-DE" sz="2000" dirty="0" err="1" smtClean="0">
                <a:solidFill>
                  <a:srgbClr val="003366"/>
                </a:solidFill>
              </a:rPr>
              <a:t>s</a:t>
            </a:r>
            <a:r>
              <a:rPr lang="de-DE" altLang="de-DE" sz="2000" dirty="0" smtClean="0">
                <a:solidFill>
                  <a:srgbClr val="003366"/>
                </a:solidFill>
              </a:rPr>
              <a:t> </a:t>
            </a:r>
            <a:r>
              <a:rPr lang="de-DE" altLang="de-DE" sz="2000" dirty="0" err="1" smtClean="0">
                <a:solidFill>
                  <a:srgbClr val="003366"/>
                </a:solidFill>
              </a:rPr>
              <a:t>there</a:t>
            </a:r>
            <a:r>
              <a:rPr lang="de-DE" altLang="de-DE" sz="2000" dirty="0" smtClean="0">
                <a:solidFill>
                  <a:srgbClr val="003366"/>
                </a:solidFill>
              </a:rPr>
              <a:t> a </a:t>
            </a:r>
            <a:r>
              <a:rPr lang="de-DE" altLang="de-DE" sz="2000" dirty="0" err="1" smtClean="0">
                <a:solidFill>
                  <a:srgbClr val="003366"/>
                </a:solidFill>
              </a:rPr>
              <a:t>subgroup</a:t>
            </a:r>
            <a:r>
              <a:rPr lang="de-DE" altLang="de-DE" sz="2000" dirty="0" smtClean="0">
                <a:solidFill>
                  <a:srgbClr val="003366"/>
                </a:solidFill>
              </a:rPr>
              <a:t> </a:t>
            </a:r>
            <a:r>
              <a:rPr lang="de-DE" altLang="de-DE" sz="2000" dirty="0" err="1" smtClean="0">
                <a:solidFill>
                  <a:srgbClr val="003366"/>
                </a:solidFill>
              </a:rPr>
              <a:t>which</a:t>
            </a:r>
            <a:r>
              <a:rPr lang="de-DE" altLang="de-DE" sz="2000" dirty="0" smtClean="0">
                <a:solidFill>
                  <a:srgbClr val="003366"/>
                </a:solidFill>
              </a:rPr>
              <a:t> „</a:t>
            </a:r>
            <a:r>
              <a:rPr lang="de-DE" altLang="de-DE" sz="2000" dirty="0" err="1" smtClean="0">
                <a:solidFill>
                  <a:srgbClr val="003366"/>
                </a:solidFill>
              </a:rPr>
              <a:t>moves</a:t>
            </a:r>
            <a:r>
              <a:rPr lang="de-DE" altLang="de-DE" sz="2000" dirty="0" smtClean="0">
                <a:solidFill>
                  <a:srgbClr val="003366"/>
                </a:solidFill>
              </a:rPr>
              <a:t> </a:t>
            </a:r>
            <a:r>
              <a:rPr lang="de-DE" altLang="de-DE" sz="2000" dirty="0" err="1" smtClean="0">
                <a:solidFill>
                  <a:srgbClr val="003366"/>
                </a:solidFill>
              </a:rPr>
              <a:t>to</a:t>
            </a:r>
            <a:r>
              <a:rPr lang="de-DE" altLang="de-DE" sz="2000" dirty="0" smtClean="0">
                <a:solidFill>
                  <a:srgbClr val="003366"/>
                </a:solidFill>
              </a:rPr>
              <a:t> </a:t>
            </a:r>
            <a:r>
              <a:rPr lang="de-DE" altLang="de-DE" sz="2000" dirty="0" err="1" smtClean="0">
                <a:solidFill>
                  <a:srgbClr val="003366"/>
                </a:solidFill>
              </a:rPr>
              <a:t>the</a:t>
            </a:r>
            <a:r>
              <a:rPr lang="de-DE" altLang="de-DE" sz="2000" dirty="0" smtClean="0">
                <a:solidFill>
                  <a:srgbClr val="003366"/>
                </a:solidFill>
              </a:rPr>
              <a:t> </a:t>
            </a:r>
            <a:r>
              <a:rPr lang="de-DE" altLang="de-DE" sz="2000" dirty="0" err="1" smtClean="0">
                <a:solidFill>
                  <a:srgbClr val="003366"/>
                </a:solidFill>
              </a:rPr>
              <a:t>right</a:t>
            </a:r>
            <a:r>
              <a:rPr lang="de-DE" altLang="de-DE" sz="2000" dirty="0" smtClean="0">
                <a:solidFill>
                  <a:srgbClr val="003366"/>
                </a:solidFill>
              </a:rPr>
              <a:t>“ after </a:t>
            </a:r>
            <a:r>
              <a:rPr lang="de-DE" altLang="de-DE" sz="2000" dirty="0" err="1" smtClean="0">
                <a:solidFill>
                  <a:srgbClr val="003366"/>
                </a:solidFill>
              </a:rPr>
              <a:t>running</a:t>
            </a:r>
            <a:r>
              <a:rPr lang="de-DE" altLang="de-DE" sz="2000" dirty="0" smtClean="0">
                <a:solidFill>
                  <a:srgbClr val="003366"/>
                </a:solidFill>
              </a:rPr>
              <a:t>?</a:t>
            </a:r>
            <a:endParaRPr lang="de-DE" altLang="de-DE" sz="2000" i="1" dirty="0" smtClean="0">
              <a:solidFill>
                <a:srgbClr val="003366"/>
              </a:solidFill>
            </a:endParaRPr>
          </a:p>
        </p:txBody>
      </p:sp>
      <p:sp>
        <p:nvSpPr>
          <p:cNvPr id="56" name="Inhaltsplatzhalter 2"/>
          <p:cNvSpPr txBox="1">
            <a:spLocks/>
          </p:cNvSpPr>
          <p:nvPr/>
        </p:nvSpPr>
        <p:spPr bwMode="auto">
          <a:xfrm>
            <a:off x="4904419" y="5301208"/>
            <a:ext cx="398094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smtClean="0">
                <a:solidFill>
                  <a:srgbClr val="003366"/>
                </a:solidFill>
              </a:rPr>
              <a:t>big</a:t>
            </a:r>
            <a:r>
              <a:rPr lang="de-DE" altLang="de-DE" sz="2000" dirty="0" smtClean="0">
                <a:solidFill>
                  <a:srgbClr val="003366"/>
                </a:solidFill>
              </a:rPr>
              <a:t> </a:t>
            </a:r>
            <a:r>
              <a:rPr lang="de-DE" altLang="de-DE" sz="2000" dirty="0" err="1" smtClean="0">
                <a:solidFill>
                  <a:srgbClr val="003366"/>
                </a:solidFill>
              </a:rPr>
              <a:t>Gaussian</a:t>
            </a:r>
            <a:r>
              <a:rPr lang="de-DE" altLang="de-DE" sz="2000" dirty="0" smtClean="0">
                <a:solidFill>
                  <a:srgbClr val="003366"/>
                </a:solidFill>
              </a:rPr>
              <a:t> + </a:t>
            </a:r>
            <a:r>
              <a:rPr lang="de-DE" altLang="de-DE" sz="2000" dirty="0" err="1" smtClean="0">
                <a:solidFill>
                  <a:srgbClr val="003366"/>
                </a:solidFill>
              </a:rPr>
              <a:t>small</a:t>
            </a:r>
            <a:r>
              <a:rPr lang="de-DE" altLang="de-DE" sz="2000" dirty="0" smtClean="0">
                <a:solidFill>
                  <a:srgbClr val="003366"/>
                </a:solidFill>
              </a:rPr>
              <a:t> </a:t>
            </a:r>
            <a:r>
              <a:rPr lang="de-DE" altLang="de-DE" sz="2000" dirty="0" err="1" smtClean="0">
                <a:solidFill>
                  <a:srgbClr val="003366"/>
                </a:solidFill>
              </a:rPr>
              <a:t>Gaussian</a:t>
            </a:r>
            <a:r>
              <a:rPr lang="de-DE" altLang="de-DE" sz="2000" dirty="0" smtClean="0">
                <a:solidFill>
                  <a:srgbClr val="003366"/>
                </a:solidFill>
              </a:rPr>
              <a:t>?</a:t>
            </a:r>
            <a:endParaRPr lang="de-DE" altLang="de-DE" sz="2000" i="1" dirty="0" smtClean="0">
              <a:solidFill>
                <a:srgbClr val="003366"/>
              </a:solidFill>
            </a:endParaRPr>
          </a:p>
        </p:txBody>
      </p:sp>
      <p:sp>
        <p:nvSpPr>
          <p:cNvPr id="57" name="Inhaltsplatzhalter 2"/>
          <p:cNvSpPr txBox="1">
            <a:spLocks/>
          </p:cNvSpPr>
          <p:nvPr/>
        </p:nvSpPr>
        <p:spPr bwMode="auto">
          <a:xfrm>
            <a:off x="1178571" y="6093296"/>
            <a:ext cx="720985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smtClean="0">
                <a:solidFill>
                  <a:srgbClr val="003366"/>
                </a:solidFill>
              </a:rPr>
              <a:t>or</a:t>
            </a:r>
            <a:r>
              <a:rPr lang="de-DE" altLang="de-DE" sz="2000" dirty="0" smtClean="0">
                <a:solidFill>
                  <a:srgbClr val="003366"/>
                </a:solidFill>
              </a:rPr>
              <a:t> </a:t>
            </a:r>
            <a:r>
              <a:rPr lang="de-DE" altLang="de-DE" sz="2000" dirty="0" err="1" smtClean="0">
                <a:solidFill>
                  <a:srgbClr val="003366"/>
                </a:solidFill>
              </a:rPr>
              <a:t>is</a:t>
            </a:r>
            <a:r>
              <a:rPr lang="de-DE" altLang="de-DE" sz="2000" dirty="0" smtClean="0">
                <a:solidFill>
                  <a:srgbClr val="003366"/>
                </a:solidFill>
              </a:rPr>
              <a:t> </a:t>
            </a:r>
            <a:r>
              <a:rPr lang="de-DE" altLang="de-DE" sz="2000" dirty="0" err="1" smtClean="0">
                <a:solidFill>
                  <a:srgbClr val="003366"/>
                </a:solidFill>
              </a:rPr>
              <a:t>this</a:t>
            </a:r>
            <a:r>
              <a:rPr lang="de-DE" altLang="de-DE" sz="2000" dirty="0" smtClean="0">
                <a:solidFill>
                  <a:srgbClr val="003366"/>
                </a:solidFill>
              </a:rPr>
              <a:t> just </a:t>
            </a:r>
            <a:r>
              <a:rPr lang="de-DE" altLang="de-DE" sz="2000" dirty="0" err="1" smtClean="0">
                <a:solidFill>
                  <a:srgbClr val="003366"/>
                </a:solidFill>
              </a:rPr>
              <a:t>outliers</a:t>
            </a:r>
            <a:r>
              <a:rPr lang="de-DE" altLang="de-DE" sz="2000" dirty="0" smtClean="0">
                <a:solidFill>
                  <a:srgbClr val="003366"/>
                </a:solidFill>
              </a:rPr>
              <a:t>, </a:t>
            </a:r>
            <a:r>
              <a:rPr lang="de-DE" altLang="de-DE" sz="2000" dirty="0" err="1" smtClean="0">
                <a:solidFill>
                  <a:srgbClr val="003366"/>
                </a:solidFill>
              </a:rPr>
              <a:t>or</a:t>
            </a:r>
            <a:r>
              <a:rPr lang="de-DE" altLang="de-DE" sz="2000" dirty="0" smtClean="0">
                <a:solidFill>
                  <a:srgbClr val="003366"/>
                </a:solidFill>
              </a:rPr>
              <a:t> </a:t>
            </a:r>
            <a:r>
              <a:rPr lang="de-DE" altLang="de-DE" sz="2000" dirty="0" err="1" smtClean="0">
                <a:solidFill>
                  <a:srgbClr val="003366"/>
                </a:solidFill>
              </a:rPr>
              <a:t>some</a:t>
            </a:r>
            <a:r>
              <a:rPr lang="de-DE" altLang="de-DE" sz="2000" dirty="0" smtClean="0">
                <a:solidFill>
                  <a:srgbClr val="003366"/>
                </a:solidFill>
              </a:rPr>
              <a:t> </a:t>
            </a:r>
            <a:r>
              <a:rPr lang="de-DE" altLang="de-DE" sz="2000" dirty="0" err="1" smtClean="0">
                <a:solidFill>
                  <a:srgbClr val="003366"/>
                </a:solidFill>
              </a:rPr>
              <a:t>systematic</a:t>
            </a:r>
            <a:r>
              <a:rPr lang="de-DE" altLang="de-DE" sz="2000" dirty="0" smtClean="0">
                <a:solidFill>
                  <a:srgbClr val="003366"/>
                </a:solidFill>
              </a:rPr>
              <a:t> </a:t>
            </a:r>
            <a:r>
              <a:rPr lang="de-DE" altLang="de-DE" sz="2000" dirty="0" err="1" smtClean="0">
                <a:solidFill>
                  <a:srgbClr val="003366"/>
                </a:solidFill>
              </a:rPr>
              <a:t>error</a:t>
            </a:r>
            <a:r>
              <a:rPr lang="de-DE" altLang="de-DE" sz="2000" dirty="0" smtClean="0">
                <a:solidFill>
                  <a:srgbClr val="003366"/>
                </a:solidFill>
              </a:rPr>
              <a:t>?</a:t>
            </a:r>
            <a:endParaRPr lang="de-DE" altLang="de-DE" sz="2000" i="1" dirty="0" smtClean="0">
              <a:solidFill>
                <a:srgbClr val="003366"/>
              </a:solidFill>
            </a:endParaRPr>
          </a:p>
        </p:txBody>
      </p:sp>
    </p:spTree>
    <p:extLst>
      <p:ext uri="{BB962C8B-B14F-4D97-AF65-F5344CB8AC3E}">
        <p14:creationId xmlns:p14="http://schemas.microsoft.com/office/powerpoint/2010/main" val="19306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animEffect transition="in" filter="fade">
                                      <p:cBhvr>
                                        <p:cTn id="15" dur="500"/>
                                        <p:tgtEl>
                                          <p:spTgt spid="81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22" presetClass="entr" presetSubtype="4"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down)">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22" presetClass="entr" presetSubtype="4"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196"/>
                                        </p:tgtEl>
                                        <p:attrNameLst>
                                          <p:attrName>style.visibility</p:attrName>
                                        </p:attrNameLst>
                                      </p:cBhvr>
                                      <p:to>
                                        <p:strVal val="visible"/>
                                      </p:to>
                                    </p:set>
                                    <p:animEffect transition="in" filter="fade">
                                      <p:cBhvr>
                                        <p:cTn id="36" dur="500"/>
                                        <p:tgtEl>
                                          <p:spTgt spid="819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down)">
                                      <p:cBhvr>
                                        <p:cTn id="46" dur="290">
                                          <p:stCondLst>
                                            <p:cond delay="0"/>
                                          </p:stCondLst>
                                        </p:cTn>
                                        <p:tgtEl>
                                          <p:spTgt spid="2"/>
                                        </p:tgtEl>
                                      </p:cBhvr>
                                    </p:animEffect>
                                    <p:anim calcmode="lin" valueType="num">
                                      <p:cBhvr>
                                        <p:cTn id="47"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52" dur="13">
                                          <p:stCondLst>
                                            <p:cond delay="325"/>
                                          </p:stCondLst>
                                        </p:cTn>
                                        <p:tgtEl>
                                          <p:spTgt spid="2"/>
                                        </p:tgtEl>
                                      </p:cBhvr>
                                      <p:to x="100000" y="60000"/>
                                    </p:animScale>
                                    <p:animScale>
                                      <p:cBhvr>
                                        <p:cTn id="53" dur="83" decel="50000">
                                          <p:stCondLst>
                                            <p:cond delay="338"/>
                                          </p:stCondLst>
                                        </p:cTn>
                                        <p:tgtEl>
                                          <p:spTgt spid="2"/>
                                        </p:tgtEl>
                                      </p:cBhvr>
                                      <p:to x="100000" y="100000"/>
                                    </p:animScale>
                                    <p:animScale>
                                      <p:cBhvr>
                                        <p:cTn id="54" dur="13">
                                          <p:stCondLst>
                                            <p:cond delay="656"/>
                                          </p:stCondLst>
                                        </p:cTn>
                                        <p:tgtEl>
                                          <p:spTgt spid="2"/>
                                        </p:tgtEl>
                                      </p:cBhvr>
                                      <p:to x="100000" y="80000"/>
                                    </p:animScale>
                                    <p:animScale>
                                      <p:cBhvr>
                                        <p:cTn id="55" dur="83" decel="50000">
                                          <p:stCondLst>
                                            <p:cond delay="669"/>
                                          </p:stCondLst>
                                        </p:cTn>
                                        <p:tgtEl>
                                          <p:spTgt spid="2"/>
                                        </p:tgtEl>
                                      </p:cBhvr>
                                      <p:to x="100000" y="100000"/>
                                    </p:animScale>
                                    <p:animScale>
                                      <p:cBhvr>
                                        <p:cTn id="56" dur="13">
                                          <p:stCondLst>
                                            <p:cond delay="821"/>
                                          </p:stCondLst>
                                        </p:cTn>
                                        <p:tgtEl>
                                          <p:spTgt spid="2"/>
                                        </p:tgtEl>
                                      </p:cBhvr>
                                      <p:to x="100000" y="90000"/>
                                    </p:animScale>
                                    <p:animScale>
                                      <p:cBhvr>
                                        <p:cTn id="57" dur="83" decel="50000">
                                          <p:stCondLst>
                                            <p:cond delay="834"/>
                                          </p:stCondLst>
                                        </p:cTn>
                                        <p:tgtEl>
                                          <p:spTgt spid="2"/>
                                        </p:tgtEl>
                                      </p:cBhvr>
                                      <p:to x="100000" y="100000"/>
                                    </p:animScale>
                                    <p:animScale>
                                      <p:cBhvr>
                                        <p:cTn id="58" dur="13">
                                          <p:stCondLst>
                                            <p:cond delay="904"/>
                                          </p:stCondLst>
                                        </p:cTn>
                                        <p:tgtEl>
                                          <p:spTgt spid="2"/>
                                        </p:tgtEl>
                                      </p:cBhvr>
                                      <p:to x="100000" y="95000"/>
                                    </p:animScale>
                                    <p:animScale>
                                      <p:cBhvr>
                                        <p:cTn id="59" dur="83" decel="50000">
                                          <p:stCondLst>
                                            <p:cond delay="917"/>
                                          </p:stCondLst>
                                        </p:cTn>
                                        <p:tgtEl>
                                          <p:spTgt spid="2"/>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500"/>
                                        <p:tgtEl>
                                          <p:spTgt spid="56"/>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5" grpId="0"/>
      <p:bldP spid="36" grpId="0"/>
      <p:bldP spid="37" grpId="0"/>
      <p:bldP spid="55"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4. </a:t>
            </a:r>
            <a:r>
              <a:rPr lang="de-DE" altLang="de-DE" dirty="0" err="1" smtClean="0">
                <a:solidFill>
                  <a:srgbClr val="003366"/>
                </a:solidFill>
              </a:rPr>
              <a:t>Inspection</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multiple variables: </a:t>
            </a:r>
            <a:r>
              <a:rPr lang="de-DE" altLang="de-DE" dirty="0" err="1" smtClean="0">
                <a:solidFill>
                  <a:srgbClr val="003366"/>
                </a:solidFill>
              </a:rPr>
              <a:t>discrete</a:t>
            </a:r>
            <a:r>
              <a:rPr lang="de-DE" altLang="de-DE" dirty="0" smtClean="0">
                <a:solidFill>
                  <a:srgbClr val="003366"/>
                </a:solidFill>
              </a:rPr>
              <a:t> </a:t>
            </a:r>
            <a:r>
              <a:rPr lang="de-DE" altLang="de-DE" dirty="0" err="1" smtClean="0">
                <a:solidFill>
                  <a:srgbClr val="003366"/>
                </a:solidFill>
              </a:rPr>
              <a:t>vs</a:t>
            </a:r>
            <a:r>
              <a:rPr lang="de-DE" altLang="de-DE" dirty="0" smtClean="0">
                <a:solidFill>
                  <a:srgbClr val="003366"/>
                </a:solidFill>
              </a:rPr>
              <a:t> </a:t>
            </a:r>
            <a:r>
              <a:rPr lang="de-DE" altLang="de-DE" dirty="0" err="1" smtClean="0">
                <a:solidFill>
                  <a:srgbClr val="003366"/>
                </a:solidFill>
              </a:rPr>
              <a:t>discrete</a:t>
            </a:r>
            <a:endParaRPr lang="de-DE" altLang="de-DE" sz="2000" dirty="0" smtClean="0">
              <a:solidFill>
                <a:srgbClr val="003366"/>
              </a:solidFill>
            </a:endParaRPr>
          </a:p>
        </p:txBody>
      </p:sp>
      <p:sp>
        <p:nvSpPr>
          <p:cNvPr id="30" name="Inhaltsplatzhalter 2"/>
          <p:cNvSpPr txBox="1">
            <a:spLocks/>
          </p:cNvSpPr>
          <p:nvPr/>
        </p:nvSpPr>
        <p:spPr bwMode="auto">
          <a:xfrm>
            <a:off x="403919" y="5229200"/>
            <a:ext cx="596828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b="1" dirty="0">
                <a:solidFill>
                  <a:srgbClr val="003366"/>
                </a:solidFill>
              </a:rPr>
              <a:t>5</a:t>
            </a:r>
            <a:r>
              <a:rPr lang="de-DE" altLang="de-DE" sz="2400" b="1" dirty="0" smtClean="0">
                <a:solidFill>
                  <a:srgbClr val="003366"/>
                </a:solidFill>
              </a:rPr>
              <a:t>. </a:t>
            </a:r>
            <a:r>
              <a:rPr lang="de-DE" altLang="de-DE" sz="2400" dirty="0" err="1" smtClean="0">
                <a:solidFill>
                  <a:srgbClr val="003366"/>
                </a:solidFill>
              </a:rPr>
              <a:t>Quantification</a:t>
            </a:r>
            <a:r>
              <a:rPr lang="de-DE" altLang="de-DE" sz="2400" dirty="0" smtClean="0">
                <a:solidFill>
                  <a:srgbClr val="003366"/>
                </a:solidFill>
              </a:rPr>
              <a:t>: </a:t>
            </a:r>
            <a:r>
              <a:rPr lang="de-DE" altLang="de-DE" sz="2400" dirty="0" err="1" smtClean="0">
                <a:solidFill>
                  <a:srgbClr val="003366"/>
                </a:solidFill>
              </a:rPr>
              <a:t>are</a:t>
            </a:r>
            <a:r>
              <a:rPr lang="de-DE" altLang="de-DE" sz="2400" dirty="0" smtClean="0">
                <a:solidFill>
                  <a:srgbClr val="003366"/>
                </a:solidFill>
              </a:rPr>
              <a:t> </a:t>
            </a:r>
            <a:r>
              <a:rPr lang="de-DE" altLang="de-DE" sz="2400" dirty="0" err="1" smtClean="0">
                <a:solidFill>
                  <a:srgbClr val="003366"/>
                </a:solidFill>
              </a:rPr>
              <a:t>groups</a:t>
            </a:r>
            <a:r>
              <a:rPr lang="de-DE" altLang="de-DE" sz="2400" dirty="0" smtClean="0">
                <a:solidFill>
                  <a:srgbClr val="003366"/>
                </a:solidFill>
              </a:rPr>
              <a:t> different?</a:t>
            </a:r>
            <a:endParaRPr lang="de-DE" altLang="de-DE" sz="2400" i="1" dirty="0" smtClean="0">
              <a:solidFill>
                <a:srgbClr val="003366"/>
              </a:solidFill>
            </a:endParaRPr>
          </a:p>
        </p:txBody>
      </p:sp>
      <p:sp>
        <p:nvSpPr>
          <p:cNvPr id="31" name="Inhaltsplatzhalter 2"/>
          <p:cNvSpPr txBox="1">
            <a:spLocks/>
          </p:cNvSpPr>
          <p:nvPr/>
        </p:nvSpPr>
        <p:spPr bwMode="auto">
          <a:xfrm>
            <a:off x="539551" y="1427833"/>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contingency</a:t>
            </a:r>
            <a:r>
              <a:rPr lang="de-DE" altLang="de-DE" sz="1800" dirty="0" smtClean="0">
                <a:solidFill>
                  <a:srgbClr val="003366"/>
                </a:solidFill>
              </a:rPr>
              <a:t> </a:t>
            </a:r>
            <a:r>
              <a:rPr lang="de-DE" altLang="de-DE" sz="1800" dirty="0" err="1" smtClean="0">
                <a:solidFill>
                  <a:srgbClr val="003366"/>
                </a:solidFill>
              </a:rPr>
              <a:t>table</a:t>
            </a:r>
            <a:r>
              <a:rPr lang="de-DE" altLang="de-DE" sz="1800" dirty="0" smtClean="0">
                <a:solidFill>
                  <a:srgbClr val="003366"/>
                </a:solidFill>
              </a:rPr>
              <a:t>:</a:t>
            </a:r>
            <a:endParaRPr lang="de-DE" altLang="de-DE" sz="1800" i="1" dirty="0" smtClean="0">
              <a:solidFill>
                <a:srgbClr val="003366"/>
              </a:solidFill>
            </a:endParaRPr>
          </a:p>
        </p:txBody>
      </p:sp>
      <p:sp>
        <p:nvSpPr>
          <p:cNvPr id="32" name="Inhaltsplatzhalter 2"/>
          <p:cNvSpPr txBox="1">
            <a:spLocks/>
          </p:cNvSpPr>
          <p:nvPr/>
        </p:nvSpPr>
        <p:spPr bwMode="auto">
          <a:xfrm>
            <a:off x="899593" y="5687991"/>
            <a:ext cx="270029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Pearson‘s</a:t>
            </a:r>
            <a:r>
              <a:rPr lang="de-DE" altLang="de-DE" sz="1800" dirty="0" smtClean="0">
                <a:solidFill>
                  <a:srgbClr val="003366"/>
                </a:solidFill>
              </a:rPr>
              <a:t> Chi²-test</a:t>
            </a:r>
            <a:endParaRPr lang="de-DE" altLang="de-DE" sz="1800" i="1" dirty="0" smtClean="0">
              <a:solidFill>
                <a:srgbClr val="003366"/>
              </a:solidFill>
            </a:endParaRPr>
          </a:p>
        </p:txBody>
      </p:sp>
      <p:sp>
        <p:nvSpPr>
          <p:cNvPr id="16" name="Inhaltsplatzhalter 2"/>
          <p:cNvSpPr txBox="1">
            <a:spLocks/>
          </p:cNvSpPr>
          <p:nvPr/>
        </p:nvSpPr>
        <p:spPr bwMode="auto">
          <a:xfrm>
            <a:off x="899592" y="1743277"/>
            <a:ext cx="54006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table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a:t>
            </a:r>
            <a:r>
              <a:rPr lang="de-DE" altLang="de-DE" sz="1800" b="1" dirty="0">
                <a:latin typeface="Miriam Fixed" pitchFamily="49" charset="-79"/>
                <a:cs typeface="Miriam Fixed" pitchFamily="49" charset="-79"/>
              </a:rPr>
              <a:t>[,c("</a:t>
            </a:r>
            <a:r>
              <a:rPr lang="de-DE" altLang="de-DE" sz="1800" b="1" dirty="0" err="1">
                <a:latin typeface="Miriam Fixed" pitchFamily="49" charset="-79"/>
                <a:cs typeface="Miriam Fixed" pitchFamily="49" charset="-79"/>
              </a:rPr>
              <a:t>sex</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smokes</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17" name="Inhaltsplatzhalter 2"/>
          <p:cNvSpPr txBox="1">
            <a:spLocks/>
          </p:cNvSpPr>
          <p:nvPr/>
        </p:nvSpPr>
        <p:spPr bwMode="auto">
          <a:xfrm>
            <a:off x="539551" y="2322553"/>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a relative </a:t>
            </a:r>
            <a:r>
              <a:rPr lang="de-DE" altLang="de-DE" sz="1800" dirty="0" err="1" smtClean="0">
                <a:solidFill>
                  <a:srgbClr val="003366"/>
                </a:solidFill>
              </a:rPr>
              <a:t>frequency</a:t>
            </a:r>
            <a:r>
              <a:rPr lang="de-DE" altLang="de-DE" sz="1800" dirty="0" smtClean="0">
                <a:solidFill>
                  <a:srgbClr val="003366"/>
                </a:solidFill>
              </a:rPr>
              <a:t> </a:t>
            </a:r>
            <a:r>
              <a:rPr lang="de-DE" altLang="de-DE" sz="1800" dirty="0" err="1" smtClean="0">
                <a:solidFill>
                  <a:srgbClr val="003366"/>
                </a:solidFill>
              </a:rPr>
              <a:t>table</a:t>
            </a:r>
            <a:r>
              <a:rPr lang="de-DE" altLang="de-DE" sz="1800" dirty="0" smtClean="0">
                <a:solidFill>
                  <a:srgbClr val="003366"/>
                </a:solidFill>
              </a:rPr>
              <a:t>:</a:t>
            </a:r>
            <a:endParaRPr lang="de-DE" altLang="de-DE" sz="1800" i="1" dirty="0" smtClean="0">
              <a:solidFill>
                <a:srgbClr val="003366"/>
              </a:solidFill>
            </a:endParaRPr>
          </a:p>
        </p:txBody>
      </p:sp>
      <p:sp>
        <p:nvSpPr>
          <p:cNvPr id="18" name="Inhaltsplatzhalter 2"/>
          <p:cNvSpPr txBox="1">
            <a:spLocks/>
          </p:cNvSpPr>
          <p:nvPr/>
        </p:nvSpPr>
        <p:spPr bwMode="auto">
          <a:xfrm>
            <a:off x="899592" y="2674209"/>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prop.table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table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a:t>
            </a:r>
            <a:r>
              <a:rPr lang="de-DE" altLang="de-DE" sz="1800" b="1" dirty="0">
                <a:latin typeface="Miriam Fixed" pitchFamily="49" charset="-79"/>
                <a:cs typeface="Miriam Fixed" pitchFamily="49" charset="-79"/>
              </a:rPr>
              <a:t>[,c("</a:t>
            </a:r>
            <a:r>
              <a:rPr lang="de-DE" altLang="de-DE" sz="1800" b="1" dirty="0" err="1">
                <a:latin typeface="Miriam Fixed" pitchFamily="49" charset="-79"/>
                <a:cs typeface="Miriam Fixed" pitchFamily="49" charset="-79"/>
              </a:rPr>
              <a:t>sex</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smokes</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3" name="Inhaltsplatzhalter 2"/>
          <p:cNvSpPr txBox="1">
            <a:spLocks/>
          </p:cNvSpPr>
          <p:nvPr/>
        </p:nvSpPr>
        <p:spPr bwMode="auto">
          <a:xfrm>
            <a:off x="899592" y="6039647"/>
            <a:ext cx="28083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Fisher‘s</a:t>
            </a:r>
            <a:r>
              <a:rPr lang="de-DE" altLang="de-DE" sz="1800" dirty="0" smtClean="0">
                <a:solidFill>
                  <a:srgbClr val="003366"/>
                </a:solidFill>
              </a:rPr>
              <a:t> </a:t>
            </a:r>
            <a:r>
              <a:rPr lang="de-DE" altLang="de-DE" sz="1800" dirty="0" err="1" smtClean="0">
                <a:solidFill>
                  <a:srgbClr val="003366"/>
                </a:solidFill>
              </a:rPr>
              <a:t>exact</a:t>
            </a:r>
            <a:r>
              <a:rPr lang="de-DE" altLang="de-DE" sz="1800" dirty="0" smtClean="0">
                <a:solidFill>
                  <a:srgbClr val="003366"/>
                </a:solidFill>
              </a:rPr>
              <a:t> </a:t>
            </a:r>
            <a:r>
              <a:rPr lang="de-DE" altLang="de-DE" sz="1800" dirty="0" err="1" smtClean="0">
                <a:solidFill>
                  <a:srgbClr val="003366"/>
                </a:solidFill>
              </a:rPr>
              <a:t>test</a:t>
            </a:r>
            <a:endParaRPr lang="de-DE" altLang="de-DE" sz="1800" i="1" dirty="0" smtClean="0">
              <a:solidFill>
                <a:srgbClr val="003366"/>
              </a:solidFill>
            </a:endParaRPr>
          </a:p>
        </p:txBody>
      </p:sp>
      <p:sp>
        <p:nvSpPr>
          <p:cNvPr id="26" name="Inhaltsplatzhalter 2"/>
          <p:cNvSpPr txBox="1">
            <a:spLocks/>
          </p:cNvSpPr>
          <p:nvPr/>
        </p:nvSpPr>
        <p:spPr bwMode="auto">
          <a:xfrm>
            <a:off x="539552" y="3465212"/>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Mosaic</a:t>
            </a:r>
            <a:r>
              <a:rPr lang="de-DE" altLang="de-DE" sz="1800" dirty="0" smtClean="0">
                <a:solidFill>
                  <a:srgbClr val="003366"/>
                </a:solidFill>
              </a:rPr>
              <a:t> </a:t>
            </a:r>
            <a:r>
              <a:rPr lang="de-DE" altLang="de-DE" sz="1800" dirty="0" err="1" smtClean="0">
                <a:solidFill>
                  <a:srgbClr val="003366"/>
                </a:solidFill>
              </a:rPr>
              <a:t>plot</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absolute/relative </a:t>
            </a:r>
            <a:r>
              <a:rPr lang="de-DE" altLang="de-DE" sz="1800" dirty="0" err="1" smtClean="0">
                <a:solidFill>
                  <a:srgbClr val="003366"/>
                </a:solidFill>
              </a:rPr>
              <a:t>frequencies</a:t>
            </a:r>
            <a:r>
              <a:rPr lang="de-DE" altLang="de-DE" sz="1800" dirty="0" smtClean="0">
                <a:solidFill>
                  <a:srgbClr val="003366"/>
                </a:solidFill>
              </a:rPr>
              <a:t>:</a:t>
            </a:r>
            <a:endParaRPr lang="de-DE" altLang="de-DE" sz="1800" i="1" dirty="0" smtClean="0">
              <a:solidFill>
                <a:srgbClr val="003366"/>
              </a:solidFill>
            </a:endParaRPr>
          </a:p>
        </p:txBody>
      </p:sp>
      <p:sp>
        <p:nvSpPr>
          <p:cNvPr id="28" name="Inhaltsplatzhalter 2"/>
          <p:cNvSpPr txBox="1">
            <a:spLocks/>
          </p:cNvSpPr>
          <p:nvPr/>
        </p:nvSpPr>
        <p:spPr bwMode="auto">
          <a:xfrm>
            <a:off x="899592" y="3797677"/>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mosaicplot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table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a:t>
            </a:r>
            <a:r>
              <a:rPr lang="de-DE" altLang="de-DE" sz="1800" b="1" dirty="0">
                <a:latin typeface="Miriam Fixed" pitchFamily="49" charset="-79"/>
                <a:cs typeface="Miriam Fixed" pitchFamily="49" charset="-79"/>
              </a:rPr>
              <a:t>[,c("</a:t>
            </a:r>
            <a:r>
              <a:rPr lang="de-DE" altLang="de-DE" sz="1800" b="1" dirty="0" err="1">
                <a:latin typeface="Miriam Fixed" pitchFamily="49" charset="-79"/>
                <a:cs typeface="Miriam Fixed" pitchFamily="49" charset="-79"/>
              </a:rPr>
              <a:t>sex</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smokes</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67268"/>
            <a:ext cx="1728192" cy="678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144620"/>
            <a:ext cx="2322140" cy="2276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Inhaltsplatzhalter 2"/>
          <p:cNvSpPr txBox="1">
            <a:spLocks/>
          </p:cNvSpPr>
          <p:nvPr/>
        </p:nvSpPr>
        <p:spPr bwMode="auto">
          <a:xfrm>
            <a:off x="403919" y="4185292"/>
            <a:ext cx="330398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8" name="Inhaltsplatzhalter 2"/>
          <p:cNvSpPr txBox="1">
            <a:spLocks/>
          </p:cNvSpPr>
          <p:nvPr/>
        </p:nvSpPr>
        <p:spPr bwMode="auto">
          <a:xfrm>
            <a:off x="827584" y="4545332"/>
            <a:ext cx="468052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Are </a:t>
            </a:r>
            <a:r>
              <a:rPr lang="de-DE" altLang="de-DE" sz="1800" dirty="0" err="1" smtClean="0">
                <a:solidFill>
                  <a:srgbClr val="003366"/>
                </a:solidFill>
              </a:rPr>
              <a:t>there</a:t>
            </a:r>
            <a:r>
              <a:rPr lang="de-DE" altLang="de-DE" sz="1800" dirty="0" smtClean="0">
                <a:solidFill>
                  <a:srgbClr val="003366"/>
                </a:solidFill>
              </a:rPr>
              <a:t> </a:t>
            </a:r>
            <a:r>
              <a:rPr lang="de-DE" altLang="de-DE" sz="1800" dirty="0" err="1" smtClean="0">
                <a:solidFill>
                  <a:srgbClr val="003366"/>
                </a:solidFill>
              </a:rPr>
              <a:t>differences</a:t>
            </a:r>
            <a:r>
              <a:rPr lang="de-DE" altLang="de-DE" sz="1800" dirty="0" smtClean="0">
                <a:solidFill>
                  <a:srgbClr val="003366"/>
                </a:solidFill>
              </a:rPr>
              <a:t> </a:t>
            </a:r>
            <a:r>
              <a:rPr lang="de-DE" altLang="de-DE" sz="1800" dirty="0" err="1" smtClean="0">
                <a:solidFill>
                  <a:srgbClr val="003366"/>
                </a:solidFill>
              </a:rPr>
              <a:t>between</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groups</a:t>
            </a:r>
            <a:r>
              <a:rPr lang="de-DE" altLang="de-DE" sz="1800" dirty="0" smtClean="0">
                <a:solidFill>
                  <a:srgbClr val="003366"/>
                </a:solidFill>
              </a:rPr>
              <a:t>?</a:t>
            </a:r>
            <a:endParaRPr lang="de-DE" altLang="de-DE" sz="1800" i="1" dirty="0" smtClean="0">
              <a:solidFill>
                <a:srgbClr val="003366"/>
              </a:solidFill>
            </a:endParaRPr>
          </a:p>
        </p:txBody>
      </p:sp>
      <p:sp>
        <p:nvSpPr>
          <p:cNvPr id="41" name="Inhaltsplatzhalter 2"/>
          <p:cNvSpPr txBox="1">
            <a:spLocks/>
          </p:cNvSpPr>
          <p:nvPr/>
        </p:nvSpPr>
        <p:spPr bwMode="auto">
          <a:xfrm>
            <a:off x="1250578" y="4877544"/>
            <a:ext cx="389748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it</a:t>
            </a:r>
            <a:r>
              <a:rPr lang="de-DE" altLang="de-DE" sz="1600" dirty="0" smtClean="0">
                <a:solidFill>
                  <a:srgbClr val="003366"/>
                </a:solidFill>
              </a:rPr>
              <a:t> </a:t>
            </a:r>
            <a:r>
              <a:rPr lang="de-DE" altLang="de-DE" sz="1600" dirty="0" err="1" smtClean="0">
                <a:solidFill>
                  <a:srgbClr val="003366"/>
                </a:solidFill>
              </a:rPr>
              <a:t>appears</a:t>
            </a:r>
            <a:r>
              <a:rPr lang="de-DE" altLang="de-DE" sz="1600" dirty="0" smtClean="0">
                <a:solidFill>
                  <a:srgbClr val="003366"/>
                </a:solidFill>
              </a:rPr>
              <a:t> </a:t>
            </a:r>
            <a:r>
              <a:rPr lang="de-DE" altLang="de-DE" sz="1600" dirty="0" err="1" smtClean="0">
                <a:solidFill>
                  <a:srgbClr val="003366"/>
                </a:solidFill>
              </a:rPr>
              <a:t>that</a:t>
            </a:r>
            <a:r>
              <a:rPr lang="de-DE" altLang="de-DE" sz="1600" dirty="0" smtClean="0">
                <a:solidFill>
                  <a:srgbClr val="003366"/>
                </a:solidFill>
              </a:rPr>
              <a:t> </a:t>
            </a:r>
            <a:r>
              <a:rPr lang="de-DE" altLang="de-DE" sz="1600" dirty="0" err="1" smtClean="0">
                <a:solidFill>
                  <a:srgbClr val="003366"/>
                </a:solidFill>
              </a:rPr>
              <a:t>less</a:t>
            </a:r>
            <a:r>
              <a:rPr lang="de-DE" altLang="de-DE" sz="1600" dirty="0" smtClean="0">
                <a:solidFill>
                  <a:srgbClr val="003366"/>
                </a:solidFill>
              </a:rPr>
              <a:t> </a:t>
            </a:r>
            <a:r>
              <a:rPr lang="de-DE" altLang="de-DE" sz="1600" dirty="0" err="1" smtClean="0">
                <a:solidFill>
                  <a:srgbClr val="003366"/>
                </a:solidFill>
              </a:rPr>
              <a:t>of</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females</a:t>
            </a:r>
            <a:r>
              <a:rPr lang="de-DE" altLang="de-DE" sz="1600" dirty="0" smtClean="0">
                <a:solidFill>
                  <a:srgbClr val="003366"/>
                </a:solidFill>
              </a:rPr>
              <a:t> smoke</a:t>
            </a:r>
          </a:p>
        </p:txBody>
      </p:sp>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3068960"/>
            <a:ext cx="2736304" cy="65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Inhaltsplatzhalter 2"/>
          <p:cNvSpPr txBox="1">
            <a:spLocks/>
          </p:cNvSpPr>
          <p:nvPr/>
        </p:nvSpPr>
        <p:spPr bwMode="auto">
          <a:xfrm>
            <a:off x="3618580" y="5700407"/>
            <a:ext cx="2249564"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chisq.test</a:t>
            </a:r>
            <a:endParaRPr lang="de-DE" altLang="de-DE" sz="1400" b="1" dirty="0" smtClean="0">
              <a:latin typeface="Miriam Fixed" pitchFamily="49" charset="-79"/>
              <a:cs typeface="Miriam Fixed" pitchFamily="49" charset="-79"/>
            </a:endParaRPr>
          </a:p>
        </p:txBody>
      </p:sp>
      <p:sp>
        <p:nvSpPr>
          <p:cNvPr id="21" name="Inhaltsplatzhalter 2"/>
          <p:cNvSpPr txBox="1">
            <a:spLocks/>
          </p:cNvSpPr>
          <p:nvPr/>
        </p:nvSpPr>
        <p:spPr bwMode="auto">
          <a:xfrm>
            <a:off x="3618580" y="6050719"/>
            <a:ext cx="2249564"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fisher.test</a:t>
            </a:r>
            <a:endParaRPr lang="de-DE" altLang="de-DE" sz="1400" b="1" dirty="0" smtClean="0">
              <a:latin typeface="Miriam Fixed" pitchFamily="49" charset="-79"/>
              <a:cs typeface="Miriam Fixed" pitchFamily="49" charset="-79"/>
            </a:endParaRPr>
          </a:p>
        </p:txBody>
      </p:sp>
      <p:sp>
        <p:nvSpPr>
          <p:cNvPr id="22" name="Inhaltsplatzhalter 2"/>
          <p:cNvSpPr txBox="1">
            <a:spLocks/>
          </p:cNvSpPr>
          <p:nvPr/>
        </p:nvSpPr>
        <p:spPr bwMode="auto">
          <a:xfrm>
            <a:off x="6156176" y="6389712"/>
            <a:ext cx="28083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t>
            </a:r>
            <a:r>
              <a:rPr lang="de-DE" altLang="de-DE" sz="1600" dirty="0" err="1" smtClean="0">
                <a:solidFill>
                  <a:srgbClr val="003366"/>
                </a:solidFill>
              </a:rPr>
              <a:t>independence</a:t>
            </a:r>
            <a:r>
              <a:rPr lang="de-DE" altLang="de-DE" sz="1600" dirty="0" smtClean="0">
                <a:solidFill>
                  <a:srgbClr val="003366"/>
                </a:solidFill>
              </a:rPr>
              <a:t> </a:t>
            </a:r>
            <a:r>
              <a:rPr lang="de-DE" altLang="de-DE" sz="1600" dirty="0" err="1" smtClean="0">
                <a:solidFill>
                  <a:srgbClr val="003366"/>
                </a:solidFill>
              </a:rPr>
              <a:t>tests</a:t>
            </a:r>
            <a:r>
              <a:rPr lang="de-DE" altLang="de-DE" sz="1600" dirty="0" smtClean="0">
                <a:solidFill>
                  <a:srgbClr val="003366"/>
                </a:solidFill>
              </a:rPr>
              <a:t>)</a:t>
            </a:r>
            <a:endParaRPr lang="de-DE" altLang="de-DE" sz="1600" i="1" dirty="0" smtClean="0">
              <a:solidFill>
                <a:srgbClr val="003366"/>
              </a:solidFill>
            </a:endParaRPr>
          </a:p>
        </p:txBody>
      </p:sp>
      <p:sp>
        <p:nvSpPr>
          <p:cNvPr id="24" name="Inhaltsplatzhalter 2"/>
          <p:cNvSpPr txBox="1">
            <a:spLocks/>
          </p:cNvSpPr>
          <p:nvPr/>
        </p:nvSpPr>
        <p:spPr bwMode="auto">
          <a:xfrm>
            <a:off x="899592" y="6389712"/>
            <a:ext cx="28083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Mantel-</a:t>
            </a:r>
            <a:r>
              <a:rPr lang="de-DE" altLang="de-DE" sz="1800" dirty="0" err="1" smtClean="0">
                <a:solidFill>
                  <a:srgbClr val="003366"/>
                </a:solidFill>
              </a:rPr>
              <a:t>Haenszel</a:t>
            </a:r>
            <a:r>
              <a:rPr lang="de-DE" altLang="de-DE" sz="1800" dirty="0" smtClean="0">
                <a:solidFill>
                  <a:srgbClr val="003366"/>
                </a:solidFill>
              </a:rPr>
              <a:t>-test</a:t>
            </a:r>
            <a:endParaRPr lang="de-DE" altLang="de-DE" sz="1800" i="1" dirty="0" smtClean="0">
              <a:solidFill>
                <a:srgbClr val="003366"/>
              </a:solidFill>
            </a:endParaRPr>
          </a:p>
        </p:txBody>
      </p:sp>
      <p:sp>
        <p:nvSpPr>
          <p:cNvPr id="25" name="Inhaltsplatzhalter 2"/>
          <p:cNvSpPr txBox="1">
            <a:spLocks/>
          </p:cNvSpPr>
          <p:nvPr/>
        </p:nvSpPr>
        <p:spPr bwMode="auto">
          <a:xfrm>
            <a:off x="3635896" y="6384236"/>
            <a:ext cx="2249564"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mantelhaen.test</a:t>
            </a:r>
            <a:endParaRPr lang="de-DE" altLang="de-DE" sz="1400" b="1" dirty="0" smtClean="0">
              <a:latin typeface="Miriam Fixed" pitchFamily="49" charset="-79"/>
              <a:cs typeface="Miriam Fixed" pitchFamily="49" charset="-79"/>
            </a:endParaRPr>
          </a:p>
        </p:txBody>
      </p:sp>
    </p:spTree>
    <p:extLst>
      <p:ext uri="{BB962C8B-B14F-4D97-AF65-F5344CB8AC3E}">
        <p14:creationId xmlns:p14="http://schemas.microsoft.com/office/powerpoint/2010/main" val="3931259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fade">
                                      <p:cBhvr>
                                        <p:cTn id="22" dur="500"/>
                                        <p:tgtEl>
                                          <p:spTgt spid="92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221"/>
                                        </p:tgtEl>
                                        <p:attrNameLst>
                                          <p:attrName>style.visibility</p:attrName>
                                        </p:attrNameLst>
                                      </p:cBhvr>
                                      <p:to>
                                        <p:strVal val="visible"/>
                                      </p:to>
                                    </p:set>
                                    <p:animEffect transition="in" filter="fade">
                                      <p:cBhvr>
                                        <p:cTn id="34" dur="500"/>
                                        <p:tgtEl>
                                          <p:spTgt spid="92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16" grpId="0"/>
      <p:bldP spid="17" grpId="0"/>
      <p:bldP spid="18" grpId="0"/>
      <p:bldP spid="23" grpId="0"/>
      <p:bldP spid="26" grpId="0"/>
      <p:bldP spid="28" grpId="0"/>
      <p:bldP spid="37" grpId="0"/>
      <p:bldP spid="38" grpId="0"/>
      <p:bldP spid="41" grpId="0"/>
      <p:bldP spid="20" grpId="0"/>
      <p:bldP spid="21" grpId="0"/>
      <p:bldP spid="22"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964488"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4. </a:t>
            </a:r>
            <a:r>
              <a:rPr lang="de-DE" altLang="de-DE" dirty="0" err="1">
                <a:solidFill>
                  <a:srgbClr val="003366"/>
                </a:solidFill>
              </a:rPr>
              <a:t>Inspection</a:t>
            </a:r>
            <a:r>
              <a:rPr lang="de-DE" altLang="de-DE" dirty="0">
                <a:solidFill>
                  <a:srgbClr val="003366"/>
                </a:solidFill>
              </a:rPr>
              <a:t> </a:t>
            </a:r>
            <a:r>
              <a:rPr lang="de-DE" altLang="de-DE" dirty="0" err="1">
                <a:solidFill>
                  <a:srgbClr val="003366"/>
                </a:solidFill>
              </a:rPr>
              <a:t>of</a:t>
            </a:r>
            <a:r>
              <a:rPr lang="de-DE" altLang="de-DE" dirty="0">
                <a:solidFill>
                  <a:srgbClr val="003366"/>
                </a:solidFill>
              </a:rPr>
              <a:t> multiple variables: </a:t>
            </a:r>
            <a:r>
              <a:rPr lang="de-DE" altLang="de-DE" sz="2400" dirty="0" err="1">
                <a:solidFill>
                  <a:srgbClr val="003366"/>
                </a:solidFill>
              </a:rPr>
              <a:t>discrete</a:t>
            </a:r>
            <a:r>
              <a:rPr lang="de-DE" altLang="de-DE" sz="2400" dirty="0">
                <a:solidFill>
                  <a:srgbClr val="003366"/>
                </a:solidFill>
              </a:rPr>
              <a:t> </a:t>
            </a:r>
            <a:r>
              <a:rPr lang="de-DE" altLang="de-DE" sz="2400" dirty="0" err="1">
                <a:solidFill>
                  <a:srgbClr val="003366"/>
                </a:solidFill>
              </a:rPr>
              <a:t>vs</a:t>
            </a:r>
            <a:r>
              <a:rPr lang="de-DE" altLang="de-DE" sz="2400" dirty="0">
                <a:solidFill>
                  <a:srgbClr val="003366"/>
                </a:solidFill>
              </a:rPr>
              <a:t> </a:t>
            </a:r>
            <a:r>
              <a:rPr lang="de-DE" altLang="de-DE" sz="2400" dirty="0" err="1">
                <a:solidFill>
                  <a:srgbClr val="003366"/>
                </a:solidFill>
              </a:rPr>
              <a:t>continuous</a:t>
            </a:r>
            <a:endParaRPr lang="de-DE" altLang="de-DE" sz="3600" dirty="0">
              <a:solidFill>
                <a:srgbClr val="003366"/>
              </a:solidFill>
            </a:endParaRPr>
          </a:p>
        </p:txBody>
      </p:sp>
      <p:sp>
        <p:nvSpPr>
          <p:cNvPr id="30" name="Inhaltsplatzhalter 2"/>
          <p:cNvSpPr txBox="1">
            <a:spLocks/>
          </p:cNvSpPr>
          <p:nvPr/>
        </p:nvSpPr>
        <p:spPr bwMode="auto">
          <a:xfrm>
            <a:off x="251520" y="4293096"/>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1" name="Inhaltsplatzhalter 2"/>
          <p:cNvSpPr txBox="1">
            <a:spLocks/>
          </p:cNvSpPr>
          <p:nvPr/>
        </p:nvSpPr>
        <p:spPr bwMode="auto">
          <a:xfrm>
            <a:off x="539551" y="2484512"/>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quantiles</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variable:</a:t>
            </a:r>
            <a:endParaRPr lang="de-DE" altLang="de-DE" sz="1800" i="1" dirty="0" smtClean="0">
              <a:solidFill>
                <a:srgbClr val="003366"/>
              </a:solidFill>
            </a:endParaRPr>
          </a:p>
        </p:txBody>
      </p:sp>
      <p:sp>
        <p:nvSpPr>
          <p:cNvPr id="32" name="Inhaltsplatzhalter 2"/>
          <p:cNvSpPr txBox="1">
            <a:spLocks/>
          </p:cNvSpPr>
          <p:nvPr/>
        </p:nvSpPr>
        <p:spPr bwMode="auto">
          <a:xfrm>
            <a:off x="593455" y="4635030"/>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Do </a:t>
            </a:r>
            <a:r>
              <a:rPr lang="de-DE" altLang="de-DE" sz="1800" dirty="0" err="1" smtClean="0">
                <a:solidFill>
                  <a:srgbClr val="003366"/>
                </a:solidFill>
              </a:rPr>
              <a:t>characteristics</a:t>
            </a:r>
            <a:r>
              <a:rPr lang="de-DE" altLang="de-DE" sz="1800" dirty="0" smtClean="0">
                <a:solidFill>
                  <a:srgbClr val="003366"/>
                </a:solidFill>
              </a:rPr>
              <a:t> </a:t>
            </a:r>
            <a:r>
              <a:rPr lang="de-DE" altLang="de-DE" sz="1800" dirty="0" err="1" smtClean="0">
                <a:solidFill>
                  <a:srgbClr val="003366"/>
                </a:solidFill>
              </a:rPr>
              <a:t>change</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group</a:t>
            </a:r>
            <a:r>
              <a:rPr lang="de-DE" altLang="de-DE" sz="1800" dirty="0" smtClean="0">
                <a:solidFill>
                  <a:srgbClr val="003366"/>
                </a:solidFill>
              </a:rPr>
              <a:t>?</a:t>
            </a:r>
            <a:endParaRPr lang="de-DE" altLang="de-DE" sz="1800" i="1" dirty="0" smtClean="0">
              <a:solidFill>
                <a:srgbClr val="003366"/>
              </a:solidFill>
            </a:endParaRPr>
          </a:p>
        </p:txBody>
      </p:sp>
      <p:sp>
        <p:nvSpPr>
          <p:cNvPr id="34" name="Inhaltsplatzhalter 2"/>
          <p:cNvSpPr txBox="1">
            <a:spLocks/>
          </p:cNvSpPr>
          <p:nvPr/>
        </p:nvSpPr>
        <p:spPr bwMode="auto">
          <a:xfrm>
            <a:off x="1025502" y="5291486"/>
            <a:ext cx="77768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Running</a:t>
            </a:r>
            <a:r>
              <a:rPr lang="de-DE" altLang="de-DE" sz="1600" dirty="0">
                <a:solidFill>
                  <a:srgbClr val="003366"/>
                </a:solidFill>
              </a:rPr>
              <a:t> </a:t>
            </a:r>
            <a:r>
              <a:rPr lang="de-DE" altLang="de-DE" sz="1600" dirty="0" err="1" smtClean="0">
                <a:solidFill>
                  <a:srgbClr val="003366"/>
                </a:solidFill>
              </a:rPr>
              <a:t>maybe</a:t>
            </a:r>
            <a:r>
              <a:rPr lang="de-DE" altLang="de-DE" sz="1600" dirty="0" smtClean="0">
                <a:solidFill>
                  <a:srgbClr val="003366"/>
                </a:solidFill>
              </a:rPr>
              <a:t> </a:t>
            </a:r>
            <a:r>
              <a:rPr lang="de-DE" altLang="de-DE" sz="1600" dirty="0" err="1" smtClean="0">
                <a:solidFill>
                  <a:srgbClr val="003366"/>
                </a:solidFill>
              </a:rPr>
              <a:t>causes</a:t>
            </a:r>
            <a:r>
              <a:rPr lang="de-DE" altLang="de-DE" sz="1600" dirty="0" smtClean="0">
                <a:solidFill>
                  <a:srgbClr val="003366"/>
                </a:solidFill>
              </a:rPr>
              <a:t> </a:t>
            </a:r>
            <a:r>
              <a:rPr lang="de-DE" altLang="de-DE" sz="1600" dirty="0" err="1" smtClean="0">
                <a:solidFill>
                  <a:srgbClr val="003366"/>
                </a:solidFill>
              </a:rPr>
              <a:t>increase</a:t>
            </a:r>
            <a:r>
              <a:rPr lang="de-DE" altLang="de-DE" sz="1600" dirty="0" smtClean="0">
                <a:solidFill>
                  <a:srgbClr val="003366"/>
                </a:solidFill>
              </a:rPr>
              <a:t> in </a:t>
            </a:r>
            <a:r>
              <a:rPr lang="de-DE" altLang="de-DE" sz="1600" dirty="0" err="1" smtClean="0">
                <a:solidFill>
                  <a:srgbClr val="003366"/>
                </a:solidFill>
              </a:rPr>
              <a:t>mean</a:t>
            </a:r>
            <a:r>
              <a:rPr lang="de-DE" altLang="de-DE" sz="1600" dirty="0" smtClean="0">
                <a:solidFill>
                  <a:srgbClr val="003366"/>
                </a:solidFill>
              </a:rPr>
              <a:t>/median, </a:t>
            </a:r>
            <a:r>
              <a:rPr lang="de-DE" altLang="de-DE" sz="1600" dirty="0" err="1" smtClean="0">
                <a:solidFill>
                  <a:srgbClr val="003366"/>
                </a:solidFill>
              </a:rPr>
              <a:t>spread</a:t>
            </a:r>
            <a:r>
              <a:rPr lang="de-DE" altLang="de-DE" sz="1600" dirty="0" smtClean="0">
                <a:solidFill>
                  <a:srgbClr val="003366"/>
                </a:solidFill>
              </a:rPr>
              <a:t> in </a:t>
            </a:r>
            <a:r>
              <a:rPr lang="de-DE" altLang="de-DE" sz="1600" dirty="0" err="1" smtClean="0">
                <a:solidFill>
                  <a:srgbClr val="003366"/>
                </a:solidFill>
              </a:rPr>
              <a:t>variance</a:t>
            </a:r>
            <a:r>
              <a:rPr lang="de-DE" altLang="de-DE" sz="1600" dirty="0" smtClean="0">
                <a:solidFill>
                  <a:srgbClr val="003366"/>
                </a:solidFill>
              </a:rPr>
              <a:t>/</a:t>
            </a:r>
            <a:r>
              <a:rPr lang="de-DE" altLang="de-DE" sz="1600" dirty="0" err="1" smtClean="0">
                <a:solidFill>
                  <a:srgbClr val="003366"/>
                </a:solidFill>
              </a:rPr>
              <a:t>quantiles</a:t>
            </a:r>
            <a:endParaRPr lang="de-DE" altLang="de-DE" sz="1600" dirty="0" smtClean="0">
              <a:solidFill>
                <a:srgbClr val="003366"/>
              </a:solidFill>
            </a:endParaRPr>
          </a:p>
        </p:txBody>
      </p:sp>
      <p:sp>
        <p:nvSpPr>
          <p:cNvPr id="16" name="Inhaltsplatzhalter 2"/>
          <p:cNvSpPr txBox="1">
            <a:spLocks/>
          </p:cNvSpPr>
          <p:nvPr/>
        </p:nvSpPr>
        <p:spPr bwMode="auto">
          <a:xfrm>
            <a:off x="899592" y="2799956"/>
            <a:ext cx="446449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tapply</a:t>
            </a:r>
            <a:r>
              <a:rPr lang="de-DE" altLang="de-DE" sz="1800" b="1" dirty="0" smtClean="0">
                <a:latin typeface="Miriam Fixed" pitchFamily="49" charset="-79"/>
                <a:cs typeface="Miriam Fixed" pitchFamily="49" charset="-79"/>
              </a:rPr>
              <a:t>(</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quantile</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17" name="Inhaltsplatzhalter 2"/>
          <p:cNvSpPr txBox="1">
            <a:spLocks/>
          </p:cNvSpPr>
          <p:nvPr/>
        </p:nvSpPr>
        <p:spPr bwMode="auto">
          <a:xfrm>
            <a:off x="539551" y="1756211"/>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variance</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standard</a:t>
            </a:r>
            <a:r>
              <a:rPr lang="de-DE" altLang="de-DE" sz="1800" dirty="0" smtClean="0">
                <a:solidFill>
                  <a:srgbClr val="003366"/>
                </a:solidFill>
              </a:rPr>
              <a:t> </a:t>
            </a:r>
            <a:r>
              <a:rPr lang="de-DE" altLang="de-DE" sz="1800" dirty="0" err="1" smtClean="0">
                <a:solidFill>
                  <a:srgbClr val="003366"/>
                </a:solidFill>
              </a:rPr>
              <a:t>deviation</a:t>
            </a:r>
            <a:r>
              <a:rPr lang="de-DE" altLang="de-DE" sz="1800" dirty="0" smtClean="0">
                <a:solidFill>
                  <a:srgbClr val="003366"/>
                </a:solidFill>
              </a:rPr>
              <a:t>:</a:t>
            </a:r>
            <a:endParaRPr lang="de-DE" altLang="de-DE" sz="1800" i="1" dirty="0" smtClean="0">
              <a:solidFill>
                <a:srgbClr val="003366"/>
              </a:solidFill>
            </a:endParaRPr>
          </a:p>
        </p:txBody>
      </p:sp>
      <p:sp>
        <p:nvSpPr>
          <p:cNvPr id="18" name="Inhaltsplatzhalter 2"/>
          <p:cNvSpPr txBox="1">
            <a:spLocks/>
          </p:cNvSpPr>
          <p:nvPr/>
        </p:nvSpPr>
        <p:spPr bwMode="auto">
          <a:xfrm>
            <a:off x="755576" y="2089761"/>
            <a:ext cx="63815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tapply</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pulsedata$pulseafter,pulsedata$ran,sd</a:t>
            </a:r>
            <a:r>
              <a:rPr lang="de-DE" altLang="de-DE" sz="1800" b="1" dirty="0" smtClean="0">
                <a:latin typeface="Miriam Fixed" pitchFamily="49" charset="-79"/>
                <a:cs typeface="Miriam Fixed" pitchFamily="49" charset="-79"/>
              </a:rPr>
              <a:t>)</a:t>
            </a:r>
            <a:endParaRPr lang="de-DE" altLang="de-DE" sz="1400" b="1" dirty="0">
              <a:latin typeface="Miriam Fixed" pitchFamily="49" charset="-79"/>
              <a:cs typeface="Miriam Fixed" pitchFamily="49" charset="-79"/>
            </a:endParaRPr>
          </a:p>
        </p:txBody>
      </p:sp>
      <p:sp>
        <p:nvSpPr>
          <p:cNvPr id="23" name="Inhaltsplatzhalter 2"/>
          <p:cNvSpPr txBox="1">
            <a:spLocks/>
          </p:cNvSpPr>
          <p:nvPr/>
        </p:nvSpPr>
        <p:spPr bwMode="auto">
          <a:xfrm>
            <a:off x="4553894" y="4625055"/>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yes</a:t>
            </a:r>
            <a:r>
              <a:rPr lang="de-DE" altLang="de-DE" sz="1800" dirty="0" smtClean="0">
                <a:solidFill>
                  <a:srgbClr val="003366"/>
                </a:solidFill>
              </a:rPr>
              <a:t>, </a:t>
            </a:r>
            <a:r>
              <a:rPr lang="de-DE" altLang="de-DE" sz="1800" dirty="0" err="1" smtClean="0">
                <a:solidFill>
                  <a:srgbClr val="003366"/>
                </a:solidFill>
              </a:rPr>
              <a:t>how</a:t>
            </a:r>
            <a:r>
              <a:rPr lang="de-DE" altLang="de-DE" sz="1800" dirty="0" smtClean="0">
                <a:solidFill>
                  <a:srgbClr val="003366"/>
                </a:solidFill>
              </a:rPr>
              <a:t>?</a:t>
            </a:r>
            <a:endParaRPr lang="de-DE" altLang="de-DE" sz="1800" i="1" dirty="0" smtClean="0">
              <a:solidFill>
                <a:srgbClr val="003366"/>
              </a:solidFill>
            </a:endParaRPr>
          </a:p>
        </p:txBody>
      </p:sp>
      <p:sp>
        <p:nvSpPr>
          <p:cNvPr id="24" name="Inhaltsplatzhalter 2"/>
          <p:cNvSpPr txBox="1">
            <a:spLocks/>
          </p:cNvSpPr>
          <p:nvPr/>
        </p:nvSpPr>
        <p:spPr bwMode="auto">
          <a:xfrm>
            <a:off x="539552" y="105273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sample </a:t>
            </a:r>
            <a:r>
              <a:rPr lang="de-DE" altLang="de-DE" sz="1800" dirty="0" err="1" smtClean="0">
                <a:solidFill>
                  <a:srgbClr val="003366"/>
                </a:solidFill>
              </a:rPr>
              <a:t>mean</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one</a:t>
            </a:r>
            <a:r>
              <a:rPr lang="de-DE" altLang="de-DE" sz="1800" dirty="0" smtClean="0">
                <a:solidFill>
                  <a:srgbClr val="003366"/>
                </a:solidFill>
              </a:rPr>
              <a:t> variable, </a:t>
            </a:r>
            <a:r>
              <a:rPr lang="de-DE" altLang="de-DE" sz="1800" dirty="0" err="1" smtClean="0">
                <a:solidFill>
                  <a:srgbClr val="003366"/>
                </a:solidFill>
              </a:rPr>
              <a:t>stratified</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a:t>
            </a:r>
            <a:r>
              <a:rPr lang="de-DE" altLang="de-DE" sz="1800" dirty="0" err="1" smtClean="0">
                <a:solidFill>
                  <a:srgbClr val="003366"/>
                </a:solidFill>
              </a:rPr>
              <a:t>group</a:t>
            </a:r>
            <a:endParaRPr lang="de-DE" altLang="de-DE" sz="1800" i="1" dirty="0" smtClean="0">
              <a:solidFill>
                <a:srgbClr val="003366"/>
              </a:solidFill>
            </a:endParaRPr>
          </a:p>
        </p:txBody>
      </p:sp>
      <p:sp>
        <p:nvSpPr>
          <p:cNvPr id="25" name="Inhaltsplatzhalter 2"/>
          <p:cNvSpPr txBox="1">
            <a:spLocks/>
          </p:cNvSpPr>
          <p:nvPr/>
        </p:nvSpPr>
        <p:spPr bwMode="auto">
          <a:xfrm>
            <a:off x="755576" y="1404392"/>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tapply</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pulsedata$pulseafter,pulsedata$ran,mean</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6" name="Inhaltsplatzhalter 2"/>
          <p:cNvSpPr txBox="1">
            <a:spLocks/>
          </p:cNvSpPr>
          <p:nvPr/>
        </p:nvSpPr>
        <p:spPr bwMode="auto">
          <a:xfrm>
            <a:off x="179512" y="3284984"/>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Boxplot </a:t>
            </a:r>
            <a:r>
              <a:rPr lang="de-DE" altLang="de-DE" sz="1800" dirty="0" err="1" smtClean="0">
                <a:solidFill>
                  <a:srgbClr val="003366"/>
                </a:solidFill>
              </a:rPr>
              <a:t>of</a:t>
            </a:r>
            <a:r>
              <a:rPr lang="de-DE" altLang="de-DE" sz="1800" dirty="0" smtClean="0">
                <a:solidFill>
                  <a:srgbClr val="003366"/>
                </a:solidFill>
              </a:rPr>
              <a:t> variable </a:t>
            </a:r>
            <a:r>
              <a:rPr lang="de-DE" altLang="de-DE" sz="1800" dirty="0" err="1" smtClean="0">
                <a:solidFill>
                  <a:srgbClr val="003366"/>
                </a:solidFill>
              </a:rPr>
              <a:t>stratified</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a:t>
            </a:r>
            <a:r>
              <a:rPr lang="de-DE" altLang="de-DE" sz="1800" dirty="0" err="1" smtClean="0">
                <a:solidFill>
                  <a:srgbClr val="003366"/>
                </a:solidFill>
              </a:rPr>
              <a:t>group</a:t>
            </a:r>
            <a:r>
              <a:rPr lang="de-DE" altLang="de-DE" sz="1800" dirty="0" smtClean="0">
                <a:solidFill>
                  <a:srgbClr val="003366"/>
                </a:solidFill>
              </a:rPr>
              <a:t>(s)</a:t>
            </a:r>
            <a:endParaRPr lang="de-DE" altLang="de-DE" sz="1800" i="1" dirty="0" smtClean="0">
              <a:solidFill>
                <a:srgbClr val="003366"/>
              </a:solidFill>
            </a:endParaRPr>
          </a:p>
        </p:txBody>
      </p:sp>
      <p:sp>
        <p:nvSpPr>
          <p:cNvPr id="28" name="Inhaltsplatzhalter 2"/>
          <p:cNvSpPr txBox="1">
            <a:spLocks/>
          </p:cNvSpPr>
          <p:nvPr/>
        </p:nvSpPr>
        <p:spPr bwMode="auto">
          <a:xfrm>
            <a:off x="467544" y="3573016"/>
            <a:ext cx="6552728"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boxplot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pulsedata$pulseafter~pulsedata$ran</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6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448" y="2708920"/>
            <a:ext cx="2016224" cy="22083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492896"/>
            <a:ext cx="1830828" cy="102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843" y="1436690"/>
            <a:ext cx="1470637" cy="327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379" y="2071389"/>
            <a:ext cx="1618109" cy="34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Inhaltsplatzhalter 2"/>
          <p:cNvSpPr txBox="1">
            <a:spLocks/>
          </p:cNvSpPr>
          <p:nvPr/>
        </p:nvSpPr>
        <p:spPr bwMode="auto">
          <a:xfrm>
            <a:off x="403919" y="5661248"/>
            <a:ext cx="775324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b="1" dirty="0" smtClean="0">
                <a:solidFill>
                  <a:srgbClr val="003366"/>
                </a:solidFill>
              </a:rPr>
              <a:t>5. </a:t>
            </a:r>
            <a:r>
              <a:rPr lang="de-DE" altLang="de-DE" sz="2400" dirty="0" err="1" smtClean="0">
                <a:solidFill>
                  <a:srgbClr val="003366"/>
                </a:solidFill>
              </a:rPr>
              <a:t>Quantification</a:t>
            </a:r>
            <a:r>
              <a:rPr lang="de-DE" altLang="de-DE" sz="2400" dirty="0" smtClean="0">
                <a:solidFill>
                  <a:srgbClr val="003366"/>
                </a:solidFill>
              </a:rPr>
              <a:t>: </a:t>
            </a:r>
            <a:r>
              <a:rPr lang="de-DE" altLang="de-DE" sz="2400" dirty="0" err="1" smtClean="0">
                <a:solidFill>
                  <a:srgbClr val="003366"/>
                </a:solidFill>
              </a:rPr>
              <a:t>are</a:t>
            </a:r>
            <a:r>
              <a:rPr lang="de-DE" altLang="de-DE" sz="2400" dirty="0" smtClean="0">
                <a:solidFill>
                  <a:srgbClr val="003366"/>
                </a:solidFill>
              </a:rPr>
              <a:t> </a:t>
            </a:r>
            <a:r>
              <a:rPr lang="de-DE" altLang="de-DE" sz="2400" dirty="0" err="1" smtClean="0">
                <a:solidFill>
                  <a:srgbClr val="003366"/>
                </a:solidFill>
              </a:rPr>
              <a:t>groups</a:t>
            </a:r>
            <a:r>
              <a:rPr lang="de-DE" altLang="de-DE" sz="2400" dirty="0" smtClean="0">
                <a:solidFill>
                  <a:srgbClr val="003366"/>
                </a:solidFill>
              </a:rPr>
              <a:t> different?</a:t>
            </a:r>
            <a:endParaRPr lang="de-DE" altLang="de-DE" sz="2400" i="1" dirty="0" smtClean="0">
              <a:solidFill>
                <a:srgbClr val="003366"/>
              </a:solidFill>
            </a:endParaRPr>
          </a:p>
        </p:txBody>
      </p:sp>
      <p:sp>
        <p:nvSpPr>
          <p:cNvPr id="43" name="Inhaltsplatzhalter 2"/>
          <p:cNvSpPr txBox="1">
            <a:spLocks/>
          </p:cNvSpPr>
          <p:nvPr/>
        </p:nvSpPr>
        <p:spPr bwMode="auto">
          <a:xfrm>
            <a:off x="683568" y="6050472"/>
            <a:ext cx="180019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Student‘s</a:t>
            </a:r>
            <a:r>
              <a:rPr lang="de-DE" altLang="de-DE" sz="1800" dirty="0" smtClean="0">
                <a:solidFill>
                  <a:srgbClr val="003366"/>
                </a:solidFill>
              </a:rPr>
              <a:t> t-test </a:t>
            </a:r>
            <a:endParaRPr lang="de-DE" altLang="de-DE" sz="1800" i="1" dirty="0" smtClean="0">
              <a:solidFill>
                <a:srgbClr val="003366"/>
              </a:solidFill>
            </a:endParaRPr>
          </a:p>
        </p:txBody>
      </p:sp>
      <p:sp>
        <p:nvSpPr>
          <p:cNvPr id="44" name="Inhaltsplatzhalter 2"/>
          <p:cNvSpPr txBox="1">
            <a:spLocks/>
          </p:cNvSpPr>
          <p:nvPr/>
        </p:nvSpPr>
        <p:spPr bwMode="auto">
          <a:xfrm>
            <a:off x="3953243" y="6047772"/>
            <a:ext cx="316835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Wilcoxon</a:t>
            </a:r>
            <a:r>
              <a:rPr lang="de-DE" altLang="de-DE" sz="1800" dirty="0" smtClean="0">
                <a:solidFill>
                  <a:srgbClr val="003366"/>
                </a:solidFill>
              </a:rPr>
              <a:t> </a:t>
            </a:r>
            <a:r>
              <a:rPr lang="de-DE" altLang="de-DE" sz="1800" dirty="0" err="1" smtClean="0">
                <a:solidFill>
                  <a:srgbClr val="003366"/>
                </a:solidFill>
              </a:rPr>
              <a:t>signed</a:t>
            </a:r>
            <a:r>
              <a:rPr lang="de-DE" altLang="de-DE" sz="1800" dirty="0" smtClean="0">
                <a:solidFill>
                  <a:srgbClr val="003366"/>
                </a:solidFill>
              </a:rPr>
              <a:t> rank </a:t>
            </a:r>
            <a:r>
              <a:rPr lang="de-DE" altLang="de-DE" sz="1800" dirty="0" err="1" smtClean="0">
                <a:solidFill>
                  <a:srgbClr val="003366"/>
                </a:solidFill>
              </a:rPr>
              <a:t>test</a:t>
            </a:r>
            <a:endParaRPr lang="de-DE" altLang="de-DE" sz="1800" i="1" dirty="0" smtClean="0">
              <a:solidFill>
                <a:srgbClr val="003366"/>
              </a:solidFill>
            </a:endParaRPr>
          </a:p>
        </p:txBody>
      </p:sp>
      <p:sp>
        <p:nvSpPr>
          <p:cNvPr id="22" name="Inhaltsplatzhalter 2"/>
          <p:cNvSpPr txBox="1">
            <a:spLocks/>
          </p:cNvSpPr>
          <p:nvPr/>
        </p:nvSpPr>
        <p:spPr bwMode="auto">
          <a:xfrm>
            <a:off x="1016449" y="4959274"/>
            <a:ext cx="726442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Does</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mean</a:t>
            </a:r>
            <a:r>
              <a:rPr lang="de-DE" altLang="de-DE" sz="1600" dirty="0" smtClean="0">
                <a:solidFill>
                  <a:srgbClr val="003366"/>
                </a:solidFill>
              </a:rPr>
              <a:t>/median </a:t>
            </a:r>
            <a:r>
              <a:rPr lang="de-DE" altLang="de-DE" sz="1600" dirty="0" err="1" smtClean="0">
                <a:solidFill>
                  <a:srgbClr val="003366"/>
                </a:solidFill>
              </a:rPr>
              <a:t>wander</a:t>
            </a:r>
            <a:r>
              <a:rPr lang="de-DE" altLang="de-DE" sz="1600" dirty="0" smtClean="0">
                <a:solidFill>
                  <a:srgbClr val="003366"/>
                </a:solidFill>
              </a:rPr>
              <a:t>? </a:t>
            </a:r>
            <a:r>
              <a:rPr lang="de-DE" altLang="de-DE" sz="1600" dirty="0" err="1" smtClean="0">
                <a:solidFill>
                  <a:srgbClr val="003366"/>
                </a:solidFill>
              </a:rPr>
              <a:t>Does</a:t>
            </a:r>
            <a:r>
              <a:rPr lang="de-DE" altLang="de-DE" sz="1600" dirty="0" smtClean="0">
                <a:solidFill>
                  <a:srgbClr val="003366"/>
                </a:solidFill>
              </a:rPr>
              <a:t> </a:t>
            </a:r>
            <a:r>
              <a:rPr lang="de-DE" altLang="de-DE" sz="1600" dirty="0" err="1" smtClean="0">
                <a:solidFill>
                  <a:srgbClr val="003366"/>
                </a:solidFill>
              </a:rPr>
              <a:t>variance</a:t>
            </a:r>
            <a:r>
              <a:rPr lang="de-DE" altLang="de-DE" sz="1600" dirty="0" smtClean="0">
                <a:solidFill>
                  <a:srgbClr val="003366"/>
                </a:solidFill>
              </a:rPr>
              <a:t>/</a:t>
            </a:r>
            <a:r>
              <a:rPr lang="de-DE" altLang="de-DE" sz="1600" dirty="0" err="1" smtClean="0">
                <a:solidFill>
                  <a:srgbClr val="003366"/>
                </a:solidFill>
              </a:rPr>
              <a:t>quantile</a:t>
            </a:r>
            <a:r>
              <a:rPr lang="de-DE" altLang="de-DE" sz="1600" dirty="0" smtClean="0">
                <a:solidFill>
                  <a:srgbClr val="003366"/>
                </a:solidFill>
              </a:rPr>
              <a:t> </a:t>
            </a:r>
            <a:r>
              <a:rPr lang="de-DE" altLang="de-DE" sz="1600" dirty="0" err="1" smtClean="0">
                <a:solidFill>
                  <a:srgbClr val="003366"/>
                </a:solidFill>
              </a:rPr>
              <a:t>spread</a:t>
            </a:r>
            <a:r>
              <a:rPr lang="de-DE" altLang="de-DE" sz="1600" dirty="0" smtClean="0">
                <a:solidFill>
                  <a:srgbClr val="003366"/>
                </a:solidFill>
              </a:rPr>
              <a:t>/</a:t>
            </a:r>
            <a:r>
              <a:rPr lang="de-DE" altLang="de-DE" sz="1600" dirty="0" err="1" smtClean="0">
                <a:solidFill>
                  <a:srgbClr val="003366"/>
                </a:solidFill>
              </a:rPr>
              <a:t>narrow</a:t>
            </a:r>
            <a:r>
              <a:rPr lang="de-DE" altLang="de-DE" sz="1600" dirty="0" smtClean="0">
                <a:solidFill>
                  <a:srgbClr val="003366"/>
                </a:solidFill>
              </a:rPr>
              <a:t>?</a:t>
            </a:r>
          </a:p>
        </p:txBody>
      </p:sp>
      <p:sp>
        <p:nvSpPr>
          <p:cNvPr id="46" name="Inhaltsplatzhalter 2"/>
          <p:cNvSpPr txBox="1">
            <a:spLocks/>
          </p:cNvSpPr>
          <p:nvPr/>
        </p:nvSpPr>
        <p:spPr bwMode="auto">
          <a:xfrm>
            <a:off x="467544" y="3897052"/>
            <a:ext cx="6552728"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with</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pulsedata,boxplot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pulseafter~ran</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sex</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6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9" name="Inhaltsplatzhalter 2"/>
          <p:cNvSpPr txBox="1">
            <a:spLocks/>
          </p:cNvSpPr>
          <p:nvPr/>
        </p:nvSpPr>
        <p:spPr bwMode="auto">
          <a:xfrm>
            <a:off x="2495768" y="6060200"/>
            <a:ext cx="1097436"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t.test</a:t>
            </a:r>
            <a:endParaRPr lang="de-DE" altLang="de-DE" sz="1400" b="1" dirty="0" smtClean="0">
              <a:latin typeface="Miriam Fixed" pitchFamily="49" charset="-79"/>
              <a:cs typeface="Miriam Fixed" pitchFamily="49" charset="-79"/>
            </a:endParaRPr>
          </a:p>
        </p:txBody>
      </p:sp>
      <p:sp>
        <p:nvSpPr>
          <p:cNvPr id="33" name="Inhaltsplatzhalter 2"/>
          <p:cNvSpPr txBox="1">
            <a:spLocks/>
          </p:cNvSpPr>
          <p:nvPr/>
        </p:nvSpPr>
        <p:spPr bwMode="auto">
          <a:xfrm>
            <a:off x="6823836" y="6067020"/>
            <a:ext cx="1944216"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wilcox.test</a:t>
            </a:r>
            <a:endParaRPr lang="de-DE" altLang="de-DE" sz="1400" b="1" dirty="0" smtClean="0">
              <a:latin typeface="Miriam Fixed" pitchFamily="49" charset="-79"/>
              <a:cs typeface="Miriam Fixed" pitchFamily="49" charset="-79"/>
            </a:endParaRPr>
          </a:p>
        </p:txBody>
      </p:sp>
      <p:sp>
        <p:nvSpPr>
          <p:cNvPr id="35" name="Inhaltsplatzhalter 2"/>
          <p:cNvSpPr txBox="1">
            <a:spLocks/>
          </p:cNvSpPr>
          <p:nvPr/>
        </p:nvSpPr>
        <p:spPr bwMode="auto">
          <a:xfrm>
            <a:off x="683700" y="6356616"/>
            <a:ext cx="316835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Kruskal-Wallis </a:t>
            </a:r>
            <a:r>
              <a:rPr lang="de-DE" altLang="de-DE" sz="1800" dirty="0" err="1" smtClean="0">
                <a:solidFill>
                  <a:srgbClr val="003366"/>
                </a:solidFill>
              </a:rPr>
              <a:t>test</a:t>
            </a:r>
            <a:endParaRPr lang="de-DE" altLang="de-DE" sz="1800" i="1" dirty="0" smtClean="0">
              <a:solidFill>
                <a:srgbClr val="003366"/>
              </a:solidFill>
            </a:endParaRPr>
          </a:p>
        </p:txBody>
      </p:sp>
      <p:sp>
        <p:nvSpPr>
          <p:cNvPr id="36" name="Inhaltsplatzhalter 2"/>
          <p:cNvSpPr txBox="1">
            <a:spLocks/>
          </p:cNvSpPr>
          <p:nvPr/>
        </p:nvSpPr>
        <p:spPr bwMode="auto">
          <a:xfrm>
            <a:off x="2801116" y="6381328"/>
            <a:ext cx="1944216"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kruskal.test</a:t>
            </a:r>
            <a:endParaRPr lang="de-DE" altLang="de-DE" sz="1400" b="1" dirty="0" smtClean="0">
              <a:latin typeface="Miriam Fixed" pitchFamily="49" charset="-79"/>
              <a:cs typeface="Miriam Fixed" pitchFamily="49" charset="-79"/>
            </a:endParaRPr>
          </a:p>
        </p:txBody>
      </p:sp>
      <p:sp>
        <p:nvSpPr>
          <p:cNvPr id="37" name="Inhaltsplatzhalter 2"/>
          <p:cNvSpPr txBox="1">
            <a:spLocks/>
          </p:cNvSpPr>
          <p:nvPr/>
        </p:nvSpPr>
        <p:spPr bwMode="auto">
          <a:xfrm>
            <a:off x="7697660" y="6381328"/>
            <a:ext cx="124070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k</a:t>
            </a:r>
            <a:r>
              <a:rPr lang="de-DE" altLang="de-DE" sz="1800" b="1" dirty="0" err="1" smtClean="0">
                <a:latin typeface="Miriam Fixed" pitchFamily="49" charset="-79"/>
                <a:cs typeface="Miriam Fixed" pitchFamily="49" charset="-79"/>
              </a:rPr>
              <a:t>s.test</a:t>
            </a:r>
            <a:endParaRPr lang="de-DE" altLang="de-DE" sz="1400" b="1" dirty="0" smtClean="0">
              <a:latin typeface="Miriam Fixed" pitchFamily="49" charset="-79"/>
              <a:cs typeface="Miriam Fixed" pitchFamily="49" charset="-79"/>
            </a:endParaRPr>
          </a:p>
        </p:txBody>
      </p:sp>
      <p:sp>
        <p:nvSpPr>
          <p:cNvPr id="38" name="Inhaltsplatzhalter 2"/>
          <p:cNvSpPr txBox="1">
            <a:spLocks/>
          </p:cNvSpPr>
          <p:nvPr/>
        </p:nvSpPr>
        <p:spPr bwMode="auto">
          <a:xfrm>
            <a:off x="4872778" y="6360528"/>
            <a:ext cx="316835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Kolmogorov-Smirnov</a:t>
            </a:r>
            <a:r>
              <a:rPr lang="de-DE" altLang="de-DE" sz="1800" dirty="0" smtClean="0">
                <a:solidFill>
                  <a:srgbClr val="003366"/>
                </a:solidFill>
              </a:rPr>
              <a:t> </a:t>
            </a:r>
            <a:r>
              <a:rPr lang="de-DE" altLang="de-DE" sz="1800" dirty="0" err="1" smtClean="0">
                <a:solidFill>
                  <a:srgbClr val="003366"/>
                </a:solidFill>
              </a:rPr>
              <a:t>test</a:t>
            </a:r>
            <a:endParaRPr lang="de-DE" altLang="de-DE" sz="1800" i="1" dirty="0" smtClean="0">
              <a:solidFill>
                <a:srgbClr val="003366"/>
              </a:solidFill>
            </a:endParaRPr>
          </a:p>
        </p:txBody>
      </p:sp>
    </p:spTree>
    <p:extLst>
      <p:ext uri="{BB962C8B-B14F-4D97-AF65-F5344CB8AC3E}">
        <p14:creationId xmlns:p14="http://schemas.microsoft.com/office/powerpoint/2010/main" val="366216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fade">
                                      <p:cBhvr>
                                        <p:cTn id="12" dur="500"/>
                                        <p:tgtEl>
                                          <p:spTgt spid="1024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fade">
                                      <p:cBhvr>
                                        <p:cTn id="22" dur="500"/>
                                        <p:tgtEl>
                                          <p:spTgt spid="1024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fade">
                                      <p:cBhvr>
                                        <p:cTn id="32" dur="500"/>
                                        <p:tgtEl>
                                          <p:spTgt spid="102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242"/>
                                        </p:tgtEl>
                                        <p:attrNameLst>
                                          <p:attrName>style.visibility</p:attrName>
                                        </p:attrNameLst>
                                      </p:cBhvr>
                                      <p:to>
                                        <p:strVal val="visible"/>
                                      </p:to>
                                    </p:set>
                                    <p:animEffect transition="in" filter="fade">
                                      <p:cBhvr>
                                        <p:cTn id="44" dur="500"/>
                                        <p:tgtEl>
                                          <p:spTgt spid="102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16" grpId="0"/>
      <p:bldP spid="17" grpId="0"/>
      <p:bldP spid="18" grpId="0"/>
      <p:bldP spid="23" grpId="0"/>
      <p:bldP spid="24" grpId="0"/>
      <p:bldP spid="25" grpId="0"/>
      <p:bldP spid="26" grpId="0"/>
      <p:bldP spid="28" grpId="0"/>
      <p:bldP spid="41" grpId="0"/>
      <p:bldP spid="43" grpId="0"/>
      <p:bldP spid="44" grpId="0"/>
      <p:bldP spid="22" grpId="0"/>
      <p:bldP spid="46" grpId="0"/>
      <p:bldP spid="29" grpId="0"/>
      <p:bldP spid="33" grpId="0"/>
      <p:bldP spid="35" grpId="0"/>
      <p:bldP spid="36" grpId="0"/>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964488"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4. </a:t>
            </a:r>
            <a:r>
              <a:rPr lang="de-DE" altLang="de-DE" dirty="0" err="1">
                <a:solidFill>
                  <a:srgbClr val="003366"/>
                </a:solidFill>
              </a:rPr>
              <a:t>Inspection</a:t>
            </a:r>
            <a:r>
              <a:rPr lang="de-DE" altLang="de-DE" dirty="0">
                <a:solidFill>
                  <a:srgbClr val="003366"/>
                </a:solidFill>
              </a:rPr>
              <a:t> </a:t>
            </a:r>
            <a:r>
              <a:rPr lang="de-DE" altLang="de-DE" dirty="0" err="1">
                <a:solidFill>
                  <a:srgbClr val="003366"/>
                </a:solidFill>
              </a:rPr>
              <a:t>of</a:t>
            </a:r>
            <a:r>
              <a:rPr lang="de-DE" altLang="de-DE" dirty="0">
                <a:solidFill>
                  <a:srgbClr val="003366"/>
                </a:solidFill>
              </a:rPr>
              <a:t> multiple variables: </a:t>
            </a:r>
            <a:r>
              <a:rPr lang="de-DE" altLang="de-DE" sz="2400" dirty="0" err="1" smtClean="0">
                <a:solidFill>
                  <a:srgbClr val="003366"/>
                </a:solidFill>
              </a:rPr>
              <a:t>discrete</a:t>
            </a:r>
            <a:r>
              <a:rPr lang="de-DE" altLang="de-DE" sz="2400" dirty="0" smtClean="0">
                <a:solidFill>
                  <a:srgbClr val="003366"/>
                </a:solidFill>
              </a:rPr>
              <a:t> </a:t>
            </a:r>
            <a:r>
              <a:rPr lang="de-DE" altLang="de-DE" sz="2400" dirty="0" err="1" smtClean="0">
                <a:solidFill>
                  <a:srgbClr val="003366"/>
                </a:solidFill>
              </a:rPr>
              <a:t>vs</a:t>
            </a:r>
            <a:r>
              <a:rPr lang="de-DE" altLang="de-DE" sz="2400" dirty="0" smtClean="0">
                <a:solidFill>
                  <a:srgbClr val="003366"/>
                </a:solidFill>
              </a:rPr>
              <a:t> </a:t>
            </a:r>
            <a:r>
              <a:rPr lang="de-DE" altLang="de-DE" sz="2400" dirty="0" err="1" smtClean="0">
                <a:solidFill>
                  <a:srgbClr val="003366"/>
                </a:solidFill>
              </a:rPr>
              <a:t>continuous</a:t>
            </a:r>
            <a:endParaRPr lang="de-DE" altLang="de-DE" sz="3200" dirty="0">
              <a:solidFill>
                <a:srgbClr val="003366"/>
              </a:solidFill>
            </a:endParaRPr>
          </a:p>
        </p:txBody>
      </p:sp>
      <p:sp>
        <p:nvSpPr>
          <p:cNvPr id="32" name="Inhaltsplatzhalter 2"/>
          <p:cNvSpPr txBox="1">
            <a:spLocks/>
          </p:cNvSpPr>
          <p:nvPr/>
        </p:nvSpPr>
        <p:spPr bwMode="auto">
          <a:xfrm>
            <a:off x="612162" y="2204864"/>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Cave:</a:t>
            </a:r>
            <a:r>
              <a:rPr lang="de-DE" altLang="de-DE" sz="1800" dirty="0" smtClean="0">
                <a:solidFill>
                  <a:srgbClr val="003366"/>
                </a:solidFill>
              </a:rPr>
              <a:t> </a:t>
            </a:r>
            <a:r>
              <a:rPr lang="de-DE" altLang="de-DE" sz="1800" dirty="0" err="1" smtClean="0">
                <a:solidFill>
                  <a:srgbClr val="003366"/>
                </a:solidFill>
              </a:rPr>
              <a:t>too</a:t>
            </a:r>
            <a:r>
              <a:rPr lang="de-DE" altLang="de-DE" sz="1800" dirty="0" smtClean="0">
                <a:solidFill>
                  <a:srgbClr val="003366"/>
                </a:solidFill>
              </a:rPr>
              <a:t> </a:t>
            </a:r>
            <a:r>
              <a:rPr lang="de-DE" altLang="de-DE" sz="1800" dirty="0" err="1" smtClean="0">
                <a:solidFill>
                  <a:srgbClr val="003366"/>
                </a:solidFill>
              </a:rPr>
              <a:t>many</a:t>
            </a:r>
            <a:r>
              <a:rPr lang="de-DE" altLang="de-DE" sz="1800" dirty="0" smtClean="0">
                <a:solidFill>
                  <a:srgbClr val="003366"/>
                </a:solidFill>
              </a:rPr>
              <a:t> </a:t>
            </a:r>
            <a:r>
              <a:rPr lang="de-DE" altLang="de-DE" sz="1800" dirty="0" err="1" smtClean="0">
                <a:solidFill>
                  <a:srgbClr val="003366"/>
                </a:solidFill>
              </a:rPr>
              <a:t>subgroups</a:t>
            </a:r>
            <a:endParaRPr lang="de-DE" altLang="de-DE" sz="1800" i="1" dirty="0" smtClean="0">
              <a:solidFill>
                <a:srgbClr val="003366"/>
              </a:solidFill>
            </a:endParaRPr>
          </a:p>
        </p:txBody>
      </p:sp>
      <p:sp>
        <p:nvSpPr>
          <p:cNvPr id="26" name="Inhaltsplatzhalter 2"/>
          <p:cNvSpPr txBox="1">
            <a:spLocks/>
          </p:cNvSpPr>
          <p:nvPr/>
        </p:nvSpPr>
        <p:spPr bwMode="auto">
          <a:xfrm>
            <a:off x="395536" y="1340768"/>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Boxplot </a:t>
            </a:r>
            <a:r>
              <a:rPr lang="de-DE" altLang="de-DE" sz="1800" dirty="0" err="1" smtClean="0">
                <a:solidFill>
                  <a:srgbClr val="003366"/>
                </a:solidFill>
              </a:rPr>
              <a:t>of</a:t>
            </a:r>
            <a:r>
              <a:rPr lang="de-DE" altLang="de-DE" sz="1800" dirty="0" smtClean="0">
                <a:solidFill>
                  <a:srgbClr val="003366"/>
                </a:solidFill>
              </a:rPr>
              <a:t> variable </a:t>
            </a:r>
            <a:r>
              <a:rPr lang="de-DE" altLang="de-DE" sz="1800" dirty="0" err="1" smtClean="0">
                <a:solidFill>
                  <a:srgbClr val="003366"/>
                </a:solidFill>
              </a:rPr>
              <a:t>stratified</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multiple </a:t>
            </a:r>
            <a:r>
              <a:rPr lang="de-DE" altLang="de-DE" sz="1800" dirty="0" err="1" smtClean="0">
                <a:solidFill>
                  <a:srgbClr val="003366"/>
                </a:solidFill>
              </a:rPr>
              <a:t>groups</a:t>
            </a:r>
            <a:endParaRPr lang="de-DE" altLang="de-DE" sz="1800" i="1" dirty="0" smtClean="0">
              <a:solidFill>
                <a:srgbClr val="003366"/>
              </a:solidFill>
            </a:endParaRPr>
          </a:p>
        </p:txBody>
      </p:sp>
      <p:sp>
        <p:nvSpPr>
          <p:cNvPr id="46" name="Inhaltsplatzhalter 2"/>
          <p:cNvSpPr txBox="1">
            <a:spLocks/>
          </p:cNvSpPr>
          <p:nvPr/>
        </p:nvSpPr>
        <p:spPr bwMode="auto">
          <a:xfrm>
            <a:off x="785988" y="1692424"/>
            <a:ext cx="6594324"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with</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pulsedata,boxplot</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pulseafter~ran</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sex</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grpSp>
        <p:nvGrpSpPr>
          <p:cNvPr id="2" name="Gruppieren 1"/>
          <p:cNvGrpSpPr/>
          <p:nvPr/>
        </p:nvGrpSpPr>
        <p:grpSpPr>
          <a:xfrm>
            <a:off x="5931768" y="1988840"/>
            <a:ext cx="2888704" cy="1925079"/>
            <a:chOff x="5931768" y="1988840"/>
            <a:chExt cx="2888704" cy="1925079"/>
          </a:xfrm>
        </p:grpSpPr>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988840"/>
              <a:ext cx="2664296" cy="192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768" y="2132856"/>
              <a:ext cx="152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9" name="Inhaltsplatzhalter 2"/>
          <p:cNvSpPr txBox="1">
            <a:spLocks/>
          </p:cNvSpPr>
          <p:nvPr/>
        </p:nvSpPr>
        <p:spPr bwMode="auto">
          <a:xfrm>
            <a:off x="1187624" y="2537076"/>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make</a:t>
            </a:r>
            <a:r>
              <a:rPr lang="de-DE" altLang="de-DE" sz="1800" dirty="0" smtClean="0">
                <a:solidFill>
                  <a:srgbClr val="003366"/>
                </a:solidFill>
              </a:rPr>
              <a:t> individual </a:t>
            </a:r>
            <a:r>
              <a:rPr lang="de-DE" altLang="de-DE" sz="1800" dirty="0" err="1" smtClean="0">
                <a:solidFill>
                  <a:srgbClr val="003366"/>
                </a:solidFill>
              </a:rPr>
              <a:t>groups</a:t>
            </a:r>
            <a:r>
              <a:rPr lang="de-DE" altLang="de-DE" sz="1800" dirty="0" smtClean="0">
                <a:solidFill>
                  <a:srgbClr val="003366"/>
                </a:solidFill>
              </a:rPr>
              <a:t> </a:t>
            </a:r>
            <a:r>
              <a:rPr lang="de-DE" altLang="de-DE" sz="1800" dirty="0" err="1" smtClean="0">
                <a:solidFill>
                  <a:srgbClr val="003366"/>
                </a:solidFill>
              </a:rPr>
              <a:t>too</a:t>
            </a:r>
            <a:r>
              <a:rPr lang="de-DE" altLang="de-DE" sz="1800" dirty="0" smtClean="0">
                <a:solidFill>
                  <a:srgbClr val="003366"/>
                </a:solidFill>
              </a:rPr>
              <a:t> </a:t>
            </a:r>
            <a:r>
              <a:rPr lang="de-DE" altLang="de-DE" sz="1800" dirty="0" err="1" smtClean="0">
                <a:solidFill>
                  <a:srgbClr val="003366"/>
                </a:solidFill>
              </a:rPr>
              <a:t>small</a:t>
            </a:r>
            <a:endParaRPr lang="de-DE" altLang="de-DE" sz="1800" i="1" dirty="0" smtClean="0">
              <a:solidFill>
                <a:srgbClr val="003366"/>
              </a:solidFill>
            </a:endParaRPr>
          </a:p>
        </p:txBody>
      </p:sp>
      <p:sp>
        <p:nvSpPr>
          <p:cNvPr id="33" name="Inhaltsplatzhalter 2"/>
          <p:cNvSpPr txBox="1">
            <a:spLocks/>
          </p:cNvSpPr>
          <p:nvPr/>
        </p:nvSpPr>
        <p:spPr bwMode="auto">
          <a:xfrm>
            <a:off x="395536" y="3068960"/>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Density</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variable </a:t>
            </a:r>
            <a:r>
              <a:rPr lang="de-DE" altLang="de-DE" sz="1800" dirty="0" err="1" smtClean="0">
                <a:solidFill>
                  <a:srgbClr val="003366"/>
                </a:solidFill>
              </a:rPr>
              <a:t>stratified</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multiple </a:t>
            </a:r>
            <a:r>
              <a:rPr lang="de-DE" altLang="de-DE" sz="1800" dirty="0" err="1" smtClean="0">
                <a:solidFill>
                  <a:srgbClr val="003366"/>
                </a:solidFill>
              </a:rPr>
              <a:t>groups</a:t>
            </a:r>
            <a:endParaRPr lang="de-DE" altLang="de-DE" sz="1800" i="1" dirty="0" smtClean="0">
              <a:solidFill>
                <a:srgbClr val="003366"/>
              </a:solidFill>
            </a:endParaRPr>
          </a:p>
        </p:txBody>
      </p:sp>
      <p:sp>
        <p:nvSpPr>
          <p:cNvPr id="36" name="Inhaltsplatzhalter 2"/>
          <p:cNvSpPr txBox="1">
            <a:spLocks/>
          </p:cNvSpPr>
          <p:nvPr/>
        </p:nvSpPr>
        <p:spPr bwMode="auto">
          <a:xfrm>
            <a:off x="755576" y="3519114"/>
            <a:ext cx="2448272"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latin typeface="Miriam Fixed" pitchFamily="49" charset="-79"/>
                <a:cs typeface="Miriam Fixed" pitchFamily="49" charset="-79"/>
              </a:rPr>
              <a:t>library</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lattice</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37" name="Inhaltsplatzhalter 2"/>
          <p:cNvSpPr txBox="1">
            <a:spLocks/>
          </p:cNvSpPr>
          <p:nvPr/>
        </p:nvSpPr>
        <p:spPr bwMode="auto">
          <a:xfrm>
            <a:off x="755575" y="3933056"/>
            <a:ext cx="7632849"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with</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a:t>
            </a:r>
            <a:r>
              <a:rPr lang="de-DE" altLang="de-DE" sz="1800" b="1" dirty="0" smtClean="0">
                <a:latin typeface="Miriam Fixed" pitchFamily="49" charset="-79"/>
                <a:cs typeface="Miriam Fixed" pitchFamily="49" charset="-79"/>
              </a:rPr>
              <a:t>,</a:t>
            </a:r>
            <a:br>
              <a:rPr lang="de-DE" altLang="de-DE" sz="1800" b="1" dirty="0" smtClean="0">
                <a:latin typeface="Miriam Fixed" pitchFamily="49" charset="-79"/>
                <a:cs typeface="Miriam Fixed" pitchFamily="49" charset="-79"/>
              </a:rPr>
            </a:br>
            <a:r>
              <a:rPr lang="de-DE" altLang="de-DE" sz="1800" b="1" dirty="0" err="1" smtClean="0">
                <a:latin typeface="Miriam Fixed" pitchFamily="49" charset="-79"/>
                <a:cs typeface="Miriam Fixed" pitchFamily="49" charset="-79"/>
              </a:rPr>
              <a:t>densityplot</a:t>
            </a:r>
            <a:r>
              <a:rPr lang="de-DE" altLang="de-DE" sz="1800" b="1" dirty="0" smtClean="0">
                <a:latin typeface="Miriam Fixed" pitchFamily="49" charset="-79"/>
                <a:cs typeface="Miriam Fixed" pitchFamily="49" charset="-79"/>
              </a:rPr>
              <a:t/>
            </a:r>
            <a:br>
              <a:rPr lang="de-DE" altLang="de-DE" sz="1800" b="1" dirty="0" smtClean="0">
                <a:latin typeface="Miriam Fixed" pitchFamily="49" charset="-79"/>
                <a:cs typeface="Miriam Fixed" pitchFamily="49" charset="-79"/>
              </a:rPr>
            </a:br>
            <a:r>
              <a:rPr lang="de-DE" altLang="de-DE" sz="1800" b="1" dirty="0" smtClean="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pulseafter|ran</a:t>
            </a:r>
            <a:r>
              <a:rPr lang="de-DE" altLang="de-DE" sz="1800" b="1" dirty="0" smtClean="0">
                <a:latin typeface="Miriam Fixed" pitchFamily="49" charset="-79"/>
                <a:cs typeface="Miriam Fixed" pitchFamily="49" charset="-79"/>
              </a:rPr>
              <a:t>,</a:t>
            </a:r>
            <a:br>
              <a:rPr lang="de-DE" altLang="de-DE" sz="1800" b="1" dirty="0" smtClean="0">
                <a:latin typeface="Miriam Fixed" pitchFamily="49" charset="-79"/>
                <a:cs typeface="Miriam Fixed" pitchFamily="49" charset="-79"/>
              </a:rPr>
            </a:br>
            <a:r>
              <a:rPr lang="de-DE" altLang="de-DE" sz="1800" b="1" dirty="0" err="1" smtClean="0">
                <a:latin typeface="Miriam Fixed" pitchFamily="49" charset="-79"/>
                <a:cs typeface="Miriam Fixed" pitchFamily="49" charset="-79"/>
              </a:rPr>
              <a:t>groups</a:t>
            </a:r>
            <a:r>
              <a:rPr lang="de-DE" altLang="de-DE" sz="1800" b="1" dirty="0" smtClean="0">
                <a:latin typeface="Miriam Fixed" pitchFamily="49" charset="-79"/>
                <a:cs typeface="Miriam Fixed" pitchFamily="49" charset="-79"/>
              </a:rPr>
              <a:t>=</a:t>
            </a:r>
            <a:r>
              <a:rPr lang="de-DE" altLang="de-DE" sz="1800" b="1" dirty="0" err="1" smtClean="0">
                <a:latin typeface="Miriam Fixed" pitchFamily="49" charset="-79"/>
                <a:cs typeface="Miriam Fixed" pitchFamily="49" charset="-79"/>
              </a:rPr>
              <a:t>sex</a:t>
            </a:r>
            <a:r>
              <a:rPr lang="de-DE"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de-DE" altLang="de-DE" sz="1800" b="1" dirty="0" smtClean="0">
                <a:latin typeface="Miriam Fixed" pitchFamily="49" charset="-79"/>
                <a:cs typeface="Miriam Fixed" pitchFamily="49" charset="-79"/>
              </a:rPr>
              <a:t>) )</a:t>
            </a:r>
            <a:endParaRPr lang="de-DE" altLang="de-DE" sz="1400" b="1" dirty="0" smtClean="0">
              <a:latin typeface="Miriam Fixed" pitchFamily="49" charset="-79"/>
              <a:cs typeface="Miriam Fixed" pitchFamily="49" charset="-79"/>
            </a:endParaRPr>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9" y="4007236"/>
            <a:ext cx="4860032" cy="275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Inhaltsplatzhalter 2"/>
          <p:cNvSpPr txBox="1">
            <a:spLocks/>
          </p:cNvSpPr>
          <p:nvPr/>
        </p:nvSpPr>
        <p:spPr bwMode="auto">
          <a:xfrm>
            <a:off x="323528" y="5229200"/>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9" name="Inhaltsplatzhalter 2"/>
          <p:cNvSpPr txBox="1">
            <a:spLocks/>
          </p:cNvSpPr>
          <p:nvPr/>
        </p:nvSpPr>
        <p:spPr bwMode="auto">
          <a:xfrm>
            <a:off x="886012" y="5661248"/>
            <a:ext cx="218739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Subgroup-differences</a:t>
            </a:r>
            <a:endParaRPr lang="de-DE" altLang="de-DE" sz="1600" dirty="0" smtClean="0">
              <a:solidFill>
                <a:srgbClr val="003366"/>
              </a:solidFill>
            </a:endParaRPr>
          </a:p>
        </p:txBody>
      </p:sp>
      <p:sp>
        <p:nvSpPr>
          <p:cNvPr id="42" name="Inhaltsplatzhalter 2"/>
          <p:cNvSpPr txBox="1">
            <a:spLocks/>
          </p:cNvSpPr>
          <p:nvPr/>
        </p:nvSpPr>
        <p:spPr bwMode="auto">
          <a:xfrm>
            <a:off x="785988" y="6317704"/>
            <a:ext cx="36004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running</a:t>
            </a:r>
            <a:r>
              <a:rPr lang="de-DE" altLang="de-DE" sz="1600" dirty="0" smtClean="0">
                <a:solidFill>
                  <a:srgbClr val="003366"/>
                </a:solidFill>
              </a:rPr>
              <a:t> „</a:t>
            </a:r>
            <a:r>
              <a:rPr lang="de-DE" altLang="de-DE" sz="1600" dirty="0" err="1" smtClean="0">
                <a:solidFill>
                  <a:srgbClr val="003366"/>
                </a:solidFill>
              </a:rPr>
              <a:t>splits</a:t>
            </a:r>
            <a:r>
              <a:rPr lang="de-DE" altLang="de-DE" sz="1600" dirty="0" smtClean="0">
                <a:solidFill>
                  <a:srgbClr val="003366"/>
                </a:solidFill>
              </a:rPr>
              <a:t>“ </a:t>
            </a:r>
            <a:r>
              <a:rPr lang="de-DE" altLang="de-DE" sz="1600" dirty="0" err="1" smtClean="0">
                <a:solidFill>
                  <a:srgbClr val="003366"/>
                </a:solidFill>
              </a:rPr>
              <a:t>males</a:t>
            </a:r>
            <a:r>
              <a:rPr lang="de-DE" altLang="de-DE" sz="1600" dirty="0" smtClean="0">
                <a:solidFill>
                  <a:srgbClr val="003366"/>
                </a:solidFill>
              </a:rPr>
              <a:t> </a:t>
            </a:r>
            <a:r>
              <a:rPr lang="de-DE" altLang="de-DE" sz="1600" dirty="0" err="1" smtClean="0">
                <a:solidFill>
                  <a:srgbClr val="003366"/>
                </a:solidFill>
              </a:rPr>
              <a:t>and</a:t>
            </a:r>
            <a:r>
              <a:rPr lang="de-DE" altLang="de-DE" sz="1600" dirty="0" smtClean="0">
                <a:solidFill>
                  <a:srgbClr val="003366"/>
                </a:solidFill>
              </a:rPr>
              <a:t> </a:t>
            </a:r>
            <a:r>
              <a:rPr lang="de-DE" altLang="de-DE" sz="1600" dirty="0" err="1" smtClean="0">
                <a:solidFill>
                  <a:srgbClr val="003366"/>
                </a:solidFill>
              </a:rPr>
              <a:t>females</a:t>
            </a:r>
            <a:endParaRPr lang="de-DE" altLang="de-DE" sz="1600" dirty="0" smtClean="0">
              <a:solidFill>
                <a:srgbClr val="003366"/>
              </a:solidFill>
            </a:endParaRPr>
          </a:p>
        </p:txBody>
      </p:sp>
      <p:sp>
        <p:nvSpPr>
          <p:cNvPr id="17" name="Inhaltsplatzhalter 2"/>
          <p:cNvSpPr txBox="1">
            <a:spLocks/>
          </p:cNvSpPr>
          <p:nvPr/>
        </p:nvSpPr>
        <p:spPr bwMode="auto">
          <a:xfrm>
            <a:off x="899592" y="5957664"/>
            <a:ext cx="37621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shape</a:t>
            </a:r>
            <a:r>
              <a:rPr lang="de-DE" altLang="de-DE" sz="1600" dirty="0" smtClean="0">
                <a:solidFill>
                  <a:srgbClr val="003366"/>
                </a:solidFill>
              </a:rPr>
              <a:t>, </a:t>
            </a:r>
            <a:r>
              <a:rPr lang="de-DE" altLang="de-DE" sz="1600" dirty="0" err="1" smtClean="0">
                <a:solidFill>
                  <a:srgbClr val="003366"/>
                </a:solidFill>
              </a:rPr>
              <a:t>mean</a:t>
            </a:r>
            <a:r>
              <a:rPr lang="de-DE" altLang="de-DE" sz="1600" dirty="0" smtClean="0">
                <a:solidFill>
                  <a:srgbClr val="003366"/>
                </a:solidFill>
              </a:rPr>
              <a:t>, </a:t>
            </a:r>
            <a:r>
              <a:rPr lang="de-DE" altLang="de-DE" sz="1600" dirty="0" err="1" smtClean="0">
                <a:solidFill>
                  <a:srgbClr val="003366"/>
                </a:solidFill>
              </a:rPr>
              <a:t>spread</a:t>
            </a:r>
            <a:r>
              <a:rPr lang="de-DE" altLang="de-DE" sz="1600" dirty="0" smtClean="0">
                <a:solidFill>
                  <a:srgbClr val="003366"/>
                </a:solidFill>
              </a:rPr>
              <a:t>, …</a:t>
            </a:r>
          </a:p>
        </p:txBody>
      </p:sp>
    </p:spTree>
    <p:extLst>
      <p:ext uri="{BB962C8B-B14F-4D97-AF65-F5344CB8AC3E}">
        <p14:creationId xmlns:p14="http://schemas.microsoft.com/office/powerpoint/2010/main" val="2317032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2293"/>
                                        </p:tgtEl>
                                        <p:attrNameLst>
                                          <p:attrName>style.visibility</p:attrName>
                                        </p:attrNameLst>
                                      </p:cBhvr>
                                      <p:to>
                                        <p:strVal val="visible"/>
                                      </p:to>
                                    </p:set>
                                    <p:animEffect transition="in" filter="fade">
                                      <p:cBhvr>
                                        <p:cTn id="39" dur="500"/>
                                        <p:tgtEl>
                                          <p:spTgt spid="1229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6" grpId="0"/>
      <p:bldP spid="46" grpId="0"/>
      <p:bldP spid="29" grpId="0"/>
      <p:bldP spid="33" grpId="0"/>
      <p:bldP spid="36" grpId="0"/>
      <p:bldP spid="37" grpId="0"/>
      <p:bldP spid="38" grpId="0"/>
      <p:bldP spid="39" grpId="0"/>
      <p:bldP spid="42"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xfrm>
            <a:off x="323850" y="476672"/>
            <a:ext cx="8489950" cy="720750"/>
          </a:xfrm>
        </p:spPr>
        <p:txBody>
          <a:bodyPr/>
          <a:lstStyle/>
          <a:p>
            <a:pPr eaLnBrk="1" hangingPunct="1"/>
            <a:r>
              <a:rPr lang="de-DE" altLang="de-DE" sz="3600" dirty="0" smtClean="0"/>
              <a:t>Course </a:t>
            </a:r>
            <a:r>
              <a:rPr lang="de-DE" altLang="de-DE" sz="3600" dirty="0" err="1" smtClean="0"/>
              <a:t>organization</a:t>
            </a:r>
            <a:r>
              <a:rPr lang="de-DE" altLang="de-DE" sz="3600" dirty="0" smtClean="0"/>
              <a:t> </a:t>
            </a:r>
            <a:r>
              <a:rPr lang="de-DE" altLang="de-DE" sz="3600" dirty="0" err="1" smtClean="0"/>
              <a:t>updates</a:t>
            </a:r>
            <a:endParaRPr lang="de-DE" altLang="de-DE" sz="3600" dirty="0" smtClean="0"/>
          </a:p>
        </p:txBody>
      </p:sp>
      <p:sp>
        <p:nvSpPr>
          <p:cNvPr id="4099" name="Inhaltsplatzhalter 2"/>
          <p:cNvSpPr>
            <a:spLocks noGrp="1"/>
          </p:cNvSpPr>
          <p:nvPr>
            <p:ph idx="1"/>
          </p:nvPr>
        </p:nvSpPr>
        <p:spPr>
          <a:xfrm>
            <a:off x="330646" y="2501899"/>
            <a:ext cx="8705850" cy="504775"/>
          </a:xfrm>
        </p:spPr>
        <p:txBody>
          <a:bodyPr/>
          <a:lstStyle/>
          <a:p>
            <a:pPr marL="0" indent="0" eaLnBrk="1" hangingPunct="1">
              <a:buFontTx/>
              <a:buNone/>
            </a:pPr>
            <a:r>
              <a:rPr lang="de-DE" altLang="de-DE" dirty="0" smtClean="0">
                <a:solidFill>
                  <a:srgbClr val="003366"/>
                </a:solidFill>
              </a:rPr>
              <a:t>First In-Course-Assessment</a:t>
            </a:r>
            <a:endParaRPr lang="de-DE" altLang="de-DE" sz="2000" dirty="0" smtClean="0">
              <a:solidFill>
                <a:srgbClr val="003366"/>
              </a:solidFill>
            </a:endParaRPr>
          </a:p>
        </p:txBody>
      </p:sp>
      <p:sp>
        <p:nvSpPr>
          <p:cNvPr id="12" name="Inhaltsplatzhalter 2"/>
          <p:cNvSpPr txBox="1">
            <a:spLocks/>
          </p:cNvSpPr>
          <p:nvPr/>
        </p:nvSpPr>
        <p:spPr bwMode="auto">
          <a:xfrm>
            <a:off x="323528" y="4342269"/>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smtClean="0">
                <a:solidFill>
                  <a:srgbClr val="003366"/>
                </a:solidFill>
              </a:rPr>
              <a:t>Group </a:t>
            </a:r>
            <a:r>
              <a:rPr lang="de-DE" altLang="de-DE" dirty="0" err="1" smtClean="0">
                <a:solidFill>
                  <a:srgbClr val="003366"/>
                </a:solidFill>
              </a:rPr>
              <a:t>randomisation</a:t>
            </a:r>
            <a:endParaRPr lang="de-DE" altLang="de-DE" sz="2000" dirty="0" smtClean="0">
              <a:solidFill>
                <a:srgbClr val="003366"/>
              </a:solidFill>
            </a:endParaRPr>
          </a:p>
        </p:txBody>
      </p:sp>
      <p:sp>
        <p:nvSpPr>
          <p:cNvPr id="13" name="Inhaltsplatzhalter 2"/>
          <p:cNvSpPr txBox="1">
            <a:spLocks/>
          </p:cNvSpPr>
          <p:nvPr/>
        </p:nvSpPr>
        <p:spPr bwMode="auto">
          <a:xfrm>
            <a:off x="1009747" y="4813920"/>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Group </a:t>
            </a:r>
            <a:r>
              <a:rPr lang="de-DE" altLang="de-DE" sz="1800" dirty="0" err="1" smtClean="0">
                <a:solidFill>
                  <a:srgbClr val="003366"/>
                </a:solidFill>
              </a:rPr>
              <a:t>lists</a:t>
            </a:r>
            <a:r>
              <a:rPr lang="de-DE" altLang="de-DE" sz="1800" dirty="0" smtClean="0">
                <a:solidFill>
                  <a:srgbClr val="003366"/>
                </a:solidFill>
              </a:rPr>
              <a:t> </a:t>
            </a:r>
            <a:r>
              <a:rPr lang="de-DE" altLang="de-DE" sz="1800" dirty="0" err="1" smtClean="0">
                <a:solidFill>
                  <a:srgbClr val="003366"/>
                </a:solidFill>
              </a:rPr>
              <a:t>available</a:t>
            </a:r>
            <a:r>
              <a:rPr lang="de-DE" altLang="de-DE" sz="1800" dirty="0" smtClean="0">
                <a:solidFill>
                  <a:srgbClr val="003366"/>
                </a:solidFill>
              </a:rPr>
              <a:t> on </a:t>
            </a:r>
            <a:r>
              <a:rPr lang="de-DE" altLang="de-DE" sz="1800" dirty="0" err="1" smtClean="0">
                <a:solidFill>
                  <a:srgbClr val="003366"/>
                </a:solidFill>
              </a:rPr>
              <a:t>moodle</a:t>
            </a:r>
            <a:endParaRPr lang="de-DE" altLang="de-DE" sz="1800" b="1" dirty="0">
              <a:solidFill>
                <a:srgbClr val="003366"/>
              </a:solidFill>
            </a:endParaRPr>
          </a:p>
        </p:txBody>
      </p:sp>
      <p:sp>
        <p:nvSpPr>
          <p:cNvPr id="14" name="Inhaltsplatzhalter 2"/>
          <p:cNvSpPr txBox="1">
            <a:spLocks/>
          </p:cNvSpPr>
          <p:nvPr/>
        </p:nvSpPr>
        <p:spPr bwMode="auto">
          <a:xfrm>
            <a:off x="1009747" y="6237312"/>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solidFill>
                  <a:srgbClr val="003366"/>
                </a:solidFill>
              </a:rPr>
              <a:t>Please</a:t>
            </a:r>
            <a:r>
              <a:rPr lang="de-DE" altLang="de-DE" sz="1800" b="1" dirty="0" smtClean="0">
                <a:solidFill>
                  <a:srgbClr val="003366"/>
                </a:solidFill>
              </a:rPr>
              <a:t> send </a:t>
            </a:r>
            <a:r>
              <a:rPr lang="de-DE" altLang="de-DE" sz="1800" b="1" dirty="0" err="1" smtClean="0">
                <a:solidFill>
                  <a:srgbClr val="003366"/>
                </a:solidFill>
              </a:rPr>
              <a:t>us</a:t>
            </a:r>
            <a:r>
              <a:rPr lang="de-DE" altLang="de-DE" sz="1800" b="1" dirty="0" smtClean="0">
                <a:solidFill>
                  <a:srgbClr val="003366"/>
                </a:solidFill>
              </a:rPr>
              <a:t> an </a:t>
            </a:r>
            <a:r>
              <a:rPr lang="de-DE" altLang="de-DE" sz="1800" b="1" dirty="0" err="1" smtClean="0">
                <a:solidFill>
                  <a:srgbClr val="003366"/>
                </a:solidFill>
              </a:rPr>
              <a:t>e-mail</a:t>
            </a:r>
            <a:r>
              <a:rPr lang="de-DE" altLang="de-DE" sz="1800" b="1" dirty="0" smtClean="0">
                <a:solidFill>
                  <a:srgbClr val="003366"/>
                </a:solidFill>
              </a:rPr>
              <a:t> </a:t>
            </a:r>
            <a:r>
              <a:rPr lang="de-DE" altLang="de-DE" sz="1800" b="1" dirty="0" err="1" smtClean="0">
                <a:solidFill>
                  <a:srgbClr val="003366"/>
                </a:solidFill>
              </a:rPr>
              <a:t>if</a:t>
            </a:r>
            <a:r>
              <a:rPr lang="de-DE" altLang="de-DE" sz="1800" b="1" dirty="0" smtClean="0">
                <a:solidFill>
                  <a:srgbClr val="003366"/>
                </a:solidFill>
              </a:rPr>
              <a:t> </a:t>
            </a:r>
            <a:r>
              <a:rPr lang="de-DE" altLang="de-DE" sz="1800" b="1" dirty="0" err="1" smtClean="0">
                <a:solidFill>
                  <a:srgbClr val="003366"/>
                </a:solidFill>
              </a:rPr>
              <a:t>there</a:t>
            </a:r>
            <a:r>
              <a:rPr lang="de-DE" altLang="de-DE" sz="1800" b="1" dirty="0" smtClean="0">
                <a:solidFill>
                  <a:srgbClr val="003366"/>
                </a:solidFill>
              </a:rPr>
              <a:t> </a:t>
            </a:r>
            <a:r>
              <a:rPr lang="de-DE" altLang="de-DE" sz="1800" b="1" dirty="0" err="1" smtClean="0">
                <a:solidFill>
                  <a:srgbClr val="003366"/>
                </a:solidFill>
              </a:rPr>
              <a:t>are</a:t>
            </a:r>
            <a:r>
              <a:rPr lang="de-DE" altLang="de-DE" sz="1800" b="1" dirty="0" smtClean="0">
                <a:solidFill>
                  <a:srgbClr val="003366"/>
                </a:solidFill>
              </a:rPr>
              <a:t> </a:t>
            </a:r>
            <a:r>
              <a:rPr lang="de-DE" altLang="de-DE" sz="1800" b="1" dirty="0" err="1" smtClean="0">
                <a:solidFill>
                  <a:srgbClr val="003366"/>
                </a:solidFill>
              </a:rPr>
              <a:t>any</a:t>
            </a:r>
            <a:r>
              <a:rPr lang="de-DE" altLang="de-DE" sz="1800" b="1" dirty="0" smtClean="0">
                <a:solidFill>
                  <a:srgbClr val="003366"/>
                </a:solidFill>
              </a:rPr>
              <a:t> </a:t>
            </a:r>
            <a:r>
              <a:rPr lang="de-DE" altLang="de-DE" sz="1800" b="1" dirty="0" err="1" smtClean="0">
                <a:solidFill>
                  <a:srgbClr val="003366"/>
                </a:solidFill>
              </a:rPr>
              <a:t>issues</a:t>
            </a:r>
            <a:endParaRPr lang="de-DE" altLang="de-DE" sz="1800" b="1" dirty="0" smtClean="0">
              <a:solidFill>
                <a:srgbClr val="003366"/>
              </a:solidFill>
            </a:endParaRPr>
          </a:p>
        </p:txBody>
      </p:sp>
      <p:sp>
        <p:nvSpPr>
          <p:cNvPr id="18" name="Inhaltsplatzhalter 2"/>
          <p:cNvSpPr txBox="1">
            <a:spLocks/>
          </p:cNvSpPr>
          <p:nvPr/>
        </p:nvSpPr>
        <p:spPr bwMode="auto">
          <a:xfrm>
            <a:off x="1006925" y="2943050"/>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solidFill>
                  <a:srgbClr val="003366"/>
                </a:solidFill>
              </a:rPr>
              <a:t>Handing</a:t>
            </a:r>
            <a:r>
              <a:rPr lang="de-DE" altLang="de-DE" sz="1800" b="1" dirty="0" smtClean="0">
                <a:solidFill>
                  <a:srgbClr val="003366"/>
                </a:solidFill>
              </a:rPr>
              <a:t> out:</a:t>
            </a:r>
            <a:r>
              <a:rPr lang="de-DE" altLang="de-DE" sz="1800" dirty="0" smtClean="0">
                <a:solidFill>
                  <a:srgbClr val="003366"/>
                </a:solidFill>
              </a:rPr>
              <a:t> Jan 23 (on </a:t>
            </a:r>
            <a:r>
              <a:rPr lang="de-DE" altLang="de-DE" sz="1800" dirty="0" err="1" smtClean="0">
                <a:solidFill>
                  <a:srgbClr val="003366"/>
                </a:solidFill>
              </a:rPr>
              <a:t>moodle</a:t>
            </a:r>
            <a:r>
              <a:rPr lang="de-DE" altLang="de-DE" sz="1800" dirty="0" smtClean="0">
                <a:solidFill>
                  <a:srgbClr val="003366"/>
                </a:solidFill>
              </a:rPr>
              <a:t>)	</a:t>
            </a:r>
            <a:br>
              <a:rPr lang="de-DE" altLang="de-DE" sz="1800" dirty="0" smtClean="0">
                <a:solidFill>
                  <a:srgbClr val="003366"/>
                </a:solidFill>
              </a:rPr>
            </a:br>
            <a:r>
              <a:rPr lang="de-DE" altLang="de-DE" sz="1800" b="1" dirty="0" smtClean="0">
                <a:solidFill>
                  <a:srgbClr val="003366"/>
                </a:solidFill>
              </a:rPr>
              <a:t>Submission: </a:t>
            </a:r>
            <a:r>
              <a:rPr lang="de-DE" altLang="de-DE" sz="1800" dirty="0" smtClean="0">
                <a:solidFill>
                  <a:srgbClr val="003366"/>
                </a:solidFill>
              </a:rPr>
              <a:t>Feb 19, 11:55 </a:t>
            </a:r>
            <a:r>
              <a:rPr lang="de-DE" altLang="de-DE" sz="1800" dirty="0" err="1" smtClean="0">
                <a:solidFill>
                  <a:srgbClr val="003366"/>
                </a:solidFill>
              </a:rPr>
              <a:t>pm</a:t>
            </a:r>
            <a:r>
              <a:rPr lang="de-DE" altLang="de-DE" sz="1800" dirty="0" smtClean="0">
                <a:solidFill>
                  <a:srgbClr val="003366"/>
                </a:solidFill>
              </a:rPr>
              <a:t> = </a:t>
            </a:r>
            <a:r>
              <a:rPr lang="de-DE" altLang="de-DE" sz="1800" dirty="0" err="1" smtClean="0">
                <a:solidFill>
                  <a:srgbClr val="003366"/>
                </a:solidFill>
              </a:rPr>
              <a:t>Friday</a:t>
            </a:r>
            <a:r>
              <a:rPr lang="de-DE" altLang="de-DE" sz="1800" dirty="0" smtClean="0">
                <a:solidFill>
                  <a:srgbClr val="003366"/>
                </a:solidFill>
              </a:rPr>
              <a:t> </a:t>
            </a:r>
            <a:r>
              <a:rPr lang="de-DE" altLang="de-DE" sz="1800" dirty="0" err="1" smtClean="0">
                <a:solidFill>
                  <a:srgbClr val="003366"/>
                </a:solidFill>
              </a:rPr>
              <a:t>midnight</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reading</a:t>
            </a:r>
            <a:r>
              <a:rPr lang="de-DE" altLang="de-DE" sz="1800" dirty="0" smtClean="0">
                <a:solidFill>
                  <a:srgbClr val="003366"/>
                </a:solidFill>
              </a:rPr>
              <a:t> </a:t>
            </a:r>
            <a:r>
              <a:rPr lang="de-DE" altLang="de-DE" sz="1800" dirty="0" err="1" smtClean="0">
                <a:solidFill>
                  <a:srgbClr val="003366"/>
                </a:solidFill>
              </a:rPr>
              <a:t>week</a:t>
            </a:r>
            <a:endParaRPr lang="de-DE" altLang="de-DE" sz="1800" b="1" dirty="0">
              <a:solidFill>
                <a:srgbClr val="003366"/>
              </a:solidFill>
            </a:endParaRPr>
          </a:p>
        </p:txBody>
      </p:sp>
      <p:sp>
        <p:nvSpPr>
          <p:cNvPr id="21" name="Inhaltsplatzhalter 2"/>
          <p:cNvSpPr txBox="1">
            <a:spLocks/>
          </p:cNvSpPr>
          <p:nvPr/>
        </p:nvSpPr>
        <p:spPr bwMode="auto">
          <a:xfrm>
            <a:off x="1015739" y="3573016"/>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Groups </a:t>
            </a:r>
            <a:r>
              <a:rPr lang="de-DE" altLang="de-DE" sz="1800" b="1" dirty="0" err="1" smtClean="0">
                <a:solidFill>
                  <a:srgbClr val="003366"/>
                </a:solidFill>
              </a:rPr>
              <a:t>are</a:t>
            </a:r>
            <a:r>
              <a:rPr lang="de-DE" altLang="de-DE" sz="1800" b="1" dirty="0" smtClean="0">
                <a:solidFill>
                  <a:srgbClr val="003366"/>
                </a:solidFill>
              </a:rPr>
              <a:t> </a:t>
            </a:r>
            <a:r>
              <a:rPr lang="de-DE" altLang="de-DE" sz="1800" b="1" dirty="0" err="1" smtClean="0">
                <a:solidFill>
                  <a:srgbClr val="003366"/>
                </a:solidFill>
              </a:rPr>
              <a:t>randomised</a:t>
            </a:r>
            <a:r>
              <a:rPr lang="de-DE" altLang="de-DE" sz="1800" dirty="0" smtClean="0">
                <a:solidFill>
                  <a:srgbClr val="003366"/>
                </a:solidFill>
              </a:rPr>
              <a:t> (R </a:t>
            </a:r>
            <a:r>
              <a:rPr lang="de-DE" altLang="de-DE" sz="1800" dirty="0" err="1" smtClean="0">
                <a:solidFill>
                  <a:srgbClr val="003366"/>
                </a:solidFill>
              </a:rPr>
              <a:t>code</a:t>
            </a:r>
            <a:r>
              <a:rPr lang="de-DE" altLang="de-DE" sz="1800" dirty="0" smtClean="0">
                <a:solidFill>
                  <a:srgbClr val="003366"/>
                </a:solidFill>
              </a:rPr>
              <a:t> on </a:t>
            </a:r>
            <a:r>
              <a:rPr lang="de-DE" altLang="de-DE" sz="1800" dirty="0" err="1" smtClean="0">
                <a:solidFill>
                  <a:srgbClr val="003366"/>
                </a:solidFill>
              </a:rPr>
              <a:t>moodle</a:t>
            </a:r>
            <a:r>
              <a:rPr lang="de-DE" altLang="de-DE" sz="1800" dirty="0" smtClean="0">
                <a:solidFill>
                  <a:srgbClr val="003366"/>
                </a:solidFill>
              </a:rPr>
              <a:t>)</a:t>
            </a:r>
            <a:endParaRPr lang="de-DE" altLang="de-DE" sz="1800" dirty="0">
              <a:solidFill>
                <a:srgbClr val="003366"/>
              </a:solidFill>
            </a:endParaRPr>
          </a:p>
        </p:txBody>
      </p:sp>
      <p:sp>
        <p:nvSpPr>
          <p:cNvPr id="15" name="Inhaltsplatzhalter 2"/>
          <p:cNvSpPr txBox="1">
            <a:spLocks/>
          </p:cNvSpPr>
          <p:nvPr/>
        </p:nvSpPr>
        <p:spPr bwMode="auto">
          <a:xfrm>
            <a:off x="1006926" y="3941440"/>
            <a:ext cx="54006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Sheet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available</a:t>
            </a:r>
            <a:r>
              <a:rPr lang="de-DE" altLang="de-DE" sz="1800" dirty="0" smtClean="0">
                <a:solidFill>
                  <a:srgbClr val="003366"/>
                </a:solidFill>
              </a:rPr>
              <a:t> on </a:t>
            </a:r>
            <a:r>
              <a:rPr lang="de-DE" altLang="de-DE" sz="1800" dirty="0" err="1" smtClean="0">
                <a:solidFill>
                  <a:srgbClr val="003366"/>
                </a:solidFill>
              </a:rPr>
              <a:t>moodle</a:t>
            </a:r>
            <a:r>
              <a:rPr lang="de-DE" altLang="de-DE" sz="1800" dirty="0" smtClean="0">
                <a:solidFill>
                  <a:srgbClr val="003366"/>
                </a:solidFill>
              </a:rPr>
              <a:t> on </a:t>
            </a:r>
            <a:r>
              <a:rPr lang="de-DE" altLang="de-DE" sz="1800" dirty="0" err="1" smtClean="0">
                <a:solidFill>
                  <a:srgbClr val="003366"/>
                </a:solidFill>
              </a:rPr>
              <a:t>Friday</a:t>
            </a:r>
            <a:endParaRPr lang="de-DE" altLang="de-DE" sz="1800" dirty="0">
              <a:solidFill>
                <a:srgbClr val="003366"/>
              </a:solidFill>
            </a:endParaRPr>
          </a:p>
        </p:txBody>
      </p:sp>
      <p:sp>
        <p:nvSpPr>
          <p:cNvPr id="23" name="Inhaltsplatzhalter 2"/>
          <p:cNvSpPr txBox="1">
            <a:spLocks/>
          </p:cNvSpPr>
          <p:nvPr/>
        </p:nvSpPr>
        <p:spPr bwMode="auto">
          <a:xfrm>
            <a:off x="1009747" y="5157192"/>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Every </a:t>
            </a:r>
            <a:r>
              <a:rPr lang="de-DE" altLang="de-DE" sz="1800" dirty="0" err="1" smtClean="0">
                <a:solidFill>
                  <a:srgbClr val="003366"/>
                </a:solidFill>
              </a:rPr>
              <a:t>participant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randomised</a:t>
            </a:r>
            <a:r>
              <a:rPr lang="de-DE" altLang="de-DE" sz="1800" dirty="0" smtClean="0">
                <a:solidFill>
                  <a:srgbClr val="003366"/>
                </a:solidFill>
              </a:rPr>
              <a:t> a </a:t>
            </a:r>
            <a:r>
              <a:rPr lang="de-DE" altLang="de-DE" sz="1800" dirty="0" err="1" smtClean="0">
                <a:solidFill>
                  <a:srgbClr val="003366"/>
                </a:solidFill>
              </a:rPr>
              <a:t>group</a:t>
            </a:r>
            <a:r>
              <a:rPr lang="de-DE" altLang="de-DE" sz="1800" dirty="0" smtClean="0">
                <a:solidFill>
                  <a:srgbClr val="003366"/>
                </a:solidFill>
              </a:rPr>
              <a:t> </a:t>
            </a:r>
            <a:r>
              <a:rPr lang="de-DE" altLang="de-DE" sz="1800" dirty="0" err="1" smtClean="0">
                <a:solidFill>
                  <a:srgbClr val="003366"/>
                </a:solidFill>
              </a:rPr>
              <a:t>number</a:t>
            </a:r>
            <a:endParaRPr lang="de-DE" altLang="de-DE" sz="1800" dirty="0" smtClean="0">
              <a:solidFill>
                <a:srgbClr val="003366"/>
              </a:solidFill>
            </a:endParaRPr>
          </a:p>
        </p:txBody>
      </p:sp>
      <p:sp>
        <p:nvSpPr>
          <p:cNvPr id="24" name="Inhaltsplatzhalter 2"/>
          <p:cNvSpPr txBox="1">
            <a:spLocks/>
          </p:cNvSpPr>
          <p:nvPr/>
        </p:nvSpPr>
        <p:spPr bwMode="auto">
          <a:xfrm>
            <a:off x="1009747" y="5517232"/>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People </a:t>
            </a:r>
            <a:r>
              <a:rPr lang="de-DE" altLang="de-DE" sz="1800" dirty="0" err="1" smtClean="0">
                <a:solidFill>
                  <a:srgbClr val="003366"/>
                </a:solidFill>
              </a:rPr>
              <a:t>with</a:t>
            </a:r>
            <a:r>
              <a:rPr lang="de-DE" altLang="de-DE" sz="1800" dirty="0" smtClean="0">
                <a:solidFill>
                  <a:srgbClr val="003366"/>
                </a:solidFill>
              </a:rPr>
              <a:t> same </a:t>
            </a:r>
            <a:r>
              <a:rPr lang="de-DE" altLang="de-DE" sz="1800" dirty="0" err="1" smtClean="0">
                <a:solidFill>
                  <a:srgbClr val="003366"/>
                </a:solidFill>
              </a:rPr>
              <a:t>group</a:t>
            </a:r>
            <a:r>
              <a:rPr lang="de-DE" altLang="de-DE" sz="1800" dirty="0" smtClean="0">
                <a:solidFill>
                  <a:srgbClr val="003366"/>
                </a:solidFill>
              </a:rPr>
              <a:t> </a:t>
            </a:r>
            <a:r>
              <a:rPr lang="de-DE" altLang="de-DE" sz="1800" dirty="0" err="1" smtClean="0">
                <a:solidFill>
                  <a:srgbClr val="003366"/>
                </a:solidFill>
              </a:rPr>
              <a:t>number</a:t>
            </a:r>
            <a:r>
              <a:rPr lang="de-DE" altLang="de-DE" sz="1800" dirty="0" smtClean="0">
                <a:solidFill>
                  <a:srgbClr val="003366"/>
                </a:solidFill>
              </a:rPr>
              <a:t> </a:t>
            </a:r>
            <a:r>
              <a:rPr lang="de-DE" altLang="de-DE" sz="1800" dirty="0" err="1" smtClean="0">
                <a:solidFill>
                  <a:srgbClr val="003366"/>
                </a:solidFill>
              </a:rPr>
              <a:t>constitute</a:t>
            </a:r>
            <a:r>
              <a:rPr lang="de-DE" altLang="de-DE" sz="1800" dirty="0" smtClean="0">
                <a:solidFill>
                  <a:srgbClr val="003366"/>
                </a:solidFill>
              </a:rPr>
              <a:t> </a:t>
            </a:r>
            <a:r>
              <a:rPr lang="de-DE" altLang="de-DE" sz="1800" dirty="0" err="1" smtClean="0">
                <a:solidFill>
                  <a:srgbClr val="003366"/>
                </a:solidFill>
              </a:rPr>
              <a:t>one</a:t>
            </a:r>
            <a:r>
              <a:rPr lang="de-DE" altLang="de-DE" sz="1800" dirty="0" smtClean="0">
                <a:solidFill>
                  <a:srgbClr val="003366"/>
                </a:solidFill>
              </a:rPr>
              <a:t> </a:t>
            </a:r>
            <a:r>
              <a:rPr lang="de-DE" altLang="de-DE" sz="1800" dirty="0" err="1" smtClean="0">
                <a:solidFill>
                  <a:srgbClr val="003366"/>
                </a:solidFill>
              </a:rPr>
              <a:t>group</a:t>
            </a:r>
            <a:endParaRPr lang="de-DE" altLang="de-DE" sz="1800" dirty="0" smtClean="0">
              <a:solidFill>
                <a:srgbClr val="003366"/>
              </a:solidFill>
            </a:endParaRPr>
          </a:p>
        </p:txBody>
      </p:sp>
      <p:sp>
        <p:nvSpPr>
          <p:cNvPr id="25" name="Inhaltsplatzhalter 2"/>
          <p:cNvSpPr txBox="1">
            <a:spLocks/>
          </p:cNvSpPr>
          <p:nvPr/>
        </p:nvSpPr>
        <p:spPr bwMode="auto">
          <a:xfrm>
            <a:off x="1009747" y="5877272"/>
            <a:ext cx="710047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Use</a:t>
            </a:r>
            <a:r>
              <a:rPr lang="de-DE" altLang="de-DE" sz="1800" dirty="0" smtClean="0">
                <a:solidFill>
                  <a:srgbClr val="003366"/>
                </a:solidFill>
              </a:rPr>
              <a:t> </a:t>
            </a:r>
            <a:r>
              <a:rPr lang="de-DE" altLang="de-DE" sz="1800" dirty="0" err="1" smtClean="0">
                <a:solidFill>
                  <a:srgbClr val="003366"/>
                </a:solidFill>
              </a:rPr>
              <a:t>this</a:t>
            </a:r>
            <a:r>
              <a:rPr lang="de-DE" altLang="de-DE" sz="1800" dirty="0" smtClean="0">
                <a:solidFill>
                  <a:srgbClr val="003366"/>
                </a:solidFill>
              </a:rPr>
              <a:t> </a:t>
            </a:r>
            <a:r>
              <a:rPr lang="de-DE" altLang="de-DE" sz="1800" dirty="0" err="1" smtClean="0">
                <a:solidFill>
                  <a:srgbClr val="003366"/>
                </a:solidFill>
              </a:rPr>
              <a:t>week</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meet</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find a </a:t>
            </a:r>
            <a:r>
              <a:rPr lang="de-DE" altLang="de-DE" sz="1800" dirty="0" err="1" smtClean="0">
                <a:solidFill>
                  <a:srgbClr val="003366"/>
                </a:solidFill>
              </a:rPr>
              <a:t>work</a:t>
            </a:r>
            <a:r>
              <a:rPr lang="de-DE" altLang="de-DE" sz="1800" dirty="0" smtClean="0">
                <a:solidFill>
                  <a:srgbClr val="003366"/>
                </a:solidFill>
              </a:rPr>
              <a:t> </a:t>
            </a:r>
            <a:r>
              <a:rPr lang="de-DE" altLang="de-DE" sz="1800" dirty="0" err="1" smtClean="0">
                <a:solidFill>
                  <a:srgbClr val="003366"/>
                </a:solidFill>
              </a:rPr>
              <a:t>schedule</a:t>
            </a:r>
            <a:endParaRPr lang="de-DE" altLang="de-DE" sz="1800" dirty="0" smtClean="0">
              <a:solidFill>
                <a:srgbClr val="003366"/>
              </a:solidFill>
            </a:endParaRPr>
          </a:p>
        </p:txBody>
      </p:sp>
      <p:sp>
        <p:nvSpPr>
          <p:cNvPr id="26" name="Inhaltsplatzhalter 2"/>
          <p:cNvSpPr txBox="1">
            <a:spLocks/>
          </p:cNvSpPr>
          <p:nvPr/>
        </p:nvSpPr>
        <p:spPr bwMode="auto">
          <a:xfrm>
            <a:off x="323528" y="1124744"/>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smtClean="0">
                <a:solidFill>
                  <a:srgbClr val="003366"/>
                </a:solidFill>
              </a:rPr>
              <a:t>Workshop </a:t>
            </a:r>
            <a:r>
              <a:rPr lang="de-DE" altLang="de-DE" dirty="0" err="1" smtClean="0">
                <a:solidFill>
                  <a:srgbClr val="003366"/>
                </a:solidFill>
              </a:rPr>
              <a:t>assignment</a:t>
            </a:r>
            <a:endParaRPr lang="de-DE" altLang="de-DE" sz="2000" dirty="0" smtClean="0">
              <a:solidFill>
                <a:srgbClr val="003366"/>
              </a:solidFill>
            </a:endParaRPr>
          </a:p>
        </p:txBody>
      </p:sp>
      <p:sp>
        <p:nvSpPr>
          <p:cNvPr id="27" name="Inhaltsplatzhalter 2"/>
          <p:cNvSpPr txBox="1">
            <a:spLocks/>
          </p:cNvSpPr>
          <p:nvPr/>
        </p:nvSpPr>
        <p:spPr bwMode="auto">
          <a:xfrm>
            <a:off x="971600" y="1997224"/>
            <a:ext cx="77768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change</a:t>
            </a:r>
            <a:r>
              <a:rPr lang="de-DE" altLang="de-DE" sz="1800" dirty="0" smtClean="0">
                <a:solidFill>
                  <a:srgbClr val="003366"/>
                </a:solidFill>
              </a:rPr>
              <a:t> </a:t>
            </a:r>
            <a:r>
              <a:rPr lang="de-DE" altLang="de-DE" sz="1800" dirty="0" err="1" smtClean="0">
                <a:solidFill>
                  <a:srgbClr val="003366"/>
                </a:solidFill>
              </a:rPr>
              <a:t>workshops</a:t>
            </a:r>
            <a:r>
              <a:rPr lang="de-DE" altLang="de-DE" sz="1800" dirty="0" smtClean="0">
                <a:solidFill>
                  <a:srgbClr val="003366"/>
                </a:solidFill>
              </a:rPr>
              <a:t>: </a:t>
            </a:r>
            <a:r>
              <a:rPr lang="de-DE" altLang="de-DE" sz="1800" b="1" dirty="0" err="1" smtClean="0">
                <a:solidFill>
                  <a:srgbClr val="003366"/>
                </a:solidFill>
              </a:rPr>
              <a:t>please</a:t>
            </a:r>
            <a:r>
              <a:rPr lang="de-DE" altLang="de-DE" sz="1800" b="1" dirty="0" smtClean="0">
                <a:solidFill>
                  <a:srgbClr val="003366"/>
                </a:solidFill>
              </a:rPr>
              <a:t> </a:t>
            </a:r>
            <a:r>
              <a:rPr lang="de-DE" altLang="de-DE" sz="1800" b="1" dirty="0" err="1" smtClean="0">
                <a:solidFill>
                  <a:srgbClr val="003366"/>
                </a:solidFill>
              </a:rPr>
              <a:t>have</a:t>
            </a:r>
            <a:r>
              <a:rPr lang="de-DE" altLang="de-DE" sz="1800" b="1" dirty="0" smtClean="0">
                <a:solidFill>
                  <a:srgbClr val="003366"/>
                </a:solidFill>
              </a:rPr>
              <a:t> </a:t>
            </a:r>
            <a:r>
              <a:rPr lang="de-DE" altLang="de-DE" sz="1800" b="1" dirty="0" err="1" smtClean="0">
                <a:solidFill>
                  <a:srgbClr val="003366"/>
                </a:solidFill>
              </a:rPr>
              <a:t>the</a:t>
            </a:r>
            <a:r>
              <a:rPr lang="de-DE" altLang="de-DE" sz="1800" b="1" dirty="0" smtClean="0">
                <a:solidFill>
                  <a:srgbClr val="003366"/>
                </a:solidFill>
              </a:rPr>
              <a:t> </a:t>
            </a:r>
            <a:r>
              <a:rPr lang="de-DE" altLang="de-DE" sz="1800" b="1" dirty="0" err="1" smtClean="0">
                <a:solidFill>
                  <a:srgbClr val="003366"/>
                </a:solidFill>
              </a:rPr>
              <a:t>instructors</a:t>
            </a:r>
            <a:r>
              <a:rPr lang="de-DE" altLang="de-DE" sz="1800" b="1" dirty="0" smtClean="0">
                <a:solidFill>
                  <a:srgbClr val="003366"/>
                </a:solidFill>
              </a:rPr>
              <a:t> </a:t>
            </a:r>
            <a:r>
              <a:rPr lang="de-DE" altLang="de-DE" sz="1800" b="1" dirty="0" err="1" smtClean="0">
                <a:solidFill>
                  <a:srgbClr val="003366"/>
                </a:solidFill>
              </a:rPr>
              <a:t>take</a:t>
            </a:r>
            <a:r>
              <a:rPr lang="de-DE" altLang="de-DE" sz="1800" b="1" dirty="0" smtClean="0">
                <a:solidFill>
                  <a:srgbClr val="003366"/>
                </a:solidFill>
              </a:rPr>
              <a:t> </a:t>
            </a:r>
            <a:r>
              <a:rPr lang="de-DE" altLang="de-DE" sz="1800" b="1" dirty="0" err="1" smtClean="0">
                <a:solidFill>
                  <a:srgbClr val="003366"/>
                </a:solidFill>
              </a:rPr>
              <a:t>your</a:t>
            </a:r>
            <a:r>
              <a:rPr lang="de-DE" altLang="de-DE" sz="1800" b="1" dirty="0" smtClean="0">
                <a:solidFill>
                  <a:srgbClr val="003366"/>
                </a:solidFill>
              </a:rPr>
              <a:t> </a:t>
            </a:r>
            <a:r>
              <a:rPr lang="de-DE" altLang="de-DE" sz="1800" b="1" dirty="0" err="1" smtClean="0">
                <a:solidFill>
                  <a:srgbClr val="003366"/>
                </a:solidFill>
              </a:rPr>
              <a:t>name</a:t>
            </a:r>
            <a:endParaRPr lang="de-DE" altLang="de-DE" sz="1800" b="1" dirty="0">
              <a:solidFill>
                <a:srgbClr val="003366"/>
              </a:solidFill>
            </a:endParaRPr>
          </a:p>
        </p:txBody>
      </p:sp>
      <p:sp>
        <p:nvSpPr>
          <p:cNvPr id="16" name="Inhaltsplatzhalter 2"/>
          <p:cNvSpPr txBox="1">
            <a:spLocks/>
          </p:cNvSpPr>
          <p:nvPr/>
        </p:nvSpPr>
        <p:spPr bwMode="auto">
          <a:xfrm>
            <a:off x="971600" y="1628800"/>
            <a:ext cx="727280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solidFill>
                  <a:srgbClr val="003366"/>
                </a:solidFill>
              </a:rPr>
              <a:t>If</a:t>
            </a:r>
            <a:r>
              <a:rPr lang="de-DE" altLang="de-DE" sz="1800" b="1" dirty="0" smtClean="0">
                <a:solidFill>
                  <a:srgbClr val="003366"/>
                </a:solidFill>
              </a:rPr>
              <a:t> </a:t>
            </a:r>
            <a:r>
              <a:rPr lang="de-DE" altLang="de-DE" sz="1800" b="1" dirty="0" err="1" smtClean="0">
                <a:solidFill>
                  <a:srgbClr val="003366"/>
                </a:solidFill>
              </a:rPr>
              <a:t>you</a:t>
            </a:r>
            <a:r>
              <a:rPr lang="de-DE" altLang="de-DE" sz="1800" b="1" dirty="0" smtClean="0">
                <a:solidFill>
                  <a:srgbClr val="003366"/>
                </a:solidFill>
              </a:rPr>
              <a:t> </a:t>
            </a:r>
            <a:r>
              <a:rPr lang="de-DE" altLang="de-DE" sz="1800" b="1" dirty="0" err="1" smtClean="0">
                <a:solidFill>
                  <a:srgbClr val="003366"/>
                </a:solidFill>
              </a:rPr>
              <a:t>have</a:t>
            </a:r>
            <a:r>
              <a:rPr lang="de-DE" altLang="de-DE" sz="1800" b="1" dirty="0" smtClean="0">
                <a:solidFill>
                  <a:srgbClr val="003366"/>
                </a:solidFill>
              </a:rPr>
              <a:t> a </a:t>
            </a:r>
            <a:r>
              <a:rPr lang="de-DE" altLang="de-DE" sz="1800" b="1" dirty="0" err="1" smtClean="0">
                <a:solidFill>
                  <a:srgbClr val="003366"/>
                </a:solidFill>
              </a:rPr>
              <a:t>clash</a:t>
            </a:r>
            <a:r>
              <a:rPr lang="de-DE" altLang="de-DE" sz="1800" b="1" dirty="0" smtClean="0">
                <a:solidFill>
                  <a:srgbClr val="003366"/>
                </a:solidFill>
              </a:rPr>
              <a:t>: </a:t>
            </a:r>
            <a:r>
              <a:rPr lang="de-DE" altLang="de-DE" sz="1800" b="1" dirty="0" err="1" smtClean="0">
                <a:solidFill>
                  <a:srgbClr val="003366"/>
                </a:solidFill>
              </a:rPr>
              <a:t>please</a:t>
            </a:r>
            <a:r>
              <a:rPr lang="de-DE" altLang="de-DE" sz="1800" b="1" dirty="0" smtClean="0">
                <a:solidFill>
                  <a:srgbClr val="003366"/>
                </a:solidFill>
              </a:rPr>
              <a:t> </a:t>
            </a:r>
            <a:r>
              <a:rPr lang="de-DE" altLang="de-DE" sz="1800" b="1" dirty="0" err="1" smtClean="0">
                <a:solidFill>
                  <a:srgbClr val="003366"/>
                </a:solidFill>
              </a:rPr>
              <a:t>go</a:t>
            </a:r>
            <a:r>
              <a:rPr lang="de-DE" altLang="de-DE" sz="1800" b="1" dirty="0" smtClean="0">
                <a:solidFill>
                  <a:srgbClr val="003366"/>
                </a:solidFill>
              </a:rPr>
              <a:t> </a:t>
            </a:r>
            <a:r>
              <a:rPr lang="de-DE" altLang="de-DE" sz="1800" b="1" dirty="0" err="1" smtClean="0">
                <a:solidFill>
                  <a:srgbClr val="003366"/>
                </a:solidFill>
              </a:rPr>
              <a:t>to</a:t>
            </a:r>
            <a:r>
              <a:rPr lang="de-DE" altLang="de-DE" sz="1800" b="1" dirty="0" smtClean="0">
                <a:solidFill>
                  <a:srgbClr val="003366"/>
                </a:solidFill>
              </a:rPr>
              <a:t> </a:t>
            </a:r>
            <a:r>
              <a:rPr lang="de-DE" altLang="de-DE" sz="1800" b="1" dirty="0" err="1" smtClean="0">
                <a:solidFill>
                  <a:srgbClr val="003366"/>
                </a:solidFill>
              </a:rPr>
              <a:t>the</a:t>
            </a:r>
            <a:r>
              <a:rPr lang="de-DE" altLang="de-DE" sz="1800" b="1" dirty="0" smtClean="0">
                <a:solidFill>
                  <a:srgbClr val="003366"/>
                </a:solidFill>
              </a:rPr>
              <a:t> non-</a:t>
            </a:r>
            <a:r>
              <a:rPr lang="de-DE" altLang="de-DE" sz="1800" b="1" dirty="0" err="1" smtClean="0">
                <a:solidFill>
                  <a:srgbClr val="003366"/>
                </a:solidFill>
              </a:rPr>
              <a:t>clashing</a:t>
            </a:r>
            <a:r>
              <a:rPr lang="de-DE" altLang="de-DE" sz="1800" b="1" dirty="0" smtClean="0">
                <a:solidFill>
                  <a:srgbClr val="003366"/>
                </a:solidFill>
              </a:rPr>
              <a:t> </a:t>
            </a:r>
            <a:r>
              <a:rPr lang="de-DE" altLang="de-DE" sz="1800" b="1" dirty="0" err="1" smtClean="0">
                <a:solidFill>
                  <a:srgbClr val="003366"/>
                </a:solidFill>
              </a:rPr>
              <a:t>workshop</a:t>
            </a:r>
            <a:endParaRPr lang="de-DE" altLang="de-DE" sz="1800" b="1" dirty="0">
              <a:solidFill>
                <a:srgbClr val="003366"/>
              </a:solidFill>
            </a:endParaRPr>
          </a:p>
        </p:txBody>
      </p:sp>
    </p:spTree>
    <p:extLst>
      <p:ext uri="{BB962C8B-B14F-4D97-AF65-F5344CB8AC3E}">
        <p14:creationId xmlns:p14="http://schemas.microsoft.com/office/powerpoint/2010/main" val="37841975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12" grpId="0"/>
      <p:bldP spid="13" grpId="0"/>
      <p:bldP spid="14" grpId="0"/>
      <p:bldP spid="18" grpId="0"/>
      <p:bldP spid="21" grpId="0"/>
      <p:bldP spid="15"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964488"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b="1" dirty="0" smtClean="0">
                <a:solidFill>
                  <a:srgbClr val="003366"/>
                </a:solidFill>
              </a:rPr>
              <a:t>4. </a:t>
            </a:r>
            <a:r>
              <a:rPr lang="de-DE" altLang="de-DE" sz="2400" dirty="0" err="1" smtClean="0">
                <a:solidFill>
                  <a:srgbClr val="003366"/>
                </a:solidFill>
              </a:rPr>
              <a:t>Inspection</a:t>
            </a:r>
            <a:r>
              <a:rPr lang="de-DE" altLang="de-DE" sz="2400" dirty="0" smtClean="0">
                <a:solidFill>
                  <a:srgbClr val="003366"/>
                </a:solidFill>
              </a:rPr>
              <a:t> </a:t>
            </a:r>
            <a:r>
              <a:rPr lang="de-DE" altLang="de-DE" sz="2400" dirty="0" err="1" smtClean="0">
                <a:solidFill>
                  <a:srgbClr val="003366"/>
                </a:solidFill>
              </a:rPr>
              <a:t>of</a:t>
            </a:r>
            <a:r>
              <a:rPr lang="de-DE" altLang="de-DE" sz="2400" dirty="0" smtClean="0">
                <a:solidFill>
                  <a:srgbClr val="003366"/>
                </a:solidFill>
              </a:rPr>
              <a:t> multiple variables: </a:t>
            </a:r>
            <a:r>
              <a:rPr lang="de-DE" altLang="de-DE" sz="2400" dirty="0" err="1" smtClean="0">
                <a:solidFill>
                  <a:srgbClr val="003366"/>
                </a:solidFill>
              </a:rPr>
              <a:t>continuous</a:t>
            </a:r>
            <a:r>
              <a:rPr lang="de-DE" altLang="de-DE" sz="2400" dirty="0" smtClean="0">
                <a:solidFill>
                  <a:srgbClr val="003366"/>
                </a:solidFill>
              </a:rPr>
              <a:t> </a:t>
            </a:r>
            <a:r>
              <a:rPr lang="de-DE" altLang="de-DE" sz="2400" dirty="0" err="1" smtClean="0">
                <a:solidFill>
                  <a:srgbClr val="003366"/>
                </a:solidFill>
              </a:rPr>
              <a:t>vs</a:t>
            </a:r>
            <a:r>
              <a:rPr lang="de-DE" altLang="de-DE" sz="2400" dirty="0" smtClean="0">
                <a:solidFill>
                  <a:srgbClr val="003366"/>
                </a:solidFill>
              </a:rPr>
              <a:t> </a:t>
            </a:r>
            <a:r>
              <a:rPr lang="de-DE" altLang="de-DE" sz="2400" dirty="0" err="1" smtClean="0">
                <a:solidFill>
                  <a:srgbClr val="003366"/>
                </a:solidFill>
              </a:rPr>
              <a:t>continuous</a:t>
            </a:r>
            <a:endParaRPr lang="de-DE" altLang="de-DE" sz="1800" dirty="0" smtClean="0">
              <a:solidFill>
                <a:srgbClr val="003366"/>
              </a:solidFill>
            </a:endParaRPr>
          </a:p>
        </p:txBody>
      </p:sp>
      <p:sp>
        <p:nvSpPr>
          <p:cNvPr id="31" name="Inhaltsplatzhalter 2"/>
          <p:cNvSpPr txBox="1">
            <a:spLocks/>
          </p:cNvSpPr>
          <p:nvPr/>
        </p:nvSpPr>
        <p:spPr bwMode="auto">
          <a:xfrm>
            <a:off x="539551" y="120513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get</a:t>
            </a:r>
            <a:r>
              <a:rPr lang="de-DE" altLang="de-DE" sz="1800" dirty="0" smtClean="0">
                <a:solidFill>
                  <a:srgbClr val="003366"/>
                </a:solidFill>
              </a:rPr>
              <a:t> (</a:t>
            </a:r>
            <a:r>
              <a:rPr lang="de-DE" altLang="de-DE" sz="1800" dirty="0" err="1" smtClean="0">
                <a:solidFill>
                  <a:srgbClr val="003366"/>
                </a:solidFill>
              </a:rPr>
              <a:t>co</a:t>
            </a:r>
            <a:r>
              <a:rPr lang="de-DE" altLang="de-DE" sz="1800" dirty="0" smtClean="0">
                <a:solidFill>
                  <a:srgbClr val="003366"/>
                </a:solidFill>
              </a:rPr>
              <a:t>)</a:t>
            </a:r>
            <a:r>
              <a:rPr lang="de-DE" altLang="de-DE" sz="1800" dirty="0" err="1" smtClean="0">
                <a:solidFill>
                  <a:srgbClr val="003366"/>
                </a:solidFill>
              </a:rPr>
              <a:t>variances</a:t>
            </a:r>
            <a:r>
              <a:rPr lang="de-DE" altLang="de-DE" sz="1800" dirty="0" smtClean="0">
                <a:solidFill>
                  <a:srgbClr val="003366"/>
                </a:solidFill>
              </a:rPr>
              <a:t>:</a:t>
            </a:r>
            <a:endParaRPr lang="de-DE" altLang="de-DE" sz="1800" i="1" dirty="0" smtClean="0">
              <a:solidFill>
                <a:srgbClr val="003366"/>
              </a:solidFill>
            </a:endParaRPr>
          </a:p>
        </p:txBody>
      </p:sp>
      <p:sp>
        <p:nvSpPr>
          <p:cNvPr id="16" name="Inhaltsplatzhalter 2"/>
          <p:cNvSpPr txBox="1">
            <a:spLocks/>
          </p:cNvSpPr>
          <p:nvPr/>
        </p:nvSpPr>
        <p:spPr bwMode="auto">
          <a:xfrm>
            <a:off x="899592" y="1556792"/>
            <a:ext cx="792088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a:latin typeface="Miriam Fixed" pitchFamily="49" charset="-79"/>
                <a:cs typeface="Miriam Fixed" pitchFamily="49" charset="-79"/>
              </a:rPr>
              <a:t>var</a:t>
            </a:r>
            <a:r>
              <a:rPr lang="en-GB" altLang="de-DE" sz="1800" b="1" dirty="0">
                <a:latin typeface="Miriam Fixed" pitchFamily="49" charset="-79"/>
                <a:cs typeface="Miriam Fixed" pitchFamily="49" charset="-79"/>
              </a:rPr>
              <a:t>(</a:t>
            </a:r>
            <a:r>
              <a:rPr lang="en-GB" altLang="de-DE" sz="1800" b="1" dirty="0" err="1">
                <a:latin typeface="Miriam Fixed" pitchFamily="49" charset="-79"/>
                <a:cs typeface="Miriam Fixed" pitchFamily="49" charset="-79"/>
              </a:rPr>
              <a:t>pulsedata</a:t>
            </a:r>
            <a:r>
              <a:rPr lang="en-GB" altLang="de-DE" sz="1800" b="1" dirty="0">
                <a:latin typeface="Miriam Fixed" pitchFamily="49" charset="-79"/>
                <a:cs typeface="Miriam Fixed" pitchFamily="49" charset="-79"/>
              </a:rPr>
              <a:t>[,c("</a:t>
            </a:r>
            <a:r>
              <a:rPr lang="en-GB" altLang="de-DE" sz="1800" b="1" dirty="0" err="1">
                <a:latin typeface="Miriam Fixed" pitchFamily="49" charset="-79"/>
                <a:cs typeface="Miriam Fixed" pitchFamily="49" charset="-79"/>
              </a:rPr>
              <a:t>pulsebefore</a:t>
            </a:r>
            <a:r>
              <a:rPr lang="en-GB" altLang="de-DE" sz="1800" b="1" dirty="0">
                <a:latin typeface="Miriam Fixed" pitchFamily="49" charset="-79"/>
                <a:cs typeface="Miriam Fixed" pitchFamily="49" charset="-79"/>
              </a:rPr>
              <a:t>","</a:t>
            </a:r>
            <a:r>
              <a:rPr lang="en-GB" altLang="de-DE" sz="1800" b="1" dirty="0" err="1">
                <a:latin typeface="Miriam Fixed" pitchFamily="49" charset="-79"/>
                <a:cs typeface="Miriam Fixed" pitchFamily="49" charset="-79"/>
              </a:rPr>
              <a:t>pulseafter</a:t>
            </a:r>
            <a:r>
              <a:rPr lang="en-GB"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4" name="Inhaltsplatzhalter 2"/>
          <p:cNvSpPr txBox="1">
            <a:spLocks/>
          </p:cNvSpPr>
          <p:nvPr/>
        </p:nvSpPr>
        <p:spPr bwMode="auto">
          <a:xfrm>
            <a:off x="539552" y="285293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Scatterplot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two</a:t>
            </a:r>
            <a:r>
              <a:rPr lang="de-DE" altLang="de-DE" sz="1800" dirty="0" smtClean="0">
                <a:solidFill>
                  <a:srgbClr val="003366"/>
                </a:solidFill>
              </a:rPr>
              <a:t> variables</a:t>
            </a:r>
            <a:endParaRPr lang="de-DE" altLang="de-DE" sz="1800" i="1" dirty="0" smtClean="0">
              <a:solidFill>
                <a:srgbClr val="003366"/>
              </a:solidFill>
            </a:endParaRPr>
          </a:p>
        </p:txBody>
      </p:sp>
      <p:sp>
        <p:nvSpPr>
          <p:cNvPr id="25" name="Inhaltsplatzhalter 2"/>
          <p:cNvSpPr txBox="1">
            <a:spLocks/>
          </p:cNvSpPr>
          <p:nvPr/>
        </p:nvSpPr>
        <p:spPr bwMode="auto">
          <a:xfrm>
            <a:off x="755576" y="3132584"/>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plot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a:t>
            </a:r>
            <a:r>
              <a:rPr lang="de-DE" altLang="de-DE" sz="1800" b="1" dirty="0">
                <a:latin typeface="Miriam Fixed" pitchFamily="49" charset="-79"/>
                <a:cs typeface="Miriam Fixed" pitchFamily="49" charset="-79"/>
              </a:rPr>
              <a:t>[,c("</a:t>
            </a:r>
            <a:r>
              <a:rPr lang="de-DE" altLang="de-DE" sz="1800" b="1" dirty="0" err="1">
                <a:latin typeface="Miriam Fixed" pitchFamily="49" charset="-79"/>
                <a:cs typeface="Miriam Fixed" pitchFamily="49" charset="-79"/>
              </a:rPr>
              <a:t>pulsebefore</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pulseafter</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937182"/>
            <a:ext cx="4752528" cy="843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Inhaltsplatzhalter 2"/>
          <p:cNvSpPr txBox="1">
            <a:spLocks/>
          </p:cNvSpPr>
          <p:nvPr/>
        </p:nvSpPr>
        <p:spPr bwMode="auto">
          <a:xfrm>
            <a:off x="755576" y="3420616"/>
            <a:ext cx="720080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a:latin typeface="Miriam Fixed" pitchFamily="49" charset="-79"/>
                <a:cs typeface="Miriam Fixed" pitchFamily="49" charset="-79"/>
              </a:rPr>
              <a:t>plot</a:t>
            </a:r>
            <a:r>
              <a:rPr lang="de-DE" altLang="de-DE" sz="1800" b="1" dirty="0">
                <a:latin typeface="Miriam Fixed" pitchFamily="49" charset="-79"/>
                <a:cs typeface="Miriam Fixed" pitchFamily="49" charset="-79"/>
              </a:rPr>
              <a:t>(</a:t>
            </a:r>
            <a:r>
              <a:rPr lang="de-DE" altLang="de-DE" sz="1800" b="1" dirty="0" err="1">
                <a:latin typeface="Miriam Fixed" pitchFamily="49" charset="-79"/>
                <a:cs typeface="Miriam Fixed" pitchFamily="49" charset="-79"/>
              </a:rPr>
              <a:t>pulsedata$pulsebefore,pulsedata$pulseafter</a:t>
            </a:r>
            <a:r>
              <a:rPr lang="de-DE" altLang="de-DE" sz="1800" b="1" dirty="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6514" y="3780251"/>
            <a:ext cx="3573958" cy="307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Inhaltsplatzhalter 2"/>
          <p:cNvSpPr txBox="1">
            <a:spLocks/>
          </p:cNvSpPr>
          <p:nvPr/>
        </p:nvSpPr>
        <p:spPr bwMode="auto">
          <a:xfrm>
            <a:off x="251520" y="4005064"/>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9" name="Inhaltsplatzhalter 2"/>
          <p:cNvSpPr txBox="1">
            <a:spLocks/>
          </p:cNvSpPr>
          <p:nvPr/>
        </p:nvSpPr>
        <p:spPr bwMode="auto">
          <a:xfrm>
            <a:off x="593455" y="4392263"/>
            <a:ext cx="41764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Look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general</a:t>
            </a:r>
            <a:r>
              <a:rPr lang="de-DE" altLang="de-DE" sz="1800" dirty="0" smtClean="0">
                <a:solidFill>
                  <a:srgbClr val="003366"/>
                </a:solidFill>
              </a:rPr>
              <a:t> </a:t>
            </a:r>
            <a:r>
              <a:rPr lang="de-DE" altLang="de-DE" sz="1800" dirty="0" err="1" smtClean="0">
                <a:solidFill>
                  <a:srgbClr val="003366"/>
                </a:solidFill>
              </a:rPr>
              <a:t>patterns</a:t>
            </a:r>
            <a:r>
              <a:rPr lang="de-DE" altLang="de-DE" sz="1800" dirty="0" smtClean="0">
                <a:solidFill>
                  <a:srgbClr val="003366"/>
                </a:solidFill>
              </a:rPr>
              <a:t>!</a:t>
            </a:r>
            <a:endParaRPr lang="de-DE" altLang="de-DE" sz="1800" i="1" dirty="0" smtClean="0">
              <a:solidFill>
                <a:srgbClr val="003366"/>
              </a:solidFill>
            </a:endParaRPr>
          </a:p>
        </p:txBody>
      </p:sp>
      <p:sp>
        <p:nvSpPr>
          <p:cNvPr id="41" name="Inhaltsplatzhalter 2"/>
          <p:cNvSpPr txBox="1">
            <a:spLocks/>
          </p:cNvSpPr>
          <p:nvPr/>
        </p:nvSpPr>
        <p:spPr bwMode="auto">
          <a:xfrm>
            <a:off x="971600" y="4769993"/>
            <a:ext cx="383453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What</a:t>
            </a:r>
            <a:r>
              <a:rPr lang="de-DE" altLang="de-DE" sz="1600" dirty="0" smtClean="0">
                <a:solidFill>
                  <a:srgbClr val="003366"/>
                </a:solidFill>
              </a:rPr>
              <a:t> </a:t>
            </a:r>
            <a:r>
              <a:rPr lang="de-DE" altLang="de-DE" sz="1600" dirty="0" err="1" smtClean="0">
                <a:solidFill>
                  <a:srgbClr val="003366"/>
                </a:solidFill>
              </a:rPr>
              <a:t>is</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general</a:t>
            </a:r>
            <a:r>
              <a:rPr lang="de-DE" altLang="de-DE" sz="1600" dirty="0" smtClean="0">
                <a:solidFill>
                  <a:srgbClr val="003366"/>
                </a:solidFill>
              </a:rPr>
              <a:t> „</a:t>
            </a:r>
            <a:r>
              <a:rPr lang="de-DE" altLang="de-DE" sz="1600" dirty="0" err="1" smtClean="0">
                <a:solidFill>
                  <a:srgbClr val="003366"/>
                </a:solidFill>
              </a:rPr>
              <a:t>trend</a:t>
            </a:r>
            <a:r>
              <a:rPr lang="de-DE" altLang="de-DE" sz="1600" dirty="0" smtClean="0">
                <a:solidFill>
                  <a:srgbClr val="003366"/>
                </a:solidFill>
              </a:rPr>
              <a:t>“ in </a:t>
            </a:r>
            <a:r>
              <a:rPr lang="de-DE" altLang="de-DE" sz="1600" dirty="0" err="1" smtClean="0">
                <a:solidFill>
                  <a:srgbClr val="003366"/>
                </a:solidFill>
              </a:rPr>
              <a:t>the</a:t>
            </a:r>
            <a:r>
              <a:rPr lang="de-DE" altLang="de-DE" sz="1600" dirty="0" smtClean="0">
                <a:solidFill>
                  <a:srgbClr val="003366"/>
                </a:solidFill>
              </a:rPr>
              <a:t> </a:t>
            </a:r>
            <a:r>
              <a:rPr lang="de-DE" altLang="de-DE" sz="1600" dirty="0" err="1" smtClean="0">
                <a:solidFill>
                  <a:srgbClr val="003366"/>
                </a:solidFill>
              </a:rPr>
              <a:t>data</a:t>
            </a:r>
            <a:r>
              <a:rPr lang="de-DE" altLang="de-DE" sz="1600" dirty="0" smtClean="0">
                <a:solidFill>
                  <a:srgbClr val="003366"/>
                </a:solidFill>
              </a:rPr>
              <a:t>?</a:t>
            </a:r>
          </a:p>
        </p:txBody>
      </p:sp>
      <p:sp>
        <p:nvSpPr>
          <p:cNvPr id="43" name="Inhaltsplatzhalter 2"/>
          <p:cNvSpPr txBox="1">
            <a:spLocks/>
          </p:cNvSpPr>
          <p:nvPr/>
        </p:nvSpPr>
        <p:spPr bwMode="auto">
          <a:xfrm>
            <a:off x="971600" y="5346057"/>
            <a:ext cx="384358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Are </a:t>
            </a:r>
            <a:r>
              <a:rPr lang="de-DE" altLang="de-DE" sz="1600" dirty="0" err="1" smtClean="0">
                <a:solidFill>
                  <a:srgbClr val="003366"/>
                </a:solidFill>
              </a:rPr>
              <a:t>there</a:t>
            </a:r>
            <a:r>
              <a:rPr lang="de-DE" altLang="de-DE" sz="1600" dirty="0" smtClean="0">
                <a:solidFill>
                  <a:srgbClr val="003366"/>
                </a:solidFill>
              </a:rPr>
              <a:t> multiple </a:t>
            </a:r>
            <a:r>
              <a:rPr lang="de-DE" altLang="de-DE" sz="1600" dirty="0" err="1" smtClean="0">
                <a:solidFill>
                  <a:srgbClr val="003366"/>
                </a:solidFill>
              </a:rPr>
              <a:t>subgroups</a:t>
            </a:r>
            <a:r>
              <a:rPr lang="de-DE" altLang="de-DE" sz="1600" dirty="0" smtClean="0">
                <a:solidFill>
                  <a:srgbClr val="003366"/>
                </a:solidFill>
              </a:rPr>
              <a:t>/</a:t>
            </a:r>
            <a:r>
              <a:rPr lang="de-DE" altLang="de-DE" sz="1600" dirty="0" err="1" smtClean="0">
                <a:solidFill>
                  <a:srgbClr val="003366"/>
                </a:solidFill>
              </a:rPr>
              <a:t>clusters</a:t>
            </a:r>
            <a:r>
              <a:rPr lang="de-DE" altLang="de-DE" sz="1600" dirty="0" smtClean="0">
                <a:solidFill>
                  <a:srgbClr val="003366"/>
                </a:solidFill>
              </a:rPr>
              <a:t>?</a:t>
            </a:r>
          </a:p>
        </p:txBody>
      </p:sp>
      <p:sp>
        <p:nvSpPr>
          <p:cNvPr id="44" name="Inhaltsplatzhalter 2"/>
          <p:cNvSpPr txBox="1">
            <a:spLocks/>
          </p:cNvSpPr>
          <p:nvPr/>
        </p:nvSpPr>
        <p:spPr bwMode="auto">
          <a:xfrm>
            <a:off x="971600" y="5642473"/>
            <a:ext cx="384358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Are </a:t>
            </a:r>
            <a:r>
              <a:rPr lang="de-DE" altLang="de-DE" sz="1600" dirty="0" err="1" smtClean="0">
                <a:solidFill>
                  <a:srgbClr val="003366"/>
                </a:solidFill>
              </a:rPr>
              <a:t>there</a:t>
            </a:r>
            <a:r>
              <a:rPr lang="de-DE" altLang="de-DE" sz="1600" dirty="0" smtClean="0">
                <a:solidFill>
                  <a:srgbClr val="003366"/>
                </a:solidFill>
              </a:rPr>
              <a:t> </a:t>
            </a:r>
            <a:r>
              <a:rPr lang="de-DE" altLang="de-DE" sz="1600" dirty="0" err="1" smtClean="0">
                <a:solidFill>
                  <a:srgbClr val="003366"/>
                </a:solidFill>
              </a:rPr>
              <a:t>outliers</a:t>
            </a:r>
            <a:r>
              <a:rPr lang="de-DE" altLang="de-DE" sz="1600" dirty="0" smtClean="0">
                <a:solidFill>
                  <a:srgbClr val="003366"/>
                </a:solidFill>
              </a:rPr>
              <a:t>?</a:t>
            </a:r>
          </a:p>
        </p:txBody>
      </p:sp>
      <p:sp>
        <p:nvSpPr>
          <p:cNvPr id="45" name="Inhaltsplatzhalter 2"/>
          <p:cNvSpPr txBox="1">
            <a:spLocks/>
          </p:cNvSpPr>
          <p:nvPr/>
        </p:nvSpPr>
        <p:spPr bwMode="auto">
          <a:xfrm>
            <a:off x="971600" y="5922121"/>
            <a:ext cx="384358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Is</a:t>
            </a:r>
            <a:r>
              <a:rPr lang="de-DE" altLang="de-DE" sz="1600" dirty="0" smtClean="0">
                <a:solidFill>
                  <a:srgbClr val="003366"/>
                </a:solidFill>
              </a:rPr>
              <a:t> </a:t>
            </a:r>
            <a:r>
              <a:rPr lang="de-DE" altLang="de-DE" sz="1600" dirty="0" err="1" smtClean="0">
                <a:solidFill>
                  <a:srgbClr val="003366"/>
                </a:solidFill>
              </a:rPr>
              <a:t>there</a:t>
            </a:r>
            <a:r>
              <a:rPr lang="de-DE" altLang="de-DE" sz="1600" dirty="0" smtClean="0">
                <a:solidFill>
                  <a:srgbClr val="003366"/>
                </a:solidFill>
              </a:rPr>
              <a:t> </a:t>
            </a:r>
            <a:r>
              <a:rPr lang="de-DE" altLang="de-DE" sz="1600" dirty="0" err="1" smtClean="0">
                <a:solidFill>
                  <a:srgbClr val="003366"/>
                </a:solidFill>
              </a:rPr>
              <a:t>nonlinear</a:t>
            </a:r>
            <a:r>
              <a:rPr lang="de-DE" altLang="de-DE" sz="1600" dirty="0" smtClean="0">
                <a:solidFill>
                  <a:srgbClr val="003366"/>
                </a:solidFill>
              </a:rPr>
              <a:t> </a:t>
            </a:r>
            <a:r>
              <a:rPr lang="de-DE" altLang="de-DE" sz="1600" dirty="0" err="1" smtClean="0">
                <a:solidFill>
                  <a:srgbClr val="003366"/>
                </a:solidFill>
              </a:rPr>
              <a:t>behavior</a:t>
            </a:r>
            <a:r>
              <a:rPr lang="de-DE" altLang="de-DE" sz="1600" dirty="0" smtClean="0">
                <a:solidFill>
                  <a:srgbClr val="003366"/>
                </a:solidFill>
              </a:rPr>
              <a:t>?</a:t>
            </a:r>
          </a:p>
        </p:txBody>
      </p:sp>
      <p:sp>
        <p:nvSpPr>
          <p:cNvPr id="46" name="Inhaltsplatzhalter 2"/>
          <p:cNvSpPr txBox="1">
            <a:spLocks/>
          </p:cNvSpPr>
          <p:nvPr/>
        </p:nvSpPr>
        <p:spPr bwMode="auto">
          <a:xfrm>
            <a:off x="971600" y="5058025"/>
            <a:ext cx="403244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Does</a:t>
            </a:r>
            <a:r>
              <a:rPr lang="de-DE" altLang="de-DE" sz="1600" dirty="0" smtClean="0">
                <a:solidFill>
                  <a:srgbClr val="003366"/>
                </a:solidFill>
              </a:rPr>
              <a:t> </a:t>
            </a:r>
            <a:r>
              <a:rPr lang="de-DE" altLang="de-DE" sz="1600" dirty="0" err="1" smtClean="0">
                <a:solidFill>
                  <a:srgbClr val="003366"/>
                </a:solidFill>
              </a:rPr>
              <a:t>it</a:t>
            </a:r>
            <a:r>
              <a:rPr lang="de-DE" altLang="de-DE" sz="1600" dirty="0" smtClean="0">
                <a:solidFill>
                  <a:srgbClr val="003366"/>
                </a:solidFill>
              </a:rPr>
              <a:t> </a:t>
            </a:r>
            <a:r>
              <a:rPr lang="de-DE" altLang="de-DE" sz="1600" dirty="0" err="1" smtClean="0">
                <a:solidFill>
                  <a:srgbClr val="003366"/>
                </a:solidFill>
              </a:rPr>
              <a:t>look</a:t>
            </a:r>
            <a:r>
              <a:rPr lang="de-DE" altLang="de-DE" sz="1600" dirty="0" smtClean="0">
                <a:solidFill>
                  <a:srgbClr val="003366"/>
                </a:solidFill>
              </a:rPr>
              <a:t> „</a:t>
            </a:r>
            <a:r>
              <a:rPr lang="de-DE" altLang="de-DE" sz="1600" dirty="0" err="1" smtClean="0">
                <a:solidFill>
                  <a:srgbClr val="003366"/>
                </a:solidFill>
              </a:rPr>
              <a:t>Gaussian</a:t>
            </a:r>
            <a:r>
              <a:rPr lang="de-DE" altLang="de-DE" sz="1600" dirty="0" smtClean="0">
                <a:solidFill>
                  <a:srgbClr val="003366"/>
                </a:solidFill>
              </a:rPr>
              <a:t>“, </a:t>
            </a:r>
            <a:r>
              <a:rPr lang="de-DE" altLang="de-DE" sz="1600" dirty="0" err="1" smtClean="0">
                <a:solidFill>
                  <a:srgbClr val="003366"/>
                </a:solidFill>
              </a:rPr>
              <a:t>skew</a:t>
            </a:r>
            <a:r>
              <a:rPr lang="de-DE" altLang="de-DE" sz="1600" dirty="0" smtClean="0">
                <a:solidFill>
                  <a:srgbClr val="003366"/>
                </a:solidFill>
              </a:rPr>
              <a:t>, </a:t>
            </a:r>
            <a:r>
              <a:rPr lang="de-DE" altLang="de-DE" sz="1600" dirty="0" err="1" smtClean="0">
                <a:solidFill>
                  <a:srgbClr val="003366"/>
                </a:solidFill>
              </a:rPr>
              <a:t>symmetric</a:t>
            </a:r>
            <a:r>
              <a:rPr lang="de-DE" altLang="de-DE" sz="1600" dirty="0" smtClean="0">
                <a:solidFill>
                  <a:srgbClr val="003366"/>
                </a:solidFill>
              </a:rPr>
              <a:t>?</a:t>
            </a:r>
          </a:p>
        </p:txBody>
      </p:sp>
      <p:sp>
        <p:nvSpPr>
          <p:cNvPr id="47" name="Inhaltsplatzhalter 2"/>
          <p:cNvSpPr txBox="1">
            <a:spLocks/>
          </p:cNvSpPr>
          <p:nvPr/>
        </p:nvSpPr>
        <p:spPr bwMode="auto">
          <a:xfrm>
            <a:off x="971601" y="6290545"/>
            <a:ext cx="50405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a:t>
            </a:r>
          </a:p>
        </p:txBody>
      </p:sp>
      <p:cxnSp>
        <p:nvCxnSpPr>
          <p:cNvPr id="3" name="Gerade Verbindung 2"/>
          <p:cNvCxnSpPr/>
          <p:nvPr/>
        </p:nvCxnSpPr>
        <p:spPr>
          <a:xfrm flipV="1">
            <a:off x="6228184" y="5189004"/>
            <a:ext cx="2016224" cy="86409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V="1">
            <a:off x="6516216" y="4365104"/>
            <a:ext cx="1872208" cy="98095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Inhaltsplatzhalter 2"/>
          <p:cNvSpPr txBox="1">
            <a:spLocks/>
          </p:cNvSpPr>
          <p:nvPr/>
        </p:nvSpPr>
        <p:spPr bwMode="auto">
          <a:xfrm>
            <a:off x="7244680" y="4941168"/>
            <a:ext cx="495672" cy="39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smtClean="0">
                <a:solidFill>
                  <a:srgbClr val="FF0000"/>
                </a:solidFill>
              </a:rPr>
              <a:t>?</a:t>
            </a:r>
          </a:p>
        </p:txBody>
      </p:sp>
      <p:sp>
        <p:nvSpPr>
          <p:cNvPr id="50" name="Inhaltsplatzhalter 2"/>
          <p:cNvSpPr txBox="1">
            <a:spLocks/>
          </p:cNvSpPr>
          <p:nvPr/>
        </p:nvSpPr>
        <p:spPr bwMode="auto">
          <a:xfrm>
            <a:off x="7316372" y="5878606"/>
            <a:ext cx="148035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900" dirty="0" err="1" smtClean="0">
                <a:solidFill>
                  <a:srgbClr val="FF0000"/>
                </a:solidFill>
              </a:rPr>
              <a:t>Two</a:t>
            </a:r>
            <a:r>
              <a:rPr lang="de-DE" altLang="de-DE" sz="900" dirty="0" smtClean="0">
                <a:solidFill>
                  <a:srgbClr val="FF0000"/>
                </a:solidFill>
              </a:rPr>
              <a:t> „linear </a:t>
            </a:r>
            <a:r>
              <a:rPr lang="de-DE" altLang="de-DE" sz="900" dirty="0" err="1" smtClean="0">
                <a:solidFill>
                  <a:srgbClr val="FF0000"/>
                </a:solidFill>
              </a:rPr>
              <a:t>clusters</a:t>
            </a:r>
            <a:r>
              <a:rPr lang="de-DE" altLang="de-DE" sz="900" dirty="0" smtClean="0">
                <a:solidFill>
                  <a:srgbClr val="FF0000"/>
                </a:solidFill>
              </a:rPr>
              <a:t>“?</a:t>
            </a:r>
          </a:p>
        </p:txBody>
      </p:sp>
    </p:spTree>
    <p:extLst>
      <p:ext uri="{BB962C8B-B14F-4D97-AF65-F5344CB8AC3E}">
        <p14:creationId xmlns:p14="http://schemas.microsoft.com/office/powerpoint/2010/main" val="948369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fade">
                                      <p:cBhvr>
                                        <p:cTn id="11" dur="500"/>
                                        <p:tgtEl>
                                          <p:spTgt spid="1126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1267"/>
                                        </p:tgtEl>
                                        <p:attrNameLst>
                                          <p:attrName>style.visibility</p:attrName>
                                        </p:attrNameLst>
                                      </p:cBhvr>
                                      <p:to>
                                        <p:strVal val="visible"/>
                                      </p:to>
                                    </p:set>
                                    <p:animEffect transition="in" filter="fade">
                                      <p:cBhvr>
                                        <p:cTn id="26" dur="500"/>
                                        <p:tgtEl>
                                          <p:spTgt spid="112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par>
                                <p:cTn id="56" presetID="22" presetClass="entr" presetSubtype="4"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down)">
                                      <p:cBhvr>
                                        <p:cTn id="58" dur="500"/>
                                        <p:tgtEl>
                                          <p:spTgt spid="48"/>
                                        </p:tgtEl>
                                      </p:cBhvr>
                                    </p:animEffect>
                                  </p:childTnLst>
                                </p:cTn>
                              </p:par>
                            </p:childTnLst>
                          </p:cTn>
                        </p:par>
                        <p:par>
                          <p:cTn id="59" fill="hold">
                            <p:stCondLst>
                              <p:cond delay="500"/>
                            </p:stCondLst>
                            <p:childTnLst>
                              <p:par>
                                <p:cTn id="60" presetID="31" presetClass="entr" presetSubtype="0"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1000" fill="hold"/>
                                        <p:tgtEl>
                                          <p:spTgt spid="49"/>
                                        </p:tgtEl>
                                        <p:attrNameLst>
                                          <p:attrName>ppt_w</p:attrName>
                                        </p:attrNameLst>
                                      </p:cBhvr>
                                      <p:tavLst>
                                        <p:tav tm="0">
                                          <p:val>
                                            <p:fltVal val="0"/>
                                          </p:val>
                                        </p:tav>
                                        <p:tav tm="100000">
                                          <p:val>
                                            <p:strVal val="#ppt_w"/>
                                          </p:val>
                                        </p:tav>
                                      </p:tavLst>
                                    </p:anim>
                                    <p:anim calcmode="lin" valueType="num">
                                      <p:cBhvr>
                                        <p:cTn id="63" dur="1000" fill="hold"/>
                                        <p:tgtEl>
                                          <p:spTgt spid="49"/>
                                        </p:tgtEl>
                                        <p:attrNameLst>
                                          <p:attrName>ppt_h</p:attrName>
                                        </p:attrNameLst>
                                      </p:cBhvr>
                                      <p:tavLst>
                                        <p:tav tm="0">
                                          <p:val>
                                            <p:fltVal val="0"/>
                                          </p:val>
                                        </p:tav>
                                        <p:tav tm="100000">
                                          <p:val>
                                            <p:strVal val="#ppt_h"/>
                                          </p:val>
                                        </p:tav>
                                      </p:tavLst>
                                    </p:anim>
                                    <p:anim calcmode="lin" valueType="num">
                                      <p:cBhvr>
                                        <p:cTn id="64" dur="1000" fill="hold"/>
                                        <p:tgtEl>
                                          <p:spTgt spid="49"/>
                                        </p:tgtEl>
                                        <p:attrNameLst>
                                          <p:attrName>style.rotation</p:attrName>
                                        </p:attrNameLst>
                                      </p:cBhvr>
                                      <p:tavLst>
                                        <p:tav tm="0">
                                          <p:val>
                                            <p:fltVal val="90"/>
                                          </p:val>
                                        </p:tav>
                                        <p:tav tm="100000">
                                          <p:val>
                                            <p:fltVal val="0"/>
                                          </p:val>
                                        </p:tav>
                                      </p:tavLst>
                                    </p:anim>
                                    <p:animEffect transition="in" filter="fade">
                                      <p:cBhvr>
                                        <p:cTn id="65" dur="1000"/>
                                        <p:tgtEl>
                                          <p:spTgt spid="49"/>
                                        </p:tgtEl>
                                      </p:cBhvr>
                                    </p:animEffect>
                                  </p:childTnLst>
                                </p:cTn>
                              </p:par>
                            </p:childTnLst>
                          </p:cTn>
                        </p:par>
                        <p:par>
                          <p:cTn id="66" fill="hold">
                            <p:stCondLst>
                              <p:cond delay="1500"/>
                            </p:stCondLst>
                            <p:childTnLst>
                              <p:par>
                                <p:cTn id="67" presetID="42" presetClass="entr" presetSubtype="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6" grpId="0"/>
      <p:bldP spid="24" grpId="0"/>
      <p:bldP spid="25" grpId="0"/>
      <p:bldP spid="34" grpId="0"/>
      <p:bldP spid="38" grpId="0"/>
      <p:bldP spid="39" grpId="0"/>
      <p:bldP spid="41" grpId="0"/>
      <p:bldP spid="43" grpId="0"/>
      <p:bldP spid="44" grpId="0"/>
      <p:bldP spid="45" grpId="0"/>
      <p:bldP spid="46" grpId="0"/>
      <p:bldP spid="47"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5</a:t>
            </a:r>
            <a:r>
              <a:rPr lang="de-DE" altLang="de-DE" b="1" dirty="0" smtClean="0">
                <a:solidFill>
                  <a:srgbClr val="003366"/>
                </a:solidFill>
              </a:rPr>
              <a:t>. </a:t>
            </a:r>
            <a:r>
              <a:rPr lang="de-DE" altLang="de-DE" dirty="0" err="1" smtClean="0">
                <a:solidFill>
                  <a:srgbClr val="003366"/>
                </a:solidFill>
              </a:rPr>
              <a:t>Quantification</a:t>
            </a:r>
            <a:r>
              <a:rPr lang="de-DE" altLang="de-DE" dirty="0" smtClean="0">
                <a:solidFill>
                  <a:srgbClr val="003366"/>
                </a:solidFill>
              </a:rPr>
              <a:t>: </a:t>
            </a:r>
            <a:r>
              <a:rPr lang="de-DE" altLang="de-DE" dirty="0" err="1" smtClean="0">
                <a:solidFill>
                  <a:srgbClr val="003366"/>
                </a:solidFill>
              </a:rPr>
              <a:t>measures</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a:t>
            </a:r>
            <a:r>
              <a:rPr lang="de-DE" altLang="de-DE" dirty="0" err="1" smtClean="0">
                <a:solidFill>
                  <a:srgbClr val="003366"/>
                </a:solidFill>
              </a:rPr>
              <a:t>association</a:t>
            </a:r>
            <a:endParaRPr lang="de-DE" altLang="de-DE" sz="2000" dirty="0" smtClean="0">
              <a:solidFill>
                <a:srgbClr val="003366"/>
              </a:solidFill>
            </a:endParaRPr>
          </a:p>
        </p:txBody>
      </p:sp>
      <p:sp>
        <p:nvSpPr>
          <p:cNvPr id="27" name="Inhaltsplatzhalter 2"/>
          <p:cNvSpPr txBox="1">
            <a:spLocks/>
          </p:cNvSpPr>
          <p:nvPr/>
        </p:nvSpPr>
        <p:spPr bwMode="auto">
          <a:xfrm>
            <a:off x="1259632" y="1700808"/>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a:latin typeface="Miriam Fixed" pitchFamily="49" charset="-79"/>
                <a:cs typeface="Miriam Fixed" pitchFamily="49" charset="-79"/>
              </a:rPr>
              <a:t>cor</a:t>
            </a:r>
            <a:r>
              <a:rPr lang="en-GB" altLang="de-DE" sz="1800" b="1" dirty="0">
                <a:latin typeface="Miriam Fixed" pitchFamily="49" charset="-79"/>
                <a:cs typeface="Miriam Fixed" pitchFamily="49" charset="-79"/>
              </a:rPr>
              <a:t>(</a:t>
            </a:r>
            <a:r>
              <a:rPr lang="en-GB" altLang="de-DE" sz="1800" b="1" dirty="0" err="1">
                <a:latin typeface="Miriam Fixed" pitchFamily="49" charset="-79"/>
                <a:cs typeface="Miriam Fixed" pitchFamily="49" charset="-79"/>
              </a:rPr>
              <a:t>pulsedata</a:t>
            </a:r>
            <a:r>
              <a:rPr lang="en-GB" altLang="de-DE" sz="1800" b="1" dirty="0">
                <a:latin typeface="Miriam Fixed" pitchFamily="49" charset="-79"/>
                <a:cs typeface="Miriam Fixed" pitchFamily="49" charset="-79"/>
              </a:rPr>
              <a:t>[,c("</a:t>
            </a:r>
            <a:r>
              <a:rPr lang="en-GB" altLang="de-DE" sz="1800" b="1" dirty="0" err="1">
                <a:latin typeface="Miriam Fixed" pitchFamily="49" charset="-79"/>
                <a:cs typeface="Miriam Fixed" pitchFamily="49" charset="-79"/>
              </a:rPr>
              <a:t>pulsebefore</a:t>
            </a:r>
            <a:r>
              <a:rPr lang="en-GB" altLang="de-DE" sz="1800" b="1" dirty="0">
                <a:latin typeface="Miriam Fixed" pitchFamily="49" charset="-79"/>
                <a:cs typeface="Miriam Fixed" pitchFamily="49" charset="-79"/>
              </a:rPr>
              <a:t>","</a:t>
            </a:r>
            <a:r>
              <a:rPr lang="en-GB" altLang="de-DE" sz="1800" b="1" dirty="0" err="1">
                <a:latin typeface="Miriam Fixed" pitchFamily="49" charset="-79"/>
                <a:cs typeface="Miriam Fixed" pitchFamily="49" charset="-79"/>
              </a:rPr>
              <a:t>pulseafter</a:t>
            </a:r>
            <a:r>
              <a:rPr lang="en-GB"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1" name="Inhaltsplatzhalter 2"/>
          <p:cNvSpPr txBox="1">
            <a:spLocks/>
          </p:cNvSpPr>
          <p:nvPr/>
        </p:nvSpPr>
        <p:spPr bwMode="auto">
          <a:xfrm>
            <a:off x="563955" y="1125463"/>
            <a:ext cx="746442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solidFill>
                  <a:srgbClr val="003366"/>
                </a:solidFill>
              </a:rPr>
              <a:t>Correlation</a:t>
            </a:r>
            <a:r>
              <a:rPr lang="de-DE" altLang="de-DE" sz="1800" b="1" dirty="0" smtClean="0">
                <a:solidFill>
                  <a:srgbClr val="003366"/>
                </a:solidFill>
              </a:rPr>
              <a:t> </a:t>
            </a:r>
            <a:r>
              <a:rPr lang="de-DE" altLang="de-DE" sz="1800" b="1" dirty="0" err="1" smtClean="0">
                <a:solidFill>
                  <a:srgbClr val="003366"/>
                </a:solidFill>
              </a:rPr>
              <a:t>coefficients</a:t>
            </a:r>
            <a:endParaRPr lang="de-DE" altLang="de-DE" sz="1800" i="1" dirty="0" smtClean="0">
              <a:solidFill>
                <a:srgbClr val="003366"/>
              </a:solidFill>
            </a:endParaRPr>
          </a:p>
        </p:txBody>
      </p:sp>
      <p:sp>
        <p:nvSpPr>
          <p:cNvPr id="30" name="Inhaltsplatzhalter 2"/>
          <p:cNvSpPr txBox="1">
            <a:spLocks/>
          </p:cNvSpPr>
          <p:nvPr/>
        </p:nvSpPr>
        <p:spPr bwMode="auto">
          <a:xfrm>
            <a:off x="539552" y="4851054"/>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What</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look</a:t>
            </a:r>
            <a:r>
              <a:rPr lang="de-DE" altLang="de-DE" sz="2400" dirty="0" smtClean="0">
                <a:solidFill>
                  <a:srgbClr val="003366"/>
                </a:solidFill>
              </a:rPr>
              <a:t> </a:t>
            </a:r>
            <a:r>
              <a:rPr lang="de-DE" altLang="de-DE" sz="2400" dirty="0" err="1" smtClean="0">
                <a:solidFill>
                  <a:srgbClr val="003366"/>
                </a:solidFill>
              </a:rPr>
              <a:t>for</a:t>
            </a:r>
            <a:r>
              <a:rPr lang="de-DE" altLang="de-DE" sz="2400" dirty="0" smtClean="0">
                <a:solidFill>
                  <a:srgbClr val="003366"/>
                </a:solidFill>
              </a:rPr>
              <a:t> </a:t>
            </a:r>
            <a:r>
              <a:rPr lang="de-DE" altLang="de-DE" sz="2400" dirty="0" err="1" smtClean="0">
                <a:solidFill>
                  <a:srgbClr val="003366"/>
                </a:solidFill>
              </a:rPr>
              <a:t>here</a:t>
            </a:r>
            <a:r>
              <a:rPr lang="de-DE" altLang="de-DE" sz="2400" dirty="0" smtClean="0">
                <a:solidFill>
                  <a:srgbClr val="003366"/>
                </a:solidFill>
              </a:rPr>
              <a:t>?</a:t>
            </a:r>
            <a:endParaRPr lang="de-DE" altLang="de-DE" sz="2400" i="1" dirty="0" smtClean="0">
              <a:solidFill>
                <a:srgbClr val="003366"/>
              </a:solidFill>
            </a:endParaRPr>
          </a:p>
        </p:txBody>
      </p:sp>
      <p:sp>
        <p:nvSpPr>
          <p:cNvPr id="32" name="Inhaltsplatzhalter 2"/>
          <p:cNvSpPr txBox="1">
            <a:spLocks/>
          </p:cNvSpPr>
          <p:nvPr/>
        </p:nvSpPr>
        <p:spPr bwMode="auto">
          <a:xfrm>
            <a:off x="899592" y="5229200"/>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Sign</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correlation</a:t>
            </a:r>
            <a:r>
              <a:rPr lang="de-DE" altLang="de-DE" sz="1800" dirty="0" smtClean="0">
                <a:solidFill>
                  <a:srgbClr val="003366"/>
                </a:solidFill>
              </a:rPr>
              <a:t>: positive </a:t>
            </a:r>
            <a:r>
              <a:rPr lang="de-DE" altLang="de-DE" sz="1800" dirty="0" err="1" smtClean="0">
                <a:solidFill>
                  <a:srgbClr val="003366"/>
                </a:solidFill>
              </a:rPr>
              <a:t>or</a:t>
            </a:r>
            <a:r>
              <a:rPr lang="de-DE" altLang="de-DE" sz="1800" dirty="0" smtClean="0">
                <a:solidFill>
                  <a:srgbClr val="003366"/>
                </a:solidFill>
              </a:rPr>
              <a:t> negative?</a:t>
            </a:r>
            <a:endParaRPr lang="de-DE" altLang="de-DE" sz="1800" i="1" dirty="0" smtClean="0">
              <a:solidFill>
                <a:srgbClr val="003366"/>
              </a:solidFill>
            </a:endParaRPr>
          </a:p>
        </p:txBody>
      </p:sp>
      <p:sp>
        <p:nvSpPr>
          <p:cNvPr id="33" name="Inhaltsplatzhalter 2"/>
          <p:cNvSpPr txBox="1">
            <a:spLocks/>
          </p:cNvSpPr>
          <p:nvPr/>
        </p:nvSpPr>
        <p:spPr bwMode="auto">
          <a:xfrm>
            <a:off x="1196008" y="6155582"/>
            <a:ext cx="768935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smtClean="0">
                <a:solidFill>
                  <a:srgbClr val="003366"/>
                </a:solidFill>
              </a:rPr>
              <a:t>e.g. </a:t>
            </a:r>
            <a:r>
              <a:rPr lang="de-DE" altLang="de-DE" sz="1600" dirty="0" err="1" smtClean="0">
                <a:solidFill>
                  <a:srgbClr val="003366"/>
                </a:solidFill>
              </a:rPr>
              <a:t>the</a:t>
            </a:r>
            <a:r>
              <a:rPr lang="de-DE" altLang="de-DE" sz="1600" dirty="0" smtClean="0">
                <a:solidFill>
                  <a:srgbClr val="003366"/>
                </a:solidFill>
              </a:rPr>
              <a:t> pulse after </a:t>
            </a:r>
            <a:r>
              <a:rPr lang="de-DE" altLang="de-DE" sz="1600" dirty="0" err="1" smtClean="0">
                <a:solidFill>
                  <a:srgbClr val="003366"/>
                </a:solidFill>
              </a:rPr>
              <a:t>correlates</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pulse </a:t>
            </a:r>
            <a:r>
              <a:rPr lang="de-DE" altLang="de-DE" sz="1600" dirty="0" err="1" smtClean="0">
                <a:solidFill>
                  <a:srgbClr val="003366"/>
                </a:solidFill>
              </a:rPr>
              <a:t>before</a:t>
            </a:r>
            <a:r>
              <a:rPr lang="de-DE" altLang="de-DE" sz="1600" dirty="0" smtClean="0">
                <a:solidFill>
                  <a:srgbClr val="003366"/>
                </a:solidFill>
              </a:rPr>
              <a:t>; </a:t>
            </a:r>
            <a:r>
              <a:rPr lang="de-DE" altLang="de-DE" sz="1600" dirty="0" err="1" smtClean="0">
                <a:solidFill>
                  <a:srgbClr val="003366"/>
                </a:solidFill>
              </a:rPr>
              <a:t>weight</a:t>
            </a:r>
            <a:r>
              <a:rPr lang="de-DE" altLang="de-DE" sz="1600" dirty="0" smtClean="0">
                <a:solidFill>
                  <a:srgbClr val="003366"/>
                </a:solidFill>
              </a:rPr>
              <a:t> </a:t>
            </a:r>
            <a:r>
              <a:rPr lang="de-DE" altLang="de-DE" sz="1600" dirty="0" err="1" smtClean="0">
                <a:solidFill>
                  <a:srgbClr val="003366"/>
                </a:solidFill>
              </a:rPr>
              <a:t>correlates</a:t>
            </a:r>
            <a:r>
              <a:rPr lang="de-DE" altLang="de-DE" sz="1600" dirty="0" smtClean="0">
                <a:solidFill>
                  <a:srgbClr val="003366"/>
                </a:solidFill>
              </a:rPr>
              <a:t> </a:t>
            </a:r>
            <a:r>
              <a:rPr lang="de-DE" altLang="de-DE" sz="1600" dirty="0" err="1" smtClean="0">
                <a:solidFill>
                  <a:srgbClr val="003366"/>
                </a:solidFill>
              </a:rPr>
              <a:t>with</a:t>
            </a:r>
            <a:r>
              <a:rPr lang="de-DE" altLang="de-DE" sz="1600" dirty="0" smtClean="0">
                <a:solidFill>
                  <a:srgbClr val="003366"/>
                </a:solidFill>
              </a:rPr>
              <a:t> </a:t>
            </a:r>
            <a:r>
              <a:rPr lang="de-DE" altLang="de-DE" sz="1600" dirty="0" err="1" smtClean="0">
                <a:solidFill>
                  <a:srgbClr val="003366"/>
                </a:solidFill>
              </a:rPr>
              <a:t>height</a:t>
            </a:r>
            <a:r>
              <a:rPr lang="de-DE" altLang="de-DE" sz="1600" dirty="0" smtClean="0">
                <a:solidFill>
                  <a:srgbClr val="003366"/>
                </a:solidFill>
              </a:rPr>
              <a:t> </a:t>
            </a:r>
          </a:p>
        </p:txBody>
      </p:sp>
      <p:sp>
        <p:nvSpPr>
          <p:cNvPr id="16" name="Inhaltsplatzhalter 2"/>
          <p:cNvSpPr txBox="1">
            <a:spLocks/>
          </p:cNvSpPr>
          <p:nvPr/>
        </p:nvSpPr>
        <p:spPr bwMode="auto">
          <a:xfrm>
            <a:off x="827584" y="1421829"/>
            <a:ext cx="612068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Pearson </a:t>
            </a:r>
            <a:r>
              <a:rPr lang="de-DE" altLang="de-DE" sz="1800" dirty="0" err="1" smtClean="0">
                <a:solidFill>
                  <a:srgbClr val="003366"/>
                </a:solidFill>
              </a:rPr>
              <a:t>correlation</a:t>
            </a:r>
            <a:r>
              <a:rPr lang="de-DE" altLang="de-DE" sz="1800" dirty="0" smtClean="0">
                <a:solidFill>
                  <a:srgbClr val="003366"/>
                </a:solidFill>
              </a:rPr>
              <a:t> </a:t>
            </a:r>
            <a:r>
              <a:rPr lang="de-DE" altLang="de-DE" sz="1800" dirty="0" err="1" smtClean="0">
                <a:solidFill>
                  <a:srgbClr val="003366"/>
                </a:solidFill>
              </a:rPr>
              <a:t>only</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numerical</a:t>
            </a:r>
            <a:r>
              <a:rPr lang="de-DE" altLang="de-DE" sz="1800" dirty="0" smtClean="0">
                <a:solidFill>
                  <a:srgbClr val="003366"/>
                </a:solidFill>
              </a:rPr>
              <a:t> </a:t>
            </a:r>
            <a:r>
              <a:rPr lang="de-DE" altLang="de-DE" sz="1800" dirty="0" err="1" smtClean="0">
                <a:solidFill>
                  <a:srgbClr val="003366"/>
                </a:solidFill>
              </a:rPr>
              <a:t>data</a:t>
            </a:r>
            <a:endParaRPr lang="de-DE" altLang="de-DE" sz="1800" i="1" dirty="0" smtClean="0">
              <a:solidFill>
                <a:srgbClr val="003366"/>
              </a:solidFill>
            </a:endParaRPr>
          </a:p>
        </p:txBody>
      </p:sp>
      <p:sp>
        <p:nvSpPr>
          <p:cNvPr id="17" name="Inhaltsplatzhalter 2"/>
          <p:cNvSpPr txBox="1">
            <a:spLocks/>
          </p:cNvSpPr>
          <p:nvPr/>
        </p:nvSpPr>
        <p:spPr bwMode="auto">
          <a:xfrm>
            <a:off x="827584" y="2945457"/>
            <a:ext cx="75608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Spearman </a:t>
            </a:r>
            <a:r>
              <a:rPr lang="de-DE" altLang="de-DE" sz="1800" dirty="0" err="1" smtClean="0">
                <a:solidFill>
                  <a:srgbClr val="003366"/>
                </a:solidFill>
              </a:rPr>
              <a:t>or</a:t>
            </a:r>
            <a:r>
              <a:rPr lang="de-DE" altLang="de-DE" sz="1800" dirty="0" smtClean="0">
                <a:solidFill>
                  <a:srgbClr val="003366"/>
                </a:solidFill>
              </a:rPr>
              <a:t> Kendall rank </a:t>
            </a:r>
            <a:r>
              <a:rPr lang="de-DE" altLang="de-DE" sz="1800" dirty="0" err="1" smtClean="0">
                <a:solidFill>
                  <a:srgbClr val="003366"/>
                </a:solidFill>
              </a:rPr>
              <a:t>correlation</a:t>
            </a:r>
            <a:r>
              <a:rPr lang="de-DE" altLang="de-DE" sz="1800" dirty="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ordinal</a:t>
            </a:r>
            <a:r>
              <a:rPr lang="de-DE" altLang="de-DE" sz="1800" dirty="0" smtClean="0">
                <a:solidFill>
                  <a:srgbClr val="003366"/>
                </a:solidFill>
              </a:rPr>
              <a:t> </a:t>
            </a:r>
            <a:r>
              <a:rPr lang="de-DE" altLang="de-DE" sz="1800" dirty="0" err="1" smtClean="0">
                <a:solidFill>
                  <a:srgbClr val="003366"/>
                </a:solidFill>
              </a:rPr>
              <a:t>data</a:t>
            </a:r>
            <a:endParaRPr lang="de-DE" altLang="de-DE" sz="1800" i="1" dirty="0" smtClean="0">
              <a:solidFill>
                <a:srgbClr val="003366"/>
              </a:solidFill>
            </a:endParaRPr>
          </a:p>
        </p:txBody>
      </p:sp>
      <p:sp>
        <p:nvSpPr>
          <p:cNvPr id="18" name="Inhaltsplatzhalter 2"/>
          <p:cNvSpPr txBox="1">
            <a:spLocks/>
          </p:cNvSpPr>
          <p:nvPr/>
        </p:nvSpPr>
        <p:spPr bwMode="auto">
          <a:xfrm>
            <a:off x="1259632" y="3284984"/>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cor</a:t>
            </a:r>
            <a:r>
              <a:rPr lang="en-GB" altLang="de-DE" sz="1800" b="1" dirty="0" smtClean="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pulsedata</a:t>
            </a:r>
            <a:r>
              <a:rPr lang="en-GB" altLang="de-DE" sz="1800" b="1" dirty="0" smtClean="0">
                <a:latin typeface="Miriam Fixed" pitchFamily="49" charset="-79"/>
                <a:cs typeface="Miriam Fixed" pitchFamily="49" charset="-79"/>
              </a:rPr>
              <a:t>[</a:t>
            </a:r>
            <a:r>
              <a:rPr lang="en-GB" altLang="de-DE" sz="1800" dirty="0" err="1" smtClean="0">
                <a:solidFill>
                  <a:srgbClr val="003366"/>
                </a:solidFill>
                <a:latin typeface="+mj-lt"/>
                <a:cs typeface="Miriam Fixed" pitchFamily="49" charset="-79"/>
              </a:rPr>
              <a:t>etc</a:t>
            </a:r>
            <a:r>
              <a:rPr lang="en-GB" altLang="de-DE" sz="1800" b="1" dirty="0" smtClean="0">
                <a:latin typeface="Miriam Fixed" pitchFamily="49" charset="-79"/>
                <a:cs typeface="Miriam Fixed" pitchFamily="49" charset="-79"/>
              </a:rPr>
              <a:t>], method=</a:t>
            </a:r>
            <a:r>
              <a:rPr lang="en-GB" altLang="de-DE" sz="1800" b="1" dirty="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spearman</a:t>
            </a:r>
            <a:r>
              <a:rPr lang="en-GB" altLang="de-DE" sz="1800" b="1" dirty="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701" y="3645024"/>
            <a:ext cx="4951532" cy="85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Inhaltsplatzhalter 2"/>
          <p:cNvSpPr txBox="1">
            <a:spLocks/>
          </p:cNvSpPr>
          <p:nvPr/>
        </p:nvSpPr>
        <p:spPr bwMode="auto">
          <a:xfrm>
            <a:off x="1259632" y="4496991"/>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cor</a:t>
            </a:r>
            <a:r>
              <a:rPr lang="en-GB" altLang="de-DE" sz="1800" b="1" dirty="0" smtClean="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pulsedata</a:t>
            </a:r>
            <a:r>
              <a:rPr lang="en-GB" altLang="de-DE" sz="1800" b="1" dirty="0" smtClean="0">
                <a:latin typeface="Miriam Fixed" pitchFamily="49" charset="-79"/>
                <a:cs typeface="Miriam Fixed" pitchFamily="49" charset="-79"/>
              </a:rPr>
              <a:t>[</a:t>
            </a:r>
            <a:r>
              <a:rPr lang="en-GB" altLang="de-DE" sz="1800" dirty="0" err="1">
                <a:solidFill>
                  <a:srgbClr val="003366"/>
                </a:solidFill>
                <a:cs typeface="Miriam Fixed" pitchFamily="49" charset="-79"/>
              </a:rPr>
              <a:t>etc</a:t>
            </a:r>
            <a:r>
              <a:rPr lang="en-GB" altLang="de-DE" sz="1800" b="1" dirty="0" smtClean="0">
                <a:latin typeface="Miriam Fixed" pitchFamily="49" charset="-79"/>
                <a:cs typeface="Miriam Fixed" pitchFamily="49" charset="-79"/>
              </a:rPr>
              <a:t>], method=</a:t>
            </a:r>
            <a:r>
              <a:rPr lang="en-GB" altLang="de-DE" sz="1800" b="1" dirty="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kendall</a:t>
            </a:r>
            <a:r>
              <a:rPr lang="en-GB" altLang="de-DE" sz="1800" b="1" dirty="0">
                <a:latin typeface="Miriam Fixed" pitchFamily="49" charset="-79"/>
                <a:cs typeface="Miriam Fixed" pitchFamily="49" charset="-79"/>
              </a:rPr>
              <a:t>"</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2" name="Inhaltsplatzhalter 2"/>
          <p:cNvSpPr txBox="1">
            <a:spLocks/>
          </p:cNvSpPr>
          <p:nvPr/>
        </p:nvSpPr>
        <p:spPr bwMode="auto">
          <a:xfrm>
            <a:off x="899592" y="552561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Strength</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correlation</a:t>
            </a:r>
            <a:r>
              <a:rPr lang="de-DE" altLang="de-DE" sz="1800" dirty="0" smtClean="0">
                <a:solidFill>
                  <a:srgbClr val="003366"/>
                </a:solidFill>
              </a:rPr>
              <a:t>: </a:t>
            </a:r>
            <a:r>
              <a:rPr lang="de-DE" altLang="de-DE" sz="1800" dirty="0" err="1" smtClean="0">
                <a:solidFill>
                  <a:srgbClr val="003366"/>
                </a:solidFill>
              </a:rPr>
              <a:t>close</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1 </a:t>
            </a:r>
            <a:r>
              <a:rPr lang="de-DE" altLang="de-DE" sz="1800" dirty="0" err="1" smtClean="0">
                <a:solidFill>
                  <a:srgbClr val="003366"/>
                </a:solidFill>
              </a:rPr>
              <a:t>or</a:t>
            </a:r>
            <a:r>
              <a:rPr lang="de-DE" altLang="de-DE" sz="1800" dirty="0" smtClean="0">
                <a:solidFill>
                  <a:srgbClr val="003366"/>
                </a:solidFill>
              </a:rPr>
              <a:t> </a:t>
            </a:r>
            <a:r>
              <a:rPr lang="de-DE" altLang="de-DE" sz="1800" dirty="0" err="1" smtClean="0">
                <a:solidFill>
                  <a:srgbClr val="003366"/>
                </a:solidFill>
              </a:rPr>
              <a:t>close</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0?</a:t>
            </a:r>
            <a:endParaRPr lang="de-DE" altLang="de-DE" sz="1800" i="1" dirty="0" smtClean="0">
              <a:solidFill>
                <a:srgbClr val="003366"/>
              </a:solidFill>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060848"/>
            <a:ext cx="4948557" cy="884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Inhaltsplatzhalter 2"/>
          <p:cNvSpPr txBox="1">
            <a:spLocks/>
          </p:cNvSpPr>
          <p:nvPr/>
        </p:nvSpPr>
        <p:spPr bwMode="auto">
          <a:xfrm>
            <a:off x="899592" y="5805264"/>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there</a:t>
            </a:r>
            <a:r>
              <a:rPr lang="de-DE" altLang="de-DE" sz="1800" dirty="0" smtClean="0">
                <a:solidFill>
                  <a:srgbClr val="003366"/>
                </a:solidFill>
              </a:rPr>
              <a:t> </a:t>
            </a:r>
            <a:r>
              <a:rPr lang="de-DE" altLang="de-DE" sz="1800" dirty="0" err="1" smtClean="0">
                <a:solidFill>
                  <a:srgbClr val="003366"/>
                </a:solidFill>
              </a:rPr>
              <a:t>major</a:t>
            </a:r>
            <a:r>
              <a:rPr lang="de-DE" altLang="de-DE" sz="1800" dirty="0" smtClean="0">
                <a:solidFill>
                  <a:srgbClr val="003366"/>
                </a:solidFill>
              </a:rPr>
              <a:t> </a:t>
            </a:r>
            <a:r>
              <a:rPr lang="de-DE" altLang="de-DE" sz="1800" dirty="0" err="1" smtClean="0">
                <a:solidFill>
                  <a:srgbClr val="003366"/>
                </a:solidFill>
              </a:rPr>
              <a:t>difference</a:t>
            </a:r>
            <a:r>
              <a:rPr lang="de-DE" altLang="de-DE" sz="1800" dirty="0" smtClean="0">
                <a:solidFill>
                  <a:srgbClr val="003366"/>
                </a:solidFill>
              </a:rPr>
              <a:t> </a:t>
            </a:r>
            <a:r>
              <a:rPr lang="de-DE" altLang="de-DE" sz="1800" dirty="0" err="1" smtClean="0">
                <a:solidFill>
                  <a:srgbClr val="003366"/>
                </a:solidFill>
              </a:rPr>
              <a:t>between</a:t>
            </a:r>
            <a:r>
              <a:rPr lang="de-DE" altLang="de-DE" sz="1800" dirty="0" smtClean="0">
                <a:solidFill>
                  <a:srgbClr val="003366"/>
                </a:solidFill>
              </a:rPr>
              <a:t> Pearson/Spearman: </a:t>
            </a:r>
            <a:r>
              <a:rPr lang="de-DE" altLang="de-DE" sz="1800" dirty="0" err="1" smtClean="0">
                <a:solidFill>
                  <a:srgbClr val="003366"/>
                </a:solidFill>
              </a:rPr>
              <a:t>nonlinearity</a:t>
            </a:r>
            <a:r>
              <a:rPr lang="de-DE" altLang="de-DE" sz="1800" dirty="0" smtClean="0">
                <a:solidFill>
                  <a:srgbClr val="003366"/>
                </a:solidFill>
              </a:rPr>
              <a:t>?</a:t>
            </a:r>
            <a:endParaRPr lang="de-DE" altLang="de-DE" sz="1800" i="1" dirty="0" smtClean="0">
              <a:solidFill>
                <a:srgbClr val="003366"/>
              </a:solidFill>
            </a:endParaRPr>
          </a:p>
        </p:txBody>
      </p:sp>
      <p:sp>
        <p:nvSpPr>
          <p:cNvPr id="24" name="Inhaltsplatzhalter 2"/>
          <p:cNvSpPr txBox="1">
            <a:spLocks/>
          </p:cNvSpPr>
          <p:nvPr/>
        </p:nvSpPr>
        <p:spPr bwMode="auto">
          <a:xfrm>
            <a:off x="899592" y="6461720"/>
            <a:ext cx="39604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Cave: </a:t>
            </a:r>
            <a:r>
              <a:rPr lang="de-DE" altLang="de-DE" sz="1800" b="1" dirty="0" err="1" smtClean="0">
                <a:solidFill>
                  <a:srgbClr val="003366"/>
                </a:solidFill>
              </a:rPr>
              <a:t>correlation</a:t>
            </a:r>
            <a:r>
              <a:rPr lang="de-DE" altLang="de-DE" sz="1800" b="1" dirty="0" smtClean="0">
                <a:solidFill>
                  <a:srgbClr val="003366"/>
                </a:solidFill>
              </a:rPr>
              <a:t> </a:t>
            </a:r>
            <a:r>
              <a:rPr lang="de-DE" altLang="de-DE" sz="1800" b="1" dirty="0" err="1" smtClean="0">
                <a:solidFill>
                  <a:srgbClr val="003366"/>
                </a:solidFill>
              </a:rPr>
              <a:t>is</a:t>
            </a:r>
            <a:r>
              <a:rPr lang="de-DE" altLang="de-DE" sz="1800" b="1" dirty="0" smtClean="0">
                <a:solidFill>
                  <a:srgbClr val="003366"/>
                </a:solidFill>
              </a:rPr>
              <a:t> not </a:t>
            </a:r>
            <a:r>
              <a:rPr lang="de-DE" altLang="de-DE" sz="1800" b="1" dirty="0" err="1" smtClean="0">
                <a:solidFill>
                  <a:srgbClr val="003366"/>
                </a:solidFill>
              </a:rPr>
              <a:t>causation</a:t>
            </a:r>
            <a:r>
              <a:rPr lang="de-DE" altLang="de-DE" sz="1800" b="1" dirty="0" smtClean="0">
                <a:solidFill>
                  <a:srgbClr val="003366"/>
                </a:solidFill>
              </a:rPr>
              <a:t>!</a:t>
            </a:r>
            <a:endParaRPr lang="de-DE" altLang="de-DE" sz="1800" b="1" i="1" dirty="0" smtClean="0">
              <a:solidFill>
                <a:srgbClr val="003366"/>
              </a:solidFill>
            </a:endParaRPr>
          </a:p>
        </p:txBody>
      </p:sp>
    </p:spTree>
    <p:extLst>
      <p:ext uri="{BB962C8B-B14F-4D97-AF65-F5344CB8AC3E}">
        <p14:creationId xmlns:p14="http://schemas.microsoft.com/office/powerpoint/2010/main" val="165916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500"/>
                                        <p:tgtEl>
                                          <p:spTgt spid="133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nodeType="afterEffect">
                                  <p:stCondLst>
                                    <p:cond delay="0"/>
                                  </p:stCondLst>
                                  <p:childTnLst>
                                    <p:set>
                                      <p:cBhvr>
                                        <p:cTn id="24" dur="1" fill="hold">
                                          <p:stCondLst>
                                            <p:cond delay="0"/>
                                          </p:stCondLst>
                                        </p:cTn>
                                        <p:tgtEl>
                                          <p:spTgt spid="13315"/>
                                        </p:tgtEl>
                                        <p:attrNameLst>
                                          <p:attrName>style.visibility</p:attrName>
                                        </p:attrNameLst>
                                      </p:cBhvr>
                                      <p:to>
                                        <p:strVal val="visible"/>
                                      </p:to>
                                    </p:set>
                                    <p:animEffect transition="in" filter="fade">
                                      <p:cBhvr>
                                        <p:cTn id="25" dur="500"/>
                                        <p:tgtEl>
                                          <p:spTgt spid="1331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2" grpId="0"/>
      <p:bldP spid="33" grpId="0"/>
      <p:bldP spid="16" grpId="0"/>
      <p:bldP spid="17" grpId="0"/>
      <p:bldP spid="18" grpId="0"/>
      <p:bldP spid="20" grpId="0"/>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074" y="1994996"/>
            <a:ext cx="2342054" cy="268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36" y="1988840"/>
            <a:ext cx="2350904" cy="269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354" y="1991423"/>
            <a:ext cx="2342054" cy="268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Inhaltsplatzhalter 2"/>
          <p:cNvSpPr txBox="1">
            <a:spLocks/>
          </p:cNvSpPr>
          <p:nvPr/>
        </p:nvSpPr>
        <p:spPr bwMode="auto">
          <a:xfrm>
            <a:off x="179512" y="548680"/>
            <a:ext cx="8964488"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smtClean="0">
                <a:solidFill>
                  <a:srgbClr val="003366"/>
                </a:solidFill>
              </a:rPr>
              <a:t>The QQ-plot </a:t>
            </a:r>
            <a:r>
              <a:rPr lang="de-DE" altLang="de-DE" dirty="0" err="1" smtClean="0">
                <a:solidFill>
                  <a:srgbClr val="003366"/>
                </a:solidFill>
              </a:rPr>
              <a:t>for</a:t>
            </a:r>
            <a:endParaRPr lang="de-DE" altLang="de-DE" sz="3200" dirty="0">
              <a:solidFill>
                <a:srgbClr val="003366"/>
              </a:solidFill>
            </a:endParaRPr>
          </a:p>
        </p:txBody>
      </p:sp>
      <p:sp>
        <p:nvSpPr>
          <p:cNvPr id="26" name="Inhaltsplatzhalter 2"/>
          <p:cNvSpPr txBox="1">
            <a:spLocks/>
          </p:cNvSpPr>
          <p:nvPr/>
        </p:nvSpPr>
        <p:spPr bwMode="auto">
          <a:xfrm>
            <a:off x="611560" y="1043008"/>
            <a:ext cx="83529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smtClean="0">
                <a:solidFill>
                  <a:srgbClr val="003366"/>
                </a:solidFill>
              </a:rPr>
              <a:t>3. </a:t>
            </a:r>
            <a:r>
              <a:rPr lang="de-DE" altLang="de-DE" sz="2000" dirty="0" err="1" smtClean="0">
                <a:solidFill>
                  <a:srgbClr val="003366"/>
                </a:solidFill>
              </a:rPr>
              <a:t>assessing</a:t>
            </a:r>
            <a:r>
              <a:rPr lang="de-DE" altLang="de-DE" sz="2000" dirty="0" smtClean="0">
                <a:solidFill>
                  <a:srgbClr val="003366"/>
                </a:solidFill>
              </a:rPr>
              <a:t> </a:t>
            </a:r>
            <a:r>
              <a:rPr lang="de-DE" altLang="de-DE" sz="2000" dirty="0" err="1" smtClean="0">
                <a:solidFill>
                  <a:srgbClr val="003366"/>
                </a:solidFill>
              </a:rPr>
              <a:t>quantiles</a:t>
            </a:r>
            <a:r>
              <a:rPr lang="de-DE" altLang="de-DE" sz="2000" dirty="0" smtClean="0">
                <a:solidFill>
                  <a:srgbClr val="003366"/>
                </a:solidFill>
              </a:rPr>
              <a:t>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single</a:t>
            </a:r>
            <a:r>
              <a:rPr lang="de-DE" altLang="de-DE" sz="2000" dirty="0" smtClean="0">
                <a:solidFill>
                  <a:srgbClr val="003366"/>
                </a:solidFill>
              </a:rPr>
              <a:t> variables w.r.t. </a:t>
            </a:r>
            <a:r>
              <a:rPr lang="de-DE" altLang="de-DE" sz="2000" dirty="0" err="1" smtClean="0">
                <a:solidFill>
                  <a:srgbClr val="003366"/>
                </a:solidFill>
              </a:rPr>
              <a:t>baseline</a:t>
            </a:r>
            <a:r>
              <a:rPr lang="de-DE" altLang="de-DE" sz="2000" dirty="0" smtClean="0">
                <a:solidFill>
                  <a:srgbClr val="003366"/>
                </a:solidFill>
              </a:rPr>
              <a:t> </a:t>
            </a:r>
            <a:r>
              <a:rPr lang="de-DE" altLang="de-DE" sz="2000" dirty="0" err="1" smtClean="0">
                <a:solidFill>
                  <a:srgbClr val="003366"/>
                </a:solidFill>
              </a:rPr>
              <a:t>distribution</a:t>
            </a:r>
            <a:endParaRPr lang="de-DE" altLang="de-DE" sz="2000" i="1" dirty="0" smtClean="0">
              <a:solidFill>
                <a:srgbClr val="003366"/>
              </a:solidFill>
            </a:endParaRPr>
          </a:p>
        </p:txBody>
      </p:sp>
      <p:sp>
        <p:nvSpPr>
          <p:cNvPr id="20" name="Inhaltsplatzhalter 2"/>
          <p:cNvSpPr txBox="1">
            <a:spLocks/>
          </p:cNvSpPr>
          <p:nvPr/>
        </p:nvSpPr>
        <p:spPr bwMode="auto">
          <a:xfrm>
            <a:off x="2555776" y="4600584"/>
            <a:ext cx="489654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qqnorm</a:t>
            </a:r>
            <a:r>
              <a:rPr lang="en-GB" altLang="de-DE" sz="1800" b="1" dirty="0" smtClean="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pulsedata$pulsebefore</a:t>
            </a:r>
            <a:r>
              <a:rPr lang="en-GB" altLang="de-DE" sz="1800" b="1" dirty="0" smtClean="0">
                <a:latin typeface="Miriam Fixed" pitchFamily="49" charset="-79"/>
                <a:cs typeface="Miriam Fixed" pitchFamily="49" charset="-79"/>
              </a:rPr>
              <a:t>, </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1" name="Inhaltsplatzhalter 2"/>
          <p:cNvSpPr txBox="1">
            <a:spLocks/>
          </p:cNvSpPr>
          <p:nvPr/>
        </p:nvSpPr>
        <p:spPr bwMode="auto">
          <a:xfrm>
            <a:off x="179513" y="4610312"/>
            <a:ext cx="266429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Normal QQ-plot</a:t>
            </a:r>
            <a:endParaRPr lang="de-DE" altLang="de-DE" sz="1800" i="1" dirty="0" smtClean="0">
              <a:solidFill>
                <a:srgbClr val="003366"/>
              </a:solidFill>
            </a:endParaRPr>
          </a:p>
        </p:txBody>
      </p:sp>
      <p:sp>
        <p:nvSpPr>
          <p:cNvPr id="23" name="Inhaltsplatzhalter 2"/>
          <p:cNvSpPr txBox="1">
            <a:spLocks/>
          </p:cNvSpPr>
          <p:nvPr/>
        </p:nvSpPr>
        <p:spPr bwMode="auto">
          <a:xfrm>
            <a:off x="889864" y="1691080"/>
            <a:ext cx="83529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smtClean="0">
                <a:solidFill>
                  <a:srgbClr val="003366"/>
                </a:solidFill>
              </a:rPr>
              <a:t>comparing</a:t>
            </a:r>
            <a:r>
              <a:rPr lang="de-DE" altLang="de-DE" sz="2000" dirty="0" smtClean="0">
                <a:solidFill>
                  <a:srgbClr val="003366"/>
                </a:solidFill>
              </a:rPr>
              <a:t> sample </a:t>
            </a:r>
            <a:r>
              <a:rPr lang="de-DE" altLang="de-DE" sz="2000" dirty="0" err="1" smtClean="0">
                <a:solidFill>
                  <a:srgbClr val="003366"/>
                </a:solidFill>
              </a:rPr>
              <a:t>quantiles</a:t>
            </a:r>
            <a:r>
              <a:rPr lang="de-DE" altLang="de-DE" sz="2000" dirty="0" smtClean="0">
                <a:solidFill>
                  <a:srgbClr val="003366"/>
                </a:solidFill>
              </a:rPr>
              <a:t>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one</a:t>
            </a:r>
            <a:r>
              <a:rPr lang="de-DE" altLang="de-DE" sz="2000" dirty="0" smtClean="0">
                <a:solidFill>
                  <a:srgbClr val="003366"/>
                </a:solidFill>
              </a:rPr>
              <a:t> variable in </a:t>
            </a:r>
            <a:r>
              <a:rPr lang="de-DE" altLang="de-DE" sz="2000" dirty="0" err="1" smtClean="0">
                <a:solidFill>
                  <a:srgbClr val="003366"/>
                </a:solidFill>
              </a:rPr>
              <a:t>two</a:t>
            </a:r>
            <a:r>
              <a:rPr lang="de-DE" altLang="de-DE" sz="2000" dirty="0" smtClean="0">
                <a:solidFill>
                  <a:srgbClr val="003366"/>
                </a:solidFill>
              </a:rPr>
              <a:t> </a:t>
            </a:r>
            <a:r>
              <a:rPr lang="de-DE" altLang="de-DE" sz="2000" dirty="0" err="1" smtClean="0">
                <a:solidFill>
                  <a:srgbClr val="003366"/>
                </a:solidFill>
              </a:rPr>
              <a:t>groups</a:t>
            </a:r>
            <a:endParaRPr lang="de-DE" altLang="de-DE" sz="2000" i="1" dirty="0" smtClean="0">
              <a:solidFill>
                <a:srgbClr val="003366"/>
              </a:solidFill>
            </a:endParaRPr>
          </a:p>
        </p:txBody>
      </p:sp>
      <p:sp>
        <p:nvSpPr>
          <p:cNvPr id="24" name="Inhaltsplatzhalter 2"/>
          <p:cNvSpPr txBox="1">
            <a:spLocks/>
          </p:cNvSpPr>
          <p:nvPr/>
        </p:nvSpPr>
        <p:spPr bwMode="auto">
          <a:xfrm>
            <a:off x="179512" y="4917800"/>
            <a:ext cx="218767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Baseline QQ-plot</a:t>
            </a:r>
            <a:endParaRPr lang="de-DE" altLang="de-DE" sz="1800" i="1" dirty="0" smtClean="0">
              <a:solidFill>
                <a:srgbClr val="003366"/>
              </a:solidFill>
            </a:endParaRPr>
          </a:p>
        </p:txBody>
      </p:sp>
      <p:sp>
        <p:nvSpPr>
          <p:cNvPr id="25" name="Inhaltsplatzhalter 2"/>
          <p:cNvSpPr txBox="1">
            <a:spLocks/>
          </p:cNvSpPr>
          <p:nvPr/>
        </p:nvSpPr>
        <p:spPr bwMode="auto">
          <a:xfrm>
            <a:off x="179512" y="5146120"/>
            <a:ext cx="273630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100" dirty="0" smtClean="0">
                <a:solidFill>
                  <a:srgbClr val="003366"/>
                </a:solidFill>
              </a:rPr>
              <a:t>(not </a:t>
            </a:r>
            <a:r>
              <a:rPr lang="de-DE" altLang="de-DE" sz="1100" dirty="0" err="1" smtClean="0">
                <a:solidFill>
                  <a:srgbClr val="003366"/>
                </a:solidFill>
              </a:rPr>
              <a:t>necessarily</a:t>
            </a:r>
            <a:r>
              <a:rPr lang="de-DE" altLang="de-DE" sz="1100" dirty="0" smtClean="0">
                <a:solidFill>
                  <a:srgbClr val="003366"/>
                </a:solidFill>
              </a:rPr>
              <a:t> normal </a:t>
            </a:r>
            <a:r>
              <a:rPr lang="de-DE" altLang="de-DE" sz="1100" dirty="0" err="1" smtClean="0">
                <a:solidFill>
                  <a:srgbClr val="003366"/>
                </a:solidFill>
              </a:rPr>
              <a:t>baseline</a:t>
            </a:r>
            <a:r>
              <a:rPr lang="de-DE" altLang="de-DE" sz="1100" dirty="0" smtClean="0">
                <a:solidFill>
                  <a:srgbClr val="003366"/>
                </a:solidFill>
              </a:rPr>
              <a:t>)</a:t>
            </a:r>
            <a:endParaRPr lang="de-DE" altLang="de-DE" sz="1100" i="1" dirty="0" smtClean="0">
              <a:solidFill>
                <a:srgbClr val="003366"/>
              </a:solidFill>
            </a:endParaRPr>
          </a:p>
        </p:txBody>
      </p:sp>
      <p:sp>
        <p:nvSpPr>
          <p:cNvPr id="27" name="Inhaltsplatzhalter 2"/>
          <p:cNvSpPr txBox="1">
            <a:spLocks/>
          </p:cNvSpPr>
          <p:nvPr/>
        </p:nvSpPr>
        <p:spPr bwMode="auto">
          <a:xfrm>
            <a:off x="2555776" y="4878888"/>
            <a:ext cx="60121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qqplot</a:t>
            </a:r>
            <a:r>
              <a:rPr lang="en-GB" altLang="de-DE" sz="1800" b="1" dirty="0" smtClean="0">
                <a:latin typeface="Miriam Fixed" pitchFamily="49" charset="-79"/>
                <a:cs typeface="Miriam Fixed" pitchFamily="49" charset="-79"/>
              </a:rPr>
              <a:t>(</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 distribution = </a:t>
            </a:r>
            <a:r>
              <a:rPr lang="en-GB" altLang="de-DE" sz="1800" b="1" dirty="0" err="1" smtClean="0">
                <a:latin typeface="Miriam Fixed" pitchFamily="49" charset="-79"/>
                <a:cs typeface="Miriam Fixed" pitchFamily="49" charset="-79"/>
              </a:rPr>
              <a:t>q</a:t>
            </a:r>
            <a:r>
              <a:rPr lang="en-GB" altLang="de-DE" sz="1200" dirty="0" err="1" smtClean="0">
                <a:solidFill>
                  <a:srgbClr val="003366"/>
                </a:solidFill>
                <a:cs typeface="Miriam Fixed" pitchFamily="49" charset="-79"/>
              </a:rPr>
              <a:t>distributionname</a:t>
            </a:r>
            <a:r>
              <a:rPr lang="en-GB"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 </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28" name="Inhaltsplatzhalter 2"/>
          <p:cNvSpPr txBox="1">
            <a:spLocks/>
          </p:cNvSpPr>
          <p:nvPr/>
        </p:nvSpPr>
        <p:spPr bwMode="auto">
          <a:xfrm>
            <a:off x="179512" y="5503592"/>
            <a:ext cx="259228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Bivariate</a:t>
            </a:r>
            <a:r>
              <a:rPr lang="de-DE" altLang="de-DE" sz="1800" dirty="0" smtClean="0">
                <a:solidFill>
                  <a:srgbClr val="003366"/>
                </a:solidFill>
              </a:rPr>
              <a:t> QQ-plot</a:t>
            </a:r>
            <a:endParaRPr lang="de-DE" altLang="de-DE" sz="1800" i="1" dirty="0" smtClean="0">
              <a:solidFill>
                <a:srgbClr val="003366"/>
              </a:solidFill>
            </a:endParaRPr>
          </a:p>
        </p:txBody>
      </p:sp>
      <p:sp>
        <p:nvSpPr>
          <p:cNvPr id="30" name="Inhaltsplatzhalter 2"/>
          <p:cNvSpPr txBox="1">
            <a:spLocks/>
          </p:cNvSpPr>
          <p:nvPr/>
        </p:nvSpPr>
        <p:spPr bwMode="auto">
          <a:xfrm>
            <a:off x="611560" y="1382248"/>
            <a:ext cx="83529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a:solidFill>
                  <a:srgbClr val="003366"/>
                </a:solidFill>
              </a:rPr>
              <a:t>4</a:t>
            </a:r>
            <a:r>
              <a:rPr lang="de-DE" altLang="de-DE" sz="2000" b="1" dirty="0" smtClean="0">
                <a:solidFill>
                  <a:srgbClr val="003366"/>
                </a:solidFill>
              </a:rPr>
              <a:t>. </a:t>
            </a:r>
            <a:r>
              <a:rPr lang="de-DE" altLang="de-DE" sz="2000" dirty="0" err="1" smtClean="0">
                <a:solidFill>
                  <a:srgbClr val="003366"/>
                </a:solidFill>
              </a:rPr>
              <a:t>comparing</a:t>
            </a:r>
            <a:r>
              <a:rPr lang="de-DE" altLang="de-DE" sz="2000" dirty="0" smtClean="0">
                <a:solidFill>
                  <a:srgbClr val="003366"/>
                </a:solidFill>
              </a:rPr>
              <a:t> sample </a:t>
            </a:r>
            <a:r>
              <a:rPr lang="de-DE" altLang="de-DE" sz="2000" dirty="0" err="1" smtClean="0">
                <a:solidFill>
                  <a:srgbClr val="003366"/>
                </a:solidFill>
              </a:rPr>
              <a:t>quantiles</a:t>
            </a:r>
            <a:r>
              <a:rPr lang="de-DE" altLang="de-DE" sz="2000" dirty="0" smtClean="0">
                <a:solidFill>
                  <a:srgbClr val="003366"/>
                </a:solidFill>
              </a:rPr>
              <a:t>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two</a:t>
            </a:r>
            <a:r>
              <a:rPr lang="de-DE" altLang="de-DE" sz="2000" dirty="0" smtClean="0">
                <a:solidFill>
                  <a:srgbClr val="003366"/>
                </a:solidFill>
              </a:rPr>
              <a:t> different variables</a:t>
            </a:r>
            <a:endParaRPr lang="de-DE" altLang="de-DE" sz="2000" i="1" dirty="0" smtClean="0">
              <a:solidFill>
                <a:srgbClr val="003366"/>
              </a:solidFill>
            </a:endParaRPr>
          </a:p>
        </p:txBody>
      </p:sp>
      <p:sp>
        <p:nvSpPr>
          <p:cNvPr id="31" name="Inhaltsplatzhalter 2"/>
          <p:cNvSpPr txBox="1">
            <a:spLocks/>
          </p:cNvSpPr>
          <p:nvPr/>
        </p:nvSpPr>
        <p:spPr bwMode="auto">
          <a:xfrm>
            <a:off x="179512" y="5834448"/>
            <a:ext cx="259228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Two</a:t>
            </a:r>
            <a:r>
              <a:rPr lang="de-DE" altLang="de-DE" sz="1800" dirty="0" smtClean="0">
                <a:solidFill>
                  <a:srgbClr val="003366"/>
                </a:solidFill>
              </a:rPr>
              <a:t>-sample QQ-plot</a:t>
            </a:r>
            <a:endParaRPr lang="de-DE" altLang="de-DE" sz="1800" i="1" dirty="0" smtClean="0">
              <a:solidFill>
                <a:srgbClr val="003366"/>
              </a:solidFill>
            </a:endParaRPr>
          </a:p>
        </p:txBody>
      </p:sp>
      <p:sp>
        <p:nvSpPr>
          <p:cNvPr id="35" name="Inhaltsplatzhalter 2"/>
          <p:cNvSpPr txBox="1">
            <a:spLocks/>
          </p:cNvSpPr>
          <p:nvPr/>
        </p:nvSpPr>
        <p:spPr bwMode="auto">
          <a:xfrm>
            <a:off x="2555776" y="5175304"/>
            <a:ext cx="60121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qqline</a:t>
            </a:r>
            <a:r>
              <a:rPr lang="en-GB" altLang="de-DE" sz="1800" b="1" dirty="0" smtClean="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pulsedata$pulsebefore,</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41" name="Inhaltsplatzhalter 2"/>
          <p:cNvSpPr txBox="1">
            <a:spLocks/>
          </p:cNvSpPr>
          <p:nvPr/>
        </p:nvSpPr>
        <p:spPr bwMode="auto">
          <a:xfrm>
            <a:off x="7452320" y="5227856"/>
            <a:ext cx="86409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dirty="0" err="1" smtClean="0">
                <a:solidFill>
                  <a:srgbClr val="003366"/>
                </a:solidFill>
              </a:rPr>
              <a:t>for</a:t>
            </a:r>
            <a:r>
              <a:rPr lang="de-DE" altLang="de-DE" sz="1400" dirty="0" smtClean="0">
                <a:solidFill>
                  <a:srgbClr val="003366"/>
                </a:solidFill>
              </a:rPr>
              <a:t> </a:t>
            </a:r>
            <a:r>
              <a:rPr lang="de-DE" altLang="de-DE" sz="1400" dirty="0" err="1" smtClean="0">
                <a:solidFill>
                  <a:srgbClr val="003366"/>
                </a:solidFill>
              </a:rPr>
              <a:t>line</a:t>
            </a:r>
            <a:endParaRPr lang="de-DE" altLang="de-DE" sz="1400" i="1" dirty="0" smtClean="0">
              <a:solidFill>
                <a:srgbClr val="003366"/>
              </a:solidFill>
            </a:endParaRPr>
          </a:p>
        </p:txBody>
      </p:sp>
      <p:sp>
        <p:nvSpPr>
          <p:cNvPr id="43" name="Inhaltsplatzhalter 2"/>
          <p:cNvSpPr txBox="1">
            <a:spLocks/>
          </p:cNvSpPr>
          <p:nvPr/>
        </p:nvSpPr>
        <p:spPr bwMode="auto">
          <a:xfrm>
            <a:off x="2555776" y="5517232"/>
            <a:ext cx="770485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qqplot</a:t>
            </a:r>
            <a:r>
              <a:rPr lang="en-GB" altLang="de-DE" sz="1800" b="1" dirty="0" smtClean="0">
                <a:latin typeface="Miriam Fixed" pitchFamily="49" charset="-79"/>
                <a:cs typeface="Miriam Fixed" pitchFamily="49" charset="-79"/>
              </a:rPr>
              <a:t>(</a:t>
            </a:r>
            <a:r>
              <a:rPr lang="en-GB" altLang="de-DE" sz="1800" b="1" dirty="0" err="1" smtClean="0">
                <a:latin typeface="Miriam Fixed" pitchFamily="49" charset="-79"/>
                <a:cs typeface="Miriam Fixed" pitchFamily="49" charset="-79"/>
              </a:rPr>
              <a:t>pulsedata$pulsebefore</a:t>
            </a:r>
            <a:r>
              <a:rPr lang="en-GB" altLang="de-DE" sz="1800" b="1" dirty="0">
                <a:latin typeface="Miriam Fixed" pitchFamily="49" charset="-79"/>
                <a:cs typeface="Miriam Fixed" pitchFamily="49" charset="-79"/>
              </a:rPr>
              <a:t>, </a:t>
            </a:r>
            <a:r>
              <a:rPr lang="en-GB" altLang="de-DE" sz="1800" b="1" dirty="0" err="1" smtClean="0">
                <a:latin typeface="Miriam Fixed" pitchFamily="49" charset="-79"/>
                <a:cs typeface="Miriam Fixed" pitchFamily="49" charset="-79"/>
              </a:rPr>
              <a:t>pulsedata$pulseafter</a:t>
            </a:r>
            <a:r>
              <a:rPr lang="en-GB" altLang="de-DE" sz="1800" b="1" dirty="0" smtClean="0">
                <a:latin typeface="Miriam Fixed" pitchFamily="49" charset="-79"/>
                <a:cs typeface="Miriam Fixed" pitchFamily="49" charset="-79"/>
              </a:rPr>
              <a:t>,</a:t>
            </a:r>
            <a:r>
              <a:rPr lang="en-GB" altLang="de-DE" sz="1800" dirty="0">
                <a:solidFill>
                  <a:srgbClr val="003366"/>
                </a:solidFill>
                <a:cs typeface="Miriam Fixed" pitchFamily="49" charset="-79"/>
              </a:rPr>
              <a:t>.</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44" name="Inhaltsplatzhalter 2"/>
          <p:cNvSpPr txBox="1">
            <a:spLocks/>
          </p:cNvSpPr>
          <p:nvPr/>
        </p:nvSpPr>
        <p:spPr bwMode="auto">
          <a:xfrm>
            <a:off x="2555776" y="5834448"/>
            <a:ext cx="684076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qqplot</a:t>
            </a:r>
            <a:r>
              <a:rPr lang="en-GB" altLang="de-DE" sz="1800" b="1" dirty="0" smtClean="0">
                <a:latin typeface="Miriam Fixed" pitchFamily="49" charset="-79"/>
                <a:cs typeface="Miriam Fixed" pitchFamily="49" charset="-79"/>
              </a:rPr>
              <a:t>(</a:t>
            </a:r>
            <a:r>
              <a:rPr lang="en-GB" altLang="de-DE" sz="1800" dirty="0" smtClean="0">
                <a:solidFill>
                  <a:srgbClr val="003366"/>
                </a:solidFill>
                <a:cs typeface="Miriam Fixed" pitchFamily="49" charset="-79"/>
              </a:rPr>
              <a:t>group1</a:t>
            </a:r>
            <a:r>
              <a:rPr lang="en-GB" altLang="de-DE" sz="1800" b="1" dirty="0" smtClean="0">
                <a:latin typeface="Miriam Fixed" pitchFamily="49" charset="-79"/>
                <a:cs typeface="Miriam Fixed" pitchFamily="49" charset="-79"/>
              </a:rPr>
              <a:t>, </a:t>
            </a:r>
            <a:r>
              <a:rPr lang="en-GB" altLang="de-DE" sz="1800" dirty="0" smtClean="0">
                <a:solidFill>
                  <a:srgbClr val="003366"/>
                </a:solidFill>
                <a:cs typeface="Miriam Fixed" pitchFamily="49" charset="-79"/>
              </a:rPr>
              <a:t>group2, </a:t>
            </a:r>
            <a:r>
              <a:rPr lang="en-GB" altLang="de-DE" sz="1800" dirty="0" err="1" smtClean="0">
                <a:solidFill>
                  <a:srgbClr val="003366"/>
                </a:solidFill>
                <a:cs typeface="Miriam Fixed" pitchFamily="49" charset="-79"/>
              </a:rPr>
              <a:t>etc</a:t>
            </a:r>
            <a:r>
              <a:rPr lang="en-GB" altLang="de-DE" sz="1800" b="1" dirty="0" smtClean="0">
                <a:latin typeface="Miriam Fixed" pitchFamily="49" charset="-79"/>
                <a:cs typeface="Miriam Fixed" pitchFamily="49" charset="-79"/>
              </a:rPr>
              <a:t>)</a:t>
            </a:r>
            <a:endParaRPr lang="de-DE" altLang="de-DE" sz="1400" b="1" dirty="0" smtClean="0">
              <a:latin typeface="Miriam Fixed" pitchFamily="49" charset="-79"/>
              <a:cs typeface="Miriam Fixed" pitchFamily="49" charset="-79"/>
            </a:endParaRPr>
          </a:p>
        </p:txBody>
      </p:sp>
      <p:sp>
        <p:nvSpPr>
          <p:cNvPr id="45" name="Inhaltsplatzhalter 2"/>
          <p:cNvSpPr txBox="1">
            <a:spLocks/>
          </p:cNvSpPr>
          <p:nvPr/>
        </p:nvSpPr>
        <p:spPr bwMode="auto">
          <a:xfrm>
            <a:off x="611560" y="6309320"/>
            <a:ext cx="763284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smtClean="0">
                <a:solidFill>
                  <a:srgbClr val="003366"/>
                </a:solidFill>
              </a:rPr>
              <a:t>5. </a:t>
            </a:r>
            <a:r>
              <a:rPr lang="de-DE" altLang="de-DE" sz="2000" dirty="0" err="1">
                <a:solidFill>
                  <a:srgbClr val="003366"/>
                </a:solidFill>
              </a:rPr>
              <a:t>Q</a:t>
            </a:r>
            <a:r>
              <a:rPr lang="de-DE" altLang="de-DE" sz="2000" dirty="0" err="1" smtClean="0">
                <a:solidFill>
                  <a:srgbClr val="003366"/>
                </a:solidFill>
              </a:rPr>
              <a:t>uantification</a:t>
            </a:r>
            <a:r>
              <a:rPr lang="de-DE" altLang="de-DE" sz="2000" dirty="0" smtClean="0">
                <a:solidFill>
                  <a:srgbClr val="003366"/>
                </a:solidFill>
              </a:rPr>
              <a:t>: </a:t>
            </a:r>
            <a:r>
              <a:rPr lang="de-DE" altLang="de-DE" sz="2000" dirty="0" err="1" smtClean="0">
                <a:solidFill>
                  <a:srgbClr val="003366"/>
                </a:solidFill>
              </a:rPr>
              <a:t>appropriate</a:t>
            </a:r>
            <a:r>
              <a:rPr lang="de-DE" altLang="de-DE" sz="2000" dirty="0" smtClean="0">
                <a:solidFill>
                  <a:srgbClr val="003366"/>
                </a:solidFill>
              </a:rPr>
              <a:t> </a:t>
            </a:r>
            <a:r>
              <a:rPr lang="de-DE" altLang="de-DE" sz="2000" dirty="0" err="1" smtClean="0">
                <a:solidFill>
                  <a:srgbClr val="003366"/>
                </a:solidFill>
              </a:rPr>
              <a:t>version</a:t>
            </a:r>
            <a:r>
              <a:rPr lang="de-DE" altLang="de-DE" sz="2000" dirty="0" smtClean="0">
                <a:solidFill>
                  <a:srgbClr val="003366"/>
                </a:solidFill>
              </a:rPr>
              <a:t>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Kolmogorov-Smirnov</a:t>
            </a:r>
            <a:endParaRPr lang="de-DE" altLang="de-DE" sz="2000" i="1" dirty="0" smtClean="0">
              <a:solidFill>
                <a:srgbClr val="003366"/>
              </a:solidFill>
            </a:endParaRPr>
          </a:p>
        </p:txBody>
      </p:sp>
      <p:sp>
        <p:nvSpPr>
          <p:cNvPr id="47" name="Inhaltsplatzhalter 2"/>
          <p:cNvSpPr txBox="1">
            <a:spLocks/>
          </p:cNvSpPr>
          <p:nvPr/>
        </p:nvSpPr>
        <p:spPr bwMode="auto">
          <a:xfrm>
            <a:off x="7632848" y="6338504"/>
            <a:ext cx="12596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sz="1800" b="1" dirty="0" err="1" smtClean="0">
                <a:latin typeface="Miriam Fixed" pitchFamily="49" charset="-79"/>
                <a:cs typeface="Miriam Fixed" pitchFamily="49" charset="-79"/>
              </a:rPr>
              <a:t>ks.test</a:t>
            </a:r>
            <a:endParaRPr lang="de-DE" altLang="de-DE" sz="1400" b="1" dirty="0" smtClean="0">
              <a:latin typeface="Miriam Fixed" pitchFamily="49" charset="-79"/>
              <a:cs typeface="Miriam Fixed" pitchFamily="49" charset="-79"/>
            </a:endParaRPr>
          </a:p>
        </p:txBody>
      </p:sp>
    </p:spTree>
    <p:extLst>
      <p:ext uri="{BB962C8B-B14F-4D97-AF65-F5344CB8AC3E}">
        <p14:creationId xmlns:p14="http://schemas.microsoft.com/office/powerpoint/2010/main" val="243364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029"/>
                                        </p:tgtEl>
                                        <p:attrNameLst>
                                          <p:attrName>style.visibility</p:attrName>
                                        </p:attrNameLst>
                                      </p:cBhvr>
                                      <p:to>
                                        <p:strVal val="visible"/>
                                      </p:to>
                                    </p:set>
                                    <p:animEffect transition="in" filter="fade">
                                      <p:cBhvr>
                                        <p:cTn id="20" dur="500"/>
                                        <p:tgtEl>
                                          <p:spTgt spid="10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1028"/>
                                        </p:tgtEl>
                                        <p:attrNameLst>
                                          <p:attrName>style.visibility</p:attrName>
                                        </p:attrNameLst>
                                      </p:cBhvr>
                                      <p:to>
                                        <p:strVal val="visible"/>
                                      </p:to>
                                    </p:set>
                                    <p:animEffect transition="in" filter="fade">
                                      <p:cBhvr>
                                        <p:cTn id="55" dur="500"/>
                                        <p:tgtEl>
                                          <p:spTgt spid="10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1030"/>
                                        </p:tgtEl>
                                        <p:attrNameLst>
                                          <p:attrName>style.visibility</p:attrName>
                                        </p:attrNameLst>
                                      </p:cBhvr>
                                      <p:to>
                                        <p:strVal val="visible"/>
                                      </p:to>
                                    </p:set>
                                    <p:animEffect transition="in" filter="fade">
                                      <p:cBhvr>
                                        <p:cTn id="73" dur="500"/>
                                        <p:tgtEl>
                                          <p:spTgt spid="10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0" grpId="0"/>
      <p:bldP spid="21" grpId="0"/>
      <p:bldP spid="23" grpId="0"/>
      <p:bldP spid="24" grpId="0"/>
      <p:bldP spid="25" grpId="0"/>
      <p:bldP spid="27" grpId="0"/>
      <p:bldP spid="28" grpId="0"/>
      <p:bldP spid="30" grpId="0"/>
      <p:bldP spid="31" grpId="0"/>
      <p:bldP spid="35" grpId="0"/>
      <p:bldP spid="41" grpId="0"/>
      <p:bldP spid="43" grpId="0"/>
      <p:bldP spid="44" grpId="0"/>
      <p:bldP spid="45"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dirty="0" smtClean="0">
                <a:solidFill>
                  <a:srgbClr val="003366"/>
                </a:solidFill>
              </a:rPr>
              <a:t>Features </a:t>
            </a:r>
            <a:r>
              <a:rPr lang="de-DE" altLang="de-DE" dirty="0" err="1" smtClean="0">
                <a:solidFill>
                  <a:srgbClr val="003366"/>
                </a:solidFill>
              </a:rPr>
              <a:t>of</a:t>
            </a:r>
            <a:r>
              <a:rPr lang="de-DE" altLang="de-DE" dirty="0" smtClean="0">
                <a:solidFill>
                  <a:srgbClr val="003366"/>
                </a:solidFill>
              </a:rPr>
              <a:t>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which</a:t>
            </a:r>
            <a:r>
              <a:rPr lang="de-DE" altLang="de-DE" dirty="0" smtClean="0">
                <a:solidFill>
                  <a:srgbClr val="003366"/>
                </a:solidFill>
              </a:rPr>
              <a:t> </a:t>
            </a:r>
            <a:r>
              <a:rPr lang="de-DE" altLang="de-DE" dirty="0" err="1" smtClean="0">
                <a:solidFill>
                  <a:srgbClr val="003366"/>
                </a:solidFill>
              </a:rPr>
              <a:t>need</a:t>
            </a:r>
            <a:r>
              <a:rPr lang="de-DE" altLang="de-DE" dirty="0" smtClean="0">
                <a:solidFill>
                  <a:srgbClr val="003366"/>
                </a:solidFill>
              </a:rPr>
              <a:t> </a:t>
            </a:r>
            <a:r>
              <a:rPr lang="de-DE" altLang="de-DE" dirty="0" err="1" smtClean="0">
                <a:solidFill>
                  <a:srgbClr val="003366"/>
                </a:solidFill>
              </a:rPr>
              <a:t>advanced</a:t>
            </a:r>
            <a:r>
              <a:rPr lang="de-DE" altLang="de-DE" dirty="0" smtClean="0">
                <a:solidFill>
                  <a:srgbClr val="003366"/>
                </a:solidFill>
              </a:rPr>
              <a:t> </a:t>
            </a:r>
            <a:r>
              <a:rPr lang="de-DE" altLang="de-DE" dirty="0" err="1" smtClean="0">
                <a:solidFill>
                  <a:srgbClr val="003366"/>
                </a:solidFill>
              </a:rPr>
              <a:t>methods</a:t>
            </a:r>
            <a:endParaRPr lang="de-DE" altLang="de-DE" sz="2000" dirty="0" smtClean="0">
              <a:solidFill>
                <a:srgbClr val="003366"/>
              </a:solidFill>
            </a:endParaRPr>
          </a:p>
        </p:txBody>
      </p:sp>
    </p:spTree>
    <p:extLst>
      <p:ext uri="{BB962C8B-B14F-4D97-AF65-F5344CB8AC3E}">
        <p14:creationId xmlns:p14="http://schemas.microsoft.com/office/powerpoint/2010/main" val="897147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547961"/>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General </a:t>
            </a:r>
            <a:r>
              <a:rPr lang="de-DE" altLang="de-DE" b="1" dirty="0" err="1" smtClean="0">
                <a:solidFill>
                  <a:srgbClr val="003366"/>
                </a:solidFill>
              </a:rPr>
              <a:t>remarks</a:t>
            </a:r>
            <a:endParaRPr lang="de-DE" altLang="de-DE" sz="2000" b="1" dirty="0" smtClean="0">
              <a:solidFill>
                <a:srgbClr val="003366"/>
              </a:solidFill>
            </a:endParaRPr>
          </a:p>
        </p:txBody>
      </p:sp>
      <p:sp>
        <p:nvSpPr>
          <p:cNvPr id="30" name="Inhaltsplatzhalter 2"/>
          <p:cNvSpPr txBox="1">
            <a:spLocks/>
          </p:cNvSpPr>
          <p:nvPr/>
        </p:nvSpPr>
        <p:spPr bwMode="auto">
          <a:xfrm>
            <a:off x="539552" y="1124744"/>
            <a:ext cx="327636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Refine</a:t>
            </a:r>
            <a:r>
              <a:rPr lang="de-DE" altLang="de-DE" sz="2400" dirty="0" smtClean="0">
                <a:solidFill>
                  <a:srgbClr val="003366"/>
                </a:solidFill>
              </a:rPr>
              <a:t> </a:t>
            </a:r>
            <a:r>
              <a:rPr lang="de-DE" altLang="de-DE" sz="2400" dirty="0" err="1" smtClean="0">
                <a:solidFill>
                  <a:srgbClr val="003366"/>
                </a:solidFill>
              </a:rPr>
              <a:t>your</a:t>
            </a:r>
            <a:r>
              <a:rPr lang="de-DE" altLang="de-DE" sz="2400" dirty="0" smtClean="0">
                <a:solidFill>
                  <a:srgbClr val="003366"/>
                </a:solidFill>
              </a:rPr>
              <a:t> </a:t>
            </a:r>
            <a:r>
              <a:rPr lang="de-DE" altLang="de-DE" sz="2400" dirty="0" err="1" smtClean="0">
                <a:solidFill>
                  <a:srgbClr val="003366"/>
                </a:solidFill>
              </a:rPr>
              <a:t>analyses</a:t>
            </a:r>
            <a:r>
              <a:rPr lang="de-DE" altLang="de-DE" sz="2400" dirty="0" smtClean="0">
                <a:solidFill>
                  <a:srgbClr val="003366"/>
                </a:solidFill>
              </a:rPr>
              <a:t>!</a:t>
            </a:r>
            <a:endParaRPr lang="de-DE" altLang="de-DE" sz="2400" i="1" dirty="0" smtClean="0">
              <a:solidFill>
                <a:srgbClr val="003366"/>
              </a:solidFill>
            </a:endParaRPr>
          </a:p>
        </p:txBody>
      </p:sp>
      <p:sp>
        <p:nvSpPr>
          <p:cNvPr id="32" name="Inhaltsplatzhalter 2"/>
          <p:cNvSpPr txBox="1">
            <a:spLocks/>
          </p:cNvSpPr>
          <p:nvPr/>
        </p:nvSpPr>
        <p:spPr bwMode="auto">
          <a:xfrm>
            <a:off x="899591" y="1606990"/>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list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not a </a:t>
            </a:r>
            <a:r>
              <a:rPr lang="de-DE" altLang="de-DE" sz="1800" dirty="0" err="1" smtClean="0">
                <a:solidFill>
                  <a:srgbClr val="003366"/>
                </a:solidFill>
              </a:rPr>
              <a:t>strict</a:t>
            </a:r>
            <a:r>
              <a:rPr lang="de-DE" altLang="de-DE" sz="1800" dirty="0" smtClean="0">
                <a:solidFill>
                  <a:srgbClr val="003366"/>
                </a:solidFill>
              </a:rPr>
              <a:t> </a:t>
            </a:r>
            <a:r>
              <a:rPr lang="de-DE" altLang="de-DE" sz="1800" dirty="0" err="1" smtClean="0">
                <a:solidFill>
                  <a:srgbClr val="003366"/>
                </a:solidFill>
              </a:rPr>
              <a:t>one-way-recipe</a:t>
            </a:r>
            <a:endParaRPr lang="de-DE" altLang="de-DE" sz="1800" i="1" dirty="0" smtClean="0">
              <a:solidFill>
                <a:srgbClr val="003366"/>
              </a:solidFill>
            </a:endParaRPr>
          </a:p>
        </p:txBody>
      </p:sp>
      <p:sp>
        <p:nvSpPr>
          <p:cNvPr id="22" name="Inhaltsplatzhalter 2"/>
          <p:cNvSpPr txBox="1">
            <a:spLocks/>
          </p:cNvSpPr>
          <p:nvPr/>
        </p:nvSpPr>
        <p:spPr bwMode="auto">
          <a:xfrm>
            <a:off x="899592" y="5229200"/>
            <a:ext cx="763284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if</a:t>
            </a:r>
            <a:r>
              <a:rPr lang="de-DE" altLang="de-DE" sz="1800" dirty="0" smtClean="0">
                <a:solidFill>
                  <a:srgbClr val="003366"/>
                </a:solidFill>
              </a:rPr>
              <a:t> not in </a:t>
            </a:r>
            <a:r>
              <a:rPr lang="de-DE" altLang="de-DE" sz="1800" dirty="0" err="1" smtClean="0">
                <a:solidFill>
                  <a:srgbClr val="003366"/>
                </a:solidFill>
              </a:rPr>
              <a:t>the</a:t>
            </a:r>
            <a:r>
              <a:rPr lang="de-DE" altLang="de-DE" sz="1800" dirty="0" smtClean="0">
                <a:solidFill>
                  <a:srgbClr val="003366"/>
                </a:solidFill>
              </a:rPr>
              <a:t> experimental </a:t>
            </a:r>
            <a:r>
              <a:rPr lang="de-DE" altLang="de-DE" sz="1800" dirty="0" err="1" smtClean="0">
                <a:solidFill>
                  <a:srgbClr val="003366"/>
                </a:solidFill>
              </a:rPr>
              <a:t>setup</a:t>
            </a:r>
            <a:r>
              <a:rPr lang="de-DE" altLang="de-DE" sz="1800" dirty="0" smtClean="0">
                <a:solidFill>
                  <a:srgbClr val="003366"/>
                </a:solidFill>
              </a:rPr>
              <a:t>, </a:t>
            </a:r>
            <a:r>
              <a:rPr lang="de-DE" altLang="de-DE" sz="1800" dirty="0" err="1" smtClean="0">
                <a:solidFill>
                  <a:srgbClr val="003366"/>
                </a:solidFill>
              </a:rPr>
              <a:t>avoid</a:t>
            </a:r>
            <a:r>
              <a:rPr lang="de-DE" altLang="de-DE" sz="1800" dirty="0" smtClean="0">
                <a:solidFill>
                  <a:srgbClr val="003366"/>
                </a:solidFill>
              </a:rPr>
              <a:t> </a:t>
            </a:r>
            <a:r>
              <a:rPr lang="de-DE" altLang="de-DE" sz="1800" dirty="0" err="1" smtClean="0">
                <a:solidFill>
                  <a:srgbClr val="003366"/>
                </a:solidFill>
              </a:rPr>
              <a:t>stating</a:t>
            </a:r>
            <a:r>
              <a:rPr lang="de-DE" altLang="de-DE" sz="1800" dirty="0" smtClean="0">
                <a:solidFill>
                  <a:srgbClr val="003366"/>
                </a:solidFill>
              </a:rPr>
              <a:t> </a:t>
            </a:r>
            <a:r>
              <a:rPr lang="de-DE" altLang="de-DE" sz="1800" dirty="0" err="1" smtClean="0">
                <a:solidFill>
                  <a:srgbClr val="003366"/>
                </a:solidFill>
              </a:rPr>
              <a:t>mechanisms</a:t>
            </a:r>
            <a:r>
              <a:rPr lang="de-DE" altLang="de-DE" sz="1800" dirty="0" smtClean="0">
                <a:solidFill>
                  <a:srgbClr val="003366"/>
                </a:solidFill>
              </a:rPr>
              <a:t>/</a:t>
            </a:r>
            <a:r>
              <a:rPr lang="de-DE" altLang="de-DE" sz="1800" dirty="0" err="1" smtClean="0">
                <a:solidFill>
                  <a:srgbClr val="003366"/>
                </a:solidFill>
              </a:rPr>
              <a:t>causalities</a:t>
            </a:r>
            <a:r>
              <a:rPr lang="de-DE" altLang="de-DE" sz="1800" dirty="0" smtClean="0">
                <a:solidFill>
                  <a:srgbClr val="003366"/>
                </a:solidFill>
              </a:rPr>
              <a:t> </a:t>
            </a:r>
            <a:endParaRPr lang="de-DE" altLang="de-DE" sz="1800" i="1" dirty="0" smtClean="0">
              <a:solidFill>
                <a:srgbClr val="003366"/>
              </a:solidFill>
            </a:endParaRPr>
          </a:p>
        </p:txBody>
      </p:sp>
      <p:sp>
        <p:nvSpPr>
          <p:cNvPr id="23" name="Inhaltsplatzhalter 2"/>
          <p:cNvSpPr txBox="1">
            <a:spLocks/>
          </p:cNvSpPr>
          <p:nvPr/>
        </p:nvSpPr>
        <p:spPr bwMode="auto">
          <a:xfrm>
            <a:off x="899592" y="5589240"/>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when</a:t>
            </a:r>
            <a:r>
              <a:rPr lang="de-DE" altLang="de-DE" sz="1800" dirty="0" smtClean="0">
                <a:solidFill>
                  <a:srgbClr val="003366"/>
                </a:solidFill>
              </a:rPr>
              <a:t> </a:t>
            </a:r>
            <a:r>
              <a:rPr lang="de-DE" altLang="de-DE" sz="1800" dirty="0" err="1" smtClean="0">
                <a:solidFill>
                  <a:srgbClr val="003366"/>
                </a:solidFill>
              </a:rPr>
              <a:t>asking</a:t>
            </a:r>
            <a:r>
              <a:rPr lang="de-DE" altLang="de-DE" sz="1800" dirty="0" smtClean="0">
                <a:solidFill>
                  <a:srgbClr val="003366"/>
                </a:solidFill>
              </a:rPr>
              <a:t> </a:t>
            </a:r>
            <a:r>
              <a:rPr lang="de-DE" altLang="de-DE" sz="1800" dirty="0" err="1" smtClean="0">
                <a:solidFill>
                  <a:srgbClr val="003366"/>
                </a:solidFill>
              </a:rPr>
              <a:t>question</a:t>
            </a:r>
            <a:r>
              <a:rPr lang="de-DE" altLang="de-DE" sz="1800" dirty="0" smtClean="0">
                <a:solidFill>
                  <a:srgbClr val="003366"/>
                </a:solidFill>
              </a:rPr>
              <a:t>, </a:t>
            </a:r>
            <a:r>
              <a:rPr lang="de-DE" altLang="de-DE" sz="1800" dirty="0" err="1" smtClean="0">
                <a:solidFill>
                  <a:srgbClr val="003366"/>
                </a:solidFill>
              </a:rPr>
              <a:t>make</a:t>
            </a:r>
            <a:r>
              <a:rPr lang="de-DE" altLang="de-DE" sz="1800" dirty="0" smtClean="0">
                <a:solidFill>
                  <a:srgbClr val="003366"/>
                </a:solidFill>
              </a:rPr>
              <a:t> </a:t>
            </a:r>
            <a:r>
              <a:rPr lang="de-DE" altLang="de-DE" sz="1800" dirty="0" err="1" smtClean="0">
                <a:solidFill>
                  <a:srgbClr val="003366"/>
                </a:solidFill>
              </a:rPr>
              <a:t>sure</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analysis</a:t>
            </a:r>
            <a:r>
              <a:rPr lang="de-DE" altLang="de-DE" sz="1800" dirty="0" smtClean="0">
                <a:solidFill>
                  <a:srgbClr val="003366"/>
                </a:solidFill>
              </a:rPr>
              <a:t> </a:t>
            </a:r>
            <a:r>
              <a:rPr lang="de-DE" altLang="de-DE" sz="1800" dirty="0" err="1" smtClean="0">
                <a:solidFill>
                  <a:srgbClr val="003366"/>
                </a:solidFill>
              </a:rPr>
              <a:t>can</a:t>
            </a:r>
            <a:r>
              <a:rPr lang="de-DE" altLang="de-DE" sz="1800" dirty="0" smtClean="0">
                <a:solidFill>
                  <a:srgbClr val="003366"/>
                </a:solidFill>
              </a:rPr>
              <a:t> </a:t>
            </a:r>
            <a:r>
              <a:rPr lang="de-DE" altLang="de-DE" sz="1800" dirty="0" err="1" smtClean="0">
                <a:solidFill>
                  <a:srgbClr val="003366"/>
                </a:solidFill>
              </a:rPr>
              <a:t>prove</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wrong</a:t>
            </a:r>
            <a:endParaRPr lang="de-DE" altLang="de-DE" sz="1800" i="1" dirty="0" smtClean="0">
              <a:solidFill>
                <a:srgbClr val="003366"/>
              </a:solidFill>
            </a:endParaRPr>
          </a:p>
        </p:txBody>
      </p:sp>
      <p:sp>
        <p:nvSpPr>
          <p:cNvPr id="19" name="Inhaltsplatzhalter 2"/>
          <p:cNvSpPr txBox="1">
            <a:spLocks/>
          </p:cNvSpPr>
          <p:nvPr/>
        </p:nvSpPr>
        <p:spPr bwMode="auto">
          <a:xfrm>
            <a:off x="899592" y="1925216"/>
            <a:ext cx="583264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return</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earliear</a:t>
            </a:r>
            <a:r>
              <a:rPr lang="de-DE" altLang="de-DE" sz="1800" dirty="0" smtClean="0">
                <a:solidFill>
                  <a:srgbClr val="003366"/>
                </a:solidFill>
              </a:rPr>
              <a:t> </a:t>
            </a:r>
            <a:r>
              <a:rPr lang="de-DE" altLang="de-DE" sz="1800" dirty="0" err="1" smtClean="0">
                <a:solidFill>
                  <a:srgbClr val="003366"/>
                </a:solidFill>
              </a:rPr>
              <a:t>stages</a:t>
            </a:r>
            <a:r>
              <a:rPr lang="de-DE" altLang="de-DE" sz="1800" dirty="0" smtClean="0">
                <a:solidFill>
                  <a:srgbClr val="003366"/>
                </a:solidFill>
              </a:rPr>
              <a:t> </a:t>
            </a:r>
            <a:r>
              <a:rPr lang="de-DE" altLang="de-DE" sz="1800" dirty="0" err="1" smtClean="0">
                <a:solidFill>
                  <a:srgbClr val="003366"/>
                </a:solidFill>
              </a:rPr>
              <a:t>when</a:t>
            </a:r>
            <a:r>
              <a:rPr lang="de-DE" altLang="de-DE" sz="1800" dirty="0" smtClean="0">
                <a:solidFill>
                  <a:srgbClr val="003366"/>
                </a:solidFill>
              </a:rPr>
              <a:t> </a:t>
            </a:r>
            <a:r>
              <a:rPr lang="de-DE" altLang="de-DE" sz="1800" dirty="0" err="1" smtClean="0">
                <a:solidFill>
                  <a:srgbClr val="003366"/>
                </a:solidFill>
              </a:rPr>
              <a:t>needed</a:t>
            </a:r>
            <a:endParaRPr lang="de-DE" altLang="de-DE" sz="1800" i="1" dirty="0" smtClean="0">
              <a:solidFill>
                <a:srgbClr val="003366"/>
              </a:solidFill>
            </a:endParaRPr>
          </a:p>
        </p:txBody>
      </p:sp>
      <p:sp>
        <p:nvSpPr>
          <p:cNvPr id="25" name="Inhaltsplatzhalter 2"/>
          <p:cNvSpPr txBox="1">
            <a:spLocks/>
          </p:cNvSpPr>
          <p:nvPr/>
        </p:nvSpPr>
        <p:spPr bwMode="auto">
          <a:xfrm>
            <a:off x="1187623" y="2285256"/>
            <a:ext cx="288032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err="1" smtClean="0">
                <a:solidFill>
                  <a:srgbClr val="003366"/>
                </a:solidFill>
              </a:rPr>
              <a:t>Use</a:t>
            </a:r>
            <a:r>
              <a:rPr lang="de-DE" altLang="de-DE" sz="2000" b="1" dirty="0" smtClean="0">
                <a:solidFill>
                  <a:srgbClr val="003366"/>
                </a:solidFill>
              </a:rPr>
              <a:t> </a:t>
            </a:r>
            <a:r>
              <a:rPr lang="de-DE" altLang="de-DE" sz="2000" b="1" dirty="0" err="1" smtClean="0">
                <a:solidFill>
                  <a:srgbClr val="003366"/>
                </a:solidFill>
              </a:rPr>
              <a:t>common</a:t>
            </a:r>
            <a:r>
              <a:rPr lang="de-DE" altLang="de-DE" sz="2000" b="1" dirty="0" smtClean="0">
                <a:solidFill>
                  <a:srgbClr val="003366"/>
                </a:solidFill>
              </a:rPr>
              <a:t> sense!</a:t>
            </a:r>
            <a:endParaRPr lang="de-DE" altLang="de-DE" sz="2000" b="1" i="1" dirty="0" smtClean="0">
              <a:solidFill>
                <a:srgbClr val="003366"/>
              </a:solidFill>
            </a:endParaRPr>
          </a:p>
        </p:txBody>
      </p:sp>
      <p:sp>
        <p:nvSpPr>
          <p:cNvPr id="26" name="Inhaltsplatzhalter 2"/>
          <p:cNvSpPr txBox="1">
            <a:spLocks/>
          </p:cNvSpPr>
          <p:nvPr/>
        </p:nvSpPr>
        <p:spPr bwMode="auto">
          <a:xfrm>
            <a:off x="539552" y="2780928"/>
            <a:ext cx="748883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smtClean="0">
                <a:solidFill>
                  <a:srgbClr val="003366"/>
                </a:solidFill>
              </a:rPr>
              <a:t>Try </a:t>
            </a:r>
            <a:r>
              <a:rPr lang="de-DE" altLang="de-DE" sz="2400" dirty="0" err="1" smtClean="0">
                <a:solidFill>
                  <a:srgbClr val="003366"/>
                </a:solidFill>
              </a:rPr>
              <a:t>to</a:t>
            </a:r>
            <a:r>
              <a:rPr lang="de-DE" altLang="de-DE" sz="2400" dirty="0" smtClean="0">
                <a:solidFill>
                  <a:srgbClr val="003366"/>
                </a:solidFill>
              </a:rPr>
              <a:t> fix </a:t>
            </a:r>
            <a:r>
              <a:rPr lang="de-DE" altLang="de-DE" sz="2400" dirty="0" err="1" smtClean="0">
                <a:solidFill>
                  <a:srgbClr val="003366"/>
                </a:solidFill>
              </a:rPr>
              <a:t>problems</a:t>
            </a:r>
            <a:r>
              <a:rPr lang="de-DE" altLang="de-DE" sz="2400" dirty="0" smtClean="0">
                <a:solidFill>
                  <a:srgbClr val="003366"/>
                </a:solidFill>
              </a:rPr>
              <a:t> </a:t>
            </a:r>
            <a:r>
              <a:rPr lang="de-DE" altLang="de-DE" sz="2400" dirty="0" err="1" smtClean="0">
                <a:solidFill>
                  <a:srgbClr val="003366"/>
                </a:solidFill>
              </a:rPr>
              <a:t>you</a:t>
            </a:r>
            <a:r>
              <a:rPr lang="de-DE" altLang="de-DE" sz="2400" dirty="0" smtClean="0">
                <a:solidFill>
                  <a:srgbClr val="003366"/>
                </a:solidFill>
              </a:rPr>
              <a:t> </a:t>
            </a:r>
            <a:r>
              <a:rPr lang="de-DE" altLang="de-DE" sz="2400" dirty="0" err="1" smtClean="0">
                <a:solidFill>
                  <a:srgbClr val="003366"/>
                </a:solidFill>
              </a:rPr>
              <a:t>see</a:t>
            </a:r>
            <a:r>
              <a:rPr lang="de-DE" altLang="de-DE" sz="2400" dirty="0" smtClean="0">
                <a:solidFill>
                  <a:srgbClr val="003366"/>
                </a:solidFill>
              </a:rPr>
              <a:t>!</a:t>
            </a:r>
            <a:endParaRPr lang="de-DE" altLang="de-DE" sz="2400" i="1" dirty="0" smtClean="0">
              <a:solidFill>
                <a:srgbClr val="003366"/>
              </a:solidFill>
            </a:endParaRPr>
          </a:p>
        </p:txBody>
      </p:sp>
      <p:sp>
        <p:nvSpPr>
          <p:cNvPr id="28" name="Inhaltsplatzhalter 2"/>
          <p:cNvSpPr txBox="1">
            <a:spLocks/>
          </p:cNvSpPr>
          <p:nvPr/>
        </p:nvSpPr>
        <p:spPr bwMode="auto">
          <a:xfrm>
            <a:off x="899592" y="3221360"/>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correct</a:t>
            </a:r>
            <a:r>
              <a:rPr lang="de-DE" altLang="de-DE" sz="1800" dirty="0" smtClean="0">
                <a:solidFill>
                  <a:srgbClr val="003366"/>
                </a:solidFill>
              </a:rPr>
              <a:t> </a:t>
            </a:r>
            <a:r>
              <a:rPr lang="de-DE" altLang="de-DE" sz="1800" dirty="0" err="1" smtClean="0">
                <a:solidFill>
                  <a:srgbClr val="003366"/>
                </a:solidFill>
              </a:rPr>
              <a:t>skewness</a:t>
            </a:r>
            <a:r>
              <a:rPr lang="de-DE" altLang="de-DE" sz="1800" dirty="0" smtClean="0">
                <a:solidFill>
                  <a:srgbClr val="003366"/>
                </a:solidFill>
              </a:rPr>
              <a:t> </a:t>
            </a:r>
            <a:r>
              <a:rPr lang="de-DE" altLang="de-DE" sz="1800" dirty="0" err="1" smtClean="0">
                <a:solidFill>
                  <a:srgbClr val="003366"/>
                </a:solidFill>
              </a:rPr>
              <a:t>or</a:t>
            </a:r>
            <a:r>
              <a:rPr lang="de-DE" altLang="de-DE" sz="1800" dirty="0" smtClean="0">
                <a:solidFill>
                  <a:srgbClr val="003366"/>
                </a:solidFill>
              </a:rPr>
              <a:t> non-</a:t>
            </a:r>
            <a:r>
              <a:rPr lang="de-DE" altLang="de-DE" sz="1800" dirty="0" err="1" smtClean="0">
                <a:solidFill>
                  <a:srgbClr val="003366"/>
                </a:solidFill>
              </a:rPr>
              <a:t>linearity</a:t>
            </a:r>
            <a:r>
              <a:rPr lang="de-DE" altLang="de-DE" sz="1800" dirty="0" smtClean="0">
                <a:solidFill>
                  <a:srgbClr val="003366"/>
                </a:solidFill>
              </a:rPr>
              <a:t> </a:t>
            </a:r>
            <a:r>
              <a:rPr lang="de-DE" altLang="de-DE" sz="1800" dirty="0" err="1" smtClean="0">
                <a:solidFill>
                  <a:srgbClr val="003366"/>
                </a:solidFill>
              </a:rPr>
              <a:t>by</a:t>
            </a:r>
            <a:r>
              <a:rPr lang="de-DE" altLang="de-DE" sz="1800" dirty="0" smtClean="0">
                <a:solidFill>
                  <a:srgbClr val="003366"/>
                </a:solidFill>
              </a:rPr>
              <a:t> </a:t>
            </a:r>
            <a:r>
              <a:rPr lang="de-DE" altLang="de-DE" sz="1800" dirty="0" err="1" smtClean="0">
                <a:solidFill>
                  <a:srgbClr val="003366"/>
                </a:solidFill>
              </a:rPr>
              <a:t>transformations</a:t>
            </a:r>
            <a:r>
              <a:rPr lang="de-DE" altLang="de-DE" sz="1800" dirty="0" smtClean="0">
                <a:solidFill>
                  <a:srgbClr val="003366"/>
                </a:solidFill>
              </a:rPr>
              <a:t> </a:t>
            </a: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necessary</a:t>
            </a:r>
            <a:endParaRPr lang="de-DE" altLang="de-DE" sz="1800" i="1" dirty="0" smtClean="0">
              <a:solidFill>
                <a:srgbClr val="003366"/>
              </a:solidFill>
            </a:endParaRPr>
          </a:p>
        </p:txBody>
      </p:sp>
      <p:sp>
        <p:nvSpPr>
          <p:cNvPr id="29" name="Inhaltsplatzhalter 2"/>
          <p:cNvSpPr txBox="1">
            <a:spLocks/>
          </p:cNvSpPr>
          <p:nvPr/>
        </p:nvSpPr>
        <p:spPr bwMode="auto">
          <a:xfrm>
            <a:off x="899592" y="3581400"/>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remove</a:t>
            </a:r>
            <a:r>
              <a:rPr lang="de-DE" altLang="de-DE" sz="1800" dirty="0" smtClean="0">
                <a:solidFill>
                  <a:srgbClr val="003366"/>
                </a:solidFill>
              </a:rPr>
              <a:t> </a:t>
            </a:r>
            <a:r>
              <a:rPr lang="de-DE" altLang="de-DE" sz="1800" dirty="0" err="1" smtClean="0">
                <a:solidFill>
                  <a:srgbClr val="003366"/>
                </a:solidFill>
              </a:rPr>
              <a:t>outliers</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outlier</a:t>
            </a:r>
            <a:r>
              <a:rPr lang="de-DE" altLang="de-DE" sz="1800" dirty="0" smtClean="0">
                <a:solidFill>
                  <a:srgbClr val="003366"/>
                </a:solidFill>
              </a:rPr>
              <a:t>-sensitive </a:t>
            </a:r>
            <a:r>
              <a:rPr lang="de-DE" altLang="de-DE" sz="1800" dirty="0" err="1" smtClean="0">
                <a:solidFill>
                  <a:srgbClr val="003366"/>
                </a:solidFill>
              </a:rPr>
              <a:t>analyses</a:t>
            </a:r>
            <a:r>
              <a:rPr lang="de-DE" altLang="de-DE" sz="1800" dirty="0" smtClean="0">
                <a:solidFill>
                  <a:srgbClr val="003366"/>
                </a:solidFill>
              </a:rPr>
              <a:t> </a:t>
            </a:r>
            <a:r>
              <a:rPr lang="de-DE" altLang="de-DE" sz="1800" dirty="0" err="1" smtClean="0">
                <a:solidFill>
                  <a:srgbClr val="003366"/>
                </a:solidFill>
              </a:rPr>
              <a:t>or</a:t>
            </a:r>
            <a:r>
              <a:rPr lang="de-DE" altLang="de-DE" sz="1800" dirty="0" smtClean="0">
                <a:solidFill>
                  <a:srgbClr val="003366"/>
                </a:solidFill>
              </a:rPr>
              <a:t> </a:t>
            </a: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clearly</a:t>
            </a:r>
            <a:r>
              <a:rPr lang="de-DE" altLang="de-DE" sz="1800" dirty="0" smtClean="0">
                <a:solidFill>
                  <a:srgbClr val="003366"/>
                </a:solidFill>
              </a:rPr>
              <a:t> </a:t>
            </a:r>
            <a:r>
              <a:rPr lang="de-DE" altLang="de-DE" sz="1800" dirty="0" err="1" smtClean="0">
                <a:solidFill>
                  <a:srgbClr val="003366"/>
                </a:solidFill>
              </a:rPr>
              <a:t>faulty</a:t>
            </a:r>
            <a:r>
              <a:rPr lang="de-DE" altLang="de-DE" sz="1800" dirty="0" smtClean="0">
                <a:solidFill>
                  <a:srgbClr val="003366"/>
                </a:solidFill>
              </a:rPr>
              <a:t> </a:t>
            </a:r>
            <a:r>
              <a:rPr lang="de-DE" altLang="de-DE" sz="1800" dirty="0" err="1" smtClean="0">
                <a:solidFill>
                  <a:srgbClr val="003366"/>
                </a:solidFill>
              </a:rPr>
              <a:t>data</a:t>
            </a:r>
            <a:endParaRPr lang="de-DE" altLang="de-DE" sz="1800" i="1" dirty="0" smtClean="0">
              <a:solidFill>
                <a:srgbClr val="003366"/>
              </a:solidFill>
            </a:endParaRPr>
          </a:p>
        </p:txBody>
      </p:sp>
      <p:sp>
        <p:nvSpPr>
          <p:cNvPr id="31" name="Inhaltsplatzhalter 2"/>
          <p:cNvSpPr txBox="1">
            <a:spLocks/>
          </p:cNvSpPr>
          <p:nvPr/>
        </p:nvSpPr>
        <p:spPr bwMode="auto">
          <a:xfrm>
            <a:off x="899592" y="3951162"/>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identified</a:t>
            </a:r>
            <a:r>
              <a:rPr lang="de-DE" altLang="de-DE" sz="1800" dirty="0" smtClean="0">
                <a:solidFill>
                  <a:srgbClr val="003366"/>
                </a:solidFill>
              </a:rPr>
              <a:t> </a:t>
            </a:r>
            <a:r>
              <a:rPr lang="de-DE" altLang="de-DE" sz="1800" dirty="0" err="1" smtClean="0">
                <a:solidFill>
                  <a:srgbClr val="003366"/>
                </a:solidFill>
              </a:rPr>
              <a:t>clusters</a:t>
            </a:r>
            <a:r>
              <a:rPr lang="de-DE" altLang="de-DE" sz="1800" dirty="0" smtClean="0">
                <a:solidFill>
                  <a:srgbClr val="003366"/>
                </a:solidFill>
              </a:rPr>
              <a:t>, </a:t>
            </a:r>
            <a:r>
              <a:rPr lang="de-DE" altLang="de-DE" sz="1800" dirty="0" err="1" smtClean="0">
                <a:solidFill>
                  <a:srgbClr val="003366"/>
                </a:solidFill>
              </a:rPr>
              <a:t>perform</a:t>
            </a:r>
            <a:r>
              <a:rPr lang="de-DE" altLang="de-DE" sz="1800" dirty="0">
                <a:solidFill>
                  <a:srgbClr val="003366"/>
                </a:solidFill>
              </a:rPr>
              <a:t> </a:t>
            </a:r>
            <a:r>
              <a:rPr lang="de-DE" altLang="de-DE" sz="1800" dirty="0" err="1" smtClean="0">
                <a:solidFill>
                  <a:srgbClr val="003366"/>
                </a:solidFill>
              </a:rPr>
              <a:t>analyses</a:t>
            </a:r>
            <a:r>
              <a:rPr lang="de-DE" altLang="de-DE" sz="1800" dirty="0" smtClean="0">
                <a:solidFill>
                  <a:srgbClr val="003366"/>
                </a:solidFill>
              </a:rPr>
              <a:t> </a:t>
            </a:r>
            <a:r>
              <a:rPr lang="de-DE" altLang="de-DE" sz="1800" dirty="0" err="1" smtClean="0">
                <a:solidFill>
                  <a:srgbClr val="003366"/>
                </a:solidFill>
              </a:rPr>
              <a:t>separately</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each</a:t>
            </a:r>
            <a:r>
              <a:rPr lang="de-DE" altLang="de-DE" sz="1800" dirty="0" smtClean="0">
                <a:solidFill>
                  <a:srgbClr val="003366"/>
                </a:solidFill>
              </a:rPr>
              <a:t> </a:t>
            </a:r>
            <a:r>
              <a:rPr lang="de-DE" altLang="de-DE" sz="1800" dirty="0" err="1" smtClean="0">
                <a:solidFill>
                  <a:srgbClr val="003366"/>
                </a:solidFill>
              </a:rPr>
              <a:t>cluster</a:t>
            </a:r>
            <a:endParaRPr lang="de-DE" altLang="de-DE" sz="1800" i="1" dirty="0" smtClean="0">
              <a:solidFill>
                <a:srgbClr val="003366"/>
              </a:solidFill>
            </a:endParaRPr>
          </a:p>
        </p:txBody>
      </p:sp>
      <p:sp>
        <p:nvSpPr>
          <p:cNvPr id="34" name="Inhaltsplatzhalter 2"/>
          <p:cNvSpPr txBox="1">
            <a:spLocks/>
          </p:cNvSpPr>
          <p:nvPr/>
        </p:nvSpPr>
        <p:spPr bwMode="auto">
          <a:xfrm>
            <a:off x="908645" y="4292427"/>
            <a:ext cx="720080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refine</a:t>
            </a:r>
            <a:r>
              <a:rPr lang="de-DE" altLang="de-DE" sz="1800" dirty="0" smtClean="0">
                <a:solidFill>
                  <a:srgbClr val="003366"/>
                </a:solidFill>
              </a:rPr>
              <a:t> </a:t>
            </a:r>
            <a:r>
              <a:rPr lang="de-DE" altLang="de-DE" sz="1800" dirty="0" err="1" smtClean="0">
                <a:solidFill>
                  <a:srgbClr val="003366"/>
                </a:solidFill>
              </a:rPr>
              <a:t>target</a:t>
            </a:r>
            <a:r>
              <a:rPr lang="de-DE" altLang="de-DE" sz="1800" dirty="0" smtClean="0">
                <a:solidFill>
                  <a:srgbClr val="003366"/>
                </a:solidFill>
              </a:rPr>
              <a:t> variables </a:t>
            </a:r>
            <a:r>
              <a:rPr lang="de-DE" altLang="de-DE" sz="1800" dirty="0" err="1" smtClean="0">
                <a:solidFill>
                  <a:srgbClr val="003366"/>
                </a:solidFill>
              </a:rPr>
              <a:t>if</a:t>
            </a:r>
            <a:r>
              <a:rPr lang="de-DE" altLang="de-DE" sz="1800" dirty="0" smtClean="0">
                <a:solidFill>
                  <a:srgbClr val="003366"/>
                </a:solidFill>
              </a:rPr>
              <a:t> </a:t>
            </a:r>
            <a:r>
              <a:rPr lang="de-DE" altLang="de-DE" sz="1800" dirty="0" err="1" smtClean="0">
                <a:solidFill>
                  <a:srgbClr val="003366"/>
                </a:solidFill>
              </a:rPr>
              <a:t>necessary</a:t>
            </a:r>
            <a:r>
              <a:rPr lang="de-DE" altLang="de-DE" sz="1800" dirty="0" smtClean="0">
                <a:solidFill>
                  <a:srgbClr val="003366"/>
                </a:solidFill>
              </a:rPr>
              <a:t> (e.g. </a:t>
            </a:r>
            <a:r>
              <a:rPr lang="de-DE" altLang="de-DE" sz="1800" dirty="0" err="1" smtClean="0">
                <a:solidFill>
                  <a:srgbClr val="003366"/>
                </a:solidFill>
              </a:rPr>
              <a:t>pulseafter</a:t>
            </a:r>
            <a:r>
              <a:rPr lang="de-DE" altLang="de-DE" sz="1800" dirty="0" smtClean="0">
                <a:solidFill>
                  <a:srgbClr val="003366"/>
                </a:solidFill>
              </a:rPr>
              <a:t> – </a:t>
            </a:r>
            <a:r>
              <a:rPr lang="de-DE" altLang="de-DE" sz="1800" dirty="0" err="1" smtClean="0">
                <a:solidFill>
                  <a:srgbClr val="003366"/>
                </a:solidFill>
              </a:rPr>
              <a:t>pulsebefore</a:t>
            </a:r>
            <a:r>
              <a:rPr lang="de-DE" altLang="de-DE" sz="1800" dirty="0" smtClean="0">
                <a:solidFill>
                  <a:srgbClr val="003366"/>
                </a:solidFill>
              </a:rPr>
              <a:t>)</a:t>
            </a:r>
            <a:endParaRPr lang="de-DE" altLang="de-DE" sz="1800" i="1" dirty="0" smtClean="0">
              <a:solidFill>
                <a:srgbClr val="003366"/>
              </a:solidFill>
            </a:endParaRPr>
          </a:p>
        </p:txBody>
      </p:sp>
      <p:sp>
        <p:nvSpPr>
          <p:cNvPr id="35" name="Inhaltsplatzhalter 2"/>
          <p:cNvSpPr txBox="1">
            <a:spLocks/>
          </p:cNvSpPr>
          <p:nvPr/>
        </p:nvSpPr>
        <p:spPr bwMode="auto">
          <a:xfrm>
            <a:off x="539552" y="4797152"/>
            <a:ext cx="748883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smtClean="0">
                <a:solidFill>
                  <a:srgbClr val="003366"/>
                </a:solidFill>
              </a:rPr>
              <a:t>Do not jump </a:t>
            </a:r>
            <a:r>
              <a:rPr lang="de-DE" altLang="de-DE" sz="2400" dirty="0" err="1" smtClean="0">
                <a:solidFill>
                  <a:srgbClr val="003366"/>
                </a:solidFill>
              </a:rPr>
              <a:t>to</a:t>
            </a:r>
            <a:r>
              <a:rPr lang="de-DE" altLang="de-DE" sz="2400" dirty="0" smtClean="0">
                <a:solidFill>
                  <a:srgbClr val="003366"/>
                </a:solidFill>
              </a:rPr>
              <a:t> </a:t>
            </a:r>
            <a:r>
              <a:rPr lang="de-DE" altLang="de-DE" sz="2400" dirty="0" err="1" smtClean="0">
                <a:solidFill>
                  <a:srgbClr val="003366"/>
                </a:solidFill>
              </a:rPr>
              <a:t>conclusions</a:t>
            </a:r>
            <a:r>
              <a:rPr lang="de-DE" altLang="de-DE" sz="2400" dirty="0" smtClean="0">
                <a:solidFill>
                  <a:srgbClr val="003366"/>
                </a:solidFill>
              </a:rPr>
              <a:t> </a:t>
            </a:r>
            <a:r>
              <a:rPr lang="de-DE" altLang="de-DE" sz="2400" dirty="0" err="1" smtClean="0">
                <a:solidFill>
                  <a:srgbClr val="003366"/>
                </a:solidFill>
              </a:rPr>
              <a:t>too</a:t>
            </a:r>
            <a:r>
              <a:rPr lang="de-DE" altLang="de-DE" sz="2400" dirty="0" smtClean="0">
                <a:solidFill>
                  <a:srgbClr val="003366"/>
                </a:solidFill>
              </a:rPr>
              <a:t> </a:t>
            </a:r>
            <a:r>
              <a:rPr lang="de-DE" altLang="de-DE" sz="2400" dirty="0" err="1" smtClean="0">
                <a:solidFill>
                  <a:srgbClr val="003366"/>
                </a:solidFill>
              </a:rPr>
              <a:t>early</a:t>
            </a:r>
            <a:r>
              <a:rPr lang="de-DE" altLang="de-DE" sz="2400" dirty="0" smtClean="0">
                <a:solidFill>
                  <a:srgbClr val="003366"/>
                </a:solidFill>
              </a:rPr>
              <a:t>!</a:t>
            </a:r>
            <a:endParaRPr lang="de-DE" altLang="de-DE" sz="2400" i="1" dirty="0" smtClean="0">
              <a:solidFill>
                <a:srgbClr val="003366"/>
              </a:solidFill>
            </a:endParaRPr>
          </a:p>
        </p:txBody>
      </p:sp>
      <p:sp>
        <p:nvSpPr>
          <p:cNvPr id="36" name="Inhaltsplatzhalter 2"/>
          <p:cNvSpPr txBox="1">
            <a:spLocks/>
          </p:cNvSpPr>
          <p:nvPr/>
        </p:nvSpPr>
        <p:spPr bwMode="auto">
          <a:xfrm>
            <a:off x="1187624" y="5957664"/>
            <a:ext cx="288032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err="1" smtClean="0">
                <a:solidFill>
                  <a:srgbClr val="003366"/>
                </a:solidFill>
              </a:rPr>
              <a:t>Use</a:t>
            </a:r>
            <a:r>
              <a:rPr lang="de-DE" altLang="de-DE" sz="2000" b="1" dirty="0" smtClean="0">
                <a:solidFill>
                  <a:srgbClr val="003366"/>
                </a:solidFill>
              </a:rPr>
              <a:t> </a:t>
            </a:r>
            <a:r>
              <a:rPr lang="de-DE" altLang="de-DE" sz="2000" b="1" dirty="0" err="1" smtClean="0">
                <a:solidFill>
                  <a:srgbClr val="003366"/>
                </a:solidFill>
              </a:rPr>
              <a:t>common</a:t>
            </a:r>
            <a:r>
              <a:rPr lang="de-DE" altLang="de-DE" sz="2000" b="1" dirty="0" smtClean="0">
                <a:solidFill>
                  <a:srgbClr val="003366"/>
                </a:solidFill>
              </a:rPr>
              <a:t> sense!</a:t>
            </a:r>
            <a:endParaRPr lang="de-DE" altLang="de-DE" sz="2000" b="1" i="1" dirty="0" smtClean="0">
              <a:solidFill>
                <a:srgbClr val="003366"/>
              </a:solidFill>
            </a:endParaRPr>
          </a:p>
        </p:txBody>
      </p:sp>
      <p:sp>
        <p:nvSpPr>
          <p:cNvPr id="37" name="Inhaltsplatzhalter 2"/>
          <p:cNvSpPr txBox="1">
            <a:spLocks/>
          </p:cNvSpPr>
          <p:nvPr/>
        </p:nvSpPr>
        <p:spPr bwMode="auto">
          <a:xfrm>
            <a:off x="4211959" y="6021288"/>
            <a:ext cx="4752529" cy="84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eaLnBrk="1" hangingPunct="1">
              <a:buFontTx/>
              <a:buNone/>
            </a:pPr>
            <a:r>
              <a:rPr lang="de-DE" altLang="de-DE" sz="2000" b="1" i="1" dirty="0" err="1" smtClean="0">
                <a:solidFill>
                  <a:srgbClr val="003366"/>
                </a:solidFill>
              </a:rPr>
              <a:t>And</a:t>
            </a:r>
            <a:r>
              <a:rPr lang="de-DE" altLang="de-DE" sz="2000" b="1" i="1" dirty="0" smtClean="0">
                <a:solidFill>
                  <a:srgbClr val="003366"/>
                </a:solidFill>
              </a:rPr>
              <a:t> </a:t>
            </a:r>
            <a:r>
              <a:rPr lang="de-DE" altLang="de-DE" sz="2000" b="1" i="1" dirty="0" err="1" smtClean="0">
                <a:solidFill>
                  <a:srgbClr val="003366"/>
                </a:solidFill>
              </a:rPr>
              <a:t>use</a:t>
            </a:r>
            <a:r>
              <a:rPr lang="de-DE" altLang="de-DE" sz="2000" b="1" i="1" dirty="0" smtClean="0">
                <a:solidFill>
                  <a:srgbClr val="003366"/>
                </a:solidFill>
              </a:rPr>
              <a:t> </a:t>
            </a:r>
            <a:r>
              <a:rPr lang="de-DE" altLang="de-DE" sz="2000" b="1" i="1" dirty="0" err="1" smtClean="0">
                <a:solidFill>
                  <a:srgbClr val="003366"/>
                </a:solidFill>
              </a:rPr>
              <a:t>knowledge</a:t>
            </a:r>
            <a:r>
              <a:rPr lang="de-DE" altLang="de-DE" sz="2000" b="1" i="1" dirty="0" smtClean="0">
                <a:solidFill>
                  <a:srgbClr val="003366"/>
                </a:solidFill>
              </a:rPr>
              <a:t> on </a:t>
            </a:r>
            <a:r>
              <a:rPr lang="de-DE" altLang="de-DE" sz="2000" b="1" i="1" dirty="0" err="1" smtClean="0">
                <a:solidFill>
                  <a:srgbClr val="003366"/>
                </a:solidFill>
              </a:rPr>
              <a:t>how</a:t>
            </a:r>
            <a:r>
              <a:rPr lang="de-DE" altLang="de-DE" sz="2000" b="1" i="1" dirty="0" smtClean="0">
                <a:solidFill>
                  <a:srgbClr val="003366"/>
                </a:solidFill>
              </a:rPr>
              <a:t> </a:t>
            </a:r>
            <a:r>
              <a:rPr lang="de-DE" altLang="de-DE" sz="2000" b="1" i="1" dirty="0" err="1" smtClean="0">
                <a:solidFill>
                  <a:srgbClr val="003366"/>
                </a:solidFill>
              </a:rPr>
              <a:t>your</a:t>
            </a:r>
            <a:r>
              <a:rPr lang="de-DE" altLang="de-DE" sz="2000" b="1" i="1" dirty="0" smtClean="0">
                <a:solidFill>
                  <a:srgbClr val="003366"/>
                </a:solidFill>
              </a:rPr>
              <a:t> </a:t>
            </a:r>
            <a:br>
              <a:rPr lang="de-DE" altLang="de-DE" sz="2000" b="1" i="1" dirty="0" smtClean="0">
                <a:solidFill>
                  <a:srgbClr val="003366"/>
                </a:solidFill>
              </a:rPr>
            </a:br>
            <a:r>
              <a:rPr lang="de-DE" altLang="de-DE" sz="2000" b="1" i="1" dirty="0" err="1" smtClean="0">
                <a:solidFill>
                  <a:srgbClr val="003366"/>
                </a:solidFill>
              </a:rPr>
              <a:t>common</a:t>
            </a:r>
            <a:r>
              <a:rPr lang="de-DE" altLang="de-DE" sz="2000" b="1" i="1" dirty="0" smtClean="0">
                <a:solidFill>
                  <a:srgbClr val="003366"/>
                </a:solidFill>
              </a:rPr>
              <a:t> sense </a:t>
            </a:r>
            <a:r>
              <a:rPr lang="de-DE" altLang="de-DE" sz="2000" b="1" i="1" dirty="0" err="1" smtClean="0">
                <a:solidFill>
                  <a:srgbClr val="003366"/>
                </a:solidFill>
              </a:rPr>
              <a:t>can</a:t>
            </a:r>
            <a:r>
              <a:rPr lang="de-DE" altLang="de-DE" sz="2000" b="1" i="1" dirty="0" smtClean="0">
                <a:solidFill>
                  <a:srgbClr val="003366"/>
                </a:solidFill>
              </a:rPr>
              <a:t> </a:t>
            </a:r>
            <a:r>
              <a:rPr lang="de-DE" altLang="de-DE" sz="2000" b="1" i="1" dirty="0" err="1" smtClean="0">
                <a:solidFill>
                  <a:srgbClr val="003366"/>
                </a:solidFill>
              </a:rPr>
              <a:t>be</a:t>
            </a:r>
            <a:r>
              <a:rPr lang="de-DE" altLang="de-DE" sz="2000" b="1" i="1" dirty="0" smtClean="0">
                <a:solidFill>
                  <a:srgbClr val="003366"/>
                </a:solidFill>
              </a:rPr>
              <a:t> </a:t>
            </a:r>
            <a:r>
              <a:rPr lang="de-DE" altLang="de-DE" sz="2000" b="1" i="1" dirty="0" err="1" smtClean="0">
                <a:solidFill>
                  <a:srgbClr val="003366"/>
                </a:solidFill>
              </a:rPr>
              <a:t>mislead</a:t>
            </a:r>
            <a:r>
              <a:rPr lang="de-DE" altLang="de-DE" sz="2000" b="1" i="1" dirty="0" smtClean="0">
                <a:solidFill>
                  <a:srgbClr val="003366"/>
                </a:solidFill>
              </a:rPr>
              <a:t>.</a:t>
            </a:r>
          </a:p>
        </p:txBody>
      </p:sp>
    </p:spTree>
    <p:extLst>
      <p:ext uri="{BB962C8B-B14F-4D97-AF65-F5344CB8AC3E}">
        <p14:creationId xmlns:p14="http://schemas.microsoft.com/office/powerpoint/2010/main" val="4021325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p:cTn id="59" dur="500" fill="hold"/>
                                        <p:tgtEl>
                                          <p:spTgt spid="36"/>
                                        </p:tgtEl>
                                        <p:attrNameLst>
                                          <p:attrName>ppt_w</p:attrName>
                                        </p:attrNameLst>
                                      </p:cBhvr>
                                      <p:tavLst>
                                        <p:tav tm="0">
                                          <p:val>
                                            <p:fltVal val="0"/>
                                          </p:val>
                                        </p:tav>
                                        <p:tav tm="100000">
                                          <p:val>
                                            <p:strVal val="#ppt_w"/>
                                          </p:val>
                                        </p:tav>
                                      </p:tavLst>
                                    </p:anim>
                                    <p:anim calcmode="lin" valueType="num">
                                      <p:cBhvr>
                                        <p:cTn id="60" dur="500" fill="hold"/>
                                        <p:tgtEl>
                                          <p:spTgt spid="36"/>
                                        </p:tgtEl>
                                        <p:attrNameLst>
                                          <p:attrName>ppt_h</p:attrName>
                                        </p:attrNameLst>
                                      </p:cBhvr>
                                      <p:tavLst>
                                        <p:tav tm="0">
                                          <p:val>
                                            <p:fltVal val="0"/>
                                          </p:val>
                                        </p:tav>
                                        <p:tav tm="100000">
                                          <p:val>
                                            <p:strVal val="#ppt_h"/>
                                          </p:val>
                                        </p:tav>
                                      </p:tavLst>
                                    </p:anim>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1000"/>
                                        <p:tgtEl>
                                          <p:spTgt spid="37"/>
                                        </p:tgtEl>
                                      </p:cBhvr>
                                    </p:animEffect>
                                    <p:anim calcmode="lin" valueType="num">
                                      <p:cBhvr>
                                        <p:cTn id="67" dur="1000" fill="hold"/>
                                        <p:tgtEl>
                                          <p:spTgt spid="37"/>
                                        </p:tgtEl>
                                        <p:attrNameLst>
                                          <p:attrName>ppt_x</p:attrName>
                                        </p:attrNameLst>
                                      </p:cBhvr>
                                      <p:tavLst>
                                        <p:tav tm="0">
                                          <p:val>
                                            <p:strVal val="#ppt_x"/>
                                          </p:val>
                                        </p:tav>
                                        <p:tav tm="100000">
                                          <p:val>
                                            <p:strVal val="#ppt_x"/>
                                          </p:val>
                                        </p:tav>
                                      </p:tavLst>
                                    </p:anim>
                                    <p:anim calcmode="lin" valueType="num">
                                      <p:cBhvr>
                                        <p:cTn id="6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22" grpId="0"/>
      <p:bldP spid="23" grpId="0"/>
      <p:bldP spid="19" grpId="0"/>
      <p:bldP spid="25" grpId="0"/>
      <p:bldP spid="26" grpId="0"/>
      <p:bldP spid="28" grpId="0"/>
      <p:bldP spid="29" grpId="0"/>
      <p:bldP spid="31" grpId="0"/>
      <p:bldP spid="34"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6</a:t>
            </a:r>
            <a:r>
              <a:rPr lang="de-DE" altLang="de-DE" b="1" dirty="0" smtClean="0">
                <a:solidFill>
                  <a:srgbClr val="003366"/>
                </a:solidFill>
              </a:rPr>
              <a:t>. Write </a:t>
            </a:r>
            <a:r>
              <a:rPr lang="de-DE" altLang="de-DE" b="1" dirty="0" err="1" smtClean="0">
                <a:solidFill>
                  <a:srgbClr val="003366"/>
                </a:solidFill>
              </a:rPr>
              <a:t>up</a:t>
            </a:r>
            <a:r>
              <a:rPr lang="de-DE" altLang="de-DE" b="1" dirty="0" smtClean="0">
                <a:solidFill>
                  <a:srgbClr val="003366"/>
                </a:solidFill>
              </a:rPr>
              <a:t> </a:t>
            </a:r>
            <a:r>
              <a:rPr lang="de-DE" altLang="de-DE" b="1" dirty="0" err="1" smtClean="0">
                <a:solidFill>
                  <a:srgbClr val="003366"/>
                </a:solidFill>
              </a:rPr>
              <a:t>your</a:t>
            </a:r>
            <a:r>
              <a:rPr lang="de-DE" altLang="de-DE" b="1" dirty="0" smtClean="0">
                <a:solidFill>
                  <a:srgbClr val="003366"/>
                </a:solidFill>
              </a:rPr>
              <a:t> </a:t>
            </a:r>
            <a:r>
              <a:rPr lang="de-DE" altLang="de-DE" b="1" dirty="0" err="1" smtClean="0">
                <a:solidFill>
                  <a:srgbClr val="003366"/>
                </a:solidFill>
              </a:rPr>
              <a:t>results</a:t>
            </a:r>
            <a:r>
              <a:rPr lang="de-DE" altLang="de-DE" b="1" dirty="0" smtClean="0">
                <a:solidFill>
                  <a:srgbClr val="003366"/>
                </a:solidFill>
              </a:rPr>
              <a:t>!</a:t>
            </a:r>
            <a:endParaRPr lang="de-DE" altLang="de-DE" sz="2000" b="1" dirty="0" smtClean="0">
              <a:solidFill>
                <a:srgbClr val="003366"/>
              </a:solidFill>
            </a:endParaRPr>
          </a:p>
        </p:txBody>
      </p:sp>
      <p:sp>
        <p:nvSpPr>
          <p:cNvPr id="30" name="Inhaltsplatzhalter 2"/>
          <p:cNvSpPr txBox="1">
            <a:spLocks/>
          </p:cNvSpPr>
          <p:nvPr/>
        </p:nvSpPr>
        <p:spPr bwMode="auto">
          <a:xfrm>
            <a:off x="619943" y="1916832"/>
            <a:ext cx="344800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Suggested</a:t>
            </a:r>
            <a:r>
              <a:rPr lang="de-DE" altLang="de-DE" sz="2400" dirty="0" smtClean="0">
                <a:solidFill>
                  <a:srgbClr val="003366"/>
                </a:solidFill>
              </a:rPr>
              <a:t> </a:t>
            </a:r>
            <a:r>
              <a:rPr lang="de-DE" altLang="de-DE" sz="2400" dirty="0" err="1" smtClean="0">
                <a:solidFill>
                  <a:srgbClr val="003366"/>
                </a:solidFill>
              </a:rPr>
              <a:t>structure</a:t>
            </a:r>
            <a:r>
              <a:rPr lang="de-DE" altLang="de-DE" sz="2400" dirty="0" smtClean="0">
                <a:solidFill>
                  <a:srgbClr val="003366"/>
                </a:solidFill>
              </a:rPr>
              <a:t>:</a:t>
            </a:r>
            <a:endParaRPr lang="de-DE" altLang="de-DE" sz="2400" i="1" dirty="0" smtClean="0">
              <a:solidFill>
                <a:srgbClr val="003366"/>
              </a:solidFill>
            </a:endParaRPr>
          </a:p>
        </p:txBody>
      </p:sp>
      <p:sp>
        <p:nvSpPr>
          <p:cNvPr id="15" name="Inhaltsplatzhalter 2"/>
          <p:cNvSpPr txBox="1">
            <a:spLocks/>
          </p:cNvSpPr>
          <p:nvPr/>
        </p:nvSpPr>
        <p:spPr bwMode="auto">
          <a:xfrm>
            <a:off x="611560" y="1268760"/>
            <a:ext cx="756084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Summarize</a:t>
            </a:r>
            <a:r>
              <a:rPr lang="de-DE" altLang="de-DE" sz="2400" dirty="0" smtClean="0">
                <a:solidFill>
                  <a:srgbClr val="003366"/>
                </a:solidFill>
              </a:rPr>
              <a:t> </a:t>
            </a:r>
            <a:r>
              <a:rPr lang="de-DE" altLang="de-DE" sz="2400" dirty="0" err="1" smtClean="0">
                <a:solidFill>
                  <a:srgbClr val="003366"/>
                </a:solidFill>
              </a:rPr>
              <a:t>data</a:t>
            </a:r>
            <a:r>
              <a:rPr lang="de-DE" altLang="de-DE" sz="2400" dirty="0" smtClean="0">
                <a:solidFill>
                  <a:srgbClr val="003366"/>
                </a:solidFill>
              </a:rPr>
              <a:t>, </a:t>
            </a:r>
            <a:r>
              <a:rPr lang="de-DE" altLang="de-DE" sz="2400" dirty="0" err="1" smtClean="0">
                <a:solidFill>
                  <a:srgbClr val="003366"/>
                </a:solidFill>
              </a:rPr>
              <a:t>experiments</a:t>
            </a:r>
            <a:r>
              <a:rPr lang="de-DE" altLang="de-DE" sz="2400" dirty="0" smtClean="0">
                <a:solidFill>
                  <a:srgbClr val="003366"/>
                </a:solidFill>
              </a:rPr>
              <a:t>, </a:t>
            </a:r>
            <a:r>
              <a:rPr lang="de-DE" altLang="de-DE" sz="2400" dirty="0" err="1" smtClean="0">
                <a:solidFill>
                  <a:srgbClr val="003366"/>
                </a:solidFill>
              </a:rPr>
              <a:t>findings</a:t>
            </a:r>
            <a:r>
              <a:rPr lang="de-DE" altLang="de-DE" sz="2400" dirty="0" smtClean="0">
                <a:solidFill>
                  <a:srgbClr val="003366"/>
                </a:solidFill>
              </a:rPr>
              <a:t>, </a:t>
            </a:r>
            <a:r>
              <a:rPr lang="de-DE" altLang="de-DE" sz="2400" dirty="0" err="1" smtClean="0">
                <a:solidFill>
                  <a:srgbClr val="003366"/>
                </a:solidFill>
              </a:rPr>
              <a:t>interpretation</a:t>
            </a:r>
            <a:endParaRPr lang="de-DE" altLang="de-DE" sz="2400" i="1" dirty="0" smtClean="0">
              <a:solidFill>
                <a:srgbClr val="003366"/>
              </a:solidFill>
            </a:endParaRPr>
          </a:p>
        </p:txBody>
      </p:sp>
      <p:sp>
        <p:nvSpPr>
          <p:cNvPr id="16" name="Inhaltsplatzhalter 2"/>
          <p:cNvSpPr txBox="1">
            <a:spLocks/>
          </p:cNvSpPr>
          <p:nvPr/>
        </p:nvSpPr>
        <p:spPr bwMode="auto">
          <a:xfrm>
            <a:off x="889200" y="2348880"/>
            <a:ext cx="5167809"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Top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your</a:t>
            </a:r>
            <a:r>
              <a:rPr lang="de-DE" altLang="de-DE" sz="2000" dirty="0" smtClean="0">
                <a:solidFill>
                  <a:srgbClr val="003366"/>
                </a:solidFill>
              </a:rPr>
              <a:t> </a:t>
            </a:r>
            <a:r>
              <a:rPr lang="de-DE" altLang="de-DE" sz="2000" dirty="0" err="1" smtClean="0">
                <a:solidFill>
                  <a:srgbClr val="003366"/>
                </a:solidFill>
              </a:rPr>
              <a:t>report</a:t>
            </a:r>
            <a:r>
              <a:rPr lang="de-DE" altLang="de-DE" sz="2000" dirty="0" smtClean="0">
                <a:solidFill>
                  <a:srgbClr val="003366"/>
                </a:solidFill>
              </a:rPr>
              <a:t>: </a:t>
            </a:r>
            <a:r>
              <a:rPr lang="de-DE" altLang="de-DE" sz="2000" dirty="0" err="1" smtClean="0">
                <a:solidFill>
                  <a:srgbClr val="003366"/>
                </a:solidFill>
              </a:rPr>
              <a:t>summary</a:t>
            </a:r>
            <a:r>
              <a:rPr lang="de-DE" altLang="de-DE" sz="2000" dirty="0" smtClean="0">
                <a:solidFill>
                  <a:srgbClr val="003366"/>
                </a:solidFill>
              </a:rPr>
              <a:t>/</a:t>
            </a:r>
            <a:r>
              <a:rPr lang="de-DE" altLang="de-DE" sz="2000" dirty="0" err="1" smtClean="0">
                <a:solidFill>
                  <a:srgbClr val="003366"/>
                </a:solidFill>
              </a:rPr>
              <a:t>abstract</a:t>
            </a:r>
            <a:endParaRPr lang="de-DE" altLang="de-DE" sz="2000" i="1" dirty="0" smtClean="0">
              <a:solidFill>
                <a:srgbClr val="003366"/>
              </a:solidFill>
            </a:endParaRPr>
          </a:p>
        </p:txBody>
      </p:sp>
      <p:sp>
        <p:nvSpPr>
          <p:cNvPr id="17" name="Inhaltsplatzhalter 2"/>
          <p:cNvSpPr txBox="1">
            <a:spLocks/>
          </p:cNvSpPr>
          <p:nvPr/>
        </p:nvSpPr>
        <p:spPr bwMode="auto">
          <a:xfrm>
            <a:off x="916359" y="2780928"/>
            <a:ext cx="5167809"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Interpretation/</a:t>
            </a:r>
            <a:r>
              <a:rPr lang="de-DE" altLang="de-DE" sz="2000" dirty="0" err="1" smtClean="0">
                <a:solidFill>
                  <a:srgbClr val="003366"/>
                </a:solidFill>
              </a:rPr>
              <a:t>recommendation</a:t>
            </a:r>
            <a:r>
              <a:rPr lang="de-DE" altLang="de-DE" sz="2000" dirty="0" smtClean="0">
                <a:solidFill>
                  <a:srgbClr val="003366"/>
                </a:solidFill>
              </a:rPr>
              <a:t>, </a:t>
            </a:r>
            <a:r>
              <a:rPr lang="de-DE" altLang="de-DE" sz="2000" dirty="0" err="1" smtClean="0">
                <a:solidFill>
                  <a:srgbClr val="003366"/>
                </a:solidFill>
              </a:rPr>
              <a:t>if</a:t>
            </a:r>
            <a:r>
              <a:rPr lang="de-DE" altLang="de-DE" sz="2000" dirty="0" smtClean="0">
                <a:solidFill>
                  <a:srgbClr val="003366"/>
                </a:solidFill>
              </a:rPr>
              <a:t> </a:t>
            </a:r>
            <a:r>
              <a:rPr lang="de-DE" altLang="de-DE" sz="2000" dirty="0" err="1" smtClean="0">
                <a:solidFill>
                  <a:srgbClr val="003366"/>
                </a:solidFill>
              </a:rPr>
              <a:t>applicable</a:t>
            </a:r>
            <a:endParaRPr lang="de-DE" altLang="de-DE" sz="2000" i="1" dirty="0" smtClean="0">
              <a:solidFill>
                <a:srgbClr val="003366"/>
              </a:solidFill>
            </a:endParaRPr>
          </a:p>
        </p:txBody>
      </p:sp>
      <p:sp>
        <p:nvSpPr>
          <p:cNvPr id="18" name="Inhaltsplatzhalter 2"/>
          <p:cNvSpPr txBox="1">
            <a:spLocks/>
          </p:cNvSpPr>
          <p:nvPr/>
        </p:nvSpPr>
        <p:spPr bwMode="auto">
          <a:xfrm>
            <a:off x="917698" y="3212976"/>
            <a:ext cx="770485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Relation </a:t>
            </a:r>
            <a:r>
              <a:rPr lang="de-DE" altLang="de-DE" sz="2000" dirty="0" err="1" smtClean="0">
                <a:solidFill>
                  <a:srgbClr val="003366"/>
                </a:solidFill>
              </a:rPr>
              <a:t>to</a:t>
            </a:r>
            <a:r>
              <a:rPr lang="de-DE" altLang="de-DE" sz="2000" dirty="0" smtClean="0">
                <a:solidFill>
                  <a:srgbClr val="003366"/>
                </a:solidFill>
              </a:rPr>
              <a:t> </a:t>
            </a:r>
            <a:r>
              <a:rPr lang="de-DE" altLang="de-DE" sz="2000" dirty="0" err="1" smtClean="0">
                <a:solidFill>
                  <a:srgbClr val="003366"/>
                </a:solidFill>
              </a:rPr>
              <a:t>prior</a:t>
            </a:r>
            <a:r>
              <a:rPr lang="de-DE" altLang="de-DE" sz="2000" dirty="0" smtClean="0">
                <a:solidFill>
                  <a:srgbClr val="003366"/>
                </a:solidFill>
              </a:rPr>
              <a:t> </a:t>
            </a:r>
            <a:r>
              <a:rPr lang="de-DE" altLang="de-DE" sz="2000" dirty="0" err="1" smtClean="0">
                <a:solidFill>
                  <a:srgbClr val="003366"/>
                </a:solidFill>
              </a:rPr>
              <a:t>analysis</a:t>
            </a:r>
            <a:r>
              <a:rPr lang="de-DE" altLang="de-DE" sz="2000" dirty="0" smtClean="0">
                <a:solidFill>
                  <a:srgbClr val="003366"/>
                </a:solidFill>
              </a:rPr>
              <a:t>/</a:t>
            </a:r>
            <a:r>
              <a:rPr lang="de-DE" altLang="de-DE" sz="2000" dirty="0" err="1" smtClean="0">
                <a:solidFill>
                  <a:srgbClr val="003366"/>
                </a:solidFill>
              </a:rPr>
              <a:t>literature</a:t>
            </a:r>
            <a:r>
              <a:rPr lang="de-DE" altLang="de-DE" sz="2000" dirty="0" smtClean="0">
                <a:solidFill>
                  <a:srgbClr val="003366"/>
                </a:solidFill>
              </a:rPr>
              <a:t> - not </a:t>
            </a:r>
            <a:r>
              <a:rPr lang="de-DE" altLang="de-DE" sz="2000" dirty="0" err="1" smtClean="0">
                <a:solidFill>
                  <a:srgbClr val="003366"/>
                </a:solidFill>
              </a:rPr>
              <a:t>needed</a:t>
            </a:r>
            <a:r>
              <a:rPr lang="de-DE" altLang="de-DE" sz="2000" dirty="0" smtClean="0">
                <a:solidFill>
                  <a:srgbClr val="003366"/>
                </a:solidFill>
              </a:rPr>
              <a:t> </a:t>
            </a:r>
            <a:r>
              <a:rPr lang="de-DE" altLang="de-DE" sz="2000" dirty="0" err="1" smtClean="0">
                <a:solidFill>
                  <a:srgbClr val="003366"/>
                </a:solidFill>
              </a:rPr>
              <a:t>for</a:t>
            </a:r>
            <a:r>
              <a:rPr lang="de-DE" altLang="de-DE" sz="2000" dirty="0" smtClean="0">
                <a:solidFill>
                  <a:srgbClr val="003366"/>
                </a:solidFill>
              </a:rPr>
              <a:t> ICA</a:t>
            </a:r>
            <a:endParaRPr lang="de-DE" altLang="de-DE" sz="2000" i="1" dirty="0" smtClean="0">
              <a:solidFill>
                <a:srgbClr val="003366"/>
              </a:solidFill>
            </a:endParaRPr>
          </a:p>
        </p:txBody>
      </p:sp>
      <p:sp>
        <p:nvSpPr>
          <p:cNvPr id="19" name="Inhaltsplatzhalter 2"/>
          <p:cNvSpPr txBox="1">
            <a:spLocks/>
          </p:cNvSpPr>
          <p:nvPr/>
        </p:nvSpPr>
        <p:spPr bwMode="auto">
          <a:xfrm>
            <a:off x="5127742" y="3573016"/>
            <a:ext cx="321387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but </a:t>
            </a:r>
            <a:r>
              <a:rPr lang="de-DE" altLang="de-DE" sz="2000" dirty="0" err="1" smtClean="0">
                <a:solidFill>
                  <a:srgbClr val="003366"/>
                </a:solidFill>
              </a:rPr>
              <a:t>otherwise</a:t>
            </a:r>
            <a:r>
              <a:rPr lang="de-DE" altLang="de-DE" sz="2000" dirty="0" smtClean="0">
                <a:solidFill>
                  <a:srgbClr val="003366"/>
                </a:solidFill>
              </a:rPr>
              <a:t> </a:t>
            </a:r>
            <a:r>
              <a:rPr lang="de-DE" altLang="de-DE" sz="2000" dirty="0" err="1" smtClean="0">
                <a:solidFill>
                  <a:srgbClr val="003366"/>
                </a:solidFill>
              </a:rPr>
              <a:t>mandatory</a:t>
            </a:r>
            <a:r>
              <a:rPr lang="de-DE" altLang="de-DE" sz="2000" dirty="0" smtClean="0">
                <a:solidFill>
                  <a:srgbClr val="003366"/>
                </a:solidFill>
              </a:rPr>
              <a:t>!</a:t>
            </a:r>
            <a:endParaRPr lang="de-DE" altLang="de-DE" sz="2000" i="1" dirty="0" smtClean="0">
              <a:solidFill>
                <a:srgbClr val="003366"/>
              </a:solidFill>
            </a:endParaRPr>
          </a:p>
        </p:txBody>
      </p:sp>
      <p:sp>
        <p:nvSpPr>
          <p:cNvPr id="20" name="Inhaltsplatzhalter 2"/>
          <p:cNvSpPr txBox="1">
            <a:spLocks/>
          </p:cNvSpPr>
          <p:nvPr/>
        </p:nvSpPr>
        <p:spPr bwMode="auto">
          <a:xfrm>
            <a:off x="908645" y="4077072"/>
            <a:ext cx="72728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Description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your</a:t>
            </a:r>
            <a:r>
              <a:rPr lang="de-DE" altLang="de-DE" sz="2000" dirty="0" smtClean="0">
                <a:solidFill>
                  <a:srgbClr val="003366"/>
                </a:solidFill>
              </a:rPr>
              <a:t> </a:t>
            </a:r>
            <a:r>
              <a:rPr lang="de-DE" altLang="de-DE" sz="2000" dirty="0" err="1" smtClean="0">
                <a:solidFill>
                  <a:srgbClr val="003366"/>
                </a:solidFill>
              </a:rPr>
              <a:t>data</a:t>
            </a:r>
            <a:r>
              <a:rPr lang="de-DE" altLang="de-DE" sz="2000" dirty="0" smtClean="0">
                <a:solidFill>
                  <a:srgbClr val="003366"/>
                </a:solidFill>
              </a:rPr>
              <a:t>: variables, </a:t>
            </a:r>
            <a:r>
              <a:rPr lang="de-DE" altLang="de-DE" sz="2000" dirty="0" err="1" smtClean="0">
                <a:solidFill>
                  <a:srgbClr val="003366"/>
                </a:solidFill>
              </a:rPr>
              <a:t>structure</a:t>
            </a:r>
            <a:r>
              <a:rPr lang="de-DE" altLang="de-DE" sz="2000" dirty="0" smtClean="0">
                <a:solidFill>
                  <a:srgbClr val="003366"/>
                </a:solidFill>
              </a:rPr>
              <a:t>, </a:t>
            </a:r>
            <a:r>
              <a:rPr lang="de-DE" altLang="de-DE" sz="2000" dirty="0" err="1" smtClean="0">
                <a:solidFill>
                  <a:srgbClr val="003366"/>
                </a:solidFill>
              </a:rPr>
              <a:t>acquisition</a:t>
            </a:r>
            <a:r>
              <a:rPr lang="de-DE" altLang="de-DE" sz="2000" dirty="0" smtClean="0">
                <a:solidFill>
                  <a:srgbClr val="003366"/>
                </a:solidFill>
              </a:rPr>
              <a:t>,</a:t>
            </a:r>
            <a:br>
              <a:rPr lang="de-DE" altLang="de-DE" sz="2000" dirty="0" smtClean="0">
                <a:solidFill>
                  <a:srgbClr val="003366"/>
                </a:solidFill>
              </a:rPr>
            </a:br>
            <a:r>
              <a:rPr lang="de-DE" altLang="de-DE" sz="2000" dirty="0" smtClean="0">
                <a:solidFill>
                  <a:srgbClr val="003366"/>
                </a:solidFill>
              </a:rPr>
              <a:t>				</a:t>
            </a:r>
            <a:r>
              <a:rPr lang="de-DE" altLang="de-DE" sz="2000" dirty="0" err="1" smtClean="0">
                <a:solidFill>
                  <a:srgbClr val="003366"/>
                </a:solidFill>
              </a:rPr>
              <a:t>cite</a:t>
            </a:r>
            <a:r>
              <a:rPr lang="de-DE" altLang="de-DE" sz="2000" dirty="0" smtClean="0">
                <a:solidFill>
                  <a:srgbClr val="003366"/>
                </a:solidFill>
              </a:rPr>
              <a:t> </a:t>
            </a:r>
            <a:r>
              <a:rPr lang="de-DE" altLang="de-DE" sz="2000" dirty="0" err="1" smtClean="0">
                <a:solidFill>
                  <a:srgbClr val="003366"/>
                </a:solidFill>
              </a:rPr>
              <a:t>source</a:t>
            </a:r>
            <a:r>
              <a:rPr lang="de-DE" altLang="de-DE" sz="2000" dirty="0" smtClean="0">
                <a:solidFill>
                  <a:srgbClr val="003366"/>
                </a:solidFill>
              </a:rPr>
              <a:t> (</a:t>
            </a:r>
            <a:r>
              <a:rPr lang="de-DE" altLang="de-DE" sz="2000" dirty="0" err="1" smtClean="0">
                <a:solidFill>
                  <a:srgbClr val="003366"/>
                </a:solidFill>
              </a:rPr>
              <a:t>study</a:t>
            </a:r>
            <a:r>
              <a:rPr lang="de-DE" altLang="de-DE" sz="2000" dirty="0" smtClean="0">
                <a:solidFill>
                  <a:srgbClr val="003366"/>
                </a:solidFill>
              </a:rPr>
              <a:t> </a:t>
            </a:r>
            <a:r>
              <a:rPr lang="de-DE" altLang="de-DE" sz="2000" dirty="0" err="1" smtClean="0">
                <a:solidFill>
                  <a:srgbClr val="003366"/>
                </a:solidFill>
              </a:rPr>
              <a:t>or</a:t>
            </a:r>
            <a:r>
              <a:rPr lang="de-DE" altLang="de-DE" sz="2000" dirty="0" smtClean="0">
                <a:solidFill>
                  <a:srgbClr val="003366"/>
                </a:solidFill>
              </a:rPr>
              <a:t> </a:t>
            </a:r>
            <a:r>
              <a:rPr lang="de-DE" altLang="de-DE" sz="2000" dirty="0" err="1" smtClean="0">
                <a:solidFill>
                  <a:srgbClr val="003366"/>
                </a:solidFill>
              </a:rPr>
              <a:t>project</a:t>
            </a:r>
            <a:r>
              <a:rPr lang="de-DE" altLang="de-DE" sz="2000" dirty="0" smtClean="0">
                <a:solidFill>
                  <a:srgbClr val="003366"/>
                </a:solidFill>
              </a:rPr>
              <a:t>)</a:t>
            </a:r>
            <a:endParaRPr lang="de-DE" altLang="de-DE" sz="2000" i="1" dirty="0" smtClean="0">
              <a:solidFill>
                <a:srgbClr val="003366"/>
              </a:solidFill>
            </a:endParaRPr>
          </a:p>
        </p:txBody>
      </p:sp>
      <p:sp>
        <p:nvSpPr>
          <p:cNvPr id="22" name="Inhaltsplatzhalter 2"/>
          <p:cNvSpPr txBox="1">
            <a:spLocks/>
          </p:cNvSpPr>
          <p:nvPr/>
        </p:nvSpPr>
        <p:spPr bwMode="auto">
          <a:xfrm>
            <a:off x="917698" y="4806205"/>
            <a:ext cx="72728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Description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your</a:t>
            </a:r>
            <a:r>
              <a:rPr lang="de-DE" altLang="de-DE" sz="2000" dirty="0" smtClean="0">
                <a:solidFill>
                  <a:srgbClr val="003366"/>
                </a:solidFill>
              </a:rPr>
              <a:t> </a:t>
            </a:r>
            <a:r>
              <a:rPr lang="de-DE" altLang="de-DE" sz="2000" dirty="0" err="1" smtClean="0">
                <a:solidFill>
                  <a:srgbClr val="003366"/>
                </a:solidFill>
              </a:rPr>
              <a:t>analysis</a:t>
            </a:r>
            <a:r>
              <a:rPr lang="de-DE" altLang="de-DE" sz="2000" dirty="0" smtClean="0">
                <a:solidFill>
                  <a:srgbClr val="003366"/>
                </a:solidFill>
              </a:rPr>
              <a:t>: </a:t>
            </a:r>
            <a:r>
              <a:rPr lang="de-DE" altLang="de-DE" sz="2000" dirty="0" err="1" smtClean="0">
                <a:solidFill>
                  <a:srgbClr val="003366"/>
                </a:solidFill>
              </a:rPr>
              <a:t>questions</a:t>
            </a:r>
            <a:r>
              <a:rPr lang="de-DE" altLang="de-DE" sz="2000" dirty="0" smtClean="0">
                <a:solidFill>
                  <a:srgbClr val="003366"/>
                </a:solidFill>
              </a:rPr>
              <a:t>, </a:t>
            </a:r>
            <a:r>
              <a:rPr lang="de-DE" altLang="de-DE" sz="2000" dirty="0" err="1" smtClean="0">
                <a:solidFill>
                  <a:srgbClr val="003366"/>
                </a:solidFill>
              </a:rPr>
              <a:t>numbers</a:t>
            </a:r>
            <a:r>
              <a:rPr lang="de-DE" altLang="de-DE" sz="2000" dirty="0" smtClean="0">
                <a:solidFill>
                  <a:srgbClr val="003366"/>
                </a:solidFill>
              </a:rPr>
              <a:t>, </a:t>
            </a:r>
            <a:r>
              <a:rPr lang="de-DE" altLang="de-DE" sz="2000" dirty="0" err="1" smtClean="0">
                <a:solidFill>
                  <a:srgbClr val="003366"/>
                </a:solidFill>
              </a:rPr>
              <a:t>outcomes</a:t>
            </a:r>
            <a:endParaRPr lang="de-DE" altLang="de-DE" sz="2000" i="1" dirty="0" smtClean="0">
              <a:solidFill>
                <a:srgbClr val="003366"/>
              </a:solidFill>
            </a:endParaRPr>
          </a:p>
        </p:txBody>
      </p:sp>
      <p:sp>
        <p:nvSpPr>
          <p:cNvPr id="23" name="Inhaltsplatzhalter 2"/>
          <p:cNvSpPr txBox="1">
            <a:spLocks/>
          </p:cNvSpPr>
          <p:nvPr/>
        </p:nvSpPr>
        <p:spPr bwMode="auto">
          <a:xfrm>
            <a:off x="917698" y="5319314"/>
            <a:ext cx="7272808"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Interpretation </a:t>
            </a:r>
            <a:r>
              <a:rPr lang="de-DE" altLang="de-DE" sz="2000" dirty="0" err="1" smtClean="0">
                <a:solidFill>
                  <a:srgbClr val="003366"/>
                </a:solidFill>
              </a:rPr>
              <a:t>of</a:t>
            </a:r>
            <a:r>
              <a:rPr lang="de-DE" altLang="de-DE" sz="2000" dirty="0" smtClean="0">
                <a:solidFill>
                  <a:srgbClr val="003366"/>
                </a:solidFill>
              </a:rPr>
              <a:t> </a:t>
            </a:r>
            <a:r>
              <a:rPr lang="de-DE" altLang="de-DE" sz="2000" dirty="0" err="1" smtClean="0">
                <a:solidFill>
                  <a:srgbClr val="003366"/>
                </a:solidFill>
              </a:rPr>
              <a:t>your</a:t>
            </a:r>
            <a:r>
              <a:rPr lang="de-DE" altLang="de-DE" sz="2000" dirty="0" smtClean="0">
                <a:solidFill>
                  <a:srgbClr val="003366"/>
                </a:solidFill>
              </a:rPr>
              <a:t> </a:t>
            </a:r>
            <a:r>
              <a:rPr lang="de-DE" altLang="de-DE" sz="2000" dirty="0" err="1" smtClean="0">
                <a:solidFill>
                  <a:srgbClr val="003366"/>
                </a:solidFill>
              </a:rPr>
              <a:t>results</a:t>
            </a:r>
            <a:r>
              <a:rPr lang="de-DE" altLang="de-DE" sz="2000" dirty="0" smtClean="0">
                <a:solidFill>
                  <a:srgbClr val="003366"/>
                </a:solidFill>
              </a:rPr>
              <a:t>, </a:t>
            </a:r>
            <a:r>
              <a:rPr lang="de-DE" altLang="de-DE" sz="2000" dirty="0" err="1" smtClean="0">
                <a:solidFill>
                  <a:srgbClr val="003366"/>
                </a:solidFill>
              </a:rPr>
              <a:t>discussion</a:t>
            </a:r>
            <a:r>
              <a:rPr lang="de-DE" altLang="de-DE" sz="2000" dirty="0" smtClean="0">
                <a:solidFill>
                  <a:srgbClr val="003366"/>
                </a:solidFill>
              </a:rPr>
              <a:t> </a:t>
            </a:r>
            <a:r>
              <a:rPr lang="de-DE" altLang="de-DE" sz="2000" dirty="0" err="1" smtClean="0">
                <a:solidFill>
                  <a:srgbClr val="003366"/>
                </a:solidFill>
              </a:rPr>
              <a:t>and</a:t>
            </a:r>
            <a:r>
              <a:rPr lang="de-DE" altLang="de-DE" sz="2000" dirty="0" smtClean="0">
                <a:solidFill>
                  <a:srgbClr val="003366"/>
                </a:solidFill>
              </a:rPr>
              <a:t> </a:t>
            </a:r>
            <a:r>
              <a:rPr lang="de-DE" altLang="de-DE" sz="2000" dirty="0" err="1" smtClean="0">
                <a:solidFill>
                  <a:srgbClr val="003366"/>
                </a:solidFill>
              </a:rPr>
              <a:t>outlook</a:t>
            </a:r>
            <a:endParaRPr lang="de-DE" altLang="de-DE" sz="2000" i="1" dirty="0" smtClean="0">
              <a:solidFill>
                <a:srgbClr val="003366"/>
              </a:solidFill>
            </a:endParaRPr>
          </a:p>
        </p:txBody>
      </p:sp>
      <p:sp>
        <p:nvSpPr>
          <p:cNvPr id="24" name="Inhaltsplatzhalter 2"/>
          <p:cNvSpPr txBox="1">
            <a:spLocks/>
          </p:cNvSpPr>
          <p:nvPr/>
        </p:nvSpPr>
        <p:spPr bwMode="auto">
          <a:xfrm>
            <a:off x="899592" y="5949280"/>
            <a:ext cx="798577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Appendix: </a:t>
            </a:r>
            <a:r>
              <a:rPr lang="de-DE" altLang="de-DE" sz="1800" dirty="0" err="1" smtClean="0">
                <a:solidFill>
                  <a:srgbClr val="003366"/>
                </a:solidFill>
              </a:rPr>
              <a:t>description</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file</a:t>
            </a:r>
            <a:r>
              <a:rPr lang="de-DE" altLang="de-DE" sz="1800" dirty="0" smtClean="0">
                <a:solidFill>
                  <a:srgbClr val="003366"/>
                </a:solidFill>
              </a:rPr>
              <a:t> </a:t>
            </a:r>
            <a:r>
              <a:rPr lang="de-DE" altLang="de-DE" sz="1800" dirty="0" err="1" smtClean="0">
                <a:solidFill>
                  <a:srgbClr val="003366"/>
                </a:solidFill>
              </a:rPr>
              <a:t>structure</a:t>
            </a:r>
            <a:r>
              <a:rPr lang="de-DE" altLang="de-DE" sz="1800" dirty="0" smtClean="0">
                <a:solidFill>
                  <a:srgbClr val="003366"/>
                </a:solidFill>
              </a:rPr>
              <a:t>, </a:t>
            </a:r>
            <a:r>
              <a:rPr lang="de-DE" altLang="de-DE" sz="1800" dirty="0" err="1" smtClean="0">
                <a:solidFill>
                  <a:srgbClr val="003366"/>
                </a:solidFill>
              </a:rPr>
              <a:t>code</a:t>
            </a:r>
            <a:r>
              <a:rPr lang="de-DE" altLang="de-DE" sz="1800" dirty="0" smtClean="0">
                <a:solidFill>
                  <a:srgbClr val="003366"/>
                </a:solidFill>
              </a:rPr>
              <a:t> </a:t>
            </a:r>
            <a:r>
              <a:rPr lang="de-DE" altLang="de-DE" sz="1800" dirty="0" err="1" smtClean="0">
                <a:solidFill>
                  <a:srgbClr val="003366"/>
                </a:solidFill>
              </a:rPr>
              <a:t>location</a:t>
            </a:r>
            <a:r>
              <a:rPr lang="de-DE" altLang="de-DE" sz="1800" dirty="0" smtClean="0">
                <a:solidFill>
                  <a:srgbClr val="003366"/>
                </a:solidFill>
              </a:rPr>
              <a:t>, </a:t>
            </a:r>
            <a:r>
              <a:rPr lang="de-DE" altLang="de-DE" sz="1800" dirty="0" err="1" smtClean="0">
                <a:solidFill>
                  <a:srgbClr val="003366"/>
                </a:solidFill>
              </a:rPr>
              <a:t>repository</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results</a:t>
            </a:r>
            <a:r>
              <a:rPr lang="de-DE" altLang="de-DE" sz="1800" dirty="0" smtClean="0">
                <a:solidFill>
                  <a:srgbClr val="003366"/>
                </a:solidFill>
              </a:rPr>
              <a:t> </a:t>
            </a:r>
            <a:endParaRPr lang="de-DE" altLang="de-DE" sz="1800" i="1" dirty="0" smtClean="0">
              <a:solidFill>
                <a:srgbClr val="003366"/>
              </a:solidFill>
            </a:endParaRPr>
          </a:p>
        </p:txBody>
      </p:sp>
      <p:sp>
        <p:nvSpPr>
          <p:cNvPr id="25" name="Inhaltsplatzhalter 2"/>
          <p:cNvSpPr txBox="1">
            <a:spLocks/>
          </p:cNvSpPr>
          <p:nvPr/>
        </p:nvSpPr>
        <p:spPr bwMode="auto">
          <a:xfrm>
            <a:off x="1619672" y="6237312"/>
            <a:ext cx="757056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attach</a:t>
            </a:r>
            <a:r>
              <a:rPr lang="de-DE" altLang="de-DE" sz="1800" dirty="0" smtClean="0">
                <a:solidFill>
                  <a:srgbClr val="003366"/>
                </a:solidFill>
              </a:rPr>
              <a:t> </a:t>
            </a:r>
            <a:r>
              <a:rPr lang="de-DE" altLang="de-DE" sz="1800" dirty="0" err="1" smtClean="0">
                <a:solidFill>
                  <a:srgbClr val="003366"/>
                </a:solidFill>
              </a:rPr>
              <a:t>your</a:t>
            </a:r>
            <a:r>
              <a:rPr lang="de-DE" altLang="de-DE" sz="1800" dirty="0" smtClean="0">
                <a:solidFill>
                  <a:srgbClr val="003366"/>
                </a:solidFill>
              </a:rPr>
              <a:t> </a:t>
            </a:r>
            <a:r>
              <a:rPr lang="de-DE" altLang="de-DE" sz="1800" dirty="0" err="1" smtClean="0">
                <a:solidFill>
                  <a:srgbClr val="003366"/>
                </a:solidFill>
              </a:rPr>
              <a:t>code</a:t>
            </a:r>
            <a:r>
              <a:rPr lang="de-DE" altLang="de-DE" sz="1800" dirty="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analyses</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reproducibility</a:t>
            </a:r>
            <a:r>
              <a:rPr lang="de-DE" altLang="de-DE" sz="1800" dirty="0" smtClean="0">
                <a:solidFill>
                  <a:srgbClr val="003366"/>
                </a:solidFill>
              </a:rPr>
              <a:t> (e.g. </a:t>
            </a:r>
            <a:r>
              <a:rPr lang="de-DE" altLang="de-DE" sz="1800" dirty="0" err="1" smtClean="0">
                <a:solidFill>
                  <a:srgbClr val="003366"/>
                </a:solidFill>
              </a:rPr>
              <a:t>as</a:t>
            </a:r>
            <a:r>
              <a:rPr lang="de-DE" altLang="de-DE" sz="1800" dirty="0" smtClean="0">
                <a:solidFill>
                  <a:srgbClr val="003366"/>
                </a:solidFill>
              </a:rPr>
              <a:t> a </a:t>
            </a:r>
            <a:r>
              <a:rPr lang="de-DE" altLang="de-DE" sz="1800" dirty="0" err="1" smtClean="0">
                <a:solidFill>
                  <a:srgbClr val="003366"/>
                </a:solidFill>
              </a:rPr>
              <a:t>file</a:t>
            </a:r>
            <a:r>
              <a:rPr lang="de-DE" altLang="de-DE" sz="1800" dirty="0" smtClean="0">
                <a:solidFill>
                  <a:srgbClr val="003366"/>
                </a:solidFill>
              </a:rPr>
              <a:t> on CD)</a:t>
            </a:r>
            <a:endParaRPr lang="de-DE" altLang="de-DE" sz="1800" i="1" dirty="0" smtClean="0">
              <a:solidFill>
                <a:srgbClr val="003366"/>
              </a:solidFill>
            </a:endParaRPr>
          </a:p>
        </p:txBody>
      </p:sp>
    </p:spTree>
    <p:extLst>
      <p:ext uri="{BB962C8B-B14F-4D97-AF65-F5344CB8AC3E}">
        <p14:creationId xmlns:p14="http://schemas.microsoft.com/office/powerpoint/2010/main" val="15886539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5" grpId="0"/>
      <p:bldP spid="16" grpId="0"/>
      <p:bldP spid="17" grpId="0"/>
      <p:bldP spid="18" grpId="0"/>
      <p:bldP spid="19" grpId="0"/>
      <p:bldP spid="20" grpId="0"/>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a:xfrm>
            <a:off x="323528" y="2060848"/>
            <a:ext cx="8489950" cy="864096"/>
          </a:xfrm>
        </p:spPr>
        <p:txBody>
          <a:bodyPr/>
          <a:lstStyle/>
          <a:p>
            <a:pPr algn="ctr" eaLnBrk="1" hangingPunct="1"/>
            <a:r>
              <a:rPr lang="de-DE" altLang="de-DE" sz="4800" dirty="0" smtClean="0"/>
              <a:t>Next </a:t>
            </a:r>
            <a:r>
              <a:rPr lang="de-DE" altLang="de-DE" sz="4800" dirty="0" err="1" smtClean="0"/>
              <a:t>Week</a:t>
            </a:r>
            <a:r>
              <a:rPr lang="de-DE" altLang="de-DE" sz="4800" dirty="0" smtClean="0"/>
              <a:t>:</a:t>
            </a:r>
            <a:br>
              <a:rPr lang="de-DE" altLang="de-DE" sz="4800" dirty="0" smtClean="0"/>
            </a:br>
            <a:r>
              <a:rPr lang="de-DE" altLang="de-DE" sz="4800" dirty="0" smtClean="0"/>
              <a:t>Linear Models</a:t>
            </a:r>
            <a:endParaRPr lang="de-DE" altLang="de-DE" sz="6600" dirty="0" smtClean="0"/>
          </a:p>
        </p:txBody>
      </p:sp>
      <p:sp>
        <p:nvSpPr>
          <p:cNvPr id="4" name="Inhaltsplatzhalter 2"/>
          <p:cNvSpPr txBox="1">
            <a:spLocks/>
          </p:cNvSpPr>
          <p:nvPr/>
        </p:nvSpPr>
        <p:spPr bwMode="auto">
          <a:xfrm>
            <a:off x="1080120" y="3933056"/>
            <a:ext cx="7524328"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400" dirty="0" err="1" smtClean="0">
                <a:solidFill>
                  <a:srgbClr val="003366"/>
                </a:solidFill>
              </a:rPr>
              <a:t>How</a:t>
            </a:r>
            <a:r>
              <a:rPr lang="de-DE" altLang="de-DE" sz="2400" dirty="0" smtClean="0">
                <a:solidFill>
                  <a:srgbClr val="003366"/>
                </a:solidFill>
              </a:rPr>
              <a:t> </a:t>
            </a:r>
            <a:r>
              <a:rPr lang="de-DE" altLang="de-DE" sz="2400" dirty="0" err="1" smtClean="0">
                <a:solidFill>
                  <a:srgbClr val="003366"/>
                </a:solidFill>
              </a:rPr>
              <a:t>to</a:t>
            </a:r>
            <a:r>
              <a:rPr lang="de-DE" altLang="de-DE" sz="2400" dirty="0" smtClean="0">
                <a:solidFill>
                  <a:srgbClr val="003366"/>
                </a:solidFill>
              </a:rPr>
              <a:t> find </a:t>
            </a:r>
            <a:r>
              <a:rPr lang="de-DE" altLang="de-DE" sz="2400" dirty="0" err="1" smtClean="0">
                <a:solidFill>
                  <a:srgbClr val="003366"/>
                </a:solidFill>
              </a:rPr>
              <a:t>and</a:t>
            </a:r>
            <a:r>
              <a:rPr lang="de-DE" altLang="de-DE" sz="2400" dirty="0" smtClean="0">
                <a:solidFill>
                  <a:srgbClr val="003366"/>
                </a:solidFill>
              </a:rPr>
              <a:t> </a:t>
            </a:r>
            <a:r>
              <a:rPr lang="de-DE" altLang="de-DE" sz="2400" dirty="0" err="1" smtClean="0">
                <a:solidFill>
                  <a:srgbClr val="003366"/>
                </a:solidFill>
              </a:rPr>
              <a:t>interpret</a:t>
            </a:r>
            <a:r>
              <a:rPr lang="de-DE" altLang="de-DE" sz="2400" dirty="0" smtClean="0">
                <a:solidFill>
                  <a:srgbClr val="003366"/>
                </a:solidFill>
              </a:rPr>
              <a:t> linear </a:t>
            </a:r>
            <a:r>
              <a:rPr lang="de-DE" altLang="de-DE" sz="2400" dirty="0" err="1" smtClean="0">
                <a:solidFill>
                  <a:srgbClr val="003366"/>
                </a:solidFill>
              </a:rPr>
              <a:t>structure</a:t>
            </a:r>
            <a:r>
              <a:rPr lang="de-DE" altLang="de-DE" sz="2400" dirty="0" smtClean="0">
                <a:solidFill>
                  <a:srgbClr val="003366"/>
                </a:solidFill>
              </a:rPr>
              <a:t> in </a:t>
            </a:r>
            <a:r>
              <a:rPr lang="de-DE" altLang="de-DE" sz="2400" dirty="0" err="1" smtClean="0">
                <a:solidFill>
                  <a:srgbClr val="003366"/>
                </a:solidFill>
              </a:rPr>
              <a:t>data</a:t>
            </a:r>
            <a:endParaRPr lang="de-DE" altLang="de-DE" sz="1800" dirty="0" smtClean="0">
              <a:solidFill>
                <a:srgbClr val="003366"/>
              </a:solidFill>
            </a:endParaRPr>
          </a:p>
        </p:txBody>
      </p:sp>
    </p:spTree>
    <p:extLst>
      <p:ext uri="{BB962C8B-B14F-4D97-AF65-F5344CB8AC3E}">
        <p14:creationId xmlns:p14="http://schemas.microsoft.com/office/powerpoint/2010/main" val="1773263766"/>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a:xfrm>
            <a:off x="323528" y="620688"/>
            <a:ext cx="8489950" cy="792088"/>
          </a:xfrm>
        </p:spPr>
        <p:txBody>
          <a:bodyPr/>
          <a:lstStyle/>
          <a:p>
            <a:pPr algn="ctr" eaLnBrk="1" hangingPunct="1"/>
            <a:r>
              <a:rPr lang="de-DE" altLang="de-DE" sz="4000" dirty="0" err="1" smtClean="0"/>
              <a:t>Week</a:t>
            </a:r>
            <a:r>
              <a:rPr lang="de-DE" altLang="de-DE" sz="4000" dirty="0" smtClean="0"/>
              <a:t> 2 Learning </a:t>
            </a:r>
            <a:r>
              <a:rPr lang="de-DE" altLang="de-DE" sz="4000" dirty="0" err="1" smtClean="0"/>
              <a:t>Objectives</a:t>
            </a:r>
            <a:endParaRPr lang="de-DE" altLang="de-DE" sz="5400" dirty="0" smtClean="0"/>
          </a:p>
        </p:txBody>
      </p:sp>
      <p:sp>
        <p:nvSpPr>
          <p:cNvPr id="5" name="Inhaltsplatzhalter 2"/>
          <p:cNvSpPr txBox="1">
            <a:spLocks/>
          </p:cNvSpPr>
          <p:nvPr/>
        </p:nvSpPr>
        <p:spPr bwMode="auto">
          <a:xfrm>
            <a:off x="395536" y="1484784"/>
            <a:ext cx="7056784"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dirty="0" smtClean="0"/>
              <a:t>Further study of R</a:t>
            </a:r>
            <a:endParaRPr lang="de-DE" altLang="de-DE" dirty="0" smtClean="0">
              <a:solidFill>
                <a:srgbClr val="003366"/>
              </a:solidFill>
            </a:endParaRPr>
          </a:p>
        </p:txBody>
      </p:sp>
      <p:sp>
        <p:nvSpPr>
          <p:cNvPr id="6" name="Inhaltsplatzhalter 2"/>
          <p:cNvSpPr txBox="1">
            <a:spLocks/>
          </p:cNvSpPr>
          <p:nvPr/>
        </p:nvSpPr>
        <p:spPr bwMode="auto">
          <a:xfrm>
            <a:off x="1115616" y="1934938"/>
            <a:ext cx="763284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smtClean="0">
                <a:solidFill>
                  <a:srgbClr val="003366"/>
                </a:solidFill>
              </a:rPr>
              <a:t>Understanding </a:t>
            </a:r>
            <a:r>
              <a:rPr lang="de-DE" sz="2400" kern="0" dirty="0" err="1" smtClean="0">
                <a:solidFill>
                  <a:srgbClr val="003366"/>
                </a:solidFill>
              </a:rPr>
              <a:t>data</a:t>
            </a:r>
            <a:r>
              <a:rPr lang="de-DE" sz="2400" kern="0" dirty="0" smtClean="0">
                <a:solidFill>
                  <a:srgbClr val="003366"/>
                </a:solidFill>
              </a:rPr>
              <a:t> </a:t>
            </a:r>
            <a:r>
              <a:rPr lang="de-DE" sz="2400" kern="0" dirty="0" err="1" smtClean="0">
                <a:solidFill>
                  <a:srgbClr val="003366"/>
                </a:solidFill>
              </a:rPr>
              <a:t>frames</a:t>
            </a:r>
            <a:r>
              <a:rPr lang="de-DE" sz="2400" kern="0" dirty="0" smtClean="0">
                <a:solidFill>
                  <a:srgbClr val="003366"/>
                </a:solidFill>
              </a:rPr>
              <a:t>, </a:t>
            </a:r>
            <a:r>
              <a:rPr lang="de-DE" sz="2400" kern="0" dirty="0" err="1" smtClean="0">
                <a:solidFill>
                  <a:srgbClr val="003366"/>
                </a:solidFill>
              </a:rPr>
              <a:t>subindexing</a:t>
            </a:r>
            <a:r>
              <a:rPr lang="de-DE" sz="2400" kern="0" dirty="0" smtClean="0">
                <a:solidFill>
                  <a:srgbClr val="003366"/>
                </a:solidFill>
              </a:rPr>
              <a:t>, </a:t>
            </a:r>
            <a:r>
              <a:rPr lang="de-DE" sz="2400" kern="0" dirty="0" err="1" smtClean="0">
                <a:solidFill>
                  <a:srgbClr val="003366"/>
                </a:solidFill>
              </a:rPr>
              <a:t>assignment</a:t>
            </a:r>
            <a:endParaRPr lang="de-DE" sz="2400" kern="0" dirty="0" smtClean="0">
              <a:solidFill>
                <a:srgbClr val="003366"/>
              </a:solidFill>
            </a:endParaRPr>
          </a:p>
        </p:txBody>
      </p:sp>
      <p:sp>
        <p:nvSpPr>
          <p:cNvPr id="7" name="Inhaltsplatzhalter 2"/>
          <p:cNvSpPr txBox="1">
            <a:spLocks/>
          </p:cNvSpPr>
          <p:nvPr/>
        </p:nvSpPr>
        <p:spPr bwMode="auto">
          <a:xfrm>
            <a:off x="1115616" y="2366986"/>
            <a:ext cx="698477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smtClean="0">
                <a:solidFill>
                  <a:srgbClr val="003366"/>
                </a:solidFill>
              </a:rPr>
              <a:t>Syntax </a:t>
            </a:r>
            <a:r>
              <a:rPr lang="de-DE" sz="2400" kern="0" dirty="0" err="1" smtClean="0">
                <a:solidFill>
                  <a:srgbClr val="003366"/>
                </a:solidFill>
              </a:rPr>
              <a:t>for</a:t>
            </a:r>
            <a:r>
              <a:rPr lang="de-DE" sz="2400" kern="0" dirty="0" smtClean="0">
                <a:solidFill>
                  <a:srgbClr val="003366"/>
                </a:solidFill>
              </a:rPr>
              <a:t> </a:t>
            </a:r>
            <a:r>
              <a:rPr lang="de-DE" sz="2400" kern="0" dirty="0" err="1" smtClean="0">
                <a:solidFill>
                  <a:srgbClr val="003366"/>
                </a:solidFill>
              </a:rPr>
              <a:t>loading</a:t>
            </a:r>
            <a:r>
              <a:rPr lang="de-DE" sz="2400" kern="0" dirty="0" smtClean="0">
                <a:solidFill>
                  <a:srgbClr val="003366"/>
                </a:solidFill>
              </a:rPr>
              <a:t> </a:t>
            </a:r>
            <a:r>
              <a:rPr lang="de-DE" sz="2400" kern="0" dirty="0" err="1" smtClean="0">
                <a:solidFill>
                  <a:srgbClr val="003366"/>
                </a:solidFill>
              </a:rPr>
              <a:t>data</a:t>
            </a:r>
            <a:r>
              <a:rPr lang="de-DE" sz="2400" kern="0" dirty="0">
                <a:solidFill>
                  <a:srgbClr val="003366"/>
                </a:solidFill>
              </a:rPr>
              <a:t> </a:t>
            </a:r>
            <a:r>
              <a:rPr lang="de-DE" sz="2400" kern="0" dirty="0" err="1" smtClean="0">
                <a:solidFill>
                  <a:srgbClr val="003366"/>
                </a:solidFill>
              </a:rPr>
              <a:t>and</a:t>
            </a:r>
            <a:r>
              <a:rPr lang="de-DE" sz="2400" kern="0" dirty="0" smtClean="0">
                <a:solidFill>
                  <a:srgbClr val="003366"/>
                </a:solidFill>
              </a:rPr>
              <a:t> variable </a:t>
            </a:r>
            <a:r>
              <a:rPr lang="de-DE" sz="2400" kern="0" dirty="0" err="1" smtClean="0">
                <a:solidFill>
                  <a:srgbClr val="003366"/>
                </a:solidFill>
              </a:rPr>
              <a:t>classes</a:t>
            </a:r>
            <a:endParaRPr lang="de-DE" sz="2400" kern="0" dirty="0" smtClean="0">
              <a:solidFill>
                <a:srgbClr val="003366"/>
              </a:solidFill>
            </a:endParaRPr>
          </a:p>
        </p:txBody>
      </p:sp>
      <p:sp>
        <p:nvSpPr>
          <p:cNvPr id="9" name="Inhaltsplatzhalter 2"/>
          <p:cNvSpPr txBox="1">
            <a:spLocks/>
          </p:cNvSpPr>
          <p:nvPr/>
        </p:nvSpPr>
        <p:spPr bwMode="auto">
          <a:xfrm>
            <a:off x="395536" y="3429000"/>
            <a:ext cx="7776864"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dirty="0" smtClean="0"/>
              <a:t>Exploratory data analysis</a:t>
            </a:r>
            <a:endParaRPr lang="de-DE" altLang="de-DE" dirty="0" smtClean="0">
              <a:solidFill>
                <a:srgbClr val="003366"/>
              </a:solidFill>
            </a:endParaRPr>
          </a:p>
        </p:txBody>
      </p:sp>
      <p:sp>
        <p:nvSpPr>
          <p:cNvPr id="10" name="Inhaltsplatzhalter 2"/>
          <p:cNvSpPr txBox="1">
            <a:spLocks/>
          </p:cNvSpPr>
          <p:nvPr/>
        </p:nvSpPr>
        <p:spPr bwMode="auto">
          <a:xfrm>
            <a:off x="1115616" y="3879457"/>
            <a:ext cx="698477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err="1" smtClean="0">
                <a:solidFill>
                  <a:srgbClr val="003366"/>
                </a:solidFill>
              </a:rPr>
              <a:t>Performing</a:t>
            </a:r>
            <a:r>
              <a:rPr lang="de-DE" sz="2400" kern="0" dirty="0" smtClean="0">
                <a:solidFill>
                  <a:srgbClr val="003366"/>
                </a:solidFill>
              </a:rPr>
              <a:t> </a:t>
            </a:r>
            <a:r>
              <a:rPr lang="de-DE" sz="2400" kern="0" dirty="0" err="1" smtClean="0">
                <a:solidFill>
                  <a:srgbClr val="003366"/>
                </a:solidFill>
              </a:rPr>
              <a:t>basic</a:t>
            </a:r>
            <a:r>
              <a:rPr lang="de-DE" sz="2400" kern="0" dirty="0" smtClean="0">
                <a:solidFill>
                  <a:srgbClr val="003366"/>
                </a:solidFill>
              </a:rPr>
              <a:t> </a:t>
            </a:r>
            <a:r>
              <a:rPr lang="de-DE" sz="2400" kern="0" dirty="0" err="1" smtClean="0">
                <a:solidFill>
                  <a:srgbClr val="003366"/>
                </a:solidFill>
              </a:rPr>
              <a:t>analysis</a:t>
            </a:r>
            <a:r>
              <a:rPr lang="de-DE" sz="2400" kern="0" dirty="0" smtClean="0">
                <a:solidFill>
                  <a:srgbClr val="003366"/>
                </a:solidFill>
              </a:rPr>
              <a:t> </a:t>
            </a:r>
            <a:r>
              <a:rPr lang="de-DE" sz="2400" kern="0" dirty="0" err="1" smtClean="0">
                <a:solidFill>
                  <a:srgbClr val="003366"/>
                </a:solidFill>
              </a:rPr>
              <a:t>and</a:t>
            </a:r>
            <a:r>
              <a:rPr lang="de-DE" sz="2400" kern="0" dirty="0" smtClean="0">
                <a:solidFill>
                  <a:srgbClr val="003366"/>
                </a:solidFill>
              </a:rPr>
              <a:t> </a:t>
            </a:r>
            <a:r>
              <a:rPr lang="de-DE" sz="2400" kern="0" dirty="0" err="1" smtClean="0">
                <a:solidFill>
                  <a:srgbClr val="003366"/>
                </a:solidFill>
              </a:rPr>
              <a:t>interpreting</a:t>
            </a:r>
            <a:r>
              <a:rPr lang="de-DE" sz="2400" kern="0" dirty="0" smtClean="0">
                <a:solidFill>
                  <a:srgbClr val="003366"/>
                </a:solidFill>
              </a:rPr>
              <a:t> </a:t>
            </a:r>
            <a:r>
              <a:rPr lang="de-DE" sz="2400" kern="0" dirty="0" err="1" smtClean="0">
                <a:solidFill>
                  <a:srgbClr val="003366"/>
                </a:solidFill>
              </a:rPr>
              <a:t>them</a:t>
            </a:r>
            <a:endParaRPr lang="de-DE" sz="2400" kern="0" dirty="0" smtClean="0">
              <a:solidFill>
                <a:srgbClr val="003366"/>
              </a:solidFill>
            </a:endParaRPr>
          </a:p>
        </p:txBody>
      </p:sp>
      <p:sp>
        <p:nvSpPr>
          <p:cNvPr id="11" name="Inhaltsplatzhalter 2"/>
          <p:cNvSpPr txBox="1">
            <a:spLocks/>
          </p:cNvSpPr>
          <p:nvPr/>
        </p:nvSpPr>
        <p:spPr bwMode="auto">
          <a:xfrm>
            <a:off x="1115616" y="4311505"/>
            <a:ext cx="770485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err="1" smtClean="0">
                <a:solidFill>
                  <a:srgbClr val="003366"/>
                </a:solidFill>
              </a:rPr>
              <a:t>Searching</a:t>
            </a:r>
            <a:r>
              <a:rPr lang="de-DE" sz="2400" kern="0" dirty="0" smtClean="0">
                <a:solidFill>
                  <a:srgbClr val="003366"/>
                </a:solidFill>
              </a:rPr>
              <a:t> </a:t>
            </a:r>
            <a:r>
              <a:rPr lang="de-DE" sz="2400" kern="0" dirty="0" err="1" smtClean="0">
                <a:solidFill>
                  <a:srgbClr val="003366"/>
                </a:solidFill>
              </a:rPr>
              <a:t>for</a:t>
            </a:r>
            <a:r>
              <a:rPr lang="de-DE" sz="2400" kern="0" dirty="0" smtClean="0">
                <a:solidFill>
                  <a:srgbClr val="003366"/>
                </a:solidFill>
              </a:rPr>
              <a:t> </a:t>
            </a:r>
            <a:r>
              <a:rPr lang="de-DE" sz="2400" kern="0" dirty="0" err="1" smtClean="0">
                <a:solidFill>
                  <a:srgbClr val="003366"/>
                </a:solidFill>
              </a:rPr>
              <a:t>and</a:t>
            </a:r>
            <a:r>
              <a:rPr lang="de-DE" sz="2400" kern="0" dirty="0" smtClean="0">
                <a:solidFill>
                  <a:srgbClr val="003366"/>
                </a:solidFill>
              </a:rPr>
              <a:t> </a:t>
            </a:r>
            <a:r>
              <a:rPr lang="de-DE" sz="2400" kern="0" dirty="0" err="1" smtClean="0">
                <a:solidFill>
                  <a:srgbClr val="003366"/>
                </a:solidFill>
              </a:rPr>
              <a:t>identifying</a:t>
            </a:r>
            <a:r>
              <a:rPr lang="de-DE" sz="2400" kern="0" dirty="0" smtClean="0">
                <a:solidFill>
                  <a:srgbClr val="003366"/>
                </a:solidFill>
              </a:rPr>
              <a:t> </a:t>
            </a:r>
            <a:r>
              <a:rPr lang="de-DE" sz="2400" kern="0" dirty="0" err="1" smtClean="0">
                <a:solidFill>
                  <a:srgbClr val="003366"/>
                </a:solidFill>
              </a:rPr>
              <a:t>relationships</a:t>
            </a:r>
            <a:endParaRPr lang="de-DE" sz="2400" kern="0" dirty="0" smtClean="0">
              <a:solidFill>
                <a:srgbClr val="003366"/>
              </a:solidFill>
            </a:endParaRPr>
          </a:p>
        </p:txBody>
      </p:sp>
      <p:sp>
        <p:nvSpPr>
          <p:cNvPr id="13" name="Inhaltsplatzhalter 2"/>
          <p:cNvSpPr txBox="1">
            <a:spLocks/>
          </p:cNvSpPr>
          <p:nvPr/>
        </p:nvSpPr>
        <p:spPr bwMode="auto">
          <a:xfrm>
            <a:off x="1115616" y="2780928"/>
            <a:ext cx="698477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err="1" smtClean="0">
                <a:solidFill>
                  <a:srgbClr val="003366"/>
                </a:solidFill>
              </a:rPr>
              <a:t>Functions</a:t>
            </a:r>
            <a:r>
              <a:rPr lang="de-DE" sz="2400" kern="0" dirty="0" smtClean="0">
                <a:solidFill>
                  <a:srgbClr val="003366"/>
                </a:solidFill>
              </a:rPr>
              <a:t> </a:t>
            </a:r>
            <a:r>
              <a:rPr lang="de-DE" sz="2400" kern="0" dirty="0" err="1" smtClean="0">
                <a:solidFill>
                  <a:srgbClr val="003366"/>
                </a:solidFill>
              </a:rPr>
              <a:t>for</a:t>
            </a:r>
            <a:r>
              <a:rPr lang="de-DE" sz="2400" kern="0" dirty="0" smtClean="0">
                <a:solidFill>
                  <a:srgbClr val="003366"/>
                </a:solidFill>
              </a:rPr>
              <a:t> </a:t>
            </a:r>
            <a:r>
              <a:rPr lang="de-DE" sz="2400" kern="0" dirty="0" err="1" smtClean="0">
                <a:solidFill>
                  <a:srgbClr val="003366"/>
                </a:solidFill>
              </a:rPr>
              <a:t>summary</a:t>
            </a:r>
            <a:r>
              <a:rPr lang="de-DE" sz="2400" kern="0" dirty="0" smtClean="0">
                <a:solidFill>
                  <a:srgbClr val="003366"/>
                </a:solidFill>
              </a:rPr>
              <a:t> </a:t>
            </a:r>
            <a:r>
              <a:rPr lang="de-DE" sz="2400" kern="0" dirty="0" err="1" smtClean="0">
                <a:solidFill>
                  <a:srgbClr val="003366"/>
                </a:solidFill>
              </a:rPr>
              <a:t>statistics</a:t>
            </a:r>
            <a:r>
              <a:rPr lang="de-DE" sz="2400" kern="0" dirty="0" smtClean="0">
                <a:solidFill>
                  <a:srgbClr val="003366"/>
                </a:solidFill>
              </a:rPr>
              <a:t> </a:t>
            </a:r>
            <a:r>
              <a:rPr lang="de-DE" sz="2400" kern="0" dirty="0" err="1" smtClean="0">
                <a:solidFill>
                  <a:srgbClr val="003366"/>
                </a:solidFill>
              </a:rPr>
              <a:t>and</a:t>
            </a:r>
            <a:r>
              <a:rPr lang="de-DE" sz="2400" kern="0" dirty="0" smtClean="0">
                <a:solidFill>
                  <a:srgbClr val="003366"/>
                </a:solidFill>
              </a:rPr>
              <a:t> EDA</a:t>
            </a:r>
          </a:p>
        </p:txBody>
      </p:sp>
      <p:sp>
        <p:nvSpPr>
          <p:cNvPr id="15" name="Inhaltsplatzhalter 2"/>
          <p:cNvSpPr txBox="1">
            <a:spLocks/>
          </p:cNvSpPr>
          <p:nvPr/>
        </p:nvSpPr>
        <p:spPr bwMode="auto">
          <a:xfrm>
            <a:off x="1115616" y="4762290"/>
            <a:ext cx="770485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err="1" smtClean="0">
                <a:solidFill>
                  <a:srgbClr val="003366"/>
                </a:solidFill>
              </a:rPr>
              <a:t>Identifying</a:t>
            </a:r>
            <a:r>
              <a:rPr lang="de-DE" sz="2400" kern="0" dirty="0" smtClean="0">
                <a:solidFill>
                  <a:srgbClr val="003366"/>
                </a:solidFill>
              </a:rPr>
              <a:t> </a:t>
            </a:r>
            <a:r>
              <a:rPr lang="de-DE" sz="2400" kern="0" dirty="0" err="1" smtClean="0">
                <a:solidFill>
                  <a:srgbClr val="003366"/>
                </a:solidFill>
              </a:rPr>
              <a:t>features</a:t>
            </a:r>
            <a:r>
              <a:rPr lang="de-DE" sz="2400" kern="0" dirty="0" smtClean="0">
                <a:solidFill>
                  <a:srgbClr val="003366"/>
                </a:solidFill>
              </a:rPr>
              <a:t> </a:t>
            </a:r>
            <a:r>
              <a:rPr lang="de-DE" sz="2400" kern="0" dirty="0" err="1" smtClean="0">
                <a:solidFill>
                  <a:srgbClr val="003366"/>
                </a:solidFill>
              </a:rPr>
              <a:t>and</a:t>
            </a:r>
            <a:r>
              <a:rPr lang="de-DE" sz="2400" kern="0" dirty="0" smtClean="0">
                <a:solidFill>
                  <a:srgbClr val="003366"/>
                </a:solidFill>
              </a:rPr>
              <a:t> </a:t>
            </a:r>
            <a:r>
              <a:rPr lang="de-DE" sz="2400" kern="0" dirty="0" err="1" smtClean="0">
                <a:solidFill>
                  <a:srgbClr val="003366"/>
                </a:solidFill>
              </a:rPr>
              <a:t>problems</a:t>
            </a:r>
            <a:r>
              <a:rPr lang="de-DE" sz="2400" kern="0" dirty="0" smtClean="0">
                <a:solidFill>
                  <a:srgbClr val="003366"/>
                </a:solidFill>
              </a:rPr>
              <a:t>:</a:t>
            </a:r>
          </a:p>
        </p:txBody>
      </p:sp>
      <p:sp>
        <p:nvSpPr>
          <p:cNvPr id="16" name="Inhaltsplatzhalter 2"/>
          <p:cNvSpPr txBox="1">
            <a:spLocks/>
          </p:cNvSpPr>
          <p:nvPr/>
        </p:nvSpPr>
        <p:spPr bwMode="auto">
          <a:xfrm>
            <a:off x="1763688" y="5174882"/>
            <a:ext cx="770485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de-DE" sz="2400" kern="0" dirty="0" err="1" smtClean="0">
                <a:solidFill>
                  <a:srgbClr val="003366"/>
                </a:solidFill>
              </a:rPr>
              <a:t>Skewness</a:t>
            </a:r>
            <a:r>
              <a:rPr lang="de-DE" sz="2400" kern="0" dirty="0" smtClean="0">
                <a:solidFill>
                  <a:srgbClr val="003366"/>
                </a:solidFill>
              </a:rPr>
              <a:t>, </a:t>
            </a:r>
            <a:r>
              <a:rPr lang="de-DE" sz="2400" kern="0" dirty="0" err="1" smtClean="0">
                <a:solidFill>
                  <a:srgbClr val="003366"/>
                </a:solidFill>
              </a:rPr>
              <a:t>clusters</a:t>
            </a:r>
            <a:r>
              <a:rPr lang="de-DE" sz="2400" kern="0" dirty="0" smtClean="0">
                <a:solidFill>
                  <a:srgbClr val="003366"/>
                </a:solidFill>
              </a:rPr>
              <a:t>, </a:t>
            </a:r>
            <a:r>
              <a:rPr lang="de-DE" sz="2400" kern="0" dirty="0" err="1" smtClean="0">
                <a:solidFill>
                  <a:srgbClr val="003366"/>
                </a:solidFill>
              </a:rPr>
              <a:t>outliers</a:t>
            </a:r>
            <a:r>
              <a:rPr lang="de-DE" sz="2400" kern="0" dirty="0" smtClean="0">
                <a:solidFill>
                  <a:srgbClr val="003366"/>
                </a:solidFill>
              </a:rPr>
              <a:t>, non-</a:t>
            </a:r>
            <a:r>
              <a:rPr lang="de-DE" sz="2400" kern="0" dirty="0" err="1" smtClean="0">
                <a:solidFill>
                  <a:srgbClr val="003366"/>
                </a:solidFill>
              </a:rPr>
              <a:t>linearity</a:t>
            </a:r>
            <a:r>
              <a:rPr lang="de-DE" sz="2400" kern="0" dirty="0" smtClean="0">
                <a:solidFill>
                  <a:srgbClr val="003366"/>
                </a:solidFill>
              </a:rPr>
              <a:t>, …</a:t>
            </a:r>
          </a:p>
        </p:txBody>
      </p:sp>
      <p:sp>
        <p:nvSpPr>
          <p:cNvPr id="17" name="Inhaltsplatzhalter 2"/>
          <p:cNvSpPr txBox="1">
            <a:spLocks/>
          </p:cNvSpPr>
          <p:nvPr/>
        </p:nvSpPr>
        <p:spPr bwMode="auto">
          <a:xfrm>
            <a:off x="404589" y="5805264"/>
            <a:ext cx="7776864"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GB" altLang="de-DE" dirty="0" smtClean="0"/>
              <a:t>Try it out for yourself on actual data sets</a:t>
            </a:r>
            <a:endParaRPr lang="de-DE" altLang="de-DE" dirty="0" smtClean="0">
              <a:solidFill>
                <a:srgbClr val="003366"/>
              </a:solidFill>
            </a:endParaRPr>
          </a:p>
        </p:txBody>
      </p:sp>
    </p:spTree>
    <p:extLst>
      <p:ext uri="{BB962C8B-B14F-4D97-AF65-F5344CB8AC3E}">
        <p14:creationId xmlns:p14="http://schemas.microsoft.com/office/powerpoint/2010/main" val="255061750"/>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p:cNvSpPr/>
          <p:nvPr/>
        </p:nvSpPr>
        <p:spPr>
          <a:xfrm>
            <a:off x="0" y="0"/>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81022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a:xfrm>
            <a:off x="323528" y="2564904"/>
            <a:ext cx="8489950" cy="1655812"/>
          </a:xfrm>
        </p:spPr>
        <p:txBody>
          <a:bodyPr/>
          <a:lstStyle/>
          <a:p>
            <a:pPr algn="ctr" eaLnBrk="1" hangingPunct="1"/>
            <a:r>
              <a:rPr lang="de-DE" altLang="de-DE" sz="4800" dirty="0" smtClean="0"/>
              <a:t>A Guide </a:t>
            </a:r>
            <a:r>
              <a:rPr lang="de-DE" altLang="de-DE" sz="4800" dirty="0" err="1" smtClean="0"/>
              <a:t>to</a:t>
            </a:r>
            <a:r>
              <a:rPr lang="de-DE" altLang="de-DE" sz="4800" dirty="0" smtClean="0"/>
              <a:t/>
            </a:r>
            <a:br>
              <a:rPr lang="de-DE" altLang="de-DE" sz="4800" dirty="0" smtClean="0"/>
            </a:br>
            <a:r>
              <a:rPr lang="de-DE" altLang="de-DE" sz="4800" dirty="0" err="1" smtClean="0"/>
              <a:t>Exploratory</a:t>
            </a:r>
            <a:r>
              <a:rPr lang="de-DE" altLang="de-DE" sz="4800" dirty="0" smtClean="0"/>
              <a:t> Data Analysis</a:t>
            </a:r>
            <a:br>
              <a:rPr lang="de-DE" altLang="de-DE" sz="4800" dirty="0" smtClean="0"/>
            </a:br>
            <a:r>
              <a:rPr lang="de-DE" altLang="de-DE" sz="4800" dirty="0" err="1" smtClean="0"/>
              <a:t>with</a:t>
            </a:r>
            <a:r>
              <a:rPr lang="de-DE" altLang="de-DE" sz="4800" dirty="0" smtClean="0"/>
              <a:t> R</a:t>
            </a:r>
            <a:endParaRPr lang="de-DE" altLang="de-DE" sz="6600" dirty="0" smtClean="0"/>
          </a:p>
        </p:txBody>
      </p:sp>
    </p:spTree>
    <p:extLst>
      <p:ext uri="{BB962C8B-B14F-4D97-AF65-F5344CB8AC3E}">
        <p14:creationId xmlns:p14="http://schemas.microsoft.com/office/powerpoint/2010/main" val="3946876319"/>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xfrm>
            <a:off x="323850" y="548010"/>
            <a:ext cx="8489950" cy="720750"/>
          </a:xfrm>
        </p:spPr>
        <p:txBody>
          <a:bodyPr/>
          <a:lstStyle/>
          <a:p>
            <a:pPr eaLnBrk="1" hangingPunct="1"/>
            <a:r>
              <a:rPr lang="de-DE" altLang="de-DE" sz="3600" dirty="0" err="1" smtClean="0"/>
              <a:t>Exploratory</a:t>
            </a:r>
            <a:r>
              <a:rPr lang="de-DE" altLang="de-DE" sz="3600" dirty="0" smtClean="0"/>
              <a:t> Data Analysis in R</a:t>
            </a:r>
          </a:p>
        </p:txBody>
      </p:sp>
      <p:sp>
        <p:nvSpPr>
          <p:cNvPr id="4099" name="Inhaltsplatzhalter 2"/>
          <p:cNvSpPr>
            <a:spLocks noGrp="1"/>
          </p:cNvSpPr>
          <p:nvPr>
            <p:ph idx="1"/>
          </p:nvPr>
        </p:nvSpPr>
        <p:spPr>
          <a:xfrm>
            <a:off x="330200" y="1148112"/>
            <a:ext cx="8705850" cy="504775"/>
          </a:xfrm>
        </p:spPr>
        <p:txBody>
          <a:bodyPr/>
          <a:lstStyle/>
          <a:p>
            <a:pPr marL="0" indent="0" eaLnBrk="1" hangingPunct="1">
              <a:buFontTx/>
              <a:buNone/>
            </a:pPr>
            <a:r>
              <a:rPr lang="de-DE" altLang="de-DE" b="1" dirty="0" smtClean="0">
                <a:solidFill>
                  <a:srgbClr val="003366"/>
                </a:solidFill>
              </a:rPr>
              <a:t>1. </a:t>
            </a:r>
            <a:r>
              <a:rPr lang="de-DE" altLang="de-DE" dirty="0" err="1" smtClean="0">
                <a:solidFill>
                  <a:srgbClr val="003366"/>
                </a:solidFill>
              </a:rPr>
              <a:t>Understand</a:t>
            </a:r>
            <a:r>
              <a:rPr lang="de-DE" altLang="de-DE" dirty="0" smtClean="0">
                <a:solidFill>
                  <a:srgbClr val="003366"/>
                </a:solidFill>
              </a:rPr>
              <a:t> </a:t>
            </a:r>
            <a:r>
              <a:rPr lang="de-DE" altLang="de-DE" dirty="0" err="1" smtClean="0">
                <a:solidFill>
                  <a:srgbClr val="003366"/>
                </a:solidFill>
              </a:rPr>
              <a:t>your</a:t>
            </a:r>
            <a:r>
              <a:rPr lang="de-DE" altLang="de-DE" dirty="0" smtClean="0">
                <a:solidFill>
                  <a:srgbClr val="003366"/>
                </a:solidFill>
              </a:rPr>
              <a:t> </a:t>
            </a:r>
            <a:r>
              <a:rPr lang="de-DE" altLang="de-DE" dirty="0" err="1" smtClean="0">
                <a:solidFill>
                  <a:srgbClr val="003366"/>
                </a:solidFill>
              </a:rPr>
              <a:t>data</a:t>
            </a:r>
            <a:endParaRPr lang="de-DE" altLang="de-DE" sz="2000" dirty="0" smtClean="0">
              <a:solidFill>
                <a:srgbClr val="003366"/>
              </a:solidFill>
            </a:endParaRPr>
          </a:p>
          <a:p>
            <a:pPr marL="0" indent="0" eaLnBrk="1" hangingPunct="1">
              <a:buFontTx/>
              <a:buNone/>
            </a:pPr>
            <a:endParaRPr lang="de-DE" altLang="de-DE" sz="2000" dirty="0" smtClean="0">
              <a:solidFill>
                <a:srgbClr val="003366"/>
              </a:solidFill>
            </a:endParaRPr>
          </a:p>
        </p:txBody>
      </p:sp>
      <p:sp>
        <p:nvSpPr>
          <p:cNvPr id="7" name="Inhaltsplatzhalter 2"/>
          <p:cNvSpPr txBox="1">
            <a:spLocks/>
          </p:cNvSpPr>
          <p:nvPr/>
        </p:nvSpPr>
        <p:spPr bwMode="auto">
          <a:xfrm>
            <a:off x="870408" y="1950227"/>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How</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which</a:t>
            </a:r>
            <a:r>
              <a:rPr lang="de-DE" altLang="de-DE" sz="1800" dirty="0" smtClean="0">
                <a:solidFill>
                  <a:srgbClr val="003366"/>
                </a:solidFill>
              </a:rPr>
              <a:t> </a:t>
            </a:r>
            <a:r>
              <a:rPr lang="de-DE" altLang="de-DE" sz="1800" dirty="0" err="1" smtClean="0">
                <a:solidFill>
                  <a:srgbClr val="003366"/>
                </a:solidFill>
              </a:rPr>
              <a:t>purpose</a:t>
            </a:r>
            <a:r>
              <a:rPr lang="de-DE" altLang="de-DE" sz="1800" dirty="0" smtClean="0">
                <a:solidFill>
                  <a:srgbClr val="003366"/>
                </a:solidFill>
              </a:rPr>
              <a:t> was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collected</a:t>
            </a:r>
            <a:endParaRPr lang="de-DE" altLang="de-DE" sz="1800" dirty="0" smtClean="0">
              <a:solidFill>
                <a:srgbClr val="003366"/>
              </a:solidFill>
            </a:endParaRPr>
          </a:p>
        </p:txBody>
      </p:sp>
      <p:sp>
        <p:nvSpPr>
          <p:cNvPr id="12" name="Inhaltsplatzhalter 2"/>
          <p:cNvSpPr txBox="1">
            <a:spLocks/>
          </p:cNvSpPr>
          <p:nvPr/>
        </p:nvSpPr>
        <p:spPr bwMode="auto">
          <a:xfrm>
            <a:off x="357389" y="2276872"/>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2. </a:t>
            </a:r>
            <a:r>
              <a:rPr lang="de-DE" altLang="de-DE" dirty="0" smtClean="0">
                <a:solidFill>
                  <a:srgbClr val="003366"/>
                </a:solidFill>
              </a:rPr>
              <a:t>Load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into</a:t>
            </a:r>
            <a:r>
              <a:rPr lang="de-DE" altLang="de-DE" dirty="0" smtClean="0">
                <a:solidFill>
                  <a:srgbClr val="003366"/>
                </a:solidFill>
              </a:rPr>
              <a:t> R</a:t>
            </a:r>
            <a:endParaRPr lang="de-DE" altLang="de-DE" sz="2000" b="1" dirty="0" smtClean="0">
              <a:solidFill>
                <a:srgbClr val="003366"/>
              </a:solidFill>
            </a:endParaRPr>
          </a:p>
          <a:p>
            <a:pPr marL="0" indent="0" eaLnBrk="1" hangingPunct="1">
              <a:buFontTx/>
              <a:buNone/>
            </a:pPr>
            <a:endParaRPr lang="de-DE" altLang="de-DE" sz="2000" dirty="0" smtClean="0">
              <a:solidFill>
                <a:srgbClr val="003366"/>
              </a:solidFill>
            </a:endParaRPr>
          </a:p>
        </p:txBody>
      </p:sp>
      <p:sp>
        <p:nvSpPr>
          <p:cNvPr id="13" name="Inhaltsplatzhalter 2"/>
          <p:cNvSpPr txBox="1">
            <a:spLocks/>
          </p:cNvSpPr>
          <p:nvPr/>
        </p:nvSpPr>
        <p:spPr bwMode="auto">
          <a:xfrm>
            <a:off x="897597" y="2708920"/>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Inspect</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file</a:t>
            </a:r>
            <a:r>
              <a:rPr lang="de-DE" altLang="de-DE" sz="1800" dirty="0" smtClean="0">
                <a:solidFill>
                  <a:srgbClr val="003366"/>
                </a:solidFill>
              </a:rPr>
              <a:t> </a:t>
            </a:r>
            <a:r>
              <a:rPr lang="de-DE" altLang="de-DE" sz="1800" dirty="0" err="1" smtClean="0">
                <a:solidFill>
                  <a:srgbClr val="003366"/>
                </a:solidFill>
              </a:rPr>
              <a:t>first</a:t>
            </a:r>
            <a:r>
              <a:rPr lang="de-DE" altLang="de-DE" sz="1800" dirty="0" smtClean="0">
                <a:solidFill>
                  <a:srgbClr val="003366"/>
                </a:solidFill>
              </a:rPr>
              <a:t>: </a:t>
            </a:r>
            <a:r>
              <a:rPr lang="de-DE" altLang="de-DE" sz="1800" dirty="0" err="1" smtClean="0">
                <a:solidFill>
                  <a:srgbClr val="003366"/>
                </a:solidFill>
              </a:rPr>
              <a:t>what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format</a:t>
            </a:r>
            <a:r>
              <a:rPr lang="de-DE" altLang="de-DE" sz="1800" dirty="0" smtClean="0">
                <a:solidFill>
                  <a:srgbClr val="003366"/>
                </a:solidFill>
              </a:rPr>
              <a:t>? </a:t>
            </a:r>
            <a:r>
              <a:rPr lang="de-DE" altLang="de-DE" sz="1800" dirty="0" err="1" smtClean="0">
                <a:solidFill>
                  <a:srgbClr val="003366"/>
                </a:solidFill>
              </a:rPr>
              <a:t>Possible</a:t>
            </a:r>
            <a:r>
              <a:rPr lang="de-DE" altLang="de-DE" sz="1800" dirty="0" smtClean="0">
                <a:solidFill>
                  <a:srgbClr val="003366"/>
                </a:solidFill>
              </a:rPr>
              <a:t> </a:t>
            </a:r>
            <a:r>
              <a:rPr lang="de-DE" altLang="de-DE" sz="1800" dirty="0" err="1" smtClean="0">
                <a:solidFill>
                  <a:srgbClr val="003366"/>
                </a:solidFill>
              </a:rPr>
              <a:t>errors</a:t>
            </a:r>
            <a:r>
              <a:rPr lang="de-DE" altLang="de-DE" sz="1800" dirty="0" smtClean="0">
                <a:solidFill>
                  <a:srgbClr val="003366"/>
                </a:solidFill>
              </a:rPr>
              <a:t>?</a:t>
            </a:r>
            <a:endParaRPr lang="de-DE" altLang="de-DE" sz="1800" b="1" dirty="0">
              <a:solidFill>
                <a:srgbClr val="003366"/>
              </a:solidFill>
            </a:endParaRPr>
          </a:p>
        </p:txBody>
      </p:sp>
      <p:sp>
        <p:nvSpPr>
          <p:cNvPr id="16" name="Inhaltsplatzhalter 2"/>
          <p:cNvSpPr txBox="1">
            <a:spLocks/>
          </p:cNvSpPr>
          <p:nvPr/>
        </p:nvSpPr>
        <p:spPr bwMode="auto">
          <a:xfrm>
            <a:off x="870408" y="1608707"/>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What</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contents</a:t>
            </a:r>
            <a:r>
              <a:rPr lang="de-DE" altLang="de-DE" sz="1800" dirty="0" smtClean="0">
                <a:solidFill>
                  <a:srgbClr val="003366"/>
                </a:solidFill>
              </a:rPr>
              <a:t>, variables in </a:t>
            </a:r>
            <a:r>
              <a:rPr lang="de-DE" altLang="de-DE" sz="1800" dirty="0" err="1" smtClean="0">
                <a:solidFill>
                  <a:srgbClr val="003366"/>
                </a:solidFill>
              </a:rPr>
              <a:t>your</a:t>
            </a:r>
            <a:r>
              <a:rPr lang="de-DE" altLang="de-DE" sz="1800" dirty="0" smtClean="0">
                <a:solidFill>
                  <a:srgbClr val="003366"/>
                </a:solidFill>
              </a:rPr>
              <a:t> </a:t>
            </a:r>
            <a:r>
              <a:rPr lang="de-DE" altLang="de-DE" sz="1800" dirty="0" err="1" smtClean="0">
                <a:solidFill>
                  <a:srgbClr val="003366"/>
                </a:solidFill>
              </a:rPr>
              <a:t>data</a:t>
            </a:r>
            <a:endParaRPr lang="de-DE" altLang="de-DE" sz="1800" b="1" dirty="0" smtClean="0">
              <a:solidFill>
                <a:srgbClr val="003366"/>
              </a:solidFill>
            </a:endParaRPr>
          </a:p>
        </p:txBody>
      </p:sp>
      <p:sp>
        <p:nvSpPr>
          <p:cNvPr id="17" name="Inhaltsplatzhalter 2"/>
          <p:cNvSpPr txBox="1">
            <a:spLocks/>
          </p:cNvSpPr>
          <p:nvPr/>
        </p:nvSpPr>
        <p:spPr bwMode="auto">
          <a:xfrm>
            <a:off x="323528" y="4182883"/>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4. </a:t>
            </a:r>
            <a:r>
              <a:rPr lang="de-DE" altLang="de-DE" dirty="0" smtClean="0">
                <a:solidFill>
                  <a:srgbClr val="003366"/>
                </a:solidFill>
              </a:rPr>
              <a:t>Bi- </a:t>
            </a:r>
            <a:r>
              <a:rPr lang="de-DE" altLang="de-DE" dirty="0" err="1" smtClean="0">
                <a:solidFill>
                  <a:srgbClr val="003366"/>
                </a:solidFill>
              </a:rPr>
              <a:t>and</a:t>
            </a:r>
            <a:r>
              <a:rPr lang="de-DE" altLang="de-DE" dirty="0" smtClean="0">
                <a:solidFill>
                  <a:srgbClr val="003366"/>
                </a:solidFill>
              </a:rPr>
              <a:t> multivariate </a:t>
            </a:r>
            <a:r>
              <a:rPr lang="de-DE" altLang="de-DE" dirty="0" err="1">
                <a:solidFill>
                  <a:srgbClr val="003366"/>
                </a:solidFill>
              </a:rPr>
              <a:t>i</a:t>
            </a:r>
            <a:r>
              <a:rPr lang="de-DE" altLang="de-DE" dirty="0" err="1" smtClean="0">
                <a:solidFill>
                  <a:srgbClr val="003366"/>
                </a:solidFill>
              </a:rPr>
              <a:t>nspection</a:t>
            </a:r>
            <a:endParaRPr lang="de-DE" altLang="de-DE" sz="2000" dirty="0" smtClean="0">
              <a:solidFill>
                <a:srgbClr val="003366"/>
              </a:solidFill>
            </a:endParaRPr>
          </a:p>
        </p:txBody>
      </p:sp>
      <p:sp>
        <p:nvSpPr>
          <p:cNvPr id="15" name="Inhaltsplatzhalter 2"/>
          <p:cNvSpPr txBox="1">
            <a:spLocks/>
          </p:cNvSpPr>
          <p:nvPr/>
        </p:nvSpPr>
        <p:spPr bwMode="auto">
          <a:xfrm>
            <a:off x="323528" y="303004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3. </a:t>
            </a:r>
            <a:r>
              <a:rPr lang="de-DE" altLang="de-DE" dirty="0" err="1" smtClean="0">
                <a:solidFill>
                  <a:srgbClr val="003366"/>
                </a:solidFill>
              </a:rPr>
              <a:t>Inspection</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a:t>
            </a:r>
            <a:r>
              <a:rPr lang="de-DE" altLang="de-DE" dirty="0" err="1">
                <a:solidFill>
                  <a:srgbClr val="003366"/>
                </a:solidFill>
              </a:rPr>
              <a:t>s</a:t>
            </a:r>
            <a:r>
              <a:rPr lang="de-DE" altLang="de-DE" dirty="0" err="1" smtClean="0">
                <a:solidFill>
                  <a:srgbClr val="003366"/>
                </a:solidFill>
              </a:rPr>
              <a:t>ingle</a:t>
            </a:r>
            <a:r>
              <a:rPr lang="de-DE" altLang="de-DE" dirty="0" smtClean="0">
                <a:solidFill>
                  <a:srgbClr val="003366"/>
                </a:solidFill>
              </a:rPr>
              <a:t> variables – </a:t>
            </a:r>
            <a:r>
              <a:rPr lang="de-DE" altLang="de-DE" b="1" i="1" dirty="0" err="1" smtClean="0">
                <a:solidFill>
                  <a:srgbClr val="003366"/>
                </a:solidFill>
              </a:rPr>
              <a:t>of</a:t>
            </a:r>
            <a:r>
              <a:rPr lang="de-DE" altLang="de-DE" b="1" i="1" dirty="0" smtClean="0">
                <a:solidFill>
                  <a:srgbClr val="003366"/>
                </a:solidFill>
              </a:rPr>
              <a:t> all</a:t>
            </a:r>
            <a:r>
              <a:rPr lang="de-DE" altLang="de-DE" dirty="0" smtClean="0">
                <a:solidFill>
                  <a:srgbClr val="003366"/>
                </a:solidFill>
              </a:rPr>
              <a:t> </a:t>
            </a:r>
            <a:r>
              <a:rPr lang="de-DE" altLang="de-DE" sz="1200" dirty="0" smtClean="0">
                <a:solidFill>
                  <a:srgbClr val="003366"/>
                </a:solidFill>
              </a:rPr>
              <a:t>(</a:t>
            </a:r>
            <a:r>
              <a:rPr lang="de-DE" altLang="de-DE" sz="1200" dirty="0" err="1" smtClean="0">
                <a:solidFill>
                  <a:srgbClr val="003366"/>
                </a:solidFill>
              </a:rPr>
              <a:t>if</a:t>
            </a:r>
            <a:r>
              <a:rPr lang="de-DE" altLang="de-DE" sz="1200" dirty="0" smtClean="0">
                <a:solidFill>
                  <a:srgbClr val="003366"/>
                </a:solidFill>
              </a:rPr>
              <a:t> </a:t>
            </a:r>
            <a:r>
              <a:rPr lang="de-DE" altLang="de-DE" sz="1200" dirty="0" err="1" smtClean="0">
                <a:solidFill>
                  <a:srgbClr val="003366"/>
                </a:solidFill>
              </a:rPr>
              <a:t>there‘s</a:t>
            </a:r>
            <a:r>
              <a:rPr lang="de-DE" altLang="de-DE" sz="1200" dirty="0" smtClean="0">
                <a:solidFill>
                  <a:srgbClr val="003366"/>
                </a:solidFill>
              </a:rPr>
              <a:t> not </a:t>
            </a:r>
            <a:r>
              <a:rPr lang="de-DE" altLang="de-DE" sz="1200" dirty="0" err="1" smtClean="0">
                <a:solidFill>
                  <a:srgbClr val="003366"/>
                </a:solidFill>
              </a:rPr>
              <a:t>too</a:t>
            </a:r>
            <a:r>
              <a:rPr lang="de-DE" altLang="de-DE" sz="1200" dirty="0" smtClean="0">
                <a:solidFill>
                  <a:srgbClr val="003366"/>
                </a:solidFill>
              </a:rPr>
              <a:t> </a:t>
            </a:r>
            <a:r>
              <a:rPr lang="de-DE" altLang="de-DE" sz="1200" dirty="0" err="1" smtClean="0">
                <a:solidFill>
                  <a:srgbClr val="003366"/>
                </a:solidFill>
              </a:rPr>
              <a:t>many</a:t>
            </a:r>
            <a:r>
              <a:rPr lang="de-DE" altLang="de-DE" sz="1200" dirty="0" smtClean="0">
                <a:solidFill>
                  <a:srgbClr val="003366"/>
                </a:solidFill>
              </a:rPr>
              <a:t>)</a:t>
            </a:r>
            <a:endParaRPr lang="de-DE" altLang="de-DE" sz="2000" b="1" dirty="0" smtClean="0">
              <a:solidFill>
                <a:srgbClr val="003366"/>
              </a:solidFill>
            </a:endParaRPr>
          </a:p>
          <a:p>
            <a:pPr marL="0" indent="0" eaLnBrk="1" hangingPunct="1">
              <a:buFontTx/>
              <a:buNone/>
            </a:pPr>
            <a:endParaRPr lang="de-DE" altLang="de-DE" sz="2000" dirty="0" smtClean="0">
              <a:solidFill>
                <a:srgbClr val="003366"/>
              </a:solidFill>
            </a:endParaRPr>
          </a:p>
        </p:txBody>
      </p:sp>
      <p:sp>
        <p:nvSpPr>
          <p:cNvPr id="19" name="Inhaltsplatzhalter 2"/>
          <p:cNvSpPr txBox="1">
            <a:spLocks/>
          </p:cNvSpPr>
          <p:nvPr/>
        </p:nvSpPr>
        <p:spPr bwMode="auto">
          <a:xfrm>
            <a:off x="844280" y="3498611"/>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Summary </a:t>
            </a:r>
            <a:r>
              <a:rPr lang="de-DE" altLang="de-DE" sz="1800" dirty="0" err="1">
                <a:solidFill>
                  <a:srgbClr val="003366"/>
                </a:solidFill>
              </a:rPr>
              <a:t>s</a:t>
            </a:r>
            <a:r>
              <a:rPr lang="de-DE" altLang="de-DE" sz="1800" dirty="0" err="1" smtClean="0">
                <a:solidFill>
                  <a:srgbClr val="003366"/>
                </a:solidFill>
              </a:rPr>
              <a:t>tatistics</a:t>
            </a:r>
            <a:r>
              <a:rPr lang="de-DE" altLang="de-DE" sz="1800" dirty="0" smtClean="0">
                <a:solidFill>
                  <a:srgbClr val="003366"/>
                </a:solidFill>
              </a:rPr>
              <a:t>: 5-number </a:t>
            </a:r>
            <a:r>
              <a:rPr lang="de-DE" altLang="de-DE" sz="1800" dirty="0" err="1" smtClean="0">
                <a:solidFill>
                  <a:srgbClr val="003366"/>
                </a:solidFill>
              </a:rPr>
              <a:t>summary</a:t>
            </a:r>
            <a:r>
              <a:rPr lang="de-DE" altLang="de-DE" sz="1800" dirty="0" smtClean="0">
                <a:solidFill>
                  <a:srgbClr val="003366"/>
                </a:solidFill>
              </a:rPr>
              <a:t>, </a:t>
            </a:r>
            <a:r>
              <a:rPr lang="de-DE" altLang="de-DE" sz="1800" dirty="0" err="1" smtClean="0">
                <a:solidFill>
                  <a:srgbClr val="003366"/>
                </a:solidFill>
              </a:rPr>
              <a:t>mean</a:t>
            </a:r>
            <a:r>
              <a:rPr lang="de-DE" altLang="de-DE" sz="1800" dirty="0" smtClean="0">
                <a:solidFill>
                  <a:srgbClr val="003366"/>
                </a:solidFill>
              </a:rPr>
              <a:t>, </a:t>
            </a:r>
            <a:r>
              <a:rPr lang="de-DE" altLang="de-DE" sz="1800" dirty="0" err="1" smtClean="0">
                <a:solidFill>
                  <a:srgbClr val="003366"/>
                </a:solidFill>
              </a:rPr>
              <a:t>variance</a:t>
            </a:r>
            <a:endParaRPr lang="de-DE" altLang="de-DE" sz="1800" b="1" dirty="0">
              <a:solidFill>
                <a:srgbClr val="003366"/>
              </a:solidFill>
            </a:endParaRPr>
          </a:p>
        </p:txBody>
      </p:sp>
      <p:sp>
        <p:nvSpPr>
          <p:cNvPr id="20" name="Inhaltsplatzhalter 2"/>
          <p:cNvSpPr txBox="1">
            <a:spLocks/>
          </p:cNvSpPr>
          <p:nvPr/>
        </p:nvSpPr>
        <p:spPr bwMode="auto">
          <a:xfrm>
            <a:off x="843665" y="3814055"/>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Stem-and-leaf</a:t>
            </a:r>
            <a:r>
              <a:rPr lang="de-DE" altLang="de-DE" sz="1800" dirty="0" smtClean="0">
                <a:solidFill>
                  <a:srgbClr val="003366"/>
                </a:solidFill>
              </a:rPr>
              <a:t> </a:t>
            </a:r>
            <a:r>
              <a:rPr lang="de-DE" altLang="de-DE" sz="1800" dirty="0" err="1" smtClean="0">
                <a:solidFill>
                  <a:srgbClr val="003366"/>
                </a:solidFill>
              </a:rPr>
              <a:t>display</a:t>
            </a:r>
            <a:r>
              <a:rPr lang="de-DE" altLang="de-DE" sz="1800" dirty="0" smtClean="0">
                <a:solidFill>
                  <a:srgbClr val="003366"/>
                </a:solidFill>
              </a:rPr>
              <a:t>, box-plot, </a:t>
            </a:r>
            <a:r>
              <a:rPr lang="de-DE" altLang="de-DE" sz="1800" dirty="0" err="1" smtClean="0">
                <a:solidFill>
                  <a:srgbClr val="003366"/>
                </a:solidFill>
              </a:rPr>
              <a:t>histograms</a:t>
            </a:r>
            <a:r>
              <a:rPr lang="de-DE" altLang="de-DE" sz="1800" dirty="0" smtClean="0">
                <a:solidFill>
                  <a:srgbClr val="003366"/>
                </a:solidFill>
              </a:rPr>
              <a:t>, </a:t>
            </a:r>
            <a:r>
              <a:rPr lang="de-DE" altLang="de-DE" sz="1800" dirty="0" err="1" smtClean="0">
                <a:solidFill>
                  <a:srgbClr val="003366"/>
                </a:solidFill>
              </a:rPr>
              <a:t>density</a:t>
            </a:r>
            <a:r>
              <a:rPr lang="de-DE" altLang="de-DE" sz="1800" dirty="0" smtClean="0">
                <a:solidFill>
                  <a:srgbClr val="003366"/>
                </a:solidFill>
              </a:rPr>
              <a:t> </a:t>
            </a:r>
            <a:r>
              <a:rPr lang="de-DE" altLang="de-DE" sz="1800" dirty="0" err="1" smtClean="0">
                <a:solidFill>
                  <a:srgbClr val="003366"/>
                </a:solidFill>
              </a:rPr>
              <a:t>plots</a:t>
            </a:r>
            <a:endParaRPr lang="de-DE" altLang="de-DE" sz="1800" dirty="0" smtClean="0">
              <a:solidFill>
                <a:srgbClr val="003366"/>
              </a:solidFill>
            </a:endParaRPr>
          </a:p>
        </p:txBody>
      </p:sp>
      <p:sp>
        <p:nvSpPr>
          <p:cNvPr id="23" name="Inhaltsplatzhalter 2"/>
          <p:cNvSpPr txBox="1">
            <a:spLocks/>
          </p:cNvSpPr>
          <p:nvPr/>
        </p:nvSpPr>
        <p:spPr bwMode="auto">
          <a:xfrm>
            <a:off x="323528" y="4935384"/>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a:solidFill>
                  <a:srgbClr val="003366"/>
                </a:solidFill>
              </a:rPr>
              <a:t>5</a:t>
            </a:r>
            <a:r>
              <a:rPr lang="de-DE" altLang="de-DE" b="1" dirty="0" smtClean="0">
                <a:solidFill>
                  <a:srgbClr val="003366"/>
                </a:solidFill>
              </a:rPr>
              <a:t>. </a:t>
            </a:r>
            <a:r>
              <a:rPr lang="de-DE" altLang="de-DE" dirty="0" err="1" smtClean="0">
                <a:solidFill>
                  <a:srgbClr val="003366"/>
                </a:solidFill>
              </a:rPr>
              <a:t>Quantification</a:t>
            </a:r>
            <a:r>
              <a:rPr lang="de-DE" altLang="de-DE" dirty="0" smtClean="0">
                <a:solidFill>
                  <a:srgbClr val="003366"/>
                </a:solidFill>
              </a:rPr>
              <a:t> </a:t>
            </a:r>
            <a:r>
              <a:rPr lang="de-DE" altLang="de-DE" dirty="0" err="1" smtClean="0">
                <a:solidFill>
                  <a:srgbClr val="003366"/>
                </a:solidFill>
              </a:rPr>
              <a:t>of</a:t>
            </a:r>
            <a:r>
              <a:rPr lang="de-DE" altLang="de-DE" dirty="0" smtClean="0">
                <a:solidFill>
                  <a:srgbClr val="003366"/>
                </a:solidFill>
              </a:rPr>
              <a:t>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above</a:t>
            </a:r>
            <a:r>
              <a:rPr lang="de-DE" altLang="de-DE" dirty="0" smtClean="0">
                <a:solidFill>
                  <a:srgbClr val="003366"/>
                </a:solidFill>
              </a:rPr>
              <a:t> – </a:t>
            </a:r>
            <a:r>
              <a:rPr lang="de-DE" altLang="de-DE" b="1" i="1" dirty="0" err="1" smtClean="0">
                <a:solidFill>
                  <a:srgbClr val="003366"/>
                </a:solidFill>
              </a:rPr>
              <a:t>always</a:t>
            </a:r>
            <a:r>
              <a:rPr lang="de-DE" altLang="de-DE" b="1" i="1" dirty="0" smtClean="0">
                <a:solidFill>
                  <a:srgbClr val="003366"/>
                </a:solidFill>
              </a:rPr>
              <a:t> </a:t>
            </a:r>
            <a:r>
              <a:rPr lang="de-DE" altLang="de-DE" b="1" i="1" dirty="0" err="1" smtClean="0">
                <a:solidFill>
                  <a:srgbClr val="003366"/>
                </a:solidFill>
              </a:rPr>
              <a:t>quantify</a:t>
            </a:r>
            <a:endParaRPr lang="de-DE" altLang="de-DE" sz="2000" b="1" i="1" dirty="0" smtClean="0">
              <a:solidFill>
                <a:srgbClr val="003366"/>
              </a:solidFill>
            </a:endParaRPr>
          </a:p>
        </p:txBody>
      </p:sp>
      <p:sp>
        <p:nvSpPr>
          <p:cNvPr id="24" name="Inhaltsplatzhalter 2"/>
          <p:cNvSpPr txBox="1">
            <a:spLocks/>
          </p:cNvSpPr>
          <p:nvPr/>
        </p:nvSpPr>
        <p:spPr bwMode="auto">
          <a:xfrm>
            <a:off x="833279" y="4578719"/>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Contingency</a:t>
            </a:r>
            <a:r>
              <a:rPr lang="de-DE" altLang="de-DE" sz="1800" dirty="0" smtClean="0">
                <a:solidFill>
                  <a:srgbClr val="003366"/>
                </a:solidFill>
              </a:rPr>
              <a:t> </a:t>
            </a:r>
            <a:r>
              <a:rPr lang="de-DE" altLang="de-DE" sz="1800" dirty="0" err="1" smtClean="0">
                <a:solidFill>
                  <a:srgbClr val="003366"/>
                </a:solidFill>
              </a:rPr>
              <a:t>tables</a:t>
            </a:r>
            <a:r>
              <a:rPr lang="de-DE" altLang="de-DE" sz="1800" dirty="0" smtClean="0">
                <a:solidFill>
                  <a:srgbClr val="003366"/>
                </a:solidFill>
              </a:rPr>
              <a:t>, </a:t>
            </a:r>
            <a:r>
              <a:rPr lang="de-DE" altLang="de-DE" sz="1800" dirty="0" err="1" smtClean="0">
                <a:solidFill>
                  <a:srgbClr val="003366"/>
                </a:solidFill>
              </a:rPr>
              <a:t>mosaic</a:t>
            </a:r>
            <a:r>
              <a:rPr lang="de-DE" altLang="de-DE" sz="1800" dirty="0" smtClean="0">
                <a:solidFill>
                  <a:srgbClr val="003366"/>
                </a:solidFill>
              </a:rPr>
              <a:t> </a:t>
            </a:r>
            <a:r>
              <a:rPr lang="de-DE" altLang="de-DE" sz="1800" dirty="0" err="1" smtClean="0">
                <a:solidFill>
                  <a:srgbClr val="003366"/>
                </a:solidFill>
              </a:rPr>
              <a:t>plot</a:t>
            </a:r>
            <a:r>
              <a:rPr lang="de-DE" altLang="de-DE" sz="1800" dirty="0" smtClean="0">
                <a:solidFill>
                  <a:srgbClr val="003366"/>
                </a:solidFill>
              </a:rPr>
              <a:t>, </a:t>
            </a:r>
            <a:r>
              <a:rPr lang="de-DE" altLang="de-DE" sz="1800" dirty="0" err="1" smtClean="0">
                <a:solidFill>
                  <a:srgbClr val="003366"/>
                </a:solidFill>
              </a:rPr>
              <a:t>scatter</a:t>
            </a:r>
            <a:r>
              <a:rPr lang="de-DE" altLang="de-DE" sz="1800" dirty="0" smtClean="0">
                <a:solidFill>
                  <a:srgbClr val="003366"/>
                </a:solidFill>
              </a:rPr>
              <a:t>-plot, Group </a:t>
            </a:r>
            <a:r>
              <a:rPr lang="de-DE" altLang="de-DE" sz="1800" dirty="0" err="1" smtClean="0">
                <a:solidFill>
                  <a:srgbClr val="003366"/>
                </a:solidFill>
              </a:rPr>
              <a:t>stratified</a:t>
            </a:r>
            <a:r>
              <a:rPr lang="de-DE" altLang="de-DE" sz="1800" dirty="0" smtClean="0">
                <a:solidFill>
                  <a:srgbClr val="003366"/>
                </a:solidFill>
              </a:rPr>
              <a:t> </a:t>
            </a:r>
            <a:r>
              <a:rPr lang="de-DE" altLang="de-DE" sz="1800" dirty="0" err="1">
                <a:solidFill>
                  <a:srgbClr val="003366"/>
                </a:solidFill>
              </a:rPr>
              <a:t>p</a:t>
            </a:r>
            <a:r>
              <a:rPr lang="de-DE" altLang="de-DE" sz="1800" dirty="0" err="1" smtClean="0">
                <a:solidFill>
                  <a:srgbClr val="003366"/>
                </a:solidFill>
              </a:rPr>
              <a:t>lots</a:t>
            </a:r>
            <a:endParaRPr lang="de-DE" altLang="de-DE" sz="1800" dirty="0" smtClean="0">
              <a:solidFill>
                <a:srgbClr val="003366"/>
              </a:solidFill>
            </a:endParaRPr>
          </a:p>
        </p:txBody>
      </p:sp>
      <p:sp>
        <p:nvSpPr>
          <p:cNvPr id="25" name="Inhaltsplatzhalter 2"/>
          <p:cNvSpPr txBox="1">
            <a:spLocks/>
          </p:cNvSpPr>
          <p:nvPr/>
        </p:nvSpPr>
        <p:spPr bwMode="auto">
          <a:xfrm>
            <a:off x="833279" y="5375816"/>
            <a:ext cx="816691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Association</a:t>
            </a:r>
            <a:r>
              <a:rPr lang="de-DE" altLang="de-DE" sz="1800" dirty="0" smtClean="0">
                <a:solidFill>
                  <a:srgbClr val="003366"/>
                </a:solidFill>
              </a:rPr>
              <a:t>: </a:t>
            </a:r>
            <a:r>
              <a:rPr lang="de-DE" altLang="de-DE" sz="1800" dirty="0" err="1" smtClean="0">
                <a:solidFill>
                  <a:srgbClr val="003366"/>
                </a:solidFill>
              </a:rPr>
              <a:t>suitable</a:t>
            </a:r>
            <a:r>
              <a:rPr lang="de-DE" altLang="de-DE" sz="1800" dirty="0" smtClean="0">
                <a:solidFill>
                  <a:srgbClr val="003366"/>
                </a:solidFill>
              </a:rPr>
              <a:t> </a:t>
            </a:r>
            <a:r>
              <a:rPr lang="de-DE" altLang="de-DE" sz="1800" dirty="0" err="1" smtClean="0">
                <a:solidFill>
                  <a:srgbClr val="003366"/>
                </a:solidFill>
              </a:rPr>
              <a:t>measures</a:t>
            </a:r>
            <a:r>
              <a:rPr lang="de-DE" altLang="de-DE" sz="1800" dirty="0" smtClean="0">
                <a:solidFill>
                  <a:srgbClr val="003366"/>
                </a:solidFill>
              </a:rPr>
              <a:t>, e.g. </a:t>
            </a:r>
            <a:r>
              <a:rPr lang="de-DE" altLang="de-DE" sz="1800" dirty="0" err="1" smtClean="0">
                <a:solidFill>
                  <a:srgbClr val="003366"/>
                </a:solidFill>
              </a:rPr>
              <a:t>covariance</a:t>
            </a:r>
            <a:r>
              <a:rPr lang="de-DE" altLang="de-DE" sz="1800" dirty="0" smtClean="0">
                <a:solidFill>
                  <a:srgbClr val="003366"/>
                </a:solidFill>
              </a:rPr>
              <a:t>, Pearson </a:t>
            </a:r>
            <a:r>
              <a:rPr lang="de-DE" altLang="de-DE" sz="1800" dirty="0" err="1" smtClean="0">
                <a:solidFill>
                  <a:srgbClr val="003366"/>
                </a:solidFill>
              </a:rPr>
              <a:t>or</a:t>
            </a:r>
            <a:r>
              <a:rPr lang="de-DE" altLang="de-DE" sz="1800" dirty="0" smtClean="0">
                <a:solidFill>
                  <a:srgbClr val="003366"/>
                </a:solidFill>
              </a:rPr>
              <a:t> rank </a:t>
            </a:r>
            <a:r>
              <a:rPr lang="de-DE" altLang="de-DE" sz="1800" dirty="0" err="1" smtClean="0">
                <a:solidFill>
                  <a:srgbClr val="003366"/>
                </a:solidFill>
              </a:rPr>
              <a:t>correlation</a:t>
            </a:r>
            <a:endParaRPr lang="de-DE" altLang="de-DE" sz="1800" dirty="0" smtClean="0">
              <a:solidFill>
                <a:srgbClr val="003366"/>
              </a:solidFill>
            </a:endParaRPr>
          </a:p>
        </p:txBody>
      </p:sp>
      <p:sp>
        <p:nvSpPr>
          <p:cNvPr id="27" name="Inhaltsplatzhalter 2"/>
          <p:cNvSpPr txBox="1">
            <a:spLocks/>
          </p:cNvSpPr>
          <p:nvPr/>
        </p:nvSpPr>
        <p:spPr bwMode="auto">
          <a:xfrm>
            <a:off x="683568" y="6389712"/>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Advanced</a:t>
            </a:r>
            <a:r>
              <a:rPr lang="de-DE" altLang="de-DE" sz="1800" dirty="0" smtClean="0">
                <a:solidFill>
                  <a:srgbClr val="003366"/>
                </a:solidFill>
              </a:rPr>
              <a:t> </a:t>
            </a:r>
            <a:r>
              <a:rPr lang="de-DE" altLang="de-DE" sz="1800" dirty="0" err="1" smtClean="0">
                <a:solidFill>
                  <a:srgbClr val="003366"/>
                </a:solidFill>
              </a:rPr>
              <a:t>descriptive</a:t>
            </a:r>
            <a:r>
              <a:rPr lang="de-DE" altLang="de-DE" sz="1800" dirty="0" smtClean="0">
                <a:solidFill>
                  <a:srgbClr val="003366"/>
                </a:solidFill>
              </a:rPr>
              <a:t> </a:t>
            </a:r>
            <a:r>
              <a:rPr lang="de-DE" altLang="de-DE" sz="1800" dirty="0" err="1" smtClean="0">
                <a:solidFill>
                  <a:srgbClr val="003366"/>
                </a:solidFill>
              </a:rPr>
              <a:t>and</a:t>
            </a:r>
            <a:r>
              <a:rPr lang="de-DE" altLang="de-DE" sz="1800" dirty="0" smtClean="0">
                <a:solidFill>
                  <a:srgbClr val="003366"/>
                </a:solidFill>
              </a:rPr>
              <a:t> </a:t>
            </a:r>
            <a:r>
              <a:rPr lang="de-DE" altLang="de-DE" sz="1800" dirty="0" err="1" smtClean="0">
                <a:solidFill>
                  <a:srgbClr val="003366"/>
                </a:solidFill>
              </a:rPr>
              <a:t>predictive</a:t>
            </a:r>
            <a:r>
              <a:rPr lang="de-DE" altLang="de-DE" sz="1800" dirty="0" smtClean="0">
                <a:solidFill>
                  <a:srgbClr val="003366"/>
                </a:solidFill>
              </a:rPr>
              <a:t> </a:t>
            </a:r>
            <a:r>
              <a:rPr lang="de-DE" altLang="de-DE" sz="1800" dirty="0" err="1" smtClean="0">
                <a:solidFill>
                  <a:srgbClr val="003366"/>
                </a:solidFill>
              </a:rPr>
              <a:t>models</a:t>
            </a:r>
            <a:r>
              <a:rPr lang="de-DE" altLang="de-DE" sz="1800" dirty="0" smtClean="0">
                <a:solidFill>
                  <a:srgbClr val="003366"/>
                </a:solidFill>
              </a:rPr>
              <a:t>, </a:t>
            </a:r>
            <a:r>
              <a:rPr lang="de-DE" altLang="de-DE" sz="1800" dirty="0" err="1" smtClean="0">
                <a:solidFill>
                  <a:srgbClr val="003366"/>
                </a:solidFill>
              </a:rPr>
              <a:t>unspervised</a:t>
            </a:r>
            <a:r>
              <a:rPr lang="de-DE" altLang="de-DE" sz="1800" dirty="0" smtClean="0">
                <a:solidFill>
                  <a:srgbClr val="003366"/>
                </a:solidFill>
              </a:rPr>
              <a:t> </a:t>
            </a:r>
            <a:r>
              <a:rPr lang="de-DE" altLang="de-DE" sz="1800" dirty="0" err="1" smtClean="0">
                <a:solidFill>
                  <a:srgbClr val="003366"/>
                </a:solidFill>
              </a:rPr>
              <a:t>learning</a:t>
            </a:r>
            <a:endParaRPr lang="de-DE" altLang="de-DE" sz="1800" dirty="0" smtClean="0">
              <a:solidFill>
                <a:srgbClr val="003366"/>
              </a:solidFill>
            </a:endParaRPr>
          </a:p>
        </p:txBody>
      </p:sp>
      <p:sp>
        <p:nvSpPr>
          <p:cNvPr id="18" name="Inhaltsplatzhalter 2"/>
          <p:cNvSpPr txBox="1">
            <a:spLocks/>
          </p:cNvSpPr>
          <p:nvPr/>
        </p:nvSpPr>
        <p:spPr bwMode="auto">
          <a:xfrm>
            <a:off x="833279" y="5668567"/>
            <a:ext cx="7958009"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Difference</a:t>
            </a:r>
            <a:r>
              <a:rPr lang="de-DE" altLang="de-DE" sz="1800" dirty="0" smtClean="0">
                <a:solidFill>
                  <a:srgbClr val="003366"/>
                </a:solidFill>
              </a:rPr>
              <a:t>: </a:t>
            </a:r>
            <a:r>
              <a:rPr lang="de-DE" altLang="de-DE" sz="1800" dirty="0" err="1" smtClean="0">
                <a:solidFill>
                  <a:srgbClr val="003366"/>
                </a:solidFill>
              </a:rPr>
              <a:t>suitable</a:t>
            </a:r>
            <a:r>
              <a:rPr lang="de-DE" altLang="de-DE" sz="1800" dirty="0" smtClean="0">
                <a:solidFill>
                  <a:srgbClr val="003366"/>
                </a:solidFill>
              </a:rPr>
              <a:t> </a:t>
            </a:r>
            <a:r>
              <a:rPr lang="de-DE" altLang="de-DE" sz="1800" dirty="0" err="1" smtClean="0">
                <a:solidFill>
                  <a:srgbClr val="003366"/>
                </a:solidFill>
              </a:rPr>
              <a:t>hypothesis</a:t>
            </a:r>
            <a:r>
              <a:rPr lang="de-DE" altLang="de-DE" sz="1800" dirty="0" smtClean="0">
                <a:solidFill>
                  <a:srgbClr val="003366"/>
                </a:solidFill>
              </a:rPr>
              <a:t> </a:t>
            </a:r>
            <a:r>
              <a:rPr lang="de-DE" altLang="de-DE" sz="1800" dirty="0" err="1" smtClean="0">
                <a:solidFill>
                  <a:srgbClr val="003366"/>
                </a:solidFill>
              </a:rPr>
              <a:t>tests</a:t>
            </a:r>
            <a:r>
              <a:rPr lang="de-DE" altLang="de-DE" sz="1800" dirty="0" smtClean="0">
                <a:solidFill>
                  <a:srgbClr val="003366"/>
                </a:solidFill>
              </a:rPr>
              <a:t>, e.g. t-test, </a:t>
            </a:r>
            <a:r>
              <a:rPr lang="de-DE" altLang="de-DE" sz="1800" dirty="0" err="1" smtClean="0">
                <a:solidFill>
                  <a:srgbClr val="003366"/>
                </a:solidFill>
              </a:rPr>
              <a:t>Wilcoxon</a:t>
            </a:r>
            <a:r>
              <a:rPr lang="de-DE" altLang="de-DE" sz="1800" dirty="0" smtClean="0">
                <a:solidFill>
                  <a:srgbClr val="003366"/>
                </a:solidFill>
              </a:rPr>
              <a:t> </a:t>
            </a:r>
            <a:r>
              <a:rPr lang="de-DE" altLang="de-DE" sz="1800" dirty="0" err="1" smtClean="0">
                <a:solidFill>
                  <a:srgbClr val="003366"/>
                </a:solidFill>
              </a:rPr>
              <a:t>signed</a:t>
            </a:r>
            <a:r>
              <a:rPr lang="de-DE" altLang="de-DE" sz="1800" dirty="0" smtClean="0">
                <a:solidFill>
                  <a:srgbClr val="003366"/>
                </a:solidFill>
              </a:rPr>
              <a:t> rank </a:t>
            </a:r>
            <a:r>
              <a:rPr lang="de-DE" altLang="de-DE" sz="1800" dirty="0" err="1" smtClean="0">
                <a:solidFill>
                  <a:srgbClr val="003366"/>
                </a:solidFill>
              </a:rPr>
              <a:t>test</a:t>
            </a:r>
            <a:endParaRPr lang="de-DE" altLang="de-DE" sz="1800" dirty="0" smtClean="0">
              <a:solidFill>
                <a:srgbClr val="003366"/>
              </a:solidFill>
            </a:endParaRPr>
          </a:p>
        </p:txBody>
      </p:sp>
      <p:sp>
        <p:nvSpPr>
          <p:cNvPr id="22" name="Inhaltsplatzhalter 2"/>
          <p:cNvSpPr txBox="1">
            <a:spLocks/>
          </p:cNvSpPr>
          <p:nvPr/>
        </p:nvSpPr>
        <p:spPr bwMode="auto">
          <a:xfrm>
            <a:off x="323528" y="6064112"/>
            <a:ext cx="73819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err="1" smtClean="0">
                <a:solidFill>
                  <a:srgbClr val="003366"/>
                </a:solidFill>
              </a:rPr>
              <a:t>Blurred</a:t>
            </a:r>
            <a:r>
              <a:rPr lang="de-DE" altLang="de-DE" sz="2000" dirty="0" smtClean="0">
                <a:solidFill>
                  <a:srgbClr val="003366"/>
                </a:solidFill>
              </a:rPr>
              <a:t> </a:t>
            </a:r>
            <a:r>
              <a:rPr lang="de-DE" altLang="de-DE" sz="2000" dirty="0" err="1" smtClean="0">
                <a:solidFill>
                  <a:srgbClr val="003366"/>
                </a:solidFill>
              </a:rPr>
              <a:t>line</a:t>
            </a:r>
            <a:r>
              <a:rPr lang="de-DE" altLang="de-DE" sz="2000" dirty="0" smtClean="0">
                <a:solidFill>
                  <a:srgbClr val="003366"/>
                </a:solidFill>
              </a:rPr>
              <a:t> </a:t>
            </a:r>
            <a:r>
              <a:rPr lang="de-DE" altLang="de-DE" sz="2000" dirty="0" err="1" smtClean="0">
                <a:solidFill>
                  <a:srgbClr val="003366"/>
                </a:solidFill>
              </a:rPr>
              <a:t>towards</a:t>
            </a:r>
            <a:r>
              <a:rPr lang="de-DE" altLang="de-DE" sz="2000" dirty="0" smtClean="0">
                <a:solidFill>
                  <a:srgbClr val="003366"/>
                </a:solidFill>
              </a:rPr>
              <a:t> </a:t>
            </a:r>
            <a:r>
              <a:rPr lang="de-DE" altLang="de-DE" sz="2000" dirty="0" err="1" smtClean="0">
                <a:solidFill>
                  <a:srgbClr val="003366"/>
                </a:solidFill>
              </a:rPr>
              <a:t>modelling</a:t>
            </a:r>
            <a:r>
              <a:rPr lang="de-DE" altLang="de-DE" sz="2000" dirty="0" smtClean="0">
                <a:solidFill>
                  <a:srgbClr val="003366"/>
                </a:solidFill>
              </a:rPr>
              <a:t>:</a:t>
            </a:r>
          </a:p>
        </p:txBody>
      </p:sp>
    </p:spTree>
    <p:extLst>
      <p:ext uri="{BB962C8B-B14F-4D97-AF65-F5344CB8AC3E}">
        <p14:creationId xmlns:p14="http://schemas.microsoft.com/office/powerpoint/2010/main" val="10714599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randombar(horizontal)">
                                      <p:cBhvr>
                                        <p:cTn id="56" dur="500"/>
                                        <p:tgtEl>
                                          <p:spTgt spid="22"/>
                                        </p:tgtEl>
                                      </p:cBhvr>
                                    </p:animEffect>
                                  </p:childTnLst>
                                </p:cTn>
                              </p:par>
                            </p:childTnLst>
                          </p:cTn>
                        </p:par>
                        <p:par>
                          <p:cTn id="57" fill="hold">
                            <p:stCondLst>
                              <p:cond delay="500"/>
                            </p:stCondLst>
                            <p:childTnLst>
                              <p:par>
                                <p:cTn id="58" presetID="14" presetClass="entr" presetSubtype="1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randombar(horizont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7" grpId="0"/>
      <p:bldP spid="12" grpId="0"/>
      <p:bldP spid="13" grpId="0"/>
      <p:bldP spid="16" grpId="0"/>
      <p:bldP spid="17" grpId="0"/>
      <p:bldP spid="15" grpId="0"/>
      <p:bldP spid="19" grpId="0"/>
      <p:bldP spid="20" grpId="0"/>
      <p:bldP spid="23" grpId="0"/>
      <p:bldP spid="24" grpId="0"/>
      <p:bldP spid="25" grpId="0"/>
      <p:bldP spid="27" grpId="0"/>
      <p:bldP spid="1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xfrm>
            <a:off x="323850" y="548680"/>
            <a:ext cx="8489950" cy="720750"/>
          </a:xfrm>
        </p:spPr>
        <p:txBody>
          <a:bodyPr/>
          <a:lstStyle/>
          <a:p>
            <a:pPr eaLnBrk="1" hangingPunct="1"/>
            <a:r>
              <a:rPr lang="de-DE" altLang="de-DE" sz="3600" dirty="0" err="1" smtClean="0"/>
              <a:t>Running</a:t>
            </a:r>
            <a:r>
              <a:rPr lang="de-DE" altLang="de-DE" sz="3600" dirty="0" smtClean="0"/>
              <a:t> </a:t>
            </a:r>
            <a:r>
              <a:rPr lang="de-DE" altLang="de-DE" sz="3600" dirty="0" err="1" smtClean="0"/>
              <a:t>Example</a:t>
            </a:r>
            <a:r>
              <a:rPr lang="de-DE" altLang="de-DE" sz="3600" dirty="0" smtClean="0"/>
              <a:t>: The Pulse Data</a:t>
            </a:r>
          </a:p>
        </p:txBody>
      </p:sp>
      <p:sp>
        <p:nvSpPr>
          <p:cNvPr id="3" name="Textfeld 2"/>
          <p:cNvSpPr txBox="1"/>
          <p:nvPr/>
        </p:nvSpPr>
        <p:spPr>
          <a:xfrm>
            <a:off x="395536" y="1700808"/>
            <a:ext cx="8280920" cy="2308324"/>
          </a:xfrm>
          <a:prstGeom prst="rect">
            <a:avLst/>
          </a:prstGeom>
          <a:noFill/>
        </p:spPr>
        <p:txBody>
          <a:bodyPr wrap="square" rtlCol="0">
            <a:spAutoFit/>
          </a:bodyPr>
          <a:lstStyle/>
          <a:p>
            <a:r>
              <a:rPr lang="en-GB" dirty="0"/>
              <a:t>You may have been late and had to run </a:t>
            </a:r>
            <a:r>
              <a:rPr lang="en-GB" i="1" dirty="0"/>
              <a:t>to</a:t>
            </a:r>
            <a:r>
              <a:rPr lang="en-GB" dirty="0"/>
              <a:t> class, but this data is about students running </a:t>
            </a:r>
            <a:r>
              <a:rPr lang="en-GB" i="1" dirty="0"/>
              <a:t>in</a:t>
            </a:r>
            <a:r>
              <a:rPr lang="en-GB" dirty="0"/>
              <a:t> class. It came from an in-class activity in a college introductory statistics class. Some general data was collected for each student, and then each student was asked to flip a coin. Those whose coin came up heads were asked to run in place for a minute. </a:t>
            </a:r>
            <a:r>
              <a:rPr lang="en-GB" i="1" dirty="0"/>
              <a:t>All</a:t>
            </a:r>
            <a:r>
              <a:rPr lang="en-GB" dirty="0"/>
              <a:t> students measured their own pulse rate both before and after the running activity took place. Note that the two measurements were made on those who ran </a:t>
            </a:r>
            <a:r>
              <a:rPr lang="en-GB" i="1" dirty="0"/>
              <a:t>and</a:t>
            </a:r>
            <a:r>
              <a:rPr lang="en-GB" dirty="0"/>
              <a:t> on those who did </a:t>
            </a:r>
            <a:r>
              <a:rPr lang="en-GB" i="1" dirty="0"/>
              <a:t>not</a:t>
            </a:r>
            <a:r>
              <a:rPr lang="en-GB" dirty="0"/>
              <a:t>. Here are the first seven cases:</a:t>
            </a:r>
          </a:p>
        </p:txBody>
      </p:sp>
      <p:sp>
        <p:nvSpPr>
          <p:cNvPr id="30" name="Textfeld 29"/>
          <p:cNvSpPr txBox="1"/>
          <p:nvPr/>
        </p:nvSpPr>
        <p:spPr>
          <a:xfrm>
            <a:off x="971600" y="1268760"/>
            <a:ext cx="7632848" cy="369332"/>
          </a:xfrm>
          <a:prstGeom prst="rect">
            <a:avLst/>
          </a:prstGeom>
          <a:noFill/>
        </p:spPr>
        <p:txBody>
          <a:bodyPr wrap="square" rtlCol="0">
            <a:spAutoFit/>
          </a:bodyPr>
          <a:lstStyle/>
          <a:p>
            <a:r>
              <a:rPr lang="en-GB" b="1" i="1" dirty="0"/>
              <a:t>http://statland.org/Software_Help/pulse.htm</a:t>
            </a:r>
          </a:p>
        </p:txBody>
      </p:sp>
      <p:graphicFrame>
        <p:nvGraphicFramePr>
          <p:cNvPr id="4" name="Tabelle 3"/>
          <p:cNvGraphicFramePr>
            <a:graphicFrameLocks noGrp="1"/>
          </p:cNvGraphicFramePr>
          <p:nvPr>
            <p:extLst>
              <p:ext uri="{D42A27DB-BD31-4B8C-83A1-F6EECF244321}">
                <p14:modId xmlns:p14="http://schemas.microsoft.com/office/powerpoint/2010/main" val="3294456967"/>
              </p:ext>
            </p:extLst>
          </p:nvPr>
        </p:nvGraphicFramePr>
        <p:xfrm>
          <a:off x="755576" y="4087253"/>
          <a:ext cx="7632848" cy="2676374"/>
        </p:xfrm>
        <a:graphic>
          <a:graphicData uri="http://schemas.openxmlformats.org/drawingml/2006/table">
            <a:tbl>
              <a:tblPr/>
              <a:tblGrid>
                <a:gridCol w="954106"/>
                <a:gridCol w="954106"/>
                <a:gridCol w="954106"/>
                <a:gridCol w="954106"/>
                <a:gridCol w="954106"/>
                <a:gridCol w="954106"/>
                <a:gridCol w="954106"/>
                <a:gridCol w="954106"/>
              </a:tblGrid>
              <a:tr h="423787">
                <a:tc>
                  <a:txBody>
                    <a:bodyPr/>
                    <a:lstStyle/>
                    <a:p>
                      <a:pPr algn="ctr"/>
                      <a:r>
                        <a:rPr lang="en-GB" sz="1400" b="1" dirty="0" err="1"/>
                        <a:t>PuBefor</a:t>
                      </a:r>
                      <a:endParaRPr lang="en-GB" sz="1400" b="1" dirty="0"/>
                    </a:p>
                  </a:txBody>
                  <a:tcPr anchor="ctr">
                    <a:lnL>
                      <a:noFill/>
                    </a:lnL>
                    <a:lnR>
                      <a:noFill/>
                    </a:lnR>
                    <a:lnT>
                      <a:noFill/>
                    </a:lnT>
                    <a:lnB>
                      <a:noFill/>
                    </a:lnB>
                    <a:solidFill>
                      <a:schemeClr val="accent6">
                        <a:lumMod val="25000"/>
                        <a:lumOff val="75000"/>
                      </a:schemeClr>
                    </a:solidFill>
                  </a:tcPr>
                </a:tc>
                <a:tc>
                  <a:txBody>
                    <a:bodyPr/>
                    <a:lstStyle/>
                    <a:p>
                      <a:pPr algn="ctr"/>
                      <a:r>
                        <a:rPr lang="en-GB" sz="1400" b="1"/>
                        <a:t>PuAfter</a:t>
                      </a:r>
                    </a:p>
                  </a:txBody>
                  <a:tcPr anchor="ctr">
                    <a:lnL>
                      <a:noFill/>
                    </a:lnL>
                    <a:lnR>
                      <a:noFill/>
                    </a:lnR>
                    <a:lnT>
                      <a:noFill/>
                    </a:lnT>
                    <a:lnB>
                      <a:noFill/>
                    </a:lnB>
                    <a:solidFill>
                      <a:schemeClr val="accent6">
                        <a:lumMod val="25000"/>
                        <a:lumOff val="75000"/>
                      </a:schemeClr>
                    </a:solidFill>
                  </a:tcPr>
                </a:tc>
                <a:tc>
                  <a:txBody>
                    <a:bodyPr/>
                    <a:lstStyle/>
                    <a:p>
                      <a:pPr algn="ctr"/>
                      <a:r>
                        <a:rPr lang="en-GB" sz="1400" b="1" dirty="0" smtClean="0"/>
                        <a:t>Ran</a:t>
                      </a:r>
                      <a:endParaRPr lang="en-GB" sz="1400" b="1" dirty="0"/>
                    </a:p>
                  </a:txBody>
                  <a:tcPr anchor="ctr">
                    <a:lnL>
                      <a:noFill/>
                    </a:lnL>
                    <a:lnR>
                      <a:noFill/>
                    </a:lnR>
                    <a:lnT>
                      <a:noFill/>
                    </a:lnT>
                    <a:lnB>
                      <a:noFill/>
                    </a:lnB>
                    <a:solidFill>
                      <a:schemeClr val="accent6">
                        <a:lumMod val="25000"/>
                        <a:lumOff val="75000"/>
                      </a:schemeClr>
                    </a:solidFill>
                  </a:tcPr>
                </a:tc>
                <a:tc>
                  <a:txBody>
                    <a:bodyPr/>
                    <a:lstStyle/>
                    <a:p>
                      <a:pPr algn="ctr"/>
                      <a:r>
                        <a:rPr lang="en-GB" sz="1400" b="1" dirty="0" smtClean="0"/>
                        <a:t>Smokes</a:t>
                      </a:r>
                      <a:endParaRPr lang="en-GB" sz="1400" b="1" dirty="0"/>
                    </a:p>
                  </a:txBody>
                  <a:tcPr anchor="ctr">
                    <a:lnL>
                      <a:noFill/>
                    </a:lnL>
                    <a:lnR>
                      <a:noFill/>
                    </a:lnR>
                    <a:lnT>
                      <a:noFill/>
                    </a:lnT>
                    <a:lnB>
                      <a:noFill/>
                    </a:lnB>
                    <a:solidFill>
                      <a:schemeClr val="accent6">
                        <a:lumMod val="25000"/>
                        <a:lumOff val="75000"/>
                      </a:schemeClr>
                    </a:solidFill>
                  </a:tcPr>
                </a:tc>
                <a:tc>
                  <a:txBody>
                    <a:bodyPr/>
                    <a:lstStyle/>
                    <a:p>
                      <a:pPr algn="ctr"/>
                      <a:r>
                        <a:rPr lang="en-GB" sz="1400" b="1" dirty="0"/>
                        <a:t>Sex</a:t>
                      </a:r>
                    </a:p>
                  </a:txBody>
                  <a:tcPr anchor="ctr">
                    <a:lnL>
                      <a:noFill/>
                    </a:lnL>
                    <a:lnR>
                      <a:noFill/>
                    </a:lnR>
                    <a:lnT>
                      <a:noFill/>
                    </a:lnT>
                    <a:lnB>
                      <a:noFill/>
                    </a:lnB>
                    <a:solidFill>
                      <a:schemeClr val="accent6">
                        <a:lumMod val="25000"/>
                        <a:lumOff val="75000"/>
                      </a:schemeClr>
                    </a:solidFill>
                  </a:tcPr>
                </a:tc>
                <a:tc>
                  <a:txBody>
                    <a:bodyPr/>
                    <a:lstStyle/>
                    <a:p>
                      <a:pPr algn="ctr"/>
                      <a:r>
                        <a:rPr lang="en-GB" sz="1400" b="1" dirty="0"/>
                        <a:t>Height</a:t>
                      </a:r>
                    </a:p>
                  </a:txBody>
                  <a:tcPr anchor="ctr">
                    <a:lnL>
                      <a:noFill/>
                    </a:lnL>
                    <a:lnR>
                      <a:noFill/>
                    </a:lnR>
                    <a:lnT>
                      <a:noFill/>
                    </a:lnT>
                    <a:lnB>
                      <a:noFill/>
                    </a:lnB>
                    <a:solidFill>
                      <a:schemeClr val="accent6">
                        <a:lumMod val="25000"/>
                        <a:lumOff val="75000"/>
                      </a:schemeClr>
                    </a:solidFill>
                  </a:tcPr>
                </a:tc>
                <a:tc>
                  <a:txBody>
                    <a:bodyPr/>
                    <a:lstStyle/>
                    <a:p>
                      <a:pPr algn="ctr"/>
                      <a:r>
                        <a:rPr lang="en-GB" sz="1400" b="1" dirty="0"/>
                        <a:t>Weight</a:t>
                      </a:r>
                    </a:p>
                  </a:txBody>
                  <a:tcPr anchor="ctr">
                    <a:lnL>
                      <a:noFill/>
                    </a:lnL>
                    <a:lnR>
                      <a:noFill/>
                    </a:lnR>
                    <a:lnT>
                      <a:noFill/>
                    </a:lnT>
                    <a:lnB>
                      <a:noFill/>
                    </a:lnB>
                    <a:solidFill>
                      <a:schemeClr val="accent6">
                        <a:lumMod val="25000"/>
                        <a:lumOff val="75000"/>
                      </a:schemeClr>
                    </a:solidFill>
                  </a:tcPr>
                </a:tc>
                <a:tc>
                  <a:txBody>
                    <a:bodyPr/>
                    <a:lstStyle/>
                    <a:p>
                      <a:pPr algn="ctr"/>
                      <a:r>
                        <a:rPr lang="en-GB" sz="1400" b="1" dirty="0" err="1"/>
                        <a:t>ActivityL</a:t>
                      </a:r>
                      <a:endParaRPr lang="en-GB" sz="1400" b="1" dirty="0"/>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48</a:t>
                      </a:r>
                    </a:p>
                  </a:txBody>
                  <a:tcPr anchor="ctr">
                    <a:lnL>
                      <a:noFill/>
                    </a:lnL>
                    <a:lnR>
                      <a:noFill/>
                    </a:lnR>
                    <a:lnT>
                      <a:noFill/>
                    </a:lnT>
                    <a:lnB>
                      <a:noFill/>
                    </a:lnB>
                    <a:solidFill>
                      <a:schemeClr val="accent6">
                        <a:lumMod val="25000"/>
                        <a:lumOff val="75000"/>
                      </a:schemeClr>
                    </a:solidFill>
                  </a:tcPr>
                </a:tc>
                <a:tc>
                  <a:txBody>
                    <a:bodyPr/>
                    <a:lstStyle/>
                    <a:p>
                      <a:pPr algn="ctr"/>
                      <a:r>
                        <a:rPr lang="en-GB" sz="1400"/>
                        <a:t>54</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yes</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68.00</a:t>
                      </a:r>
                    </a:p>
                  </a:txBody>
                  <a:tcPr anchor="ctr">
                    <a:lnL>
                      <a:noFill/>
                    </a:lnL>
                    <a:lnR>
                      <a:noFill/>
                    </a:lnR>
                    <a:lnT>
                      <a:noFill/>
                    </a:lnT>
                    <a:lnB>
                      <a:noFill/>
                    </a:lnB>
                    <a:solidFill>
                      <a:schemeClr val="accent6">
                        <a:lumMod val="25000"/>
                        <a:lumOff val="75000"/>
                      </a:schemeClr>
                    </a:solidFill>
                  </a:tcPr>
                </a:tc>
                <a:tc>
                  <a:txBody>
                    <a:bodyPr/>
                    <a:lstStyle/>
                    <a:p>
                      <a:pPr algn="ctr"/>
                      <a:r>
                        <a:rPr lang="en-GB" sz="1400"/>
                        <a:t>150</a:t>
                      </a:r>
                    </a:p>
                  </a:txBody>
                  <a:tcPr anchor="ctr">
                    <a:lnL>
                      <a:noFill/>
                    </a:lnL>
                    <a:lnR>
                      <a:noFill/>
                    </a:lnR>
                    <a:lnT>
                      <a:noFill/>
                    </a:lnT>
                    <a:lnB>
                      <a:noFill/>
                    </a:lnB>
                    <a:solidFill>
                      <a:schemeClr val="accent6">
                        <a:lumMod val="25000"/>
                        <a:lumOff val="75000"/>
                      </a:schemeClr>
                    </a:solidFill>
                  </a:tcPr>
                </a:tc>
                <a:tc>
                  <a:txBody>
                    <a:bodyPr/>
                    <a:lstStyle/>
                    <a:p>
                      <a:pPr algn="ctr"/>
                      <a:r>
                        <a:rPr lang="en-GB" sz="1400" dirty="0"/>
                        <a:t>0</a:t>
                      </a:r>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54</a:t>
                      </a:r>
                    </a:p>
                  </a:txBody>
                  <a:tcPr anchor="ctr">
                    <a:lnL>
                      <a:noFill/>
                    </a:lnL>
                    <a:lnR>
                      <a:noFill/>
                    </a:lnR>
                    <a:lnT>
                      <a:noFill/>
                    </a:lnT>
                    <a:lnB>
                      <a:noFill/>
                    </a:lnB>
                    <a:solidFill>
                      <a:schemeClr val="accent6">
                        <a:lumMod val="25000"/>
                        <a:lumOff val="75000"/>
                      </a:schemeClr>
                    </a:solidFill>
                  </a:tcPr>
                </a:tc>
                <a:tc>
                  <a:txBody>
                    <a:bodyPr/>
                    <a:lstStyle/>
                    <a:p>
                      <a:pPr algn="ctr"/>
                      <a:r>
                        <a:rPr lang="en-GB" sz="1400"/>
                        <a:t>56</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yes</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69.00</a:t>
                      </a:r>
                    </a:p>
                  </a:txBody>
                  <a:tcPr anchor="ctr">
                    <a:lnL>
                      <a:noFill/>
                    </a:lnL>
                    <a:lnR>
                      <a:noFill/>
                    </a:lnR>
                    <a:lnT>
                      <a:noFill/>
                    </a:lnT>
                    <a:lnB>
                      <a:noFill/>
                    </a:lnB>
                    <a:solidFill>
                      <a:schemeClr val="accent6">
                        <a:lumMod val="25000"/>
                        <a:lumOff val="75000"/>
                      </a:schemeClr>
                    </a:solidFill>
                  </a:tcPr>
                </a:tc>
                <a:tc>
                  <a:txBody>
                    <a:bodyPr/>
                    <a:lstStyle/>
                    <a:p>
                      <a:pPr algn="ctr"/>
                      <a:r>
                        <a:rPr lang="en-GB" sz="1400"/>
                        <a:t>145</a:t>
                      </a:r>
                    </a:p>
                  </a:txBody>
                  <a:tcPr anchor="ctr">
                    <a:lnL>
                      <a:noFill/>
                    </a:lnL>
                    <a:lnR>
                      <a:noFill/>
                    </a:lnR>
                    <a:lnT>
                      <a:noFill/>
                    </a:lnT>
                    <a:lnB>
                      <a:noFill/>
                    </a:lnB>
                    <a:solidFill>
                      <a:schemeClr val="accent6">
                        <a:lumMod val="25000"/>
                        <a:lumOff val="75000"/>
                      </a:schemeClr>
                    </a:solidFill>
                  </a:tcPr>
                </a:tc>
                <a:tc>
                  <a:txBody>
                    <a:bodyPr/>
                    <a:lstStyle/>
                    <a:p>
                      <a:pPr algn="ctr"/>
                      <a:r>
                        <a:rPr lang="en-GB" sz="1400"/>
                        <a:t>2</a:t>
                      </a:r>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54</a:t>
                      </a:r>
                    </a:p>
                  </a:txBody>
                  <a:tcPr anchor="ctr">
                    <a:lnL>
                      <a:noFill/>
                    </a:lnL>
                    <a:lnR>
                      <a:noFill/>
                    </a:lnR>
                    <a:lnT>
                      <a:noFill/>
                    </a:lnT>
                    <a:lnB>
                      <a:noFill/>
                    </a:lnB>
                    <a:solidFill>
                      <a:schemeClr val="accent6">
                        <a:lumMod val="25000"/>
                        <a:lumOff val="75000"/>
                      </a:schemeClr>
                    </a:solidFill>
                  </a:tcPr>
                </a:tc>
                <a:tc>
                  <a:txBody>
                    <a:bodyPr/>
                    <a:lstStyle/>
                    <a:p>
                      <a:pPr algn="ctr"/>
                      <a:r>
                        <a:rPr lang="en-GB" sz="1400"/>
                        <a:t>50</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69.00</a:t>
                      </a:r>
                    </a:p>
                  </a:txBody>
                  <a:tcPr anchor="ctr">
                    <a:lnL>
                      <a:noFill/>
                    </a:lnL>
                    <a:lnR>
                      <a:noFill/>
                    </a:lnR>
                    <a:lnT>
                      <a:noFill/>
                    </a:lnT>
                    <a:lnB>
                      <a:noFill/>
                    </a:lnB>
                    <a:solidFill>
                      <a:schemeClr val="accent6">
                        <a:lumMod val="25000"/>
                        <a:lumOff val="75000"/>
                      </a:schemeClr>
                    </a:solidFill>
                  </a:tcPr>
                </a:tc>
                <a:tc>
                  <a:txBody>
                    <a:bodyPr/>
                    <a:lstStyle/>
                    <a:p>
                      <a:pPr algn="ctr"/>
                      <a:r>
                        <a:rPr lang="en-GB" sz="1400"/>
                        <a:t>160</a:t>
                      </a:r>
                    </a:p>
                  </a:txBody>
                  <a:tcPr anchor="ctr">
                    <a:lnL>
                      <a:noFill/>
                    </a:lnL>
                    <a:lnR>
                      <a:noFill/>
                    </a:lnR>
                    <a:lnT>
                      <a:noFill/>
                    </a:lnT>
                    <a:lnB>
                      <a:noFill/>
                    </a:lnB>
                    <a:solidFill>
                      <a:schemeClr val="accent6">
                        <a:lumMod val="25000"/>
                        <a:lumOff val="75000"/>
                      </a:schemeClr>
                    </a:solidFill>
                  </a:tcPr>
                </a:tc>
                <a:tc>
                  <a:txBody>
                    <a:bodyPr/>
                    <a:lstStyle/>
                    <a:p>
                      <a:pPr algn="ctr"/>
                      <a:r>
                        <a:rPr lang="en-GB" sz="1400" dirty="0"/>
                        <a:t>2</a:t>
                      </a:r>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58</a:t>
                      </a:r>
                    </a:p>
                  </a:txBody>
                  <a:tcPr anchor="ctr">
                    <a:lnL>
                      <a:noFill/>
                    </a:lnL>
                    <a:lnR>
                      <a:noFill/>
                    </a:lnR>
                    <a:lnT>
                      <a:noFill/>
                    </a:lnT>
                    <a:lnB>
                      <a:noFill/>
                    </a:lnB>
                    <a:solidFill>
                      <a:schemeClr val="accent6">
                        <a:lumMod val="25000"/>
                        <a:lumOff val="75000"/>
                      </a:schemeClr>
                    </a:solidFill>
                  </a:tcPr>
                </a:tc>
                <a:tc>
                  <a:txBody>
                    <a:bodyPr/>
                    <a:lstStyle/>
                    <a:p>
                      <a:pPr algn="ctr"/>
                      <a:r>
                        <a:rPr lang="en-GB" sz="1400"/>
                        <a:t>70</a:t>
                      </a:r>
                    </a:p>
                  </a:txBody>
                  <a:tcPr anchor="ctr">
                    <a:lnL>
                      <a:noFill/>
                    </a:lnL>
                    <a:lnR>
                      <a:noFill/>
                    </a:lnR>
                    <a:lnT>
                      <a:noFill/>
                    </a:lnT>
                    <a:lnB>
                      <a:noFill/>
                    </a:lnB>
                    <a:solidFill>
                      <a:schemeClr val="accent6">
                        <a:lumMod val="25000"/>
                        <a:lumOff val="75000"/>
                      </a:schemeClr>
                    </a:solidFill>
                  </a:tcPr>
                </a:tc>
                <a:tc>
                  <a:txBody>
                    <a:bodyPr/>
                    <a:lstStyle/>
                    <a:p>
                      <a:pPr algn="ctr"/>
                      <a:r>
                        <a:rPr lang="en-GB" sz="1400"/>
                        <a:t>yes</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72.00</a:t>
                      </a:r>
                    </a:p>
                  </a:txBody>
                  <a:tcPr anchor="ctr">
                    <a:lnL>
                      <a:noFill/>
                    </a:lnL>
                    <a:lnR>
                      <a:noFill/>
                    </a:lnR>
                    <a:lnT>
                      <a:noFill/>
                    </a:lnT>
                    <a:lnB>
                      <a:noFill/>
                    </a:lnB>
                    <a:solidFill>
                      <a:schemeClr val="accent6">
                        <a:lumMod val="25000"/>
                        <a:lumOff val="75000"/>
                      </a:schemeClr>
                    </a:solidFill>
                  </a:tcPr>
                </a:tc>
                <a:tc>
                  <a:txBody>
                    <a:bodyPr/>
                    <a:lstStyle/>
                    <a:p>
                      <a:pPr algn="ctr"/>
                      <a:r>
                        <a:rPr lang="en-GB" sz="1400"/>
                        <a:t>145</a:t>
                      </a:r>
                    </a:p>
                  </a:txBody>
                  <a:tcPr anchor="ctr">
                    <a:lnL>
                      <a:noFill/>
                    </a:lnL>
                    <a:lnR>
                      <a:noFill/>
                    </a:lnR>
                    <a:lnT>
                      <a:noFill/>
                    </a:lnT>
                    <a:lnB>
                      <a:noFill/>
                    </a:lnB>
                    <a:solidFill>
                      <a:schemeClr val="accent6">
                        <a:lumMod val="25000"/>
                        <a:lumOff val="75000"/>
                      </a:schemeClr>
                    </a:solidFill>
                  </a:tcPr>
                </a:tc>
                <a:tc>
                  <a:txBody>
                    <a:bodyPr/>
                    <a:lstStyle/>
                    <a:p>
                      <a:pPr algn="ctr"/>
                      <a:r>
                        <a:rPr lang="en-GB" sz="1400"/>
                        <a:t>2</a:t>
                      </a:r>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58</a:t>
                      </a:r>
                    </a:p>
                  </a:txBody>
                  <a:tcPr anchor="ctr">
                    <a:lnL>
                      <a:noFill/>
                    </a:lnL>
                    <a:lnR>
                      <a:noFill/>
                    </a:lnR>
                    <a:lnT>
                      <a:noFill/>
                    </a:lnT>
                    <a:lnB>
                      <a:noFill/>
                    </a:lnB>
                    <a:solidFill>
                      <a:schemeClr val="accent6">
                        <a:lumMod val="25000"/>
                        <a:lumOff val="75000"/>
                      </a:schemeClr>
                    </a:solidFill>
                  </a:tcPr>
                </a:tc>
                <a:tc>
                  <a:txBody>
                    <a:bodyPr/>
                    <a:lstStyle/>
                    <a:p>
                      <a:pPr algn="ctr"/>
                      <a:r>
                        <a:rPr lang="en-GB" sz="1400"/>
                        <a:t>58</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66.00</a:t>
                      </a:r>
                    </a:p>
                  </a:txBody>
                  <a:tcPr anchor="ctr">
                    <a:lnL>
                      <a:noFill/>
                    </a:lnL>
                    <a:lnR>
                      <a:noFill/>
                    </a:lnR>
                    <a:lnT>
                      <a:noFill/>
                    </a:lnT>
                    <a:lnB>
                      <a:noFill/>
                    </a:lnB>
                    <a:solidFill>
                      <a:schemeClr val="accent6">
                        <a:lumMod val="25000"/>
                        <a:lumOff val="75000"/>
                      </a:schemeClr>
                    </a:solidFill>
                  </a:tcPr>
                </a:tc>
                <a:tc>
                  <a:txBody>
                    <a:bodyPr/>
                    <a:lstStyle/>
                    <a:p>
                      <a:pPr algn="ctr"/>
                      <a:r>
                        <a:rPr lang="en-GB" sz="1400"/>
                        <a:t>135</a:t>
                      </a:r>
                    </a:p>
                  </a:txBody>
                  <a:tcPr anchor="ctr">
                    <a:lnL>
                      <a:noFill/>
                    </a:lnL>
                    <a:lnR>
                      <a:noFill/>
                    </a:lnR>
                    <a:lnT>
                      <a:noFill/>
                    </a:lnT>
                    <a:lnB>
                      <a:noFill/>
                    </a:lnB>
                    <a:solidFill>
                      <a:schemeClr val="accent6">
                        <a:lumMod val="25000"/>
                        <a:lumOff val="75000"/>
                      </a:schemeClr>
                    </a:solidFill>
                  </a:tcPr>
                </a:tc>
                <a:tc>
                  <a:txBody>
                    <a:bodyPr/>
                    <a:lstStyle/>
                    <a:p>
                      <a:pPr algn="ctr"/>
                      <a:r>
                        <a:rPr lang="en-GB" sz="1400"/>
                        <a:t>3</a:t>
                      </a:r>
                    </a:p>
                  </a:txBody>
                  <a:tcPr anchor="ctr">
                    <a:lnL>
                      <a:noFill/>
                    </a:lnL>
                    <a:lnR>
                      <a:noFill/>
                    </a:lnR>
                    <a:lnT>
                      <a:noFill/>
                    </a:lnT>
                    <a:lnB>
                      <a:noFill/>
                    </a:lnB>
                    <a:solidFill>
                      <a:schemeClr val="accent6">
                        <a:lumMod val="25000"/>
                        <a:lumOff val="75000"/>
                      </a:schemeClr>
                    </a:solidFill>
                  </a:tcPr>
                </a:tc>
              </a:tr>
              <a:tr h="423787">
                <a:tc>
                  <a:txBody>
                    <a:bodyPr/>
                    <a:lstStyle/>
                    <a:p>
                      <a:pPr algn="ctr"/>
                      <a:r>
                        <a:rPr lang="en-GB" sz="1400"/>
                        <a:t>58</a:t>
                      </a:r>
                    </a:p>
                  </a:txBody>
                  <a:tcPr anchor="ctr">
                    <a:lnL>
                      <a:noFill/>
                    </a:lnL>
                    <a:lnR>
                      <a:noFill/>
                    </a:lnR>
                    <a:lnT>
                      <a:noFill/>
                    </a:lnT>
                    <a:lnB>
                      <a:noFill/>
                    </a:lnB>
                    <a:solidFill>
                      <a:schemeClr val="accent6">
                        <a:lumMod val="25000"/>
                        <a:lumOff val="75000"/>
                      </a:schemeClr>
                    </a:solidFill>
                  </a:tcPr>
                </a:tc>
                <a:tc>
                  <a:txBody>
                    <a:bodyPr/>
                    <a:lstStyle/>
                    <a:p>
                      <a:pPr algn="ctr"/>
                      <a:r>
                        <a:rPr lang="en-GB" sz="1400"/>
                        <a:t>56</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female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67.00</a:t>
                      </a:r>
                    </a:p>
                  </a:txBody>
                  <a:tcPr anchor="ctr">
                    <a:lnL>
                      <a:noFill/>
                    </a:lnL>
                    <a:lnR>
                      <a:noFill/>
                    </a:lnR>
                    <a:lnT>
                      <a:noFill/>
                    </a:lnT>
                    <a:lnB>
                      <a:noFill/>
                    </a:lnB>
                    <a:solidFill>
                      <a:schemeClr val="accent6">
                        <a:lumMod val="25000"/>
                        <a:lumOff val="75000"/>
                      </a:schemeClr>
                    </a:solidFill>
                  </a:tcPr>
                </a:tc>
                <a:tc>
                  <a:txBody>
                    <a:bodyPr/>
                    <a:lstStyle/>
                    <a:p>
                      <a:pPr algn="ctr"/>
                      <a:r>
                        <a:rPr lang="en-GB" sz="1400"/>
                        <a:t>125</a:t>
                      </a:r>
                    </a:p>
                  </a:txBody>
                  <a:tcPr anchor="ctr">
                    <a:lnL>
                      <a:noFill/>
                    </a:lnL>
                    <a:lnR>
                      <a:noFill/>
                    </a:lnR>
                    <a:lnT>
                      <a:noFill/>
                    </a:lnT>
                    <a:lnB>
                      <a:noFill/>
                    </a:lnB>
                    <a:solidFill>
                      <a:schemeClr val="accent6">
                        <a:lumMod val="25000"/>
                        <a:lumOff val="75000"/>
                      </a:schemeClr>
                    </a:solidFill>
                  </a:tcPr>
                </a:tc>
                <a:tc>
                  <a:txBody>
                    <a:bodyPr/>
                    <a:lstStyle/>
                    <a:p>
                      <a:pPr algn="ctr"/>
                      <a:r>
                        <a:rPr lang="en-GB" sz="1400"/>
                        <a:t>2</a:t>
                      </a:r>
                    </a:p>
                  </a:txBody>
                  <a:tcPr anchor="ctr">
                    <a:lnL>
                      <a:noFill/>
                    </a:lnL>
                    <a:lnR>
                      <a:noFill/>
                    </a:lnR>
                    <a:lnT>
                      <a:noFill/>
                    </a:lnT>
                    <a:lnB>
                      <a:noFill/>
                    </a:lnB>
                    <a:solidFill>
                      <a:schemeClr val="accent6">
                        <a:lumMod val="25000"/>
                        <a:lumOff val="75000"/>
                      </a:schemeClr>
                    </a:solidFill>
                  </a:tcPr>
                </a:tc>
              </a:tr>
              <a:tr h="296651">
                <a:tc>
                  <a:txBody>
                    <a:bodyPr/>
                    <a:lstStyle/>
                    <a:p>
                      <a:pPr algn="ctr"/>
                      <a:r>
                        <a:rPr lang="en-GB" sz="1400"/>
                        <a:t>60</a:t>
                      </a:r>
                    </a:p>
                  </a:txBody>
                  <a:tcPr anchor="ctr">
                    <a:lnL>
                      <a:noFill/>
                    </a:lnL>
                    <a:lnR>
                      <a:noFill/>
                    </a:lnR>
                    <a:lnT>
                      <a:noFill/>
                    </a:lnT>
                    <a:lnB>
                      <a:noFill/>
                    </a:lnB>
                    <a:solidFill>
                      <a:schemeClr val="accent6">
                        <a:lumMod val="25000"/>
                        <a:lumOff val="75000"/>
                      </a:schemeClr>
                    </a:solidFill>
                  </a:tcPr>
                </a:tc>
                <a:tc>
                  <a:txBody>
                    <a:bodyPr/>
                    <a:lstStyle/>
                    <a:p>
                      <a:pPr algn="ctr"/>
                      <a:r>
                        <a:rPr lang="en-GB" sz="1400"/>
                        <a:t>76</a:t>
                      </a:r>
                    </a:p>
                  </a:txBody>
                  <a:tcPr anchor="ctr">
                    <a:lnL>
                      <a:noFill/>
                    </a:lnL>
                    <a:lnR>
                      <a:noFill/>
                    </a:lnR>
                    <a:lnT>
                      <a:noFill/>
                    </a:lnT>
                    <a:lnB>
                      <a:noFill/>
                    </a:lnB>
                    <a:solidFill>
                      <a:schemeClr val="accent6">
                        <a:lumMod val="25000"/>
                        <a:lumOff val="75000"/>
                      </a:schemeClr>
                    </a:solidFill>
                  </a:tcPr>
                </a:tc>
                <a:tc>
                  <a:txBody>
                    <a:bodyPr/>
                    <a:lstStyle/>
                    <a:p>
                      <a:pPr algn="ctr"/>
                      <a:r>
                        <a:rPr lang="en-GB" sz="1400"/>
                        <a:t>yes</a:t>
                      </a:r>
                    </a:p>
                  </a:txBody>
                  <a:tcPr anchor="ctr">
                    <a:lnL>
                      <a:noFill/>
                    </a:lnL>
                    <a:lnR>
                      <a:noFill/>
                    </a:lnR>
                    <a:lnT>
                      <a:noFill/>
                    </a:lnT>
                    <a:lnB>
                      <a:noFill/>
                    </a:lnB>
                    <a:solidFill>
                      <a:schemeClr val="accent6">
                        <a:lumMod val="25000"/>
                        <a:lumOff val="75000"/>
                      </a:schemeClr>
                    </a:solidFill>
                  </a:tcPr>
                </a:tc>
                <a:tc>
                  <a:txBody>
                    <a:bodyPr/>
                    <a:lstStyle/>
                    <a:p>
                      <a:pPr algn="ctr"/>
                      <a:r>
                        <a:rPr lang="en-GB" sz="1400"/>
                        <a:t>no</a:t>
                      </a:r>
                    </a:p>
                  </a:txBody>
                  <a:tcPr anchor="ctr">
                    <a:lnL>
                      <a:noFill/>
                    </a:lnL>
                    <a:lnR>
                      <a:noFill/>
                    </a:lnR>
                    <a:lnT>
                      <a:noFill/>
                    </a:lnT>
                    <a:lnB>
                      <a:noFill/>
                    </a:lnB>
                    <a:solidFill>
                      <a:schemeClr val="accent6">
                        <a:lumMod val="25000"/>
                        <a:lumOff val="75000"/>
                      </a:schemeClr>
                    </a:solidFill>
                  </a:tcPr>
                </a:tc>
                <a:tc>
                  <a:txBody>
                    <a:bodyPr/>
                    <a:lstStyle/>
                    <a:p>
                      <a:pPr algn="ctr"/>
                      <a:r>
                        <a:rPr lang="en-GB" sz="1400"/>
                        <a:t>male</a:t>
                      </a:r>
                    </a:p>
                  </a:txBody>
                  <a:tcPr anchor="ctr">
                    <a:lnL>
                      <a:noFill/>
                    </a:lnL>
                    <a:lnR>
                      <a:noFill/>
                    </a:lnR>
                    <a:lnT>
                      <a:noFill/>
                    </a:lnT>
                    <a:lnB>
                      <a:noFill/>
                    </a:lnB>
                    <a:solidFill>
                      <a:schemeClr val="accent6">
                        <a:lumMod val="25000"/>
                        <a:lumOff val="75000"/>
                      </a:schemeClr>
                    </a:solidFill>
                  </a:tcPr>
                </a:tc>
                <a:tc>
                  <a:txBody>
                    <a:bodyPr/>
                    <a:lstStyle/>
                    <a:p>
                      <a:pPr algn="ctr"/>
                      <a:r>
                        <a:rPr lang="en-GB" sz="1400"/>
                        <a:t>71.00</a:t>
                      </a:r>
                    </a:p>
                  </a:txBody>
                  <a:tcPr anchor="ctr">
                    <a:lnL>
                      <a:noFill/>
                    </a:lnL>
                    <a:lnR>
                      <a:noFill/>
                    </a:lnR>
                    <a:lnT>
                      <a:noFill/>
                    </a:lnT>
                    <a:lnB>
                      <a:noFill/>
                    </a:lnB>
                    <a:solidFill>
                      <a:schemeClr val="accent6">
                        <a:lumMod val="25000"/>
                        <a:lumOff val="75000"/>
                      </a:schemeClr>
                    </a:solidFill>
                  </a:tcPr>
                </a:tc>
                <a:tc>
                  <a:txBody>
                    <a:bodyPr/>
                    <a:lstStyle/>
                    <a:p>
                      <a:pPr algn="ctr"/>
                      <a:r>
                        <a:rPr lang="en-GB" sz="1400"/>
                        <a:t>170</a:t>
                      </a:r>
                    </a:p>
                  </a:txBody>
                  <a:tcPr anchor="ctr">
                    <a:lnL>
                      <a:noFill/>
                    </a:lnL>
                    <a:lnR>
                      <a:noFill/>
                    </a:lnR>
                    <a:lnT>
                      <a:noFill/>
                    </a:lnT>
                    <a:lnB>
                      <a:noFill/>
                    </a:lnB>
                    <a:solidFill>
                      <a:schemeClr val="accent6">
                        <a:lumMod val="25000"/>
                        <a:lumOff val="75000"/>
                      </a:schemeClr>
                    </a:solidFill>
                  </a:tcPr>
                </a:tc>
                <a:tc>
                  <a:txBody>
                    <a:bodyPr/>
                    <a:lstStyle/>
                    <a:p>
                      <a:pPr algn="ctr"/>
                      <a:r>
                        <a:rPr lang="en-GB" sz="1400" dirty="0"/>
                        <a:t>3</a:t>
                      </a:r>
                    </a:p>
                  </a:txBody>
                  <a:tcPr anchor="ctr">
                    <a:lnL>
                      <a:noFill/>
                    </a:lnL>
                    <a:lnR>
                      <a:noFill/>
                    </a:lnR>
                    <a:lnT>
                      <a:noFill/>
                    </a:lnT>
                    <a:lnB>
                      <a:noFill/>
                    </a:lnB>
                    <a:solidFill>
                      <a:schemeClr val="accent6">
                        <a:lumMod val="25000"/>
                        <a:lumOff val="75000"/>
                      </a:schemeClr>
                    </a:solidFill>
                  </a:tcPr>
                </a:tc>
              </a:tr>
            </a:tbl>
          </a:graphicData>
        </a:graphic>
      </p:graphicFrame>
    </p:spTree>
    <p:extLst>
      <p:ext uri="{BB962C8B-B14F-4D97-AF65-F5344CB8AC3E}">
        <p14:creationId xmlns:p14="http://schemas.microsoft.com/office/powerpoint/2010/main" val="170799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xfrm>
            <a:off x="323850" y="548680"/>
            <a:ext cx="8489950" cy="720750"/>
          </a:xfrm>
        </p:spPr>
        <p:txBody>
          <a:bodyPr/>
          <a:lstStyle/>
          <a:p>
            <a:pPr eaLnBrk="1" hangingPunct="1"/>
            <a:r>
              <a:rPr lang="de-DE" altLang="de-DE" sz="3600" dirty="0" err="1" smtClean="0"/>
              <a:t>Running</a:t>
            </a:r>
            <a:r>
              <a:rPr lang="de-DE" altLang="de-DE" sz="3600" dirty="0" smtClean="0"/>
              <a:t> </a:t>
            </a:r>
            <a:r>
              <a:rPr lang="de-DE" altLang="de-DE" sz="3600" dirty="0" err="1" smtClean="0"/>
              <a:t>Example</a:t>
            </a:r>
            <a:r>
              <a:rPr lang="de-DE" altLang="de-DE" sz="3600" dirty="0" smtClean="0"/>
              <a:t>: The Pulse Data</a:t>
            </a:r>
          </a:p>
        </p:txBody>
      </p:sp>
      <p:sp>
        <p:nvSpPr>
          <p:cNvPr id="3" name="Textfeld 2"/>
          <p:cNvSpPr txBox="1"/>
          <p:nvPr/>
        </p:nvSpPr>
        <p:spPr>
          <a:xfrm>
            <a:off x="395536" y="1700808"/>
            <a:ext cx="8280920" cy="2031325"/>
          </a:xfrm>
          <a:prstGeom prst="rect">
            <a:avLst/>
          </a:prstGeom>
          <a:noFill/>
        </p:spPr>
        <p:txBody>
          <a:bodyPr wrap="square" rtlCol="0">
            <a:spAutoFit/>
          </a:bodyPr>
          <a:lstStyle/>
          <a:p>
            <a:r>
              <a:rPr lang="en-GB" dirty="0"/>
              <a:t>In addition to the pulse rate before and after the running took place, the data record whether each student ran or not, whether they smoked, their sex, height (in inches), weight (in pounds) and activity level. This last is coded</a:t>
            </a:r>
          </a:p>
          <a:p>
            <a:pPr algn="ctr"/>
            <a:r>
              <a:rPr lang="en-GB" i="1" dirty="0" smtClean="0"/>
              <a:t>low/moderate/high</a:t>
            </a:r>
            <a:endParaRPr lang="en-GB" i="1" dirty="0"/>
          </a:p>
          <a:p>
            <a:r>
              <a:rPr lang="en-GB" dirty="0"/>
              <a:t>and it is ordered categorical data coded numerically. (The numbers reflect the order but cannot be taken too literally; "moderate" does not mean twice the activity of "low".) </a:t>
            </a:r>
          </a:p>
        </p:txBody>
      </p:sp>
      <p:sp>
        <p:nvSpPr>
          <p:cNvPr id="30" name="Textfeld 29"/>
          <p:cNvSpPr txBox="1"/>
          <p:nvPr/>
        </p:nvSpPr>
        <p:spPr>
          <a:xfrm>
            <a:off x="971600" y="1268760"/>
            <a:ext cx="7632848" cy="369332"/>
          </a:xfrm>
          <a:prstGeom prst="rect">
            <a:avLst/>
          </a:prstGeom>
          <a:noFill/>
        </p:spPr>
        <p:txBody>
          <a:bodyPr wrap="square" rtlCol="0">
            <a:spAutoFit/>
          </a:bodyPr>
          <a:lstStyle/>
          <a:p>
            <a:r>
              <a:rPr lang="en-GB" b="1" i="1" dirty="0"/>
              <a:t>http://statland.org/Software_Help/pulse.htm</a:t>
            </a:r>
          </a:p>
        </p:txBody>
      </p:sp>
      <p:sp>
        <p:nvSpPr>
          <p:cNvPr id="7" name="Inhaltsplatzhalter 2"/>
          <p:cNvSpPr txBox="1">
            <a:spLocks/>
          </p:cNvSpPr>
          <p:nvPr/>
        </p:nvSpPr>
        <p:spPr bwMode="auto">
          <a:xfrm>
            <a:off x="179512" y="3716313"/>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1. </a:t>
            </a:r>
            <a:r>
              <a:rPr lang="de-DE" altLang="de-DE" dirty="0" err="1" smtClean="0">
                <a:solidFill>
                  <a:srgbClr val="003366"/>
                </a:solidFill>
              </a:rPr>
              <a:t>Understand</a:t>
            </a:r>
            <a:r>
              <a:rPr lang="de-DE" altLang="de-DE" dirty="0" smtClean="0">
                <a:solidFill>
                  <a:srgbClr val="003366"/>
                </a:solidFill>
              </a:rPr>
              <a:t> </a:t>
            </a:r>
            <a:r>
              <a:rPr lang="de-DE" altLang="de-DE" dirty="0" err="1" smtClean="0">
                <a:solidFill>
                  <a:srgbClr val="003366"/>
                </a:solidFill>
              </a:rPr>
              <a:t>your</a:t>
            </a:r>
            <a:r>
              <a:rPr lang="de-DE" altLang="de-DE" dirty="0" smtClean="0">
                <a:solidFill>
                  <a:srgbClr val="003366"/>
                </a:solidFill>
              </a:rPr>
              <a:t> </a:t>
            </a:r>
            <a:r>
              <a:rPr lang="de-DE" altLang="de-DE" dirty="0" err="1" smtClean="0">
                <a:solidFill>
                  <a:srgbClr val="003366"/>
                </a:solidFill>
              </a:rPr>
              <a:t>data</a:t>
            </a:r>
            <a:endParaRPr lang="de-DE" altLang="de-DE" sz="2000" dirty="0" smtClean="0">
              <a:solidFill>
                <a:srgbClr val="003366"/>
              </a:solidFill>
            </a:endParaRPr>
          </a:p>
        </p:txBody>
      </p:sp>
      <p:sp>
        <p:nvSpPr>
          <p:cNvPr id="9" name="Inhaltsplatzhalter 2"/>
          <p:cNvSpPr txBox="1">
            <a:spLocks/>
          </p:cNvSpPr>
          <p:nvPr/>
        </p:nvSpPr>
        <p:spPr bwMode="auto">
          <a:xfrm>
            <a:off x="467544" y="4157464"/>
            <a:ext cx="712879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Data </a:t>
            </a:r>
            <a:r>
              <a:rPr lang="de-DE" altLang="de-DE" sz="1800" b="1" dirty="0" err="1" smtClean="0">
                <a:solidFill>
                  <a:srgbClr val="003366"/>
                </a:solidFill>
              </a:rPr>
              <a:t>points</a:t>
            </a:r>
            <a:r>
              <a:rPr lang="de-DE" altLang="de-DE" sz="1800" b="1" dirty="0" smtClean="0">
                <a:solidFill>
                  <a:srgbClr val="003366"/>
                </a:solidFill>
              </a:rPr>
              <a:t> </a:t>
            </a:r>
            <a:r>
              <a:rPr lang="de-DE" altLang="de-DE" sz="1800" dirty="0" smtClean="0">
                <a:solidFill>
                  <a:srgbClr val="003366"/>
                </a:solidFill>
              </a:rPr>
              <a:t>= different </a:t>
            </a:r>
            <a:r>
              <a:rPr lang="de-DE" altLang="de-DE" sz="1800" dirty="0" err="1" smtClean="0">
                <a:solidFill>
                  <a:srgbClr val="003366"/>
                </a:solidFill>
              </a:rPr>
              <a:t>students</a:t>
            </a:r>
            <a:endParaRPr lang="de-DE" altLang="de-DE" sz="1800" b="1" dirty="0" smtClean="0">
              <a:solidFill>
                <a:srgbClr val="003366"/>
              </a:solidFill>
            </a:endParaRPr>
          </a:p>
        </p:txBody>
      </p:sp>
      <p:sp>
        <p:nvSpPr>
          <p:cNvPr id="10" name="Inhaltsplatzhalter 2"/>
          <p:cNvSpPr txBox="1">
            <a:spLocks/>
          </p:cNvSpPr>
          <p:nvPr/>
        </p:nvSpPr>
        <p:spPr bwMode="auto">
          <a:xfrm>
            <a:off x="539551" y="4481292"/>
            <a:ext cx="129614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Variables:</a:t>
            </a:r>
          </a:p>
        </p:txBody>
      </p:sp>
      <p:grpSp>
        <p:nvGrpSpPr>
          <p:cNvPr id="4104" name="Gruppieren 4103"/>
          <p:cNvGrpSpPr/>
          <p:nvPr/>
        </p:nvGrpSpPr>
        <p:grpSpPr>
          <a:xfrm>
            <a:off x="1979712" y="4454133"/>
            <a:ext cx="2808312" cy="2323031"/>
            <a:chOff x="1979712" y="4454133"/>
            <a:chExt cx="2808312" cy="2323031"/>
          </a:xfrm>
        </p:grpSpPr>
        <p:sp>
          <p:nvSpPr>
            <p:cNvPr id="12" name="Inhaltsplatzhalter 2"/>
            <p:cNvSpPr txBox="1">
              <a:spLocks/>
            </p:cNvSpPr>
            <p:nvPr/>
          </p:nvSpPr>
          <p:spPr bwMode="auto">
            <a:xfrm>
              <a:off x="2267744" y="4454133"/>
              <a:ext cx="158417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a:solidFill>
                    <a:srgbClr val="003366"/>
                  </a:solidFill>
                </a:rPr>
                <a:t>p</a:t>
              </a:r>
              <a:r>
                <a:rPr lang="de-DE" altLang="de-DE" sz="1800" i="1" dirty="0" smtClean="0">
                  <a:solidFill>
                    <a:srgbClr val="003366"/>
                  </a:solidFill>
                </a:rPr>
                <a:t>ulse </a:t>
              </a:r>
              <a:r>
                <a:rPr lang="de-DE" altLang="de-DE" sz="1800" i="1" dirty="0" err="1" smtClean="0">
                  <a:solidFill>
                    <a:srgbClr val="003366"/>
                  </a:solidFill>
                </a:rPr>
                <a:t>before</a:t>
              </a:r>
              <a:endParaRPr lang="de-DE" altLang="de-DE" sz="1800" b="1" i="1" dirty="0" smtClean="0">
                <a:solidFill>
                  <a:srgbClr val="003366"/>
                </a:solidFill>
              </a:endParaRPr>
            </a:p>
          </p:txBody>
        </p:sp>
        <p:sp>
          <p:nvSpPr>
            <p:cNvPr id="13" name="Inhaltsplatzhalter 2"/>
            <p:cNvSpPr txBox="1">
              <a:spLocks/>
            </p:cNvSpPr>
            <p:nvPr/>
          </p:nvSpPr>
          <p:spPr bwMode="auto">
            <a:xfrm>
              <a:off x="2285850" y="4706369"/>
              <a:ext cx="158417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a:solidFill>
                    <a:srgbClr val="003366"/>
                  </a:solidFill>
                </a:rPr>
                <a:t>p</a:t>
              </a:r>
              <a:r>
                <a:rPr lang="de-DE" altLang="de-DE" sz="1800" i="1" dirty="0" smtClean="0">
                  <a:solidFill>
                    <a:srgbClr val="003366"/>
                  </a:solidFill>
                </a:rPr>
                <a:t>ulse after</a:t>
              </a:r>
              <a:endParaRPr lang="de-DE" altLang="de-DE" sz="1800" b="1" i="1" dirty="0" smtClean="0">
                <a:solidFill>
                  <a:srgbClr val="003366"/>
                </a:solidFill>
              </a:endParaRPr>
            </a:p>
          </p:txBody>
        </p:sp>
        <p:sp>
          <p:nvSpPr>
            <p:cNvPr id="14" name="Inhaltsplatzhalter 2"/>
            <p:cNvSpPr txBox="1">
              <a:spLocks/>
            </p:cNvSpPr>
            <p:nvPr/>
          </p:nvSpPr>
          <p:spPr bwMode="auto">
            <a:xfrm>
              <a:off x="1979712" y="4985348"/>
              <a:ext cx="252028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whether</a:t>
              </a:r>
              <a:r>
                <a:rPr lang="de-DE" altLang="de-DE" sz="1800" i="1" dirty="0" smtClean="0">
                  <a:solidFill>
                    <a:srgbClr val="003366"/>
                  </a:solidFill>
                </a:rPr>
                <a:t> </a:t>
              </a:r>
              <a:r>
                <a:rPr lang="de-DE" altLang="de-DE" sz="1800" i="1" dirty="0" err="1" smtClean="0">
                  <a:solidFill>
                    <a:srgbClr val="003366"/>
                  </a:solidFill>
                </a:rPr>
                <a:t>student</a:t>
              </a:r>
              <a:r>
                <a:rPr lang="de-DE" altLang="de-DE" sz="1800" i="1" dirty="0" smtClean="0">
                  <a:solidFill>
                    <a:srgbClr val="003366"/>
                  </a:solidFill>
                </a:rPr>
                <a:t> ran</a:t>
              </a:r>
              <a:endParaRPr lang="de-DE" altLang="de-DE" sz="1800" b="1" i="1" dirty="0" smtClean="0">
                <a:solidFill>
                  <a:srgbClr val="003366"/>
                </a:solidFill>
              </a:endParaRPr>
            </a:p>
          </p:txBody>
        </p:sp>
        <p:sp>
          <p:nvSpPr>
            <p:cNvPr id="15" name="Inhaltsplatzhalter 2"/>
            <p:cNvSpPr txBox="1">
              <a:spLocks/>
            </p:cNvSpPr>
            <p:nvPr/>
          </p:nvSpPr>
          <p:spPr bwMode="auto">
            <a:xfrm>
              <a:off x="1979712" y="5255274"/>
              <a:ext cx="28083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whether</a:t>
              </a:r>
              <a:r>
                <a:rPr lang="de-DE" altLang="de-DE" sz="1800" i="1" dirty="0" smtClean="0">
                  <a:solidFill>
                    <a:srgbClr val="003366"/>
                  </a:solidFill>
                </a:rPr>
                <a:t> </a:t>
              </a:r>
              <a:r>
                <a:rPr lang="de-DE" altLang="de-DE" sz="1800" i="1" dirty="0" err="1" smtClean="0">
                  <a:solidFill>
                    <a:srgbClr val="003366"/>
                  </a:solidFill>
                </a:rPr>
                <a:t>student</a:t>
              </a:r>
              <a:r>
                <a:rPr lang="de-DE" altLang="de-DE" sz="1800" i="1" dirty="0" smtClean="0">
                  <a:solidFill>
                    <a:srgbClr val="003366"/>
                  </a:solidFill>
                </a:rPr>
                <a:t> </a:t>
              </a:r>
              <a:r>
                <a:rPr lang="de-DE" altLang="de-DE" sz="1800" i="1" dirty="0" err="1" smtClean="0">
                  <a:solidFill>
                    <a:srgbClr val="003366"/>
                  </a:solidFill>
                </a:rPr>
                <a:t>smokes</a:t>
              </a:r>
              <a:endParaRPr lang="de-DE" altLang="de-DE" sz="1800" b="1" i="1" dirty="0" smtClean="0">
                <a:solidFill>
                  <a:srgbClr val="003366"/>
                </a:solidFill>
              </a:endParaRPr>
            </a:p>
          </p:txBody>
        </p:sp>
        <p:sp>
          <p:nvSpPr>
            <p:cNvPr id="16" name="Inhaltsplatzhalter 2"/>
            <p:cNvSpPr txBox="1">
              <a:spLocks/>
            </p:cNvSpPr>
            <p:nvPr/>
          </p:nvSpPr>
          <p:spPr bwMode="auto">
            <a:xfrm>
              <a:off x="2267744" y="5561412"/>
              <a:ext cx="187220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student‘s</a:t>
              </a:r>
              <a:r>
                <a:rPr lang="de-DE" altLang="de-DE" sz="1800" i="1" dirty="0" smtClean="0">
                  <a:solidFill>
                    <a:srgbClr val="003366"/>
                  </a:solidFill>
                </a:rPr>
                <a:t> </a:t>
              </a:r>
              <a:r>
                <a:rPr lang="de-DE" altLang="de-DE" sz="1800" i="1" dirty="0" err="1" smtClean="0">
                  <a:solidFill>
                    <a:srgbClr val="003366"/>
                  </a:solidFill>
                </a:rPr>
                <a:t>sex</a:t>
              </a:r>
              <a:endParaRPr lang="de-DE" altLang="de-DE" sz="1800" b="1" i="1" dirty="0" smtClean="0">
                <a:solidFill>
                  <a:srgbClr val="003366"/>
                </a:solidFill>
              </a:endParaRPr>
            </a:p>
          </p:txBody>
        </p:sp>
        <p:sp>
          <p:nvSpPr>
            <p:cNvPr id="17" name="Inhaltsplatzhalter 2"/>
            <p:cNvSpPr txBox="1">
              <a:spLocks/>
            </p:cNvSpPr>
            <p:nvPr/>
          </p:nvSpPr>
          <p:spPr bwMode="auto">
            <a:xfrm>
              <a:off x="2267744" y="5849444"/>
              <a:ext cx="23762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student‘s</a:t>
              </a:r>
              <a:r>
                <a:rPr lang="de-DE" altLang="de-DE" sz="1800" i="1" dirty="0" smtClean="0">
                  <a:solidFill>
                    <a:srgbClr val="003366"/>
                  </a:solidFill>
                </a:rPr>
                <a:t> </a:t>
              </a:r>
              <a:r>
                <a:rPr lang="de-DE" altLang="de-DE" sz="1800" i="1" dirty="0" err="1" smtClean="0">
                  <a:solidFill>
                    <a:srgbClr val="003366"/>
                  </a:solidFill>
                </a:rPr>
                <a:t>height</a:t>
              </a:r>
              <a:endParaRPr lang="de-DE" altLang="de-DE" sz="1800" b="1" i="1" dirty="0" smtClean="0">
                <a:solidFill>
                  <a:srgbClr val="003366"/>
                </a:solidFill>
              </a:endParaRPr>
            </a:p>
          </p:txBody>
        </p:sp>
        <p:sp>
          <p:nvSpPr>
            <p:cNvPr id="18" name="Inhaltsplatzhalter 2"/>
            <p:cNvSpPr txBox="1">
              <a:spLocks/>
            </p:cNvSpPr>
            <p:nvPr/>
          </p:nvSpPr>
          <p:spPr bwMode="auto">
            <a:xfrm>
              <a:off x="2267744" y="6129092"/>
              <a:ext cx="237626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student‘s</a:t>
              </a:r>
              <a:r>
                <a:rPr lang="de-DE" altLang="de-DE" sz="1800" i="1" dirty="0" smtClean="0">
                  <a:solidFill>
                    <a:srgbClr val="003366"/>
                  </a:solidFill>
                </a:rPr>
                <a:t> </a:t>
              </a:r>
              <a:r>
                <a:rPr lang="de-DE" altLang="de-DE" sz="1800" i="1" dirty="0" err="1">
                  <a:solidFill>
                    <a:srgbClr val="003366"/>
                  </a:solidFill>
                </a:rPr>
                <a:t>w</a:t>
              </a:r>
              <a:r>
                <a:rPr lang="de-DE" altLang="de-DE" sz="1800" i="1" dirty="0" err="1" smtClean="0">
                  <a:solidFill>
                    <a:srgbClr val="003366"/>
                  </a:solidFill>
                </a:rPr>
                <a:t>eight</a:t>
              </a:r>
              <a:endParaRPr lang="de-DE" altLang="de-DE" sz="1800" b="1" i="1" dirty="0" smtClean="0">
                <a:solidFill>
                  <a:srgbClr val="003366"/>
                </a:solidFill>
              </a:endParaRPr>
            </a:p>
          </p:txBody>
        </p:sp>
        <p:sp>
          <p:nvSpPr>
            <p:cNvPr id="19" name="Inhaltsplatzhalter 2"/>
            <p:cNvSpPr txBox="1">
              <a:spLocks/>
            </p:cNvSpPr>
            <p:nvPr/>
          </p:nvSpPr>
          <p:spPr bwMode="auto">
            <a:xfrm>
              <a:off x="2051720" y="6425508"/>
              <a:ext cx="266429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student‘s</a:t>
              </a:r>
              <a:r>
                <a:rPr lang="de-DE" altLang="de-DE" sz="1800" i="1" dirty="0" smtClean="0">
                  <a:solidFill>
                    <a:srgbClr val="003366"/>
                  </a:solidFill>
                </a:rPr>
                <a:t> </a:t>
              </a:r>
              <a:r>
                <a:rPr lang="de-DE" altLang="de-DE" sz="1800" i="1" dirty="0" err="1" smtClean="0">
                  <a:solidFill>
                    <a:srgbClr val="003366"/>
                  </a:solidFill>
                </a:rPr>
                <a:t>activity</a:t>
              </a:r>
              <a:r>
                <a:rPr lang="de-DE" altLang="de-DE" sz="1800" i="1" dirty="0" smtClean="0">
                  <a:solidFill>
                    <a:srgbClr val="003366"/>
                  </a:solidFill>
                </a:rPr>
                <a:t> </a:t>
              </a:r>
              <a:r>
                <a:rPr lang="de-DE" altLang="de-DE" sz="1800" i="1" dirty="0" err="1" smtClean="0">
                  <a:solidFill>
                    <a:srgbClr val="003366"/>
                  </a:solidFill>
                </a:rPr>
                <a:t>level</a:t>
              </a:r>
              <a:endParaRPr lang="de-DE" altLang="de-DE" sz="1800" b="1" i="1" dirty="0" smtClean="0">
                <a:solidFill>
                  <a:srgbClr val="003366"/>
                </a:solidFill>
              </a:endParaRPr>
            </a:p>
          </p:txBody>
        </p:sp>
      </p:grpSp>
      <p:sp>
        <p:nvSpPr>
          <p:cNvPr id="20" name="Inhaltsplatzhalter 2"/>
          <p:cNvSpPr txBox="1">
            <a:spLocks/>
          </p:cNvSpPr>
          <p:nvPr/>
        </p:nvSpPr>
        <p:spPr bwMode="auto">
          <a:xfrm>
            <a:off x="7092280" y="4591211"/>
            <a:ext cx="1080120"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b="1" dirty="0" err="1" smtClean="0">
                <a:latin typeface="Miriam Fixed" pitchFamily="49" charset="-79"/>
                <a:cs typeface="Miriam Fixed" pitchFamily="49" charset="-79"/>
              </a:rPr>
              <a:t>numeric</a:t>
            </a:r>
            <a:endParaRPr lang="de-DE" altLang="de-DE" sz="1200" b="1" dirty="0" smtClean="0">
              <a:latin typeface="Miriam Fixed" pitchFamily="49" charset="-79"/>
              <a:cs typeface="Miriam Fixed" pitchFamily="49" charset="-79"/>
            </a:endParaRPr>
          </a:p>
        </p:txBody>
      </p:sp>
      <p:sp>
        <p:nvSpPr>
          <p:cNvPr id="21" name="Inhaltsplatzhalter 2"/>
          <p:cNvSpPr txBox="1">
            <a:spLocks/>
          </p:cNvSpPr>
          <p:nvPr/>
        </p:nvSpPr>
        <p:spPr bwMode="auto">
          <a:xfrm>
            <a:off x="5292080" y="4565276"/>
            <a:ext cx="11521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absolute</a:t>
            </a:r>
            <a:endParaRPr lang="de-DE" altLang="de-DE" sz="1800" b="1" dirty="0" smtClean="0">
              <a:solidFill>
                <a:srgbClr val="003366"/>
              </a:solidFill>
            </a:endParaRPr>
          </a:p>
        </p:txBody>
      </p:sp>
      <p:sp>
        <p:nvSpPr>
          <p:cNvPr id="22" name="Inhaltsplatzhalter 2"/>
          <p:cNvSpPr txBox="1">
            <a:spLocks/>
          </p:cNvSpPr>
          <p:nvPr/>
        </p:nvSpPr>
        <p:spPr bwMode="auto">
          <a:xfrm>
            <a:off x="5364088" y="5113024"/>
            <a:ext cx="11521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logical</a:t>
            </a:r>
            <a:endParaRPr lang="de-DE" altLang="de-DE" sz="1800" b="1" dirty="0" smtClean="0">
              <a:solidFill>
                <a:srgbClr val="003366"/>
              </a:solidFill>
            </a:endParaRPr>
          </a:p>
        </p:txBody>
      </p:sp>
      <p:sp>
        <p:nvSpPr>
          <p:cNvPr id="23" name="Inhaltsplatzhalter 2"/>
          <p:cNvSpPr txBox="1">
            <a:spLocks/>
          </p:cNvSpPr>
          <p:nvPr/>
        </p:nvSpPr>
        <p:spPr bwMode="auto">
          <a:xfrm>
            <a:off x="7092280" y="5139502"/>
            <a:ext cx="1080120"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b="1" dirty="0" err="1" smtClean="0">
                <a:latin typeface="Miriam Fixed" pitchFamily="49" charset="-79"/>
                <a:cs typeface="Miriam Fixed" pitchFamily="49" charset="-79"/>
              </a:rPr>
              <a:t>logical</a:t>
            </a:r>
            <a:endParaRPr lang="de-DE" altLang="de-DE" sz="1200" b="1" dirty="0" smtClean="0">
              <a:latin typeface="Miriam Fixed" pitchFamily="49" charset="-79"/>
              <a:cs typeface="Miriam Fixed" pitchFamily="49" charset="-79"/>
            </a:endParaRPr>
          </a:p>
        </p:txBody>
      </p:sp>
      <p:sp>
        <p:nvSpPr>
          <p:cNvPr id="24" name="Inhaltsplatzhalter 2"/>
          <p:cNvSpPr txBox="1">
            <a:spLocks/>
          </p:cNvSpPr>
          <p:nvPr/>
        </p:nvSpPr>
        <p:spPr bwMode="auto">
          <a:xfrm>
            <a:off x="5327876" y="5581543"/>
            <a:ext cx="11521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nominal</a:t>
            </a:r>
            <a:endParaRPr lang="de-DE" altLang="de-DE" sz="1800" b="1" dirty="0" smtClean="0">
              <a:solidFill>
                <a:srgbClr val="003366"/>
              </a:solidFill>
            </a:endParaRPr>
          </a:p>
        </p:txBody>
      </p:sp>
      <p:sp>
        <p:nvSpPr>
          <p:cNvPr id="25" name="Inhaltsplatzhalter 2"/>
          <p:cNvSpPr txBox="1">
            <a:spLocks/>
          </p:cNvSpPr>
          <p:nvPr/>
        </p:nvSpPr>
        <p:spPr bwMode="auto">
          <a:xfrm>
            <a:off x="5301133" y="6029672"/>
            <a:ext cx="11521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absolute</a:t>
            </a:r>
            <a:endParaRPr lang="de-DE" altLang="de-DE" sz="1800" b="1" dirty="0" smtClean="0">
              <a:solidFill>
                <a:srgbClr val="003366"/>
              </a:solidFill>
            </a:endParaRPr>
          </a:p>
        </p:txBody>
      </p:sp>
      <p:sp>
        <p:nvSpPr>
          <p:cNvPr id="27" name="Inhaltsplatzhalter 2"/>
          <p:cNvSpPr txBox="1">
            <a:spLocks/>
          </p:cNvSpPr>
          <p:nvPr/>
        </p:nvSpPr>
        <p:spPr bwMode="auto">
          <a:xfrm>
            <a:off x="7164288" y="6058181"/>
            <a:ext cx="1080120"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b="1" dirty="0" err="1" smtClean="0">
                <a:latin typeface="Miriam Fixed" pitchFamily="49" charset="-79"/>
                <a:cs typeface="Miriam Fixed" pitchFamily="49" charset="-79"/>
              </a:rPr>
              <a:t>numeric</a:t>
            </a:r>
            <a:endParaRPr lang="de-DE" altLang="de-DE" sz="1200" b="1" dirty="0" smtClean="0">
              <a:latin typeface="Miriam Fixed" pitchFamily="49" charset="-79"/>
              <a:cs typeface="Miriam Fixed" pitchFamily="49" charset="-79"/>
            </a:endParaRPr>
          </a:p>
        </p:txBody>
      </p:sp>
      <p:sp>
        <p:nvSpPr>
          <p:cNvPr id="28" name="Inhaltsplatzhalter 2"/>
          <p:cNvSpPr txBox="1">
            <a:spLocks/>
          </p:cNvSpPr>
          <p:nvPr/>
        </p:nvSpPr>
        <p:spPr bwMode="auto">
          <a:xfrm>
            <a:off x="7164288" y="5600059"/>
            <a:ext cx="1080120"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b="1" dirty="0" err="1" smtClean="0">
                <a:latin typeface="Miriam Fixed" pitchFamily="49" charset="-79"/>
                <a:cs typeface="Miriam Fixed" pitchFamily="49" charset="-79"/>
              </a:rPr>
              <a:t>factor</a:t>
            </a:r>
            <a:endParaRPr lang="de-DE" altLang="de-DE" sz="1200" b="1" dirty="0" smtClean="0">
              <a:latin typeface="Miriam Fixed" pitchFamily="49" charset="-79"/>
              <a:cs typeface="Miriam Fixed" pitchFamily="49" charset="-79"/>
            </a:endParaRPr>
          </a:p>
        </p:txBody>
      </p:sp>
      <p:sp>
        <p:nvSpPr>
          <p:cNvPr id="29" name="Inhaltsplatzhalter 2"/>
          <p:cNvSpPr txBox="1">
            <a:spLocks/>
          </p:cNvSpPr>
          <p:nvPr/>
        </p:nvSpPr>
        <p:spPr bwMode="auto">
          <a:xfrm>
            <a:off x="5373141" y="6418890"/>
            <a:ext cx="11521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ordinal</a:t>
            </a:r>
            <a:endParaRPr lang="de-DE" altLang="de-DE" sz="1800" b="1" dirty="0" smtClean="0">
              <a:solidFill>
                <a:srgbClr val="003366"/>
              </a:solidFill>
            </a:endParaRPr>
          </a:p>
        </p:txBody>
      </p:sp>
      <p:sp>
        <p:nvSpPr>
          <p:cNvPr id="31" name="Inhaltsplatzhalter 2"/>
          <p:cNvSpPr txBox="1">
            <a:spLocks/>
          </p:cNvSpPr>
          <p:nvPr/>
        </p:nvSpPr>
        <p:spPr bwMode="auto">
          <a:xfrm>
            <a:off x="7164288" y="6456452"/>
            <a:ext cx="1080120" cy="26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b="1" dirty="0" err="1" smtClean="0">
                <a:latin typeface="Miriam Fixed" pitchFamily="49" charset="-79"/>
                <a:cs typeface="Miriam Fixed" pitchFamily="49" charset="-79"/>
              </a:rPr>
              <a:t>ordered</a:t>
            </a:r>
            <a:endParaRPr lang="de-DE" altLang="de-DE" sz="1200" b="1" dirty="0" smtClean="0">
              <a:latin typeface="Miriam Fixed" pitchFamily="49" charset="-79"/>
              <a:cs typeface="Miriam Fixed" pitchFamily="49" charset="-79"/>
            </a:endParaRPr>
          </a:p>
        </p:txBody>
      </p:sp>
      <p:cxnSp>
        <p:nvCxnSpPr>
          <p:cNvPr id="8" name="Gerade Verbindung 7"/>
          <p:cNvCxnSpPr/>
          <p:nvPr/>
        </p:nvCxnSpPr>
        <p:spPr>
          <a:xfrm>
            <a:off x="2051720" y="6480748"/>
            <a:ext cx="6264696"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a:xfrm>
            <a:off x="2051720" y="5949280"/>
            <a:ext cx="6264696"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p:nvCxnSpPr>
        <p:spPr>
          <a:xfrm>
            <a:off x="2051720" y="5625036"/>
            <a:ext cx="6264696"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a:xfrm>
            <a:off x="2051720" y="5022229"/>
            <a:ext cx="6264696" cy="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37" name="Inhaltsplatzhalter 2"/>
          <p:cNvSpPr txBox="1">
            <a:spLocks/>
          </p:cNvSpPr>
          <p:nvPr/>
        </p:nvSpPr>
        <p:spPr bwMode="auto">
          <a:xfrm>
            <a:off x="5148064" y="4157464"/>
            <a:ext cx="158417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b="1" i="1" dirty="0" err="1">
                <a:solidFill>
                  <a:srgbClr val="003366"/>
                </a:solidFill>
              </a:rPr>
              <a:t>a</a:t>
            </a:r>
            <a:r>
              <a:rPr lang="de-DE" altLang="de-DE" sz="1400" b="1" i="1" dirty="0" err="1" smtClean="0">
                <a:solidFill>
                  <a:srgbClr val="003366"/>
                </a:solidFill>
              </a:rPr>
              <a:t>bstract</a:t>
            </a:r>
            <a:r>
              <a:rPr lang="de-DE" altLang="de-DE" sz="1400" b="1" i="1" dirty="0" smtClean="0">
                <a:solidFill>
                  <a:srgbClr val="003366"/>
                </a:solidFill>
              </a:rPr>
              <a:t> type</a:t>
            </a:r>
          </a:p>
        </p:txBody>
      </p:sp>
      <p:sp>
        <p:nvSpPr>
          <p:cNvPr id="38" name="Inhaltsplatzhalter 2"/>
          <p:cNvSpPr txBox="1">
            <a:spLocks/>
          </p:cNvSpPr>
          <p:nvPr/>
        </p:nvSpPr>
        <p:spPr bwMode="auto">
          <a:xfrm>
            <a:off x="7236296" y="4157464"/>
            <a:ext cx="10081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400" b="1" i="1" dirty="0" smtClean="0">
                <a:solidFill>
                  <a:srgbClr val="003366"/>
                </a:solidFill>
              </a:rPr>
              <a:t>R </a:t>
            </a:r>
            <a:r>
              <a:rPr lang="de-DE" altLang="de-DE" sz="1400" b="1" i="1" dirty="0" err="1" smtClean="0">
                <a:solidFill>
                  <a:srgbClr val="003366"/>
                </a:solidFill>
              </a:rPr>
              <a:t>class</a:t>
            </a:r>
            <a:endParaRPr lang="de-DE" altLang="de-DE" sz="1400" b="1" i="1" dirty="0" smtClean="0">
              <a:solidFill>
                <a:srgbClr val="003366"/>
              </a:solidFill>
            </a:endParaRPr>
          </a:p>
        </p:txBody>
      </p:sp>
      <p:cxnSp>
        <p:nvCxnSpPr>
          <p:cNvPr id="39" name="Gerade Verbindung 38"/>
          <p:cNvCxnSpPr/>
          <p:nvPr/>
        </p:nvCxnSpPr>
        <p:spPr>
          <a:xfrm flipV="1">
            <a:off x="5004048" y="4221089"/>
            <a:ext cx="0" cy="253000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V="1">
            <a:off x="6876256" y="4221088"/>
            <a:ext cx="0" cy="253000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51720" y="4509120"/>
            <a:ext cx="6192688" cy="22632"/>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3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104"/>
                                        </p:tgtEl>
                                        <p:attrNameLst>
                                          <p:attrName>style.visibility</p:attrName>
                                        </p:attrNameLst>
                                      </p:cBhvr>
                                      <p:to>
                                        <p:strVal val="visible"/>
                                      </p:to>
                                    </p:set>
                                    <p:animEffect transition="in" filter="wipe(up)">
                                      <p:cBhvr>
                                        <p:cTn id="21" dur="500"/>
                                        <p:tgtEl>
                                          <p:spTgt spid="410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20" grpId="0"/>
      <p:bldP spid="21" grpId="0"/>
      <p:bldP spid="22" grpId="0"/>
      <p:bldP spid="23" grpId="0"/>
      <p:bldP spid="24" grpId="0"/>
      <p:bldP spid="25" grpId="0"/>
      <p:bldP spid="27" grpId="0"/>
      <p:bldP spid="28" grpId="0"/>
      <p:bldP spid="29" grpId="0"/>
      <p:bldP spid="31" grpId="0"/>
      <p:bldP spid="3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395536" y="2852267"/>
            <a:ext cx="8280920" cy="1200329"/>
          </a:xfrm>
          <a:prstGeom prst="rect">
            <a:avLst/>
          </a:prstGeom>
          <a:noFill/>
        </p:spPr>
        <p:txBody>
          <a:bodyPr wrap="square" rtlCol="0">
            <a:spAutoFit/>
          </a:bodyPr>
          <a:lstStyle/>
          <a:p>
            <a:r>
              <a:rPr lang="en-GB" dirty="0" smtClean="0"/>
              <a:t>… then </a:t>
            </a:r>
            <a:r>
              <a:rPr lang="en-GB" dirty="0"/>
              <a:t>each student was asked to flip a coin. Those whose coin came up heads were asked to run in place for a minute. </a:t>
            </a:r>
            <a:r>
              <a:rPr lang="en-GB" i="1" dirty="0"/>
              <a:t>All</a:t>
            </a:r>
            <a:r>
              <a:rPr lang="en-GB" dirty="0"/>
              <a:t> students measured their own pulse rate both before and after the running activity took place. Note that the two measurements were made on those who ran </a:t>
            </a:r>
            <a:r>
              <a:rPr lang="en-GB" i="1" dirty="0"/>
              <a:t>and</a:t>
            </a:r>
            <a:r>
              <a:rPr lang="en-GB" dirty="0"/>
              <a:t> on those who did </a:t>
            </a:r>
            <a:r>
              <a:rPr lang="en-GB" i="1" dirty="0"/>
              <a:t>not</a:t>
            </a:r>
            <a:r>
              <a:rPr lang="en-GB" dirty="0"/>
              <a:t>. </a:t>
            </a:r>
            <a:r>
              <a:rPr lang="en-GB" dirty="0" smtClean="0"/>
              <a:t>…</a:t>
            </a:r>
            <a:endParaRPr lang="en-GB" dirty="0"/>
          </a:p>
        </p:txBody>
      </p:sp>
      <p:sp>
        <p:nvSpPr>
          <p:cNvPr id="6" name="Inhaltsplatzhalter 2"/>
          <p:cNvSpPr txBox="1">
            <a:spLocks/>
          </p:cNvSpPr>
          <p:nvPr/>
        </p:nvSpPr>
        <p:spPr bwMode="auto">
          <a:xfrm>
            <a:off x="107504"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1. </a:t>
            </a:r>
            <a:r>
              <a:rPr lang="de-DE" altLang="de-DE" dirty="0" err="1" smtClean="0">
                <a:solidFill>
                  <a:srgbClr val="003366"/>
                </a:solidFill>
              </a:rPr>
              <a:t>Understand</a:t>
            </a:r>
            <a:r>
              <a:rPr lang="de-DE" altLang="de-DE" dirty="0" smtClean="0">
                <a:solidFill>
                  <a:srgbClr val="003366"/>
                </a:solidFill>
              </a:rPr>
              <a:t> </a:t>
            </a:r>
            <a:r>
              <a:rPr lang="de-DE" altLang="de-DE" dirty="0" err="1" smtClean="0">
                <a:solidFill>
                  <a:srgbClr val="003366"/>
                </a:solidFill>
              </a:rPr>
              <a:t>your</a:t>
            </a:r>
            <a:r>
              <a:rPr lang="de-DE" altLang="de-DE" dirty="0" smtClean="0">
                <a:solidFill>
                  <a:srgbClr val="003366"/>
                </a:solidFill>
              </a:rPr>
              <a:t> </a:t>
            </a:r>
            <a:r>
              <a:rPr lang="de-DE" altLang="de-DE" dirty="0" err="1" smtClean="0">
                <a:solidFill>
                  <a:srgbClr val="003366"/>
                </a:solidFill>
              </a:rPr>
              <a:t>data</a:t>
            </a:r>
            <a:endParaRPr lang="de-DE" altLang="de-DE" sz="2000" dirty="0" smtClean="0">
              <a:solidFill>
                <a:srgbClr val="003366"/>
              </a:solidFill>
            </a:endParaRPr>
          </a:p>
        </p:txBody>
      </p:sp>
      <p:sp>
        <p:nvSpPr>
          <p:cNvPr id="7" name="Inhaltsplatzhalter 2"/>
          <p:cNvSpPr txBox="1">
            <a:spLocks/>
          </p:cNvSpPr>
          <p:nvPr/>
        </p:nvSpPr>
        <p:spPr bwMode="auto">
          <a:xfrm>
            <a:off x="467543" y="1196752"/>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does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contain</a:t>
            </a:r>
            <a:r>
              <a:rPr lang="de-DE" altLang="de-DE" sz="1800" dirty="0" smtClean="0">
                <a:solidFill>
                  <a:srgbClr val="003366"/>
                </a:solidFill>
              </a:rPr>
              <a:t> </a:t>
            </a:r>
            <a:r>
              <a:rPr lang="de-DE" altLang="de-DE" sz="1800" dirty="0" err="1" smtClean="0">
                <a:solidFill>
                  <a:srgbClr val="003366"/>
                </a:solidFill>
              </a:rPr>
              <a:t>any</a:t>
            </a:r>
            <a:r>
              <a:rPr lang="de-DE" altLang="de-DE" sz="1800" dirty="0" smtClean="0">
                <a:solidFill>
                  <a:srgbClr val="003366"/>
                </a:solidFill>
              </a:rPr>
              <a:t> </a:t>
            </a:r>
            <a:r>
              <a:rPr lang="de-DE" altLang="de-DE" sz="1800" b="1" dirty="0" err="1" smtClean="0">
                <a:solidFill>
                  <a:srgbClr val="003366"/>
                </a:solidFill>
              </a:rPr>
              <a:t>cause</a:t>
            </a:r>
            <a:r>
              <a:rPr lang="de-DE" altLang="de-DE" sz="1800" b="1" dirty="0" smtClean="0">
                <a:solidFill>
                  <a:srgbClr val="003366"/>
                </a:solidFill>
              </a:rPr>
              <a:t>/</a:t>
            </a:r>
            <a:r>
              <a:rPr lang="de-DE" altLang="de-DE" sz="1800" b="1" dirty="0" err="1" smtClean="0">
                <a:solidFill>
                  <a:srgbClr val="003366"/>
                </a:solidFill>
              </a:rPr>
              <a:t>effect</a:t>
            </a:r>
            <a:r>
              <a:rPr lang="de-DE" altLang="de-DE" sz="1800" b="1" dirty="0" smtClean="0">
                <a:solidFill>
                  <a:srgbClr val="003366"/>
                </a:solidFill>
              </a:rPr>
              <a:t> </a:t>
            </a:r>
            <a:r>
              <a:rPr lang="de-DE" altLang="de-DE" sz="1800" b="1" dirty="0" err="1" smtClean="0">
                <a:solidFill>
                  <a:srgbClr val="003366"/>
                </a:solidFill>
              </a:rPr>
              <a:t>relationship</a:t>
            </a:r>
            <a:r>
              <a:rPr lang="de-DE" altLang="de-DE" sz="1800" dirty="0" smtClean="0">
                <a:solidFill>
                  <a:srgbClr val="003366"/>
                </a:solidFill>
              </a:rPr>
              <a:t>?</a:t>
            </a:r>
          </a:p>
        </p:txBody>
      </p:sp>
      <p:sp>
        <p:nvSpPr>
          <p:cNvPr id="8" name="Inhaltsplatzhalter 2"/>
          <p:cNvSpPr txBox="1">
            <a:spLocks/>
          </p:cNvSpPr>
          <p:nvPr/>
        </p:nvSpPr>
        <p:spPr bwMode="auto">
          <a:xfrm>
            <a:off x="467544" y="1484784"/>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only</a:t>
            </a:r>
            <a:r>
              <a:rPr lang="de-DE" altLang="de-DE" sz="1800" dirty="0" smtClean="0">
                <a:solidFill>
                  <a:srgbClr val="003366"/>
                </a:solidFill>
              </a:rPr>
              <a:t> </a:t>
            </a:r>
            <a:r>
              <a:rPr lang="de-DE" altLang="de-DE" sz="1800" dirty="0" err="1" smtClean="0">
                <a:solidFill>
                  <a:srgbClr val="003366"/>
                </a:solidFill>
              </a:rPr>
              <a:t>for</a:t>
            </a:r>
            <a:r>
              <a:rPr lang="de-DE" altLang="de-DE" sz="1800" dirty="0" smtClean="0">
                <a:solidFill>
                  <a:srgbClr val="003366"/>
                </a:solidFill>
              </a:rPr>
              <a:t> </a:t>
            </a:r>
            <a:r>
              <a:rPr lang="de-DE" altLang="de-DE" sz="1800" dirty="0" err="1" smtClean="0">
                <a:solidFill>
                  <a:srgbClr val="003366"/>
                </a:solidFill>
              </a:rPr>
              <a:t>those</a:t>
            </a:r>
            <a:r>
              <a:rPr lang="de-DE" altLang="de-DE" sz="1800" dirty="0">
                <a:solidFill>
                  <a:srgbClr val="003366"/>
                </a:solidFill>
              </a:rPr>
              <a:t> </a:t>
            </a:r>
            <a:r>
              <a:rPr lang="de-DE" altLang="de-DE" sz="1800" dirty="0" err="1" smtClean="0">
                <a:solidFill>
                  <a:srgbClr val="003366"/>
                </a:solidFill>
              </a:rPr>
              <a:t>can</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say</a:t>
            </a:r>
            <a:r>
              <a:rPr lang="de-DE" altLang="de-DE" sz="1800" dirty="0" smtClean="0">
                <a:solidFill>
                  <a:srgbClr val="003366"/>
                </a:solidFill>
              </a:rPr>
              <a:t> in </a:t>
            </a:r>
            <a:r>
              <a:rPr lang="de-DE" altLang="de-DE" sz="1800" dirty="0" err="1" smtClean="0">
                <a:solidFill>
                  <a:srgbClr val="003366"/>
                </a:solidFill>
              </a:rPr>
              <a:t>the</a:t>
            </a:r>
            <a:r>
              <a:rPr lang="de-DE" altLang="de-DE" sz="1800" dirty="0" smtClean="0">
                <a:solidFill>
                  <a:srgbClr val="003366"/>
                </a:solidFill>
              </a:rPr>
              <a:t> end </a:t>
            </a:r>
            <a:r>
              <a:rPr lang="de-DE" altLang="de-DE" sz="1800" dirty="0" err="1" smtClean="0">
                <a:solidFill>
                  <a:srgbClr val="003366"/>
                </a:solidFill>
              </a:rPr>
              <a:t>that</a:t>
            </a:r>
            <a:r>
              <a:rPr lang="de-DE" altLang="de-DE" sz="1800" dirty="0" smtClean="0">
                <a:solidFill>
                  <a:srgbClr val="003366"/>
                </a:solidFill>
              </a:rPr>
              <a:t> „variable A </a:t>
            </a:r>
            <a:r>
              <a:rPr lang="de-DE" altLang="de-DE" sz="1800" dirty="0" err="1" smtClean="0">
                <a:solidFill>
                  <a:srgbClr val="003366"/>
                </a:solidFill>
              </a:rPr>
              <a:t>causes</a:t>
            </a:r>
            <a:r>
              <a:rPr lang="de-DE" altLang="de-DE" sz="1800" dirty="0" smtClean="0">
                <a:solidFill>
                  <a:srgbClr val="003366"/>
                </a:solidFill>
              </a:rPr>
              <a:t> variable B“!</a:t>
            </a:r>
          </a:p>
        </p:txBody>
      </p:sp>
      <p:sp>
        <p:nvSpPr>
          <p:cNvPr id="9" name="Inhaltsplatzhalter 2"/>
          <p:cNvSpPr txBox="1">
            <a:spLocks/>
          </p:cNvSpPr>
          <p:nvPr/>
        </p:nvSpPr>
        <p:spPr bwMode="auto">
          <a:xfrm>
            <a:off x="755576" y="1826049"/>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and</a:t>
            </a:r>
            <a:r>
              <a:rPr lang="de-DE" altLang="de-DE" sz="1600" dirty="0" smtClean="0">
                <a:solidFill>
                  <a:srgbClr val="003366"/>
                </a:solidFill>
              </a:rPr>
              <a:t> </a:t>
            </a:r>
            <a:r>
              <a:rPr lang="de-DE" altLang="de-DE" sz="1600" dirty="0" err="1" smtClean="0">
                <a:solidFill>
                  <a:srgbClr val="003366"/>
                </a:solidFill>
              </a:rPr>
              <a:t>even</a:t>
            </a:r>
            <a:r>
              <a:rPr lang="de-DE" altLang="de-DE" sz="1600" dirty="0" smtClean="0">
                <a:solidFill>
                  <a:srgbClr val="003366"/>
                </a:solidFill>
              </a:rPr>
              <a:t> </a:t>
            </a:r>
            <a:r>
              <a:rPr lang="de-DE" altLang="de-DE" sz="1600" dirty="0" err="1" smtClean="0">
                <a:solidFill>
                  <a:srgbClr val="003366"/>
                </a:solidFill>
              </a:rPr>
              <a:t>then</a:t>
            </a:r>
            <a:r>
              <a:rPr lang="de-DE" altLang="de-DE" sz="1600" dirty="0" smtClean="0">
                <a:solidFill>
                  <a:srgbClr val="003366"/>
                </a:solidFill>
              </a:rPr>
              <a:t>, </a:t>
            </a:r>
            <a:r>
              <a:rPr lang="de-DE" altLang="de-DE" sz="1600" dirty="0" err="1" smtClean="0">
                <a:solidFill>
                  <a:srgbClr val="003366"/>
                </a:solidFill>
              </a:rPr>
              <a:t>you</a:t>
            </a:r>
            <a:r>
              <a:rPr lang="de-DE" altLang="de-DE" sz="1600" dirty="0" smtClean="0">
                <a:solidFill>
                  <a:srgbClr val="003366"/>
                </a:solidFill>
              </a:rPr>
              <a:t> must </a:t>
            </a:r>
            <a:r>
              <a:rPr lang="de-DE" altLang="de-DE" sz="1600" dirty="0" err="1" smtClean="0">
                <a:solidFill>
                  <a:srgbClr val="003366"/>
                </a:solidFill>
              </a:rPr>
              <a:t>exercise</a:t>
            </a:r>
            <a:r>
              <a:rPr lang="de-DE" altLang="de-DE" sz="1600" dirty="0" smtClean="0">
                <a:solidFill>
                  <a:srgbClr val="003366"/>
                </a:solidFill>
              </a:rPr>
              <a:t> </a:t>
            </a:r>
            <a:r>
              <a:rPr lang="de-DE" altLang="de-DE" sz="1600" dirty="0" err="1" smtClean="0">
                <a:solidFill>
                  <a:srgbClr val="003366"/>
                </a:solidFill>
              </a:rPr>
              <a:t>caution</a:t>
            </a:r>
            <a:endParaRPr lang="de-DE" altLang="de-DE" sz="1600" dirty="0" smtClean="0">
              <a:solidFill>
                <a:srgbClr val="003366"/>
              </a:solidFill>
            </a:endParaRPr>
          </a:p>
        </p:txBody>
      </p:sp>
      <p:sp>
        <p:nvSpPr>
          <p:cNvPr id="10" name="Inhaltsplatzhalter 2"/>
          <p:cNvSpPr txBox="1">
            <a:spLocks/>
          </p:cNvSpPr>
          <p:nvPr/>
        </p:nvSpPr>
        <p:spPr bwMode="auto">
          <a:xfrm>
            <a:off x="971600" y="2309063"/>
            <a:ext cx="439248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and</a:t>
            </a:r>
            <a:r>
              <a:rPr lang="de-DE" altLang="de-DE" sz="1600" dirty="0" smtClean="0">
                <a:solidFill>
                  <a:srgbClr val="003366"/>
                </a:solidFill>
              </a:rPr>
              <a:t>/</a:t>
            </a:r>
            <a:r>
              <a:rPr lang="de-DE" altLang="de-DE" sz="1600" dirty="0" err="1" smtClean="0">
                <a:solidFill>
                  <a:srgbClr val="003366"/>
                </a:solidFill>
              </a:rPr>
              <a:t>or</a:t>
            </a:r>
            <a:r>
              <a:rPr lang="de-DE" altLang="de-DE" sz="1600" dirty="0" smtClean="0">
                <a:solidFill>
                  <a:srgbClr val="003366"/>
                </a:solidFill>
              </a:rPr>
              <a:t> </a:t>
            </a:r>
            <a:r>
              <a:rPr lang="de-DE" altLang="de-DE" sz="1600" dirty="0" err="1" smtClean="0">
                <a:solidFill>
                  <a:srgbClr val="003366"/>
                </a:solidFill>
              </a:rPr>
              <a:t>there</a:t>
            </a:r>
            <a:r>
              <a:rPr lang="de-DE" altLang="de-DE" sz="1600" dirty="0" smtClean="0">
                <a:solidFill>
                  <a:srgbClr val="003366"/>
                </a:solidFill>
              </a:rPr>
              <a:t> </a:t>
            </a:r>
            <a:r>
              <a:rPr lang="de-DE" altLang="de-DE" sz="1600" dirty="0" err="1" smtClean="0">
                <a:solidFill>
                  <a:srgbClr val="003366"/>
                </a:solidFill>
              </a:rPr>
              <a:t>might</a:t>
            </a:r>
            <a:r>
              <a:rPr lang="de-DE" altLang="de-DE" sz="1600" dirty="0" smtClean="0">
                <a:solidFill>
                  <a:srgbClr val="003366"/>
                </a:solidFill>
              </a:rPr>
              <a:t> </a:t>
            </a:r>
            <a:r>
              <a:rPr lang="de-DE" altLang="de-DE" sz="1600" dirty="0" err="1" smtClean="0">
                <a:solidFill>
                  <a:srgbClr val="003366"/>
                </a:solidFill>
              </a:rPr>
              <a:t>be</a:t>
            </a:r>
            <a:r>
              <a:rPr lang="de-DE" altLang="de-DE" sz="1600" dirty="0" smtClean="0">
                <a:solidFill>
                  <a:srgbClr val="003366"/>
                </a:solidFill>
              </a:rPr>
              <a:t> </a:t>
            </a:r>
            <a:r>
              <a:rPr lang="de-DE" altLang="de-DE" sz="1600" dirty="0" err="1" smtClean="0">
                <a:solidFill>
                  <a:srgbClr val="003366"/>
                </a:solidFill>
              </a:rPr>
              <a:t>unmeasured</a:t>
            </a:r>
            <a:r>
              <a:rPr lang="de-DE" altLang="de-DE" sz="1600" dirty="0" smtClean="0">
                <a:solidFill>
                  <a:srgbClr val="003366"/>
                </a:solidFill>
              </a:rPr>
              <a:t> </a:t>
            </a:r>
            <a:r>
              <a:rPr lang="de-DE" altLang="de-DE" sz="1600" dirty="0" err="1" smtClean="0">
                <a:solidFill>
                  <a:srgbClr val="003366"/>
                </a:solidFill>
              </a:rPr>
              <a:t>influences</a:t>
            </a:r>
            <a:endParaRPr lang="de-DE" altLang="de-DE" sz="1600" dirty="0" smtClean="0">
              <a:solidFill>
                <a:srgbClr val="003366"/>
              </a:solidFill>
            </a:endParaRPr>
          </a:p>
        </p:txBody>
      </p:sp>
      <p:sp>
        <p:nvSpPr>
          <p:cNvPr id="11" name="Inhaltsplatzhalter 2"/>
          <p:cNvSpPr txBox="1">
            <a:spLocks/>
          </p:cNvSpPr>
          <p:nvPr/>
        </p:nvSpPr>
        <p:spPr bwMode="auto">
          <a:xfrm>
            <a:off x="971600" y="2069232"/>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dirty="0" err="1" smtClean="0">
                <a:solidFill>
                  <a:srgbClr val="003366"/>
                </a:solidFill>
              </a:rPr>
              <a:t>since</a:t>
            </a:r>
            <a:r>
              <a:rPr lang="de-DE" altLang="de-DE" sz="1600" dirty="0" smtClean="0">
                <a:solidFill>
                  <a:srgbClr val="003366"/>
                </a:solidFill>
              </a:rPr>
              <a:t> </a:t>
            </a:r>
            <a:r>
              <a:rPr lang="de-DE" altLang="de-DE" sz="1600" dirty="0" err="1" smtClean="0">
                <a:solidFill>
                  <a:srgbClr val="003366"/>
                </a:solidFill>
              </a:rPr>
              <a:t>the</a:t>
            </a:r>
            <a:r>
              <a:rPr lang="de-DE" altLang="de-DE" sz="1600" dirty="0" smtClean="0">
                <a:solidFill>
                  <a:srgbClr val="003366"/>
                </a:solidFill>
              </a:rPr>
              <a:t> variable </a:t>
            </a:r>
            <a:r>
              <a:rPr lang="de-DE" altLang="de-DE" sz="1600" dirty="0" err="1" smtClean="0">
                <a:solidFill>
                  <a:srgbClr val="003366"/>
                </a:solidFill>
              </a:rPr>
              <a:t>might</a:t>
            </a:r>
            <a:r>
              <a:rPr lang="de-DE" altLang="de-DE" sz="1600" dirty="0" smtClean="0">
                <a:solidFill>
                  <a:srgbClr val="003366"/>
                </a:solidFill>
              </a:rPr>
              <a:t> not </a:t>
            </a:r>
            <a:r>
              <a:rPr lang="de-DE" altLang="de-DE" sz="1600" dirty="0" err="1" smtClean="0">
                <a:solidFill>
                  <a:srgbClr val="003366"/>
                </a:solidFill>
              </a:rPr>
              <a:t>measure</a:t>
            </a:r>
            <a:r>
              <a:rPr lang="de-DE" altLang="de-DE" sz="1600" dirty="0" smtClean="0">
                <a:solidFill>
                  <a:srgbClr val="003366"/>
                </a:solidFill>
              </a:rPr>
              <a:t> </a:t>
            </a:r>
            <a:r>
              <a:rPr lang="de-DE" altLang="de-DE" sz="1600" dirty="0" err="1" smtClean="0">
                <a:solidFill>
                  <a:srgbClr val="003366"/>
                </a:solidFill>
              </a:rPr>
              <a:t>what</a:t>
            </a:r>
            <a:r>
              <a:rPr lang="de-DE" altLang="de-DE" sz="1600" dirty="0" smtClean="0">
                <a:solidFill>
                  <a:srgbClr val="003366"/>
                </a:solidFill>
              </a:rPr>
              <a:t> </a:t>
            </a:r>
            <a:r>
              <a:rPr lang="de-DE" altLang="de-DE" sz="1600" dirty="0" err="1" smtClean="0">
                <a:solidFill>
                  <a:srgbClr val="003366"/>
                </a:solidFill>
              </a:rPr>
              <a:t>you</a:t>
            </a:r>
            <a:r>
              <a:rPr lang="de-DE" altLang="de-DE" sz="1600" dirty="0" smtClean="0">
                <a:solidFill>
                  <a:srgbClr val="003366"/>
                </a:solidFill>
              </a:rPr>
              <a:t> </a:t>
            </a:r>
            <a:r>
              <a:rPr lang="de-DE" altLang="de-DE" sz="1600" dirty="0" err="1" smtClean="0">
                <a:solidFill>
                  <a:srgbClr val="003366"/>
                </a:solidFill>
              </a:rPr>
              <a:t>think</a:t>
            </a:r>
            <a:r>
              <a:rPr lang="de-DE" altLang="de-DE" sz="1600" dirty="0" smtClean="0">
                <a:solidFill>
                  <a:srgbClr val="003366"/>
                </a:solidFill>
              </a:rPr>
              <a:t> </a:t>
            </a:r>
            <a:r>
              <a:rPr lang="de-DE" altLang="de-DE" sz="1600" dirty="0" err="1" smtClean="0">
                <a:solidFill>
                  <a:srgbClr val="003366"/>
                </a:solidFill>
              </a:rPr>
              <a:t>it</a:t>
            </a:r>
            <a:r>
              <a:rPr lang="de-DE" altLang="de-DE" sz="1600" dirty="0" smtClean="0">
                <a:solidFill>
                  <a:srgbClr val="003366"/>
                </a:solidFill>
              </a:rPr>
              <a:t> </a:t>
            </a:r>
            <a:r>
              <a:rPr lang="de-DE" altLang="de-DE" sz="1600" dirty="0" err="1" smtClean="0">
                <a:solidFill>
                  <a:srgbClr val="003366"/>
                </a:solidFill>
              </a:rPr>
              <a:t>does</a:t>
            </a:r>
            <a:endParaRPr lang="de-DE" altLang="de-DE" sz="1600" dirty="0" smtClean="0">
              <a:solidFill>
                <a:srgbClr val="003366"/>
              </a:solidFill>
            </a:endParaRPr>
          </a:p>
        </p:txBody>
      </p:sp>
      <p:sp>
        <p:nvSpPr>
          <p:cNvPr id="13" name="Inhaltsplatzhalter 2"/>
          <p:cNvSpPr txBox="1">
            <a:spLocks/>
          </p:cNvSpPr>
          <p:nvPr/>
        </p:nvSpPr>
        <p:spPr bwMode="auto">
          <a:xfrm>
            <a:off x="1691680" y="4149080"/>
            <a:ext cx="5472607"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variable </a:t>
            </a:r>
            <a:r>
              <a:rPr lang="de-DE" altLang="de-DE" sz="2000" b="1" dirty="0" smtClean="0">
                <a:solidFill>
                  <a:srgbClr val="003366"/>
                </a:solidFill>
              </a:rPr>
              <a:t>ran</a:t>
            </a:r>
            <a:r>
              <a:rPr lang="de-DE" altLang="de-DE" sz="2000" dirty="0" smtClean="0">
                <a:solidFill>
                  <a:srgbClr val="003366"/>
                </a:solidFill>
              </a:rPr>
              <a:t> </a:t>
            </a:r>
            <a:r>
              <a:rPr lang="de-DE" altLang="de-DE" sz="2000" dirty="0" err="1" smtClean="0">
                <a:solidFill>
                  <a:srgbClr val="003366"/>
                </a:solidFill>
              </a:rPr>
              <a:t>can</a:t>
            </a:r>
            <a:r>
              <a:rPr lang="de-DE" altLang="de-DE" sz="2000" dirty="0" smtClean="0">
                <a:solidFill>
                  <a:srgbClr val="003366"/>
                </a:solidFill>
              </a:rPr>
              <a:t> </a:t>
            </a:r>
            <a:r>
              <a:rPr lang="de-DE" altLang="de-DE" sz="2000" dirty="0" err="1" smtClean="0">
                <a:solidFill>
                  <a:srgbClr val="003366"/>
                </a:solidFill>
              </a:rPr>
              <a:t>influence</a:t>
            </a:r>
            <a:r>
              <a:rPr lang="de-DE" altLang="de-DE" sz="2000" dirty="0" smtClean="0">
                <a:solidFill>
                  <a:srgbClr val="003366"/>
                </a:solidFill>
              </a:rPr>
              <a:t> variable </a:t>
            </a:r>
            <a:r>
              <a:rPr lang="de-DE" altLang="de-DE" sz="2000" b="1" dirty="0" smtClean="0">
                <a:solidFill>
                  <a:srgbClr val="003366"/>
                </a:solidFill>
              </a:rPr>
              <a:t>pulse after</a:t>
            </a:r>
          </a:p>
        </p:txBody>
      </p:sp>
      <p:sp>
        <p:nvSpPr>
          <p:cNvPr id="14" name="Inhaltsplatzhalter 2"/>
          <p:cNvSpPr txBox="1">
            <a:spLocks/>
          </p:cNvSpPr>
          <p:nvPr/>
        </p:nvSpPr>
        <p:spPr bwMode="auto">
          <a:xfrm>
            <a:off x="899593" y="4581128"/>
            <a:ext cx="748883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there</a:t>
            </a:r>
            <a:r>
              <a:rPr lang="de-DE" altLang="de-DE" sz="1800" dirty="0" smtClean="0">
                <a:solidFill>
                  <a:srgbClr val="003366"/>
                </a:solidFill>
              </a:rPr>
              <a:t> </a:t>
            </a:r>
            <a:r>
              <a:rPr lang="de-DE" altLang="de-DE" sz="1800" dirty="0" err="1" smtClean="0">
                <a:solidFill>
                  <a:srgbClr val="003366"/>
                </a:solidFill>
              </a:rPr>
              <a:t>might</a:t>
            </a:r>
            <a:r>
              <a:rPr lang="de-DE" altLang="de-DE" sz="1800" dirty="0" smtClean="0">
                <a:solidFill>
                  <a:srgbClr val="003366"/>
                </a:solidFill>
              </a:rPr>
              <a:t> </a:t>
            </a:r>
            <a:r>
              <a:rPr lang="de-DE" altLang="de-DE" sz="1800" dirty="0" err="1" smtClean="0">
                <a:solidFill>
                  <a:srgbClr val="003366"/>
                </a:solidFill>
              </a:rPr>
              <a:t>be</a:t>
            </a:r>
            <a:r>
              <a:rPr lang="de-DE" altLang="de-DE" sz="1800" dirty="0" smtClean="0">
                <a:solidFill>
                  <a:srgbClr val="003366"/>
                </a:solidFill>
              </a:rPr>
              <a:t> </a:t>
            </a:r>
            <a:r>
              <a:rPr lang="de-DE" altLang="de-DE" sz="1800" dirty="0" err="1" smtClean="0">
                <a:solidFill>
                  <a:srgbClr val="003366"/>
                </a:solidFill>
              </a:rPr>
              <a:t>other</a:t>
            </a:r>
            <a:r>
              <a:rPr lang="de-DE" altLang="de-DE" sz="1800" dirty="0" smtClean="0">
                <a:solidFill>
                  <a:srgbClr val="003366"/>
                </a:solidFill>
              </a:rPr>
              <a:t> </a:t>
            </a:r>
            <a:r>
              <a:rPr lang="de-DE" altLang="de-DE" sz="1800" dirty="0" err="1" smtClean="0">
                <a:solidFill>
                  <a:srgbClr val="003366"/>
                </a:solidFill>
              </a:rPr>
              <a:t>causal</a:t>
            </a:r>
            <a:r>
              <a:rPr lang="de-DE" altLang="de-DE" sz="1800" dirty="0" smtClean="0">
                <a:solidFill>
                  <a:srgbClr val="003366"/>
                </a:solidFill>
              </a:rPr>
              <a:t> </a:t>
            </a:r>
            <a:r>
              <a:rPr lang="de-DE" altLang="de-DE" sz="1800" dirty="0" err="1" smtClean="0">
                <a:solidFill>
                  <a:srgbClr val="003366"/>
                </a:solidFill>
              </a:rPr>
              <a:t>relations</a:t>
            </a:r>
            <a:r>
              <a:rPr lang="de-DE" altLang="de-DE" sz="1800" dirty="0" smtClean="0">
                <a:solidFill>
                  <a:srgbClr val="003366"/>
                </a:solidFill>
              </a:rPr>
              <a:t> in „</a:t>
            </a:r>
            <a:r>
              <a:rPr lang="de-DE" altLang="de-DE" sz="1800" dirty="0" err="1" smtClean="0">
                <a:solidFill>
                  <a:srgbClr val="003366"/>
                </a:solidFill>
              </a:rPr>
              <a:t>reality</a:t>
            </a:r>
            <a:r>
              <a:rPr lang="de-DE" altLang="de-DE" sz="1800" dirty="0" smtClean="0">
                <a:solidFill>
                  <a:srgbClr val="003366"/>
                </a:solidFill>
              </a:rPr>
              <a:t>“, but </a:t>
            </a:r>
            <a:r>
              <a:rPr lang="de-DE" altLang="de-DE" sz="1800" b="1" dirty="0" smtClean="0">
                <a:solidFill>
                  <a:srgbClr val="003366"/>
                </a:solidFill>
              </a:rPr>
              <a:t>not in </a:t>
            </a:r>
            <a:r>
              <a:rPr lang="de-DE" altLang="de-DE" sz="1800" b="1" dirty="0" err="1" smtClean="0">
                <a:solidFill>
                  <a:srgbClr val="003366"/>
                </a:solidFill>
              </a:rPr>
              <a:t>this</a:t>
            </a:r>
            <a:r>
              <a:rPr lang="de-DE" altLang="de-DE" sz="1800" b="1" dirty="0" smtClean="0">
                <a:solidFill>
                  <a:srgbClr val="003366"/>
                </a:solidFill>
              </a:rPr>
              <a:t> </a:t>
            </a:r>
            <a:r>
              <a:rPr lang="de-DE" altLang="de-DE" sz="1800" b="1" dirty="0" err="1" smtClean="0">
                <a:solidFill>
                  <a:srgbClr val="003366"/>
                </a:solidFill>
              </a:rPr>
              <a:t>data</a:t>
            </a:r>
            <a:r>
              <a:rPr lang="de-DE" altLang="de-DE" sz="1800" b="1" dirty="0" smtClean="0">
                <a:solidFill>
                  <a:srgbClr val="003366"/>
                </a:solidFill>
              </a:rPr>
              <a:t> </a:t>
            </a:r>
            <a:r>
              <a:rPr lang="de-DE" altLang="de-DE" sz="1800" b="1" dirty="0" err="1" smtClean="0">
                <a:solidFill>
                  <a:srgbClr val="003366"/>
                </a:solidFill>
              </a:rPr>
              <a:t>set</a:t>
            </a:r>
            <a:endParaRPr lang="de-DE" altLang="de-DE" sz="1800" b="1" dirty="0" smtClean="0">
              <a:solidFill>
                <a:srgbClr val="003366"/>
              </a:solidFill>
            </a:endParaRPr>
          </a:p>
        </p:txBody>
      </p:sp>
      <p:sp>
        <p:nvSpPr>
          <p:cNvPr id="15" name="Inhaltsplatzhalter 2"/>
          <p:cNvSpPr txBox="1">
            <a:spLocks/>
          </p:cNvSpPr>
          <p:nvPr/>
        </p:nvSpPr>
        <p:spPr bwMode="auto">
          <a:xfrm>
            <a:off x="899592" y="4877544"/>
            <a:ext cx="669674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since</a:t>
            </a:r>
            <a:r>
              <a:rPr lang="de-DE" altLang="de-DE" sz="1800" dirty="0" smtClean="0">
                <a:solidFill>
                  <a:srgbClr val="003366"/>
                </a:solidFill>
              </a:rPr>
              <a:t> </a:t>
            </a:r>
            <a:r>
              <a:rPr lang="de-DE" altLang="de-DE" sz="1800" dirty="0" err="1" smtClean="0">
                <a:solidFill>
                  <a:srgbClr val="003366"/>
                </a:solidFill>
              </a:rPr>
              <a:t>this</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only</a:t>
            </a:r>
            <a:r>
              <a:rPr lang="de-DE" altLang="de-DE" sz="1800" dirty="0" smtClean="0">
                <a:solidFill>
                  <a:srgbClr val="003366"/>
                </a:solidFill>
              </a:rPr>
              <a:t> </a:t>
            </a:r>
            <a:r>
              <a:rPr lang="de-DE" altLang="de-DE" sz="1800" dirty="0" err="1" smtClean="0">
                <a:solidFill>
                  <a:srgbClr val="003366"/>
                </a:solidFill>
              </a:rPr>
              <a:t>causality</a:t>
            </a:r>
            <a:r>
              <a:rPr lang="de-DE" altLang="de-DE" sz="1800" dirty="0" smtClean="0">
                <a:solidFill>
                  <a:srgbClr val="003366"/>
                </a:solidFill>
              </a:rPr>
              <a:t> </a:t>
            </a:r>
            <a:r>
              <a:rPr lang="de-DE" altLang="de-DE" sz="1800" dirty="0" err="1" smtClean="0">
                <a:solidFill>
                  <a:srgbClr val="003366"/>
                </a:solidFill>
              </a:rPr>
              <a:t>which</a:t>
            </a:r>
            <a:r>
              <a:rPr lang="de-DE" altLang="de-DE" sz="1800" dirty="0" smtClean="0">
                <a:solidFill>
                  <a:srgbClr val="003366"/>
                </a:solidFill>
              </a:rPr>
              <a:t> was </a:t>
            </a:r>
            <a:r>
              <a:rPr lang="de-DE" altLang="de-DE" sz="1800" i="1" dirty="0" err="1" smtClean="0">
                <a:solidFill>
                  <a:srgbClr val="003366"/>
                </a:solidFill>
              </a:rPr>
              <a:t>designed</a:t>
            </a:r>
            <a:r>
              <a:rPr lang="de-DE" altLang="de-DE" sz="1800" dirty="0" smtClean="0">
                <a:solidFill>
                  <a:srgbClr val="003366"/>
                </a:solidFill>
              </a:rPr>
              <a:t> </a:t>
            </a:r>
            <a:r>
              <a:rPr lang="de-DE" altLang="de-DE" sz="1800" dirty="0" err="1" smtClean="0">
                <a:solidFill>
                  <a:srgbClr val="003366"/>
                </a:solidFill>
              </a:rPr>
              <a:t>into</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endParaRPr lang="de-DE" altLang="de-DE" sz="1800" dirty="0" smtClean="0">
              <a:solidFill>
                <a:srgbClr val="003366"/>
              </a:solidFill>
            </a:endParaRPr>
          </a:p>
        </p:txBody>
      </p:sp>
      <p:sp>
        <p:nvSpPr>
          <p:cNvPr id="16" name="Inhaltsplatzhalter 2"/>
          <p:cNvSpPr txBox="1">
            <a:spLocks/>
          </p:cNvSpPr>
          <p:nvPr/>
        </p:nvSpPr>
        <p:spPr bwMode="auto">
          <a:xfrm>
            <a:off x="323528" y="5373216"/>
            <a:ext cx="669674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Therefore</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pulse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set</a:t>
            </a:r>
            <a:r>
              <a:rPr lang="de-DE" altLang="de-DE" sz="1800" dirty="0" smtClean="0">
                <a:solidFill>
                  <a:srgbClr val="003366"/>
                </a:solidFill>
              </a:rPr>
              <a:t> </a:t>
            </a:r>
            <a:r>
              <a:rPr lang="de-DE" altLang="de-DE" sz="1800" dirty="0" err="1" smtClean="0">
                <a:solidFill>
                  <a:srgbClr val="003366"/>
                </a:solidFill>
              </a:rPr>
              <a:t>can</a:t>
            </a:r>
            <a:r>
              <a:rPr lang="de-DE" altLang="de-DE" sz="1800" dirty="0" smtClean="0">
                <a:solidFill>
                  <a:srgbClr val="003366"/>
                </a:solidFill>
              </a:rPr>
              <a:t> </a:t>
            </a:r>
            <a:r>
              <a:rPr lang="de-DE" altLang="de-DE" sz="1800" b="1" dirty="0" smtClean="0">
                <a:solidFill>
                  <a:srgbClr val="003366"/>
                </a:solidFill>
              </a:rPr>
              <a:t>not</a:t>
            </a:r>
            <a:r>
              <a:rPr lang="de-DE" altLang="de-DE" sz="1800" dirty="0" smtClean="0">
                <a:solidFill>
                  <a:srgbClr val="003366"/>
                </a:solidFill>
              </a:rPr>
              <a:t> </a:t>
            </a:r>
            <a:r>
              <a:rPr lang="de-DE" altLang="de-DE" sz="1800" dirty="0" err="1" smtClean="0">
                <a:solidFill>
                  <a:srgbClr val="003366"/>
                </a:solidFill>
              </a:rPr>
              <a:t>be</a:t>
            </a:r>
            <a:r>
              <a:rPr lang="de-DE" altLang="de-DE" sz="1800" dirty="0" smtClean="0">
                <a:solidFill>
                  <a:srgbClr val="003366"/>
                </a:solidFill>
              </a:rPr>
              <a:t> </a:t>
            </a:r>
            <a:r>
              <a:rPr lang="de-DE" altLang="de-DE" sz="1800" dirty="0" err="1" smtClean="0">
                <a:solidFill>
                  <a:srgbClr val="003366"/>
                </a:solidFill>
              </a:rPr>
              <a:t>used</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decide</a:t>
            </a:r>
            <a:r>
              <a:rPr lang="de-DE" altLang="de-DE" sz="1800" dirty="0" smtClean="0">
                <a:solidFill>
                  <a:srgbClr val="003366"/>
                </a:solidFill>
              </a:rPr>
              <a:t>:</a:t>
            </a:r>
          </a:p>
        </p:txBody>
      </p:sp>
      <p:sp>
        <p:nvSpPr>
          <p:cNvPr id="17" name="Inhaltsplatzhalter 2"/>
          <p:cNvSpPr txBox="1">
            <a:spLocks/>
          </p:cNvSpPr>
          <p:nvPr/>
        </p:nvSpPr>
        <p:spPr bwMode="auto">
          <a:xfrm>
            <a:off x="755576" y="5669632"/>
            <a:ext cx="331236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i="1" dirty="0" err="1" smtClean="0">
                <a:solidFill>
                  <a:srgbClr val="003366"/>
                </a:solidFill>
              </a:rPr>
              <a:t>does</a:t>
            </a:r>
            <a:r>
              <a:rPr lang="de-DE" altLang="de-DE" sz="1600" i="1" dirty="0" smtClean="0">
                <a:solidFill>
                  <a:srgbClr val="003366"/>
                </a:solidFill>
              </a:rPr>
              <a:t> </a:t>
            </a:r>
            <a:r>
              <a:rPr lang="de-DE" altLang="de-DE" sz="1600" i="1" dirty="0" err="1" smtClean="0">
                <a:solidFill>
                  <a:srgbClr val="003366"/>
                </a:solidFill>
              </a:rPr>
              <a:t>sex</a:t>
            </a:r>
            <a:r>
              <a:rPr lang="de-DE" altLang="de-DE" sz="1600" i="1" dirty="0" smtClean="0">
                <a:solidFill>
                  <a:srgbClr val="003366"/>
                </a:solidFill>
              </a:rPr>
              <a:t> </a:t>
            </a:r>
            <a:r>
              <a:rPr lang="de-DE" altLang="de-DE" sz="1600" i="1" dirty="0" err="1" smtClean="0">
                <a:solidFill>
                  <a:srgbClr val="003366"/>
                </a:solidFill>
              </a:rPr>
              <a:t>affect</a:t>
            </a:r>
            <a:r>
              <a:rPr lang="de-DE" altLang="de-DE" sz="1600" i="1" dirty="0" smtClean="0">
                <a:solidFill>
                  <a:srgbClr val="003366"/>
                </a:solidFill>
              </a:rPr>
              <a:t> </a:t>
            </a:r>
            <a:r>
              <a:rPr lang="de-DE" altLang="de-DE" sz="1600" i="1" dirty="0" err="1" smtClean="0">
                <a:solidFill>
                  <a:srgbClr val="003366"/>
                </a:solidFill>
              </a:rPr>
              <a:t>activity</a:t>
            </a:r>
            <a:r>
              <a:rPr lang="de-DE" altLang="de-DE" sz="1600" i="1" dirty="0" smtClean="0">
                <a:solidFill>
                  <a:srgbClr val="003366"/>
                </a:solidFill>
              </a:rPr>
              <a:t> </a:t>
            </a:r>
            <a:r>
              <a:rPr lang="de-DE" altLang="de-DE" sz="1600" i="1" dirty="0" err="1" smtClean="0">
                <a:solidFill>
                  <a:srgbClr val="003366"/>
                </a:solidFill>
              </a:rPr>
              <a:t>level</a:t>
            </a:r>
            <a:r>
              <a:rPr lang="de-DE" altLang="de-DE" sz="1600" i="1" dirty="0" smtClean="0">
                <a:solidFill>
                  <a:srgbClr val="003366"/>
                </a:solidFill>
              </a:rPr>
              <a:t>?</a:t>
            </a:r>
          </a:p>
        </p:txBody>
      </p:sp>
      <p:sp>
        <p:nvSpPr>
          <p:cNvPr id="18" name="Inhaltsplatzhalter 2"/>
          <p:cNvSpPr txBox="1">
            <a:spLocks/>
          </p:cNvSpPr>
          <p:nvPr/>
        </p:nvSpPr>
        <p:spPr bwMode="auto">
          <a:xfrm>
            <a:off x="4139952" y="5661248"/>
            <a:ext cx="424847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i="1" dirty="0" err="1" smtClean="0">
                <a:solidFill>
                  <a:srgbClr val="003366"/>
                </a:solidFill>
              </a:rPr>
              <a:t>does</a:t>
            </a:r>
            <a:r>
              <a:rPr lang="de-DE" altLang="de-DE" sz="1600" i="1" dirty="0" smtClean="0">
                <a:solidFill>
                  <a:srgbClr val="003366"/>
                </a:solidFill>
              </a:rPr>
              <a:t> </a:t>
            </a:r>
            <a:r>
              <a:rPr lang="de-DE" altLang="de-DE" sz="1600" i="1" dirty="0" err="1" smtClean="0">
                <a:solidFill>
                  <a:srgbClr val="003366"/>
                </a:solidFill>
              </a:rPr>
              <a:t>smoking</a:t>
            </a:r>
            <a:r>
              <a:rPr lang="de-DE" altLang="de-DE" sz="1600" i="1" dirty="0" smtClean="0">
                <a:solidFill>
                  <a:srgbClr val="003366"/>
                </a:solidFill>
              </a:rPr>
              <a:t> </a:t>
            </a:r>
            <a:r>
              <a:rPr lang="de-DE" altLang="de-DE" sz="1600" i="1" dirty="0" err="1" smtClean="0">
                <a:solidFill>
                  <a:srgbClr val="003366"/>
                </a:solidFill>
              </a:rPr>
              <a:t>cause</a:t>
            </a:r>
            <a:r>
              <a:rPr lang="de-DE" altLang="de-DE" sz="1600" i="1" dirty="0" smtClean="0">
                <a:solidFill>
                  <a:srgbClr val="003366"/>
                </a:solidFill>
              </a:rPr>
              <a:t> </a:t>
            </a:r>
            <a:r>
              <a:rPr lang="de-DE" altLang="de-DE" sz="1600" i="1" dirty="0" err="1" smtClean="0">
                <a:solidFill>
                  <a:srgbClr val="003366"/>
                </a:solidFill>
              </a:rPr>
              <a:t>higher</a:t>
            </a:r>
            <a:r>
              <a:rPr lang="de-DE" altLang="de-DE" sz="1600" i="1" dirty="0" smtClean="0">
                <a:solidFill>
                  <a:srgbClr val="003366"/>
                </a:solidFill>
              </a:rPr>
              <a:t> pulse after?</a:t>
            </a:r>
          </a:p>
        </p:txBody>
      </p:sp>
      <p:sp>
        <p:nvSpPr>
          <p:cNvPr id="19" name="Inhaltsplatzhalter 2"/>
          <p:cNvSpPr txBox="1">
            <a:spLocks/>
          </p:cNvSpPr>
          <p:nvPr/>
        </p:nvSpPr>
        <p:spPr bwMode="auto">
          <a:xfrm>
            <a:off x="8320608" y="6006763"/>
            <a:ext cx="56768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etc</a:t>
            </a:r>
            <a:endParaRPr lang="de-DE" altLang="de-DE" sz="1800" dirty="0" smtClean="0">
              <a:solidFill>
                <a:srgbClr val="003366"/>
              </a:solidFill>
            </a:endParaRPr>
          </a:p>
        </p:txBody>
      </p:sp>
      <p:sp>
        <p:nvSpPr>
          <p:cNvPr id="20" name="Inhaltsplatzhalter 2"/>
          <p:cNvSpPr txBox="1">
            <a:spLocks/>
          </p:cNvSpPr>
          <p:nvPr/>
        </p:nvSpPr>
        <p:spPr bwMode="auto">
          <a:xfrm>
            <a:off x="755575" y="6317451"/>
            <a:ext cx="370485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i="1" dirty="0" smtClean="0">
                <a:solidFill>
                  <a:srgbClr val="003366"/>
                </a:solidFill>
              </a:rPr>
              <a:t>do </a:t>
            </a:r>
            <a:r>
              <a:rPr lang="de-DE" altLang="de-DE" sz="1600" i="1" dirty="0" err="1" smtClean="0">
                <a:solidFill>
                  <a:srgbClr val="003366"/>
                </a:solidFill>
              </a:rPr>
              <a:t>males</a:t>
            </a:r>
            <a:r>
              <a:rPr lang="de-DE" altLang="de-DE" sz="1600" i="1" dirty="0" smtClean="0">
                <a:solidFill>
                  <a:srgbClr val="003366"/>
                </a:solidFill>
              </a:rPr>
              <a:t> </a:t>
            </a:r>
            <a:r>
              <a:rPr lang="de-DE" altLang="de-DE" sz="1600" i="1" dirty="0" err="1" smtClean="0">
                <a:solidFill>
                  <a:srgbClr val="003366"/>
                </a:solidFill>
              </a:rPr>
              <a:t>have</a:t>
            </a:r>
            <a:r>
              <a:rPr lang="de-DE" altLang="de-DE" sz="1600" i="1" dirty="0" smtClean="0">
                <a:solidFill>
                  <a:srgbClr val="003366"/>
                </a:solidFill>
              </a:rPr>
              <a:t> </a:t>
            </a:r>
            <a:r>
              <a:rPr lang="de-DE" altLang="de-DE" sz="1600" i="1" dirty="0" err="1" smtClean="0">
                <a:solidFill>
                  <a:srgbClr val="003366"/>
                </a:solidFill>
              </a:rPr>
              <a:t>higher</a:t>
            </a:r>
            <a:r>
              <a:rPr lang="de-DE" altLang="de-DE" sz="1600" i="1" dirty="0" smtClean="0">
                <a:solidFill>
                  <a:srgbClr val="003366"/>
                </a:solidFill>
              </a:rPr>
              <a:t> </a:t>
            </a:r>
            <a:r>
              <a:rPr lang="de-DE" altLang="de-DE" sz="1600" i="1" dirty="0" err="1" smtClean="0">
                <a:solidFill>
                  <a:srgbClr val="003366"/>
                </a:solidFill>
              </a:rPr>
              <a:t>activity</a:t>
            </a:r>
            <a:r>
              <a:rPr lang="de-DE" altLang="de-DE" sz="1600" i="1" dirty="0" smtClean="0">
                <a:solidFill>
                  <a:srgbClr val="003366"/>
                </a:solidFill>
              </a:rPr>
              <a:t> </a:t>
            </a:r>
            <a:r>
              <a:rPr lang="de-DE" altLang="de-DE" sz="1600" i="1" dirty="0" err="1" smtClean="0">
                <a:solidFill>
                  <a:srgbClr val="003366"/>
                </a:solidFill>
              </a:rPr>
              <a:t>level</a:t>
            </a:r>
            <a:r>
              <a:rPr lang="de-DE" altLang="de-DE" sz="1600" i="1" dirty="0" smtClean="0">
                <a:solidFill>
                  <a:srgbClr val="003366"/>
                </a:solidFill>
              </a:rPr>
              <a:t>?</a:t>
            </a:r>
          </a:p>
        </p:txBody>
      </p:sp>
      <p:sp>
        <p:nvSpPr>
          <p:cNvPr id="21" name="Inhaltsplatzhalter 2"/>
          <p:cNvSpPr txBox="1">
            <a:spLocks/>
          </p:cNvSpPr>
          <p:nvPr/>
        </p:nvSpPr>
        <p:spPr bwMode="auto">
          <a:xfrm>
            <a:off x="323528" y="6029003"/>
            <a:ext cx="669674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Statements/</a:t>
            </a:r>
            <a:r>
              <a:rPr lang="de-DE" altLang="de-DE" sz="1800" dirty="0" err="1" smtClean="0">
                <a:solidFill>
                  <a:srgbClr val="003366"/>
                </a:solidFill>
              </a:rPr>
              <a:t>questions</a:t>
            </a:r>
            <a:r>
              <a:rPr lang="de-DE" altLang="de-DE" sz="1800" dirty="0" smtClean="0">
                <a:solidFill>
                  <a:srgbClr val="003366"/>
                </a:solidFill>
              </a:rPr>
              <a:t> </a:t>
            </a:r>
            <a:r>
              <a:rPr lang="de-DE" altLang="de-DE" sz="1800" dirty="0" err="1" smtClean="0">
                <a:solidFill>
                  <a:srgbClr val="003366"/>
                </a:solidFill>
              </a:rPr>
              <a:t>which</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ok </a:t>
            </a:r>
            <a:r>
              <a:rPr lang="de-DE" altLang="de-DE" sz="1800" dirty="0" err="1" smtClean="0">
                <a:solidFill>
                  <a:srgbClr val="003366"/>
                </a:solidFill>
              </a:rPr>
              <a:t>are</a:t>
            </a:r>
            <a:r>
              <a:rPr lang="de-DE" altLang="de-DE" sz="1800" dirty="0" smtClean="0">
                <a:solidFill>
                  <a:srgbClr val="003366"/>
                </a:solidFill>
              </a:rPr>
              <a:t>:</a:t>
            </a:r>
          </a:p>
        </p:txBody>
      </p:sp>
      <p:sp>
        <p:nvSpPr>
          <p:cNvPr id="22" name="Inhaltsplatzhalter 2"/>
          <p:cNvSpPr txBox="1">
            <a:spLocks/>
          </p:cNvSpPr>
          <p:nvPr/>
        </p:nvSpPr>
        <p:spPr bwMode="auto">
          <a:xfrm>
            <a:off x="4251523" y="6317704"/>
            <a:ext cx="3704853"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600" i="1" dirty="0" smtClean="0">
                <a:solidFill>
                  <a:srgbClr val="003366"/>
                </a:solidFill>
              </a:rPr>
              <a:t>do </a:t>
            </a:r>
            <a:r>
              <a:rPr lang="de-DE" altLang="de-DE" sz="1600" i="1" dirty="0" err="1" smtClean="0">
                <a:solidFill>
                  <a:srgbClr val="003366"/>
                </a:solidFill>
              </a:rPr>
              <a:t>smokers</a:t>
            </a:r>
            <a:r>
              <a:rPr lang="de-DE" altLang="de-DE" sz="1600" i="1" dirty="0" smtClean="0">
                <a:solidFill>
                  <a:srgbClr val="003366"/>
                </a:solidFill>
              </a:rPr>
              <a:t> </a:t>
            </a:r>
            <a:r>
              <a:rPr lang="de-DE" altLang="de-DE" sz="1600" i="1" dirty="0" err="1" smtClean="0">
                <a:solidFill>
                  <a:srgbClr val="003366"/>
                </a:solidFill>
              </a:rPr>
              <a:t>have</a:t>
            </a:r>
            <a:r>
              <a:rPr lang="de-DE" altLang="de-DE" sz="1600" i="1" dirty="0" smtClean="0">
                <a:solidFill>
                  <a:srgbClr val="003366"/>
                </a:solidFill>
              </a:rPr>
              <a:t> </a:t>
            </a:r>
            <a:r>
              <a:rPr lang="de-DE" altLang="de-DE" sz="1600" i="1" dirty="0" err="1" smtClean="0">
                <a:solidFill>
                  <a:srgbClr val="003366"/>
                </a:solidFill>
              </a:rPr>
              <a:t>higher</a:t>
            </a:r>
            <a:r>
              <a:rPr lang="de-DE" altLang="de-DE" sz="1600" i="1" dirty="0" smtClean="0">
                <a:solidFill>
                  <a:srgbClr val="003366"/>
                </a:solidFill>
              </a:rPr>
              <a:t> pulse after?</a:t>
            </a:r>
          </a:p>
        </p:txBody>
      </p:sp>
    </p:spTree>
    <p:extLst>
      <p:ext uri="{BB962C8B-B14F-4D97-AF65-F5344CB8AC3E}">
        <p14:creationId xmlns:p14="http://schemas.microsoft.com/office/powerpoint/2010/main" val="1768033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3" grpId="0"/>
      <p:bldP spid="14" grpId="0"/>
      <p:bldP spid="15" grpId="0"/>
      <p:bldP spid="16" grpId="0"/>
      <p:bldP spid="17" grpId="0"/>
      <p:bldP spid="18" grpId="0"/>
      <p:bldP spid="19" grpId="0"/>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2. </a:t>
            </a:r>
            <a:r>
              <a:rPr lang="de-DE" altLang="de-DE" dirty="0" smtClean="0">
                <a:solidFill>
                  <a:srgbClr val="003366"/>
                </a:solidFill>
              </a:rPr>
              <a:t>Load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into</a:t>
            </a:r>
            <a:r>
              <a:rPr lang="de-DE" altLang="de-DE" dirty="0" smtClean="0">
                <a:solidFill>
                  <a:srgbClr val="003366"/>
                </a:solidFill>
              </a:rPr>
              <a:t> R</a:t>
            </a:r>
            <a:endParaRPr lang="de-DE" altLang="de-DE" sz="2000" dirty="0" smtClean="0">
              <a:solidFill>
                <a:srgbClr val="003366"/>
              </a:solidFill>
            </a:endParaRPr>
          </a:p>
        </p:txBody>
      </p:sp>
      <p:sp>
        <p:nvSpPr>
          <p:cNvPr id="7" name="Inhaltsplatzhalter 2"/>
          <p:cNvSpPr txBox="1">
            <a:spLocks/>
          </p:cNvSpPr>
          <p:nvPr/>
        </p:nvSpPr>
        <p:spPr bwMode="auto">
          <a:xfrm>
            <a:off x="539551" y="1196752"/>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Optimally</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have</a:t>
            </a:r>
            <a:r>
              <a:rPr lang="de-DE" altLang="de-DE" sz="1800" dirty="0" smtClean="0">
                <a:solidFill>
                  <a:srgbClr val="003366"/>
                </a:solidFill>
              </a:rPr>
              <a:t> an </a:t>
            </a:r>
            <a:r>
              <a:rPr lang="de-DE" altLang="de-DE" sz="1800" dirty="0" err="1" smtClean="0">
                <a:solidFill>
                  <a:srgbClr val="003366"/>
                </a:solidFill>
              </a:rPr>
              <a:t>exact</a:t>
            </a:r>
            <a:r>
              <a:rPr lang="de-DE" altLang="de-DE" sz="1800" dirty="0" smtClean="0">
                <a:solidFill>
                  <a:srgbClr val="003366"/>
                </a:solidFill>
              </a:rPr>
              <a:t> </a:t>
            </a:r>
            <a:r>
              <a:rPr lang="de-DE" altLang="de-DE" sz="1800" dirty="0" err="1" smtClean="0">
                <a:solidFill>
                  <a:srgbClr val="003366"/>
                </a:solidFill>
              </a:rPr>
              <a:t>documentation</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format</a:t>
            </a:r>
            <a:endParaRPr lang="de-DE" altLang="de-DE" sz="1800" dirty="0" smtClean="0">
              <a:solidFill>
                <a:srgbClr val="003366"/>
              </a:solidFill>
            </a:endParaRPr>
          </a:p>
        </p:txBody>
      </p:sp>
      <p:sp>
        <p:nvSpPr>
          <p:cNvPr id="8" name="Inhaltsplatzhalter 2"/>
          <p:cNvSpPr txBox="1">
            <a:spLocks/>
          </p:cNvSpPr>
          <p:nvPr/>
        </p:nvSpPr>
        <p:spPr bwMode="auto">
          <a:xfrm>
            <a:off x="737469" y="1484784"/>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Usually</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don‘t</a:t>
            </a:r>
            <a:r>
              <a:rPr lang="de-DE" altLang="de-DE" sz="1800" dirty="0" smtClean="0">
                <a:solidFill>
                  <a:srgbClr val="003366"/>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79589"/>
            <a:ext cx="8201794" cy="636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Inhaltsplatzhalter 2"/>
          <p:cNvSpPr txBox="1">
            <a:spLocks/>
          </p:cNvSpPr>
          <p:nvPr/>
        </p:nvSpPr>
        <p:spPr bwMode="auto">
          <a:xfrm>
            <a:off x="3302183" y="1610025"/>
            <a:ext cx="332209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err="1" smtClean="0">
                <a:solidFill>
                  <a:srgbClr val="003366"/>
                </a:solidFill>
              </a:rPr>
              <a:t>Always</a:t>
            </a:r>
            <a:r>
              <a:rPr lang="de-DE" altLang="de-DE" sz="1800" b="1" dirty="0" smtClean="0">
                <a:solidFill>
                  <a:srgbClr val="003366"/>
                </a:solidFill>
              </a:rPr>
              <a:t> </a:t>
            </a:r>
            <a:r>
              <a:rPr lang="de-DE" altLang="de-DE" sz="1800" b="1" dirty="0" err="1" smtClean="0">
                <a:solidFill>
                  <a:srgbClr val="003366"/>
                </a:solidFill>
              </a:rPr>
              <a:t>inspect</a:t>
            </a:r>
            <a:r>
              <a:rPr lang="de-DE" altLang="de-DE" sz="1800" b="1" dirty="0" smtClean="0">
                <a:solidFill>
                  <a:srgbClr val="003366"/>
                </a:solidFill>
              </a:rPr>
              <a:t> </a:t>
            </a:r>
            <a:r>
              <a:rPr lang="de-DE" altLang="de-DE" sz="1800" b="1" dirty="0" err="1" smtClean="0">
                <a:solidFill>
                  <a:srgbClr val="003366"/>
                </a:solidFill>
              </a:rPr>
              <a:t>the</a:t>
            </a:r>
            <a:r>
              <a:rPr lang="de-DE" altLang="de-DE" sz="1800" b="1" dirty="0" smtClean="0">
                <a:solidFill>
                  <a:srgbClr val="003366"/>
                </a:solidFill>
              </a:rPr>
              <a:t> </a:t>
            </a:r>
            <a:r>
              <a:rPr lang="de-DE" altLang="de-DE" sz="1800" b="1" dirty="0" err="1" smtClean="0">
                <a:solidFill>
                  <a:srgbClr val="003366"/>
                </a:solidFill>
              </a:rPr>
              <a:t>data</a:t>
            </a:r>
            <a:r>
              <a:rPr lang="de-DE" altLang="de-DE" sz="1800" b="1" dirty="0" smtClean="0">
                <a:solidFill>
                  <a:srgbClr val="003366"/>
                </a:solidFill>
              </a:rPr>
              <a:t> </a:t>
            </a:r>
            <a:r>
              <a:rPr lang="de-DE" altLang="de-DE" sz="1800" b="1" dirty="0" err="1" smtClean="0">
                <a:solidFill>
                  <a:srgbClr val="003366"/>
                </a:solidFill>
              </a:rPr>
              <a:t>file</a:t>
            </a:r>
            <a:r>
              <a:rPr lang="de-DE" altLang="de-DE" sz="1800" b="1" dirty="0" smtClean="0">
                <a:solidFill>
                  <a:srgbClr val="003366"/>
                </a:solidFill>
              </a:rPr>
              <a: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501008"/>
            <a:ext cx="5879583" cy="22322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 3"/>
          <p:cNvSpPr/>
          <p:nvPr/>
        </p:nvSpPr>
        <p:spPr>
          <a:xfrm>
            <a:off x="1043608" y="2690813"/>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hteck 25"/>
          <p:cNvSpPr/>
          <p:nvPr/>
        </p:nvSpPr>
        <p:spPr>
          <a:xfrm>
            <a:off x="3923928" y="2690814"/>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6804248" y="2690814"/>
            <a:ext cx="2081114"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p:cNvSpPr/>
          <p:nvPr/>
        </p:nvSpPr>
        <p:spPr>
          <a:xfrm>
            <a:off x="683568" y="2897532"/>
            <a:ext cx="1296144"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hteck 28"/>
          <p:cNvSpPr/>
          <p:nvPr/>
        </p:nvSpPr>
        <p:spPr>
          <a:xfrm>
            <a:off x="2123728" y="2897785"/>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hteck 29"/>
          <p:cNvSpPr/>
          <p:nvPr/>
        </p:nvSpPr>
        <p:spPr>
          <a:xfrm>
            <a:off x="5048897" y="2898201"/>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Inhaltsplatzhalter 2"/>
          <p:cNvSpPr txBox="1">
            <a:spLocks/>
          </p:cNvSpPr>
          <p:nvPr/>
        </p:nvSpPr>
        <p:spPr bwMode="auto">
          <a:xfrm>
            <a:off x="405212" y="6029672"/>
            <a:ext cx="3230684" cy="351656"/>
          </a:xfrm>
          <a:prstGeom prst="rect">
            <a:avLst/>
          </a:prstGeom>
          <a:solidFill>
            <a:schemeClr val="bg1"/>
          </a:solidFill>
          <a:ln>
            <a:solidFill>
              <a:srgbClr val="FF0000"/>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b="1" dirty="0" err="1" smtClean="0">
                <a:solidFill>
                  <a:srgbClr val="003366"/>
                </a:solidFill>
              </a:rPr>
              <a:t>What</a:t>
            </a:r>
            <a:r>
              <a:rPr lang="de-DE" altLang="de-DE" sz="2000" b="1" dirty="0" smtClean="0">
                <a:solidFill>
                  <a:srgbClr val="003366"/>
                </a:solidFill>
              </a:rPr>
              <a:t> </a:t>
            </a:r>
            <a:r>
              <a:rPr lang="de-DE" altLang="de-DE" sz="2000" b="1" dirty="0" err="1" smtClean="0">
                <a:solidFill>
                  <a:srgbClr val="003366"/>
                </a:solidFill>
              </a:rPr>
              <a:t>is</a:t>
            </a:r>
            <a:r>
              <a:rPr lang="de-DE" altLang="de-DE" sz="2000" b="1" dirty="0" smtClean="0">
                <a:solidFill>
                  <a:srgbClr val="003366"/>
                </a:solidFill>
              </a:rPr>
              <a:t> 1,2 </a:t>
            </a:r>
            <a:r>
              <a:rPr lang="de-DE" altLang="de-DE" sz="2000" b="1" dirty="0" err="1" smtClean="0">
                <a:solidFill>
                  <a:srgbClr val="003366"/>
                </a:solidFill>
              </a:rPr>
              <a:t>for</a:t>
            </a:r>
            <a:r>
              <a:rPr lang="de-DE" altLang="de-DE" sz="2000" b="1" dirty="0" smtClean="0">
                <a:solidFill>
                  <a:srgbClr val="003366"/>
                </a:solidFill>
              </a:rPr>
              <a:t> </a:t>
            </a:r>
            <a:r>
              <a:rPr lang="de-DE" altLang="de-DE" sz="2000" b="1" dirty="0" err="1" smtClean="0">
                <a:solidFill>
                  <a:srgbClr val="003366"/>
                </a:solidFill>
              </a:rPr>
              <a:t>logical</a:t>
            </a:r>
            <a:r>
              <a:rPr lang="de-DE" altLang="de-DE" sz="2000" b="1" dirty="0" smtClean="0">
                <a:solidFill>
                  <a:srgbClr val="003366"/>
                </a:solidFill>
              </a:rPr>
              <a:t>??</a:t>
            </a:r>
          </a:p>
        </p:txBody>
      </p:sp>
      <p:sp>
        <p:nvSpPr>
          <p:cNvPr id="32" name="Inhaltsplatzhalter 2"/>
          <p:cNvSpPr txBox="1">
            <a:spLocks/>
          </p:cNvSpPr>
          <p:nvPr/>
        </p:nvSpPr>
        <p:spPr bwMode="auto">
          <a:xfrm>
            <a:off x="3743930" y="6240349"/>
            <a:ext cx="2438596" cy="351656"/>
          </a:xfrm>
          <a:prstGeom prst="rect">
            <a:avLst/>
          </a:prstGeom>
          <a:solidFill>
            <a:schemeClr val="bg1"/>
          </a:solidFill>
          <a:ln>
            <a:solidFill>
              <a:srgbClr val="FF0000"/>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2000" dirty="0" smtClean="0">
                <a:solidFill>
                  <a:srgbClr val="003366"/>
                </a:solidFill>
              </a:rPr>
              <a:t>Internet: 2 = </a:t>
            </a:r>
            <a:r>
              <a:rPr lang="de-DE" altLang="de-DE" sz="2000" dirty="0" err="1" smtClean="0">
                <a:solidFill>
                  <a:srgbClr val="003366"/>
                </a:solidFill>
                <a:latin typeface="Miriam Fixed" pitchFamily="49" charset="-79"/>
                <a:cs typeface="Miriam Fixed" pitchFamily="49" charset="-79"/>
              </a:rPr>
              <a:t>false</a:t>
            </a:r>
            <a:endParaRPr lang="de-DE" altLang="de-DE" sz="2000" dirty="0" smtClean="0">
              <a:solidFill>
                <a:srgbClr val="003366"/>
              </a:solidFill>
              <a:latin typeface="Miriam Fixed" pitchFamily="49" charset="-79"/>
              <a:cs typeface="Miriam Fixed" pitchFamily="49" charset="-79"/>
            </a:endParaRPr>
          </a:p>
        </p:txBody>
      </p:sp>
    </p:spTree>
    <p:extLst>
      <p:ext uri="{BB962C8B-B14F-4D97-AF65-F5344CB8AC3E}">
        <p14:creationId xmlns:p14="http://schemas.microsoft.com/office/powerpoint/2010/main" val="107282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fade">
                                      <p:cBhvr>
                                        <p:cTn id="25" dur="500"/>
                                        <p:tgtEl>
                                          <p:spTgt spid="205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3" grpId="0"/>
      <p:bldP spid="4" grpId="0" animBg="1"/>
      <p:bldP spid="26" grpId="0" animBg="1"/>
      <p:bldP spid="27" grpId="0" animBg="1"/>
      <p:bldP spid="28" grpId="0" animBg="1"/>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bwMode="auto">
          <a:xfrm>
            <a:off x="179512" y="620688"/>
            <a:ext cx="8705850" cy="5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b="1" dirty="0" smtClean="0">
                <a:solidFill>
                  <a:srgbClr val="003366"/>
                </a:solidFill>
              </a:rPr>
              <a:t>2. </a:t>
            </a:r>
            <a:r>
              <a:rPr lang="de-DE" altLang="de-DE" dirty="0" smtClean="0">
                <a:solidFill>
                  <a:srgbClr val="003366"/>
                </a:solidFill>
              </a:rPr>
              <a:t>Load </a:t>
            </a:r>
            <a:r>
              <a:rPr lang="de-DE" altLang="de-DE" dirty="0" err="1" smtClean="0">
                <a:solidFill>
                  <a:srgbClr val="003366"/>
                </a:solidFill>
              </a:rPr>
              <a:t>the</a:t>
            </a:r>
            <a:r>
              <a:rPr lang="de-DE" altLang="de-DE" dirty="0" smtClean="0">
                <a:solidFill>
                  <a:srgbClr val="003366"/>
                </a:solidFill>
              </a:rPr>
              <a:t> </a:t>
            </a:r>
            <a:r>
              <a:rPr lang="de-DE" altLang="de-DE" dirty="0" err="1" smtClean="0">
                <a:solidFill>
                  <a:srgbClr val="003366"/>
                </a:solidFill>
              </a:rPr>
              <a:t>data</a:t>
            </a:r>
            <a:r>
              <a:rPr lang="de-DE" altLang="de-DE" dirty="0" smtClean="0">
                <a:solidFill>
                  <a:srgbClr val="003366"/>
                </a:solidFill>
              </a:rPr>
              <a:t> </a:t>
            </a:r>
            <a:r>
              <a:rPr lang="de-DE" altLang="de-DE" dirty="0" err="1" smtClean="0">
                <a:solidFill>
                  <a:srgbClr val="003366"/>
                </a:solidFill>
              </a:rPr>
              <a:t>into</a:t>
            </a:r>
            <a:r>
              <a:rPr lang="de-DE" altLang="de-DE" dirty="0" smtClean="0">
                <a:solidFill>
                  <a:srgbClr val="003366"/>
                </a:solidFill>
              </a:rPr>
              <a:t> R</a:t>
            </a:r>
            <a:endParaRPr lang="de-DE" altLang="de-DE" sz="2000" dirty="0" smtClean="0">
              <a:solidFill>
                <a:srgbClr val="003366"/>
              </a:solidFill>
            </a:endParaRPr>
          </a:p>
        </p:txBody>
      </p:sp>
      <p:sp>
        <p:nvSpPr>
          <p:cNvPr id="7" name="Inhaltsplatzhalter 2"/>
          <p:cNvSpPr txBox="1">
            <a:spLocks/>
          </p:cNvSpPr>
          <p:nvPr/>
        </p:nvSpPr>
        <p:spPr bwMode="auto">
          <a:xfrm>
            <a:off x="539551" y="1196752"/>
            <a:ext cx="2376265"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In </a:t>
            </a:r>
            <a:r>
              <a:rPr lang="de-DE" altLang="de-DE" sz="1800" dirty="0" err="1" smtClean="0">
                <a:solidFill>
                  <a:srgbClr val="003366"/>
                </a:solidFill>
              </a:rPr>
              <a:t>the</a:t>
            </a:r>
            <a:r>
              <a:rPr lang="de-DE" altLang="de-DE" sz="1800" dirty="0" smtClean="0">
                <a:solidFill>
                  <a:srgbClr val="003366"/>
                </a:solidFill>
              </a:rPr>
              <a:t> pulse </a:t>
            </a:r>
            <a:r>
              <a:rPr lang="de-DE" altLang="de-DE" sz="1800" dirty="0" err="1" smtClean="0">
                <a:solidFill>
                  <a:srgbClr val="003366"/>
                </a:solidFill>
              </a:rPr>
              <a:t>example</a:t>
            </a:r>
            <a:r>
              <a:rPr lang="de-DE" altLang="de-DE" sz="1800" dirty="0" smtClean="0">
                <a:solidFill>
                  <a:srgbClr val="003366"/>
                </a:solidFill>
              </a:rPr>
              <a:t>:</a:t>
            </a:r>
            <a:endParaRPr lang="de-DE" altLang="de-DE" sz="1800" i="1" dirty="0" smtClean="0">
              <a:solidFill>
                <a:srgbClr val="003366"/>
              </a:solidFill>
            </a:endParaRPr>
          </a:p>
        </p:txBody>
      </p:sp>
      <p:grpSp>
        <p:nvGrpSpPr>
          <p:cNvPr id="2" name="Gruppieren 1"/>
          <p:cNvGrpSpPr/>
          <p:nvPr/>
        </p:nvGrpSpPr>
        <p:grpSpPr>
          <a:xfrm>
            <a:off x="3059832" y="1287200"/>
            <a:ext cx="2808312" cy="206971"/>
            <a:chOff x="3028950" y="3328988"/>
            <a:chExt cx="2808312" cy="206971"/>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3346993"/>
              <a:ext cx="2808312" cy="18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hteck 3"/>
            <p:cNvSpPr/>
            <p:nvPr/>
          </p:nvSpPr>
          <p:spPr>
            <a:xfrm>
              <a:off x="3028950" y="3328988"/>
              <a:ext cx="2808312" cy="2069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Inhaltsplatzhalter 2"/>
          <p:cNvSpPr txBox="1">
            <a:spLocks/>
          </p:cNvSpPr>
          <p:nvPr/>
        </p:nvSpPr>
        <p:spPr bwMode="auto">
          <a:xfrm>
            <a:off x="899592" y="1556792"/>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format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i="1" dirty="0" err="1" smtClean="0">
                <a:solidFill>
                  <a:srgbClr val="003366"/>
                </a:solidFill>
              </a:rPr>
              <a:t>tab</a:t>
            </a:r>
            <a:r>
              <a:rPr lang="de-DE" altLang="de-DE" sz="1800" i="1" dirty="0" smtClean="0">
                <a:solidFill>
                  <a:srgbClr val="003366"/>
                </a:solidFill>
              </a:rPr>
              <a:t> </a:t>
            </a:r>
            <a:r>
              <a:rPr lang="de-DE" altLang="de-DE" sz="1800" i="1" dirty="0" err="1" smtClean="0">
                <a:solidFill>
                  <a:srgbClr val="003366"/>
                </a:solidFill>
              </a:rPr>
              <a:t>delimited</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headers</a:t>
            </a:r>
            <a:r>
              <a:rPr lang="de-DE" altLang="de-DE" sz="1800" i="1" dirty="0" smtClean="0">
                <a:solidFill>
                  <a:srgbClr val="003366"/>
                </a:solidFill>
              </a:rPr>
              <a:t>, </a:t>
            </a:r>
            <a:r>
              <a:rPr lang="de-DE" altLang="de-DE" sz="1800" i="1" dirty="0" err="1" smtClean="0">
                <a:solidFill>
                  <a:srgbClr val="003366"/>
                </a:solidFill>
              </a:rPr>
              <a:t>no</a:t>
            </a:r>
            <a:r>
              <a:rPr lang="de-DE" altLang="de-DE" sz="1800" i="1" dirty="0" smtClean="0">
                <a:solidFill>
                  <a:srgbClr val="003366"/>
                </a:solidFill>
              </a:rPr>
              <a:t> </a:t>
            </a:r>
            <a:r>
              <a:rPr lang="de-DE" altLang="de-DE" sz="1800" i="1" dirty="0" err="1" smtClean="0">
                <a:solidFill>
                  <a:srgbClr val="003366"/>
                </a:solidFill>
              </a:rPr>
              <a:t>line</a:t>
            </a:r>
            <a:r>
              <a:rPr lang="de-DE" altLang="de-DE" sz="1800" i="1" dirty="0" smtClean="0">
                <a:solidFill>
                  <a:srgbClr val="003366"/>
                </a:solidFill>
              </a:rPr>
              <a:t> break</a:t>
            </a:r>
          </a:p>
        </p:txBody>
      </p:sp>
      <p:sp>
        <p:nvSpPr>
          <p:cNvPr id="17" name="Inhaltsplatzhalter 2"/>
          <p:cNvSpPr txBox="1">
            <a:spLocks/>
          </p:cNvSpPr>
          <p:nvPr/>
        </p:nvSpPr>
        <p:spPr bwMode="auto">
          <a:xfrm>
            <a:off x="899592" y="1907110"/>
            <a:ext cx="7560841"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a:solidFill>
                  <a:srgbClr val="003366"/>
                </a:solidFill>
              </a:rPr>
              <a:t>a</a:t>
            </a:r>
            <a:r>
              <a:rPr lang="de-DE" altLang="de-DE" sz="1800" dirty="0" smtClean="0">
                <a:solidFill>
                  <a:srgbClr val="003366"/>
                </a:solidFill>
              </a:rPr>
              <a:t>ll variables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stored</a:t>
            </a:r>
            <a:r>
              <a:rPr lang="de-DE" altLang="de-DE" sz="1800" dirty="0" smtClean="0">
                <a:solidFill>
                  <a:srgbClr val="003366"/>
                </a:solidFill>
              </a:rPr>
              <a:t> </a:t>
            </a:r>
            <a:r>
              <a:rPr lang="de-DE" altLang="de-DE" sz="1800" dirty="0" err="1" smtClean="0">
                <a:solidFill>
                  <a:srgbClr val="003366"/>
                </a:solidFill>
              </a:rPr>
              <a:t>as</a:t>
            </a:r>
            <a:r>
              <a:rPr lang="de-DE" altLang="de-DE" sz="1800" dirty="0" smtClean="0">
                <a:solidFill>
                  <a:srgbClr val="003366"/>
                </a:solidFill>
              </a:rPr>
              <a:t> </a:t>
            </a:r>
            <a:r>
              <a:rPr lang="de-DE" altLang="de-DE" sz="1800" dirty="0" err="1" smtClean="0">
                <a:solidFill>
                  <a:srgbClr val="003366"/>
                </a:solidFill>
              </a:rPr>
              <a:t>numbers</a:t>
            </a:r>
            <a:r>
              <a:rPr lang="de-DE" altLang="de-DE" sz="1800" dirty="0" smtClean="0">
                <a:solidFill>
                  <a:srgbClr val="003366"/>
                </a:solidFill>
              </a:rPr>
              <a:t>, </a:t>
            </a:r>
            <a:r>
              <a:rPr lang="de-DE" altLang="de-DE" sz="1800" dirty="0" err="1" smtClean="0">
                <a:solidFill>
                  <a:srgbClr val="003366"/>
                </a:solidFill>
              </a:rPr>
              <a:t>no</a:t>
            </a:r>
            <a:r>
              <a:rPr lang="de-DE" altLang="de-DE" sz="1800" dirty="0" smtClean="0">
                <a:solidFill>
                  <a:srgbClr val="003366"/>
                </a:solidFill>
              </a:rPr>
              <a:t> matter </a:t>
            </a:r>
            <a:r>
              <a:rPr lang="de-DE" altLang="de-DE" sz="1800" dirty="0" err="1" smtClean="0">
                <a:solidFill>
                  <a:srgbClr val="003366"/>
                </a:solidFill>
              </a:rPr>
              <a:t>which</a:t>
            </a:r>
            <a:r>
              <a:rPr lang="de-DE" altLang="de-DE" sz="1800" dirty="0" smtClean="0">
                <a:solidFill>
                  <a:srgbClr val="003366"/>
                </a:solidFill>
              </a:rPr>
              <a:t> type</a:t>
            </a:r>
            <a:endParaRPr lang="de-DE" altLang="de-DE" sz="1800" i="1" dirty="0" smtClean="0">
              <a:solidFill>
                <a:srgbClr val="003366"/>
              </a:solidFill>
            </a:endParaRPr>
          </a:p>
        </p:txBody>
      </p:sp>
      <p:sp>
        <p:nvSpPr>
          <p:cNvPr id="18" name="Inhaltsplatzhalter 2"/>
          <p:cNvSpPr txBox="1">
            <a:spLocks/>
          </p:cNvSpPr>
          <p:nvPr/>
        </p:nvSpPr>
        <p:spPr bwMode="auto">
          <a:xfrm>
            <a:off x="539552" y="2420888"/>
            <a:ext cx="410445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smtClean="0">
                <a:solidFill>
                  <a:srgbClr val="003366"/>
                </a:solidFill>
              </a:rPr>
              <a:t>General </a:t>
            </a:r>
            <a:r>
              <a:rPr lang="de-DE" altLang="de-DE" sz="1800" dirty="0" err="1" smtClean="0">
                <a:solidFill>
                  <a:srgbClr val="003366"/>
                </a:solidFill>
              </a:rPr>
              <a:t>characeteristics</a:t>
            </a:r>
            <a:r>
              <a:rPr lang="de-DE" altLang="de-DE" sz="1800" dirty="0" smtClean="0">
                <a:solidFill>
                  <a:srgbClr val="003366"/>
                </a:solidFill>
              </a:rPr>
              <a:t> </a:t>
            </a:r>
            <a:r>
              <a:rPr lang="de-DE" altLang="de-DE" sz="1800" dirty="0" err="1" smtClean="0">
                <a:solidFill>
                  <a:srgbClr val="003366"/>
                </a:solidFill>
              </a:rPr>
              <a:t>of</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files</a:t>
            </a:r>
            <a:r>
              <a:rPr lang="de-DE" altLang="de-DE" sz="1800" dirty="0" smtClean="0">
                <a:solidFill>
                  <a:srgbClr val="003366"/>
                </a:solidFill>
              </a:rPr>
              <a:t>:</a:t>
            </a:r>
            <a:endParaRPr lang="de-DE" altLang="de-DE" sz="1800" i="1" dirty="0" smtClean="0">
              <a:solidFill>
                <a:srgbClr val="003366"/>
              </a:solidFill>
            </a:endParaRPr>
          </a:p>
        </p:txBody>
      </p:sp>
      <p:sp>
        <p:nvSpPr>
          <p:cNvPr id="19" name="Inhaltsplatzhalter 2"/>
          <p:cNvSpPr txBox="1">
            <a:spLocks/>
          </p:cNvSpPr>
          <p:nvPr/>
        </p:nvSpPr>
        <p:spPr bwMode="auto">
          <a:xfrm>
            <a:off x="1187624" y="2780928"/>
            <a:ext cx="21602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Data </a:t>
            </a:r>
            <a:r>
              <a:rPr lang="de-DE" altLang="de-DE" sz="1800" b="1" dirty="0" err="1" smtClean="0">
                <a:solidFill>
                  <a:srgbClr val="003366"/>
                </a:solidFill>
              </a:rPr>
              <a:t>order</a:t>
            </a:r>
            <a:r>
              <a:rPr lang="de-DE" altLang="de-DE" sz="1800" b="1" dirty="0" smtClean="0">
                <a:solidFill>
                  <a:srgbClr val="003366"/>
                </a:solidFill>
              </a:rPr>
              <a:t>:</a:t>
            </a:r>
            <a:endParaRPr lang="de-DE" altLang="de-DE" sz="1800" b="1" i="1" dirty="0" smtClean="0">
              <a:solidFill>
                <a:srgbClr val="003366"/>
              </a:solidFill>
            </a:endParaRPr>
          </a:p>
        </p:txBody>
      </p:sp>
      <p:sp>
        <p:nvSpPr>
          <p:cNvPr id="20" name="Inhaltsplatzhalter 2"/>
          <p:cNvSpPr txBox="1">
            <a:spLocks/>
          </p:cNvSpPr>
          <p:nvPr/>
        </p:nvSpPr>
        <p:spPr bwMode="auto">
          <a:xfrm>
            <a:off x="3347864" y="2780928"/>
            <a:ext cx="280831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a:solidFill>
                  <a:srgbClr val="003366"/>
                </a:solidFill>
              </a:rPr>
              <a:t>r</a:t>
            </a:r>
            <a:r>
              <a:rPr lang="de-DE" altLang="de-DE" sz="1800" dirty="0" err="1" smtClean="0">
                <a:solidFill>
                  <a:srgbClr val="003366"/>
                </a:solidFill>
              </a:rPr>
              <a:t>ow</a:t>
            </a:r>
            <a:r>
              <a:rPr lang="de-DE" altLang="de-DE" sz="1800" dirty="0" smtClean="0">
                <a:solidFill>
                  <a:srgbClr val="003366"/>
                </a:solidFill>
              </a:rPr>
              <a:t> </a:t>
            </a:r>
            <a:r>
              <a:rPr lang="de-DE" altLang="de-DE" sz="1800" dirty="0" err="1" smtClean="0">
                <a:solidFill>
                  <a:srgbClr val="003366"/>
                </a:solidFill>
              </a:rPr>
              <a:t>first</a:t>
            </a:r>
            <a:r>
              <a:rPr lang="de-DE" altLang="de-DE" sz="1800" dirty="0" smtClean="0">
                <a:solidFill>
                  <a:srgbClr val="003366"/>
                </a:solidFill>
              </a:rPr>
              <a:t> </a:t>
            </a:r>
            <a:r>
              <a:rPr lang="de-DE" altLang="de-DE" sz="1800" dirty="0" err="1" smtClean="0">
                <a:solidFill>
                  <a:srgbClr val="003366"/>
                </a:solidFill>
              </a:rPr>
              <a:t>or</a:t>
            </a:r>
            <a:r>
              <a:rPr lang="de-DE" altLang="de-DE" sz="1800" dirty="0" smtClean="0">
                <a:solidFill>
                  <a:srgbClr val="003366"/>
                </a:solidFill>
              </a:rPr>
              <a:t> </a:t>
            </a:r>
            <a:r>
              <a:rPr lang="de-DE" altLang="de-DE" sz="1800" dirty="0" err="1" smtClean="0">
                <a:solidFill>
                  <a:srgbClr val="003366"/>
                </a:solidFill>
              </a:rPr>
              <a:t>column</a:t>
            </a:r>
            <a:r>
              <a:rPr lang="de-DE" altLang="de-DE" sz="1800" dirty="0" smtClean="0">
                <a:solidFill>
                  <a:srgbClr val="003366"/>
                </a:solidFill>
              </a:rPr>
              <a:t> </a:t>
            </a:r>
            <a:r>
              <a:rPr lang="de-DE" altLang="de-DE" sz="1800" dirty="0" err="1" smtClean="0">
                <a:solidFill>
                  <a:srgbClr val="003366"/>
                </a:solidFill>
              </a:rPr>
              <a:t>first</a:t>
            </a:r>
            <a:r>
              <a:rPr lang="de-DE" altLang="de-DE" sz="1800" dirty="0" smtClean="0">
                <a:solidFill>
                  <a:srgbClr val="003366"/>
                </a:solidFill>
              </a:rPr>
              <a:t>?</a:t>
            </a:r>
            <a:endParaRPr lang="de-DE" altLang="de-DE" sz="1800" i="1" dirty="0" smtClean="0">
              <a:solidFill>
                <a:srgbClr val="003366"/>
              </a:solidFill>
            </a:endParaRPr>
          </a:p>
        </p:txBody>
      </p:sp>
      <p:sp>
        <p:nvSpPr>
          <p:cNvPr id="21" name="Inhaltsplatzhalter 2"/>
          <p:cNvSpPr txBox="1">
            <a:spLocks/>
          </p:cNvSpPr>
          <p:nvPr/>
        </p:nvSpPr>
        <p:spPr bwMode="auto">
          <a:xfrm>
            <a:off x="3347864" y="3077344"/>
            <a:ext cx="410445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which</a:t>
            </a:r>
            <a:r>
              <a:rPr lang="de-DE" altLang="de-DE" sz="1800" dirty="0" smtClean="0">
                <a:solidFill>
                  <a:srgbClr val="003366"/>
                </a:solidFill>
              </a:rPr>
              <a:t> </a:t>
            </a:r>
            <a:r>
              <a:rPr lang="de-DE" altLang="de-DE" sz="1800" dirty="0" err="1" smtClean="0">
                <a:solidFill>
                  <a:srgbClr val="003366"/>
                </a:solidFill>
              </a:rPr>
              <a:t>entries</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which</a:t>
            </a:r>
            <a:r>
              <a:rPr lang="de-DE" altLang="de-DE" sz="1800" dirty="0" smtClean="0">
                <a:solidFill>
                  <a:srgbClr val="003366"/>
                </a:solidFill>
              </a:rPr>
              <a:t> variables?</a:t>
            </a:r>
            <a:endParaRPr lang="de-DE" altLang="de-DE" sz="1800" i="1" dirty="0" smtClean="0">
              <a:solidFill>
                <a:srgbClr val="003366"/>
              </a:solidFill>
            </a:endParaRPr>
          </a:p>
        </p:txBody>
      </p:sp>
      <p:sp>
        <p:nvSpPr>
          <p:cNvPr id="22" name="Inhaltsplatzhalter 2"/>
          <p:cNvSpPr txBox="1">
            <a:spLocks/>
          </p:cNvSpPr>
          <p:nvPr/>
        </p:nvSpPr>
        <p:spPr bwMode="auto">
          <a:xfrm>
            <a:off x="3347864" y="3365376"/>
            <a:ext cx="439248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there</a:t>
            </a:r>
            <a:r>
              <a:rPr lang="de-DE" altLang="de-DE" sz="1800" dirty="0" smtClean="0">
                <a:solidFill>
                  <a:srgbClr val="003366"/>
                </a:solidFill>
              </a:rPr>
              <a:t> a </a:t>
            </a:r>
            <a:r>
              <a:rPr lang="de-DE" altLang="de-DE" sz="1800" dirty="0" err="1" smtClean="0">
                <a:solidFill>
                  <a:srgbClr val="003366"/>
                </a:solidFill>
              </a:rPr>
              <a:t>header</a:t>
            </a:r>
            <a:r>
              <a:rPr lang="de-DE" altLang="de-DE" sz="1800" dirty="0">
                <a:solidFill>
                  <a:srgbClr val="003366"/>
                </a:solidFill>
              </a:rPr>
              <a:t> </a:t>
            </a:r>
            <a:r>
              <a:rPr lang="de-DE" altLang="de-DE" sz="1800" dirty="0" err="1" smtClean="0">
                <a:solidFill>
                  <a:srgbClr val="003366"/>
                </a:solidFill>
              </a:rPr>
              <a:t>with</a:t>
            </a:r>
            <a:r>
              <a:rPr lang="de-DE" altLang="de-DE" sz="1800" dirty="0" smtClean="0">
                <a:solidFill>
                  <a:srgbClr val="003366"/>
                </a:solidFill>
              </a:rPr>
              <a:t> variable </a:t>
            </a:r>
            <a:r>
              <a:rPr lang="de-DE" altLang="de-DE" sz="1800" dirty="0" err="1" smtClean="0">
                <a:solidFill>
                  <a:srgbClr val="003366"/>
                </a:solidFill>
              </a:rPr>
              <a:t>names</a:t>
            </a:r>
            <a:r>
              <a:rPr lang="de-DE" altLang="de-DE" sz="1800" dirty="0" smtClean="0">
                <a:solidFill>
                  <a:srgbClr val="003366"/>
                </a:solidFill>
              </a:rPr>
              <a:t>? </a:t>
            </a:r>
            <a:endParaRPr lang="de-DE" altLang="de-DE" sz="1800" i="1" dirty="0" smtClean="0">
              <a:solidFill>
                <a:srgbClr val="003366"/>
              </a:solidFill>
            </a:endParaRPr>
          </a:p>
        </p:txBody>
      </p:sp>
      <p:sp>
        <p:nvSpPr>
          <p:cNvPr id="24" name="Inhaltsplatzhalter 2"/>
          <p:cNvSpPr txBox="1">
            <a:spLocks/>
          </p:cNvSpPr>
          <p:nvPr/>
        </p:nvSpPr>
        <p:spPr bwMode="auto">
          <a:xfrm>
            <a:off x="1187624" y="4949552"/>
            <a:ext cx="21602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Data </a:t>
            </a:r>
            <a:r>
              <a:rPr lang="de-DE" altLang="de-DE" sz="1800" b="1" dirty="0" err="1" smtClean="0">
                <a:solidFill>
                  <a:srgbClr val="003366"/>
                </a:solidFill>
              </a:rPr>
              <a:t>separation</a:t>
            </a:r>
            <a:r>
              <a:rPr lang="de-DE" altLang="de-DE" sz="1800" b="1" dirty="0" smtClean="0">
                <a:solidFill>
                  <a:srgbClr val="003366"/>
                </a:solidFill>
              </a:rPr>
              <a:t>:</a:t>
            </a:r>
            <a:endParaRPr lang="de-DE" altLang="de-DE" sz="1800" b="1" i="1" dirty="0" smtClean="0">
              <a:solidFill>
                <a:srgbClr val="003366"/>
              </a:solidFill>
            </a:endParaRPr>
          </a:p>
        </p:txBody>
      </p:sp>
      <p:sp>
        <p:nvSpPr>
          <p:cNvPr id="25" name="Inhaltsplatzhalter 2"/>
          <p:cNvSpPr txBox="1">
            <a:spLocks/>
          </p:cNvSpPr>
          <p:nvPr/>
        </p:nvSpPr>
        <p:spPr bwMode="auto">
          <a:xfrm>
            <a:off x="3356917" y="4932115"/>
            <a:ext cx="468052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what</a:t>
            </a:r>
            <a:r>
              <a:rPr lang="de-DE" altLang="de-DE" sz="1800" dirty="0" smtClean="0">
                <a:solidFill>
                  <a:srgbClr val="003366"/>
                </a:solidFill>
              </a:rPr>
              <a:t> </a:t>
            </a:r>
            <a:r>
              <a:rPr lang="de-DE" altLang="de-DE" sz="1800" dirty="0" err="1" smtClean="0">
                <a:solidFill>
                  <a:srgbClr val="003366"/>
                </a:solidFill>
              </a:rPr>
              <a:t>is</a:t>
            </a:r>
            <a:r>
              <a:rPr lang="de-DE" altLang="de-DE" sz="1800" dirty="0" smtClean="0">
                <a:solidFill>
                  <a:srgbClr val="003366"/>
                </a:solidFill>
              </a:rPr>
              <a:t> </a:t>
            </a:r>
            <a:r>
              <a:rPr lang="de-DE" altLang="de-DE" sz="1800" dirty="0" err="1" smtClean="0">
                <a:solidFill>
                  <a:srgbClr val="003366"/>
                </a:solidFill>
              </a:rPr>
              <a:t>between</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entries</a:t>
            </a:r>
            <a:r>
              <a:rPr lang="de-DE" altLang="de-DE" sz="1800" dirty="0" smtClean="0">
                <a:solidFill>
                  <a:srgbClr val="003366"/>
                </a:solidFill>
              </a:rPr>
              <a:t>?</a:t>
            </a:r>
            <a:endParaRPr lang="de-DE" altLang="de-DE" sz="1800" i="1" dirty="0" smtClean="0">
              <a:solidFill>
                <a:srgbClr val="003366"/>
              </a:solidFill>
            </a:endParaRPr>
          </a:p>
        </p:txBody>
      </p:sp>
      <p:sp>
        <p:nvSpPr>
          <p:cNvPr id="31" name="Inhaltsplatzhalter 2"/>
          <p:cNvSpPr txBox="1">
            <a:spLocks/>
          </p:cNvSpPr>
          <p:nvPr/>
        </p:nvSpPr>
        <p:spPr bwMode="auto">
          <a:xfrm>
            <a:off x="1187624" y="3869432"/>
            <a:ext cx="216024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b="1" dirty="0" smtClean="0">
                <a:solidFill>
                  <a:srgbClr val="003366"/>
                </a:solidFill>
              </a:rPr>
              <a:t>Data </a:t>
            </a:r>
            <a:r>
              <a:rPr lang="de-DE" altLang="de-DE" sz="1800" b="1" dirty="0" err="1" smtClean="0">
                <a:solidFill>
                  <a:srgbClr val="003366"/>
                </a:solidFill>
              </a:rPr>
              <a:t>format</a:t>
            </a:r>
            <a:r>
              <a:rPr lang="de-DE" altLang="de-DE" sz="1800" b="1" dirty="0" smtClean="0">
                <a:solidFill>
                  <a:srgbClr val="003366"/>
                </a:solidFill>
              </a:rPr>
              <a:t>:</a:t>
            </a:r>
            <a:endParaRPr lang="de-DE" altLang="de-DE" sz="1800" b="1" i="1" dirty="0" smtClean="0">
              <a:solidFill>
                <a:srgbClr val="003366"/>
              </a:solidFill>
            </a:endParaRPr>
          </a:p>
        </p:txBody>
      </p:sp>
      <p:sp>
        <p:nvSpPr>
          <p:cNvPr id="32" name="Inhaltsplatzhalter 2"/>
          <p:cNvSpPr txBox="1">
            <a:spLocks/>
          </p:cNvSpPr>
          <p:nvPr/>
        </p:nvSpPr>
        <p:spPr bwMode="auto">
          <a:xfrm>
            <a:off x="3347864" y="3869432"/>
            <a:ext cx="410445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how</a:t>
            </a:r>
            <a:r>
              <a:rPr lang="de-DE" altLang="de-DE" sz="1800" dirty="0" smtClean="0">
                <a:solidFill>
                  <a:srgbClr val="003366"/>
                </a:solidFill>
              </a:rPr>
              <a:t> </a:t>
            </a:r>
            <a:r>
              <a:rPr lang="de-DE" altLang="de-DE" sz="1800" dirty="0" err="1" smtClean="0">
                <a:solidFill>
                  <a:srgbClr val="003366"/>
                </a:solidFill>
              </a:rPr>
              <a:t>are</a:t>
            </a:r>
            <a:r>
              <a:rPr lang="de-DE" altLang="de-DE" sz="1800" dirty="0" smtClean="0">
                <a:solidFill>
                  <a:srgbClr val="003366"/>
                </a:solidFill>
              </a:rPr>
              <a:t> </a:t>
            </a:r>
            <a:r>
              <a:rPr lang="de-DE" altLang="de-DE" sz="1800" dirty="0" err="1" smtClean="0">
                <a:solidFill>
                  <a:srgbClr val="003366"/>
                </a:solidFill>
              </a:rPr>
              <a:t>the</a:t>
            </a:r>
            <a:r>
              <a:rPr lang="de-DE" altLang="de-DE" sz="1800" dirty="0" smtClean="0">
                <a:solidFill>
                  <a:srgbClr val="003366"/>
                </a:solidFill>
              </a:rPr>
              <a:t> </a:t>
            </a:r>
            <a:r>
              <a:rPr lang="de-DE" altLang="de-DE" sz="1800" dirty="0" err="1" smtClean="0">
                <a:solidFill>
                  <a:srgbClr val="003366"/>
                </a:solidFill>
              </a:rPr>
              <a:t>entries</a:t>
            </a:r>
            <a:r>
              <a:rPr lang="de-DE" altLang="de-DE" sz="1800" dirty="0" smtClean="0">
                <a:solidFill>
                  <a:srgbClr val="003366"/>
                </a:solidFill>
              </a:rPr>
              <a:t> </a:t>
            </a:r>
            <a:r>
              <a:rPr lang="de-DE" altLang="de-DE" sz="1800" dirty="0" err="1" smtClean="0">
                <a:solidFill>
                  <a:srgbClr val="003366"/>
                </a:solidFill>
              </a:rPr>
              <a:t>stored</a:t>
            </a:r>
            <a:r>
              <a:rPr lang="de-DE" altLang="de-DE" sz="1800" dirty="0" smtClean="0">
                <a:solidFill>
                  <a:srgbClr val="003366"/>
                </a:solidFill>
              </a:rPr>
              <a:t>?</a:t>
            </a:r>
            <a:endParaRPr lang="de-DE" altLang="de-DE" sz="1800" i="1" dirty="0" smtClean="0">
              <a:solidFill>
                <a:srgbClr val="003366"/>
              </a:solidFill>
            </a:endParaRPr>
          </a:p>
        </p:txBody>
      </p:sp>
      <p:sp>
        <p:nvSpPr>
          <p:cNvPr id="33" name="Inhaltsplatzhalter 2"/>
          <p:cNvSpPr txBox="1">
            <a:spLocks/>
          </p:cNvSpPr>
          <p:nvPr/>
        </p:nvSpPr>
        <p:spPr bwMode="auto">
          <a:xfrm>
            <a:off x="3347864" y="4149080"/>
            <a:ext cx="568863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numbers</a:t>
            </a:r>
            <a:r>
              <a:rPr lang="de-DE" altLang="de-DE" sz="1800" dirty="0" smtClean="0">
                <a:solidFill>
                  <a:srgbClr val="003366"/>
                </a:solidFill>
              </a:rPr>
              <a:t>? </a:t>
            </a:r>
            <a:r>
              <a:rPr lang="de-DE" altLang="de-DE" sz="1800" dirty="0" err="1" smtClean="0">
                <a:solidFill>
                  <a:srgbClr val="003366"/>
                </a:solidFill>
              </a:rPr>
              <a:t>characters</a:t>
            </a:r>
            <a:r>
              <a:rPr lang="de-DE" altLang="de-DE" sz="1800" dirty="0" smtClean="0">
                <a:solidFill>
                  <a:srgbClr val="003366"/>
                </a:solidFill>
              </a:rPr>
              <a:t>? ASCII? </a:t>
            </a:r>
            <a:r>
              <a:rPr lang="de-DE" altLang="de-DE" sz="1800" dirty="0" err="1">
                <a:solidFill>
                  <a:srgbClr val="003366"/>
                </a:solidFill>
              </a:rPr>
              <a:t>h</a:t>
            </a:r>
            <a:r>
              <a:rPr lang="de-DE" altLang="de-DE" sz="1800" dirty="0" err="1" smtClean="0">
                <a:solidFill>
                  <a:srgbClr val="003366"/>
                </a:solidFill>
              </a:rPr>
              <a:t>exadecimal</a:t>
            </a:r>
            <a:r>
              <a:rPr lang="de-DE" altLang="de-DE" sz="1800" dirty="0" smtClean="0">
                <a:solidFill>
                  <a:srgbClr val="003366"/>
                </a:solidFill>
              </a:rPr>
              <a:t>?</a:t>
            </a:r>
            <a:endParaRPr lang="de-DE" altLang="de-DE" sz="1800" i="1" dirty="0" smtClean="0">
              <a:solidFill>
                <a:srgbClr val="003366"/>
              </a:solidFill>
            </a:endParaRPr>
          </a:p>
        </p:txBody>
      </p:sp>
      <p:sp>
        <p:nvSpPr>
          <p:cNvPr id="34" name="Inhaltsplatzhalter 2"/>
          <p:cNvSpPr txBox="1">
            <a:spLocks/>
          </p:cNvSpPr>
          <p:nvPr/>
        </p:nvSpPr>
        <p:spPr bwMode="auto">
          <a:xfrm>
            <a:off x="3347864" y="5237584"/>
            <a:ext cx="468052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tab</a:t>
            </a:r>
            <a:r>
              <a:rPr lang="de-DE" altLang="de-DE" sz="1800" dirty="0" smtClean="0">
                <a:solidFill>
                  <a:srgbClr val="003366"/>
                </a:solidFill>
              </a:rPr>
              <a:t> </a:t>
            </a:r>
            <a:r>
              <a:rPr lang="de-DE" altLang="de-DE" sz="1800" dirty="0" err="1" smtClean="0">
                <a:solidFill>
                  <a:srgbClr val="003366"/>
                </a:solidFill>
              </a:rPr>
              <a:t>character</a:t>
            </a:r>
            <a:r>
              <a:rPr lang="de-DE" altLang="de-DE" sz="1800" dirty="0" smtClean="0">
                <a:solidFill>
                  <a:srgbClr val="003366"/>
                </a:solidFill>
              </a:rPr>
              <a:t>? = </a:t>
            </a:r>
            <a:r>
              <a:rPr lang="de-DE" altLang="de-DE" sz="1800" dirty="0" err="1" smtClean="0">
                <a:solidFill>
                  <a:srgbClr val="003366"/>
                </a:solidFill>
              </a:rPr>
              <a:t>tab</a:t>
            </a:r>
            <a:r>
              <a:rPr lang="de-DE" altLang="de-DE" sz="1800" dirty="0" smtClean="0">
                <a:solidFill>
                  <a:srgbClr val="003366"/>
                </a:solidFill>
              </a:rPr>
              <a:t> </a:t>
            </a:r>
            <a:r>
              <a:rPr lang="de-DE" altLang="de-DE" sz="1800" dirty="0" err="1" smtClean="0">
                <a:solidFill>
                  <a:srgbClr val="003366"/>
                </a:solidFill>
              </a:rPr>
              <a:t>separated</a:t>
            </a:r>
            <a:endParaRPr lang="de-DE" altLang="de-DE" sz="1800" i="1" dirty="0" smtClean="0">
              <a:solidFill>
                <a:srgbClr val="003366"/>
              </a:solidFill>
            </a:endParaRPr>
          </a:p>
        </p:txBody>
      </p:sp>
      <p:sp>
        <p:nvSpPr>
          <p:cNvPr id="35" name="Inhaltsplatzhalter 2"/>
          <p:cNvSpPr txBox="1">
            <a:spLocks/>
          </p:cNvSpPr>
          <p:nvPr/>
        </p:nvSpPr>
        <p:spPr bwMode="auto">
          <a:xfrm>
            <a:off x="3347864" y="5535338"/>
            <a:ext cx="4680520"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comma</a:t>
            </a:r>
            <a:r>
              <a:rPr lang="de-DE" altLang="de-DE" sz="1800" dirty="0" smtClean="0">
                <a:solidFill>
                  <a:srgbClr val="003366"/>
                </a:solidFill>
              </a:rPr>
              <a:t>? = </a:t>
            </a:r>
            <a:r>
              <a:rPr lang="de-DE" altLang="de-DE" sz="1800" dirty="0" err="1" smtClean="0">
                <a:solidFill>
                  <a:srgbClr val="003366"/>
                </a:solidFill>
              </a:rPr>
              <a:t>comma</a:t>
            </a:r>
            <a:r>
              <a:rPr lang="de-DE" altLang="de-DE" sz="1800" dirty="0" smtClean="0">
                <a:solidFill>
                  <a:srgbClr val="003366"/>
                </a:solidFill>
              </a:rPr>
              <a:t> </a:t>
            </a:r>
            <a:r>
              <a:rPr lang="de-DE" altLang="de-DE" sz="1800" dirty="0" err="1" smtClean="0">
                <a:solidFill>
                  <a:srgbClr val="003366"/>
                </a:solidFill>
              </a:rPr>
              <a:t>separated</a:t>
            </a:r>
            <a:r>
              <a:rPr lang="de-DE" altLang="de-DE" sz="1800" dirty="0">
                <a:solidFill>
                  <a:srgbClr val="003366"/>
                </a:solidFill>
              </a:rPr>
              <a:t> </a:t>
            </a:r>
            <a:r>
              <a:rPr lang="de-DE" altLang="de-DE" sz="1800" dirty="0" smtClean="0">
                <a:solidFill>
                  <a:srgbClr val="003366"/>
                </a:solidFill>
              </a:rPr>
              <a:t>/ </a:t>
            </a:r>
            <a:r>
              <a:rPr lang="de-DE" altLang="de-DE" sz="1800" dirty="0" err="1" smtClean="0">
                <a:solidFill>
                  <a:srgbClr val="003366"/>
                </a:solidFill>
              </a:rPr>
              <a:t>csv</a:t>
            </a:r>
            <a:endParaRPr lang="de-DE" altLang="de-DE" sz="1800" i="1" dirty="0" smtClean="0">
              <a:solidFill>
                <a:srgbClr val="003366"/>
              </a:solidFill>
            </a:endParaRPr>
          </a:p>
        </p:txBody>
      </p:sp>
      <p:sp>
        <p:nvSpPr>
          <p:cNvPr id="36" name="Inhaltsplatzhalter 2"/>
          <p:cNvSpPr txBox="1">
            <a:spLocks/>
          </p:cNvSpPr>
          <p:nvPr/>
        </p:nvSpPr>
        <p:spPr bwMode="auto">
          <a:xfrm>
            <a:off x="3347864" y="5823370"/>
            <a:ext cx="1404156"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a:solidFill>
                  <a:srgbClr val="003366"/>
                </a:solidFill>
              </a:rPr>
              <a:t>s</a:t>
            </a:r>
            <a:r>
              <a:rPr lang="de-DE" altLang="de-DE" sz="1800" dirty="0" err="1" smtClean="0">
                <a:solidFill>
                  <a:srgbClr val="003366"/>
                </a:solidFill>
              </a:rPr>
              <a:t>emicolon</a:t>
            </a:r>
            <a:r>
              <a:rPr lang="de-DE" altLang="de-DE" sz="1800" dirty="0" smtClean="0">
                <a:solidFill>
                  <a:srgbClr val="003366"/>
                </a:solidFill>
              </a:rPr>
              <a:t>?</a:t>
            </a:r>
            <a:endParaRPr lang="de-DE" altLang="de-DE" sz="1800" i="1" dirty="0" smtClean="0">
              <a:solidFill>
                <a:srgbClr val="003366"/>
              </a:solidFill>
            </a:endParaRPr>
          </a:p>
        </p:txBody>
      </p:sp>
      <p:sp>
        <p:nvSpPr>
          <p:cNvPr id="37" name="Inhaltsplatzhalter 2"/>
          <p:cNvSpPr txBox="1">
            <a:spLocks/>
          </p:cNvSpPr>
          <p:nvPr/>
        </p:nvSpPr>
        <p:spPr bwMode="auto">
          <a:xfrm>
            <a:off x="3347864" y="4445496"/>
            <a:ext cx="5688632"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fixed</a:t>
            </a:r>
            <a:r>
              <a:rPr lang="de-DE" altLang="de-DE" sz="1800" dirty="0" smtClean="0">
                <a:solidFill>
                  <a:srgbClr val="003366"/>
                </a:solidFill>
              </a:rPr>
              <a:t> </a:t>
            </a:r>
            <a:r>
              <a:rPr lang="de-DE" altLang="de-DE" sz="1800" dirty="0" err="1" smtClean="0">
                <a:solidFill>
                  <a:srgbClr val="003366"/>
                </a:solidFill>
              </a:rPr>
              <a:t>length</a:t>
            </a:r>
            <a:r>
              <a:rPr lang="de-DE" altLang="de-DE" sz="1800" dirty="0" smtClean="0">
                <a:solidFill>
                  <a:srgbClr val="003366"/>
                </a:solidFill>
              </a:rPr>
              <a:t> </a:t>
            </a:r>
            <a:r>
              <a:rPr lang="de-DE" altLang="de-DE" sz="1800" dirty="0" err="1" smtClean="0">
                <a:solidFill>
                  <a:srgbClr val="003366"/>
                </a:solidFill>
              </a:rPr>
              <a:t>or</a:t>
            </a:r>
            <a:r>
              <a:rPr lang="de-DE" altLang="de-DE" sz="1800" dirty="0" smtClean="0">
                <a:solidFill>
                  <a:srgbClr val="003366"/>
                </a:solidFill>
              </a:rPr>
              <a:t> variable </a:t>
            </a:r>
            <a:r>
              <a:rPr lang="de-DE" altLang="de-DE" sz="1800" dirty="0" err="1" smtClean="0">
                <a:solidFill>
                  <a:srgbClr val="003366"/>
                </a:solidFill>
              </a:rPr>
              <a:t>length</a:t>
            </a:r>
            <a:r>
              <a:rPr lang="de-DE" altLang="de-DE" sz="1800" dirty="0" smtClean="0">
                <a:solidFill>
                  <a:srgbClr val="003366"/>
                </a:solidFill>
              </a:rPr>
              <a:t>?</a:t>
            </a:r>
            <a:endParaRPr lang="de-DE" altLang="de-DE" sz="1800" i="1" dirty="0" smtClean="0">
              <a:solidFill>
                <a:srgbClr val="003366"/>
              </a:solidFill>
            </a:endParaRPr>
          </a:p>
        </p:txBody>
      </p:sp>
      <p:sp>
        <p:nvSpPr>
          <p:cNvPr id="38" name="Inhaltsplatzhalter 2"/>
          <p:cNvSpPr txBox="1">
            <a:spLocks/>
          </p:cNvSpPr>
          <p:nvPr/>
        </p:nvSpPr>
        <p:spPr bwMode="auto">
          <a:xfrm>
            <a:off x="5345982" y="5832423"/>
            <a:ext cx="1296144"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i="1" dirty="0" err="1" smtClean="0">
                <a:solidFill>
                  <a:srgbClr val="003366"/>
                </a:solidFill>
              </a:rPr>
              <a:t>Nothing</a:t>
            </a:r>
            <a:r>
              <a:rPr lang="de-DE" altLang="de-DE" sz="1800" i="1" dirty="0" smtClean="0">
                <a:solidFill>
                  <a:srgbClr val="003366"/>
                </a:solidFill>
              </a:rPr>
              <a:t>?</a:t>
            </a:r>
          </a:p>
        </p:txBody>
      </p:sp>
      <p:sp>
        <p:nvSpPr>
          <p:cNvPr id="39" name="Inhaltsplatzhalter 2"/>
          <p:cNvSpPr txBox="1">
            <a:spLocks/>
          </p:cNvSpPr>
          <p:nvPr/>
        </p:nvSpPr>
        <p:spPr bwMode="auto">
          <a:xfrm>
            <a:off x="611560" y="6237312"/>
            <a:ext cx="8352928" cy="35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de-DE" altLang="de-DE" sz="1800" dirty="0" err="1" smtClean="0">
                <a:solidFill>
                  <a:srgbClr val="003366"/>
                </a:solidFill>
              </a:rPr>
              <a:t>Or</a:t>
            </a:r>
            <a:r>
              <a:rPr lang="de-DE" altLang="de-DE" sz="1800" dirty="0" smtClean="0">
                <a:solidFill>
                  <a:srgbClr val="003366"/>
                </a:solidFill>
              </a:rPr>
              <a:t> </a:t>
            </a:r>
            <a:r>
              <a:rPr lang="de-DE" altLang="de-DE" sz="1800" dirty="0" err="1" smtClean="0">
                <a:solidFill>
                  <a:srgbClr val="003366"/>
                </a:solidFill>
              </a:rPr>
              <a:t>enhanced</a:t>
            </a:r>
            <a:r>
              <a:rPr lang="de-DE" altLang="de-DE" sz="1800" dirty="0" smtClean="0">
                <a:solidFill>
                  <a:srgbClr val="003366"/>
                </a:solidFill>
              </a:rPr>
              <a:t> </a:t>
            </a:r>
            <a:r>
              <a:rPr lang="de-DE" altLang="de-DE" sz="1800" dirty="0" err="1" smtClean="0">
                <a:solidFill>
                  <a:srgbClr val="003366"/>
                </a:solidFill>
              </a:rPr>
              <a:t>data</a:t>
            </a:r>
            <a:r>
              <a:rPr lang="de-DE" altLang="de-DE" sz="1800" dirty="0" smtClean="0">
                <a:solidFill>
                  <a:srgbClr val="003366"/>
                </a:solidFill>
              </a:rPr>
              <a:t> </a:t>
            </a:r>
            <a:r>
              <a:rPr lang="de-DE" altLang="de-DE" sz="1800" dirty="0" err="1" smtClean="0">
                <a:solidFill>
                  <a:srgbClr val="003366"/>
                </a:solidFill>
              </a:rPr>
              <a:t>format</a:t>
            </a:r>
            <a:r>
              <a:rPr lang="de-DE" altLang="de-DE" sz="1800" dirty="0" smtClean="0">
                <a:solidFill>
                  <a:srgbClr val="003366"/>
                </a:solidFill>
              </a:rPr>
              <a:t> </a:t>
            </a:r>
            <a:r>
              <a:rPr lang="de-DE" altLang="de-DE" sz="1800" dirty="0" err="1" smtClean="0">
                <a:solidFill>
                  <a:srgbClr val="003366"/>
                </a:solidFill>
              </a:rPr>
              <a:t>where</a:t>
            </a:r>
            <a:r>
              <a:rPr lang="de-DE" altLang="de-DE" sz="1800" dirty="0" smtClean="0">
                <a:solidFill>
                  <a:srgbClr val="003366"/>
                </a:solidFill>
              </a:rPr>
              <a:t> </a:t>
            </a:r>
            <a:r>
              <a:rPr lang="de-DE" altLang="de-DE" sz="1800" dirty="0" err="1" smtClean="0">
                <a:solidFill>
                  <a:srgbClr val="003366"/>
                </a:solidFill>
              </a:rPr>
              <a:t>you</a:t>
            </a:r>
            <a:r>
              <a:rPr lang="de-DE" altLang="de-DE" sz="1800" dirty="0" smtClean="0">
                <a:solidFill>
                  <a:srgbClr val="003366"/>
                </a:solidFill>
              </a:rPr>
              <a:t> </a:t>
            </a:r>
            <a:r>
              <a:rPr lang="de-DE" altLang="de-DE" sz="1800" dirty="0" err="1" smtClean="0">
                <a:solidFill>
                  <a:srgbClr val="003366"/>
                </a:solidFill>
              </a:rPr>
              <a:t>need</a:t>
            </a:r>
            <a:r>
              <a:rPr lang="de-DE" altLang="de-DE" sz="1800" dirty="0" smtClean="0">
                <a:solidFill>
                  <a:srgbClr val="003366"/>
                </a:solidFill>
              </a:rPr>
              <a:t> </a:t>
            </a:r>
            <a:r>
              <a:rPr lang="de-DE" altLang="de-DE" sz="1800" dirty="0" err="1" smtClean="0">
                <a:solidFill>
                  <a:srgbClr val="003366"/>
                </a:solidFill>
              </a:rPr>
              <a:t>to</a:t>
            </a:r>
            <a:r>
              <a:rPr lang="de-DE" altLang="de-DE" sz="1800" dirty="0" smtClean="0">
                <a:solidFill>
                  <a:srgbClr val="003366"/>
                </a:solidFill>
              </a:rPr>
              <a:t> </a:t>
            </a:r>
            <a:r>
              <a:rPr lang="de-DE" altLang="de-DE" sz="1800" dirty="0" err="1" smtClean="0">
                <a:solidFill>
                  <a:srgbClr val="003366"/>
                </a:solidFill>
              </a:rPr>
              <a:t>download</a:t>
            </a:r>
            <a:r>
              <a:rPr lang="de-DE" altLang="de-DE" sz="1800" dirty="0" smtClean="0">
                <a:solidFill>
                  <a:srgbClr val="003366"/>
                </a:solidFill>
              </a:rPr>
              <a:t>/ </a:t>
            </a:r>
            <a:r>
              <a:rPr lang="de-DE" altLang="de-DE" sz="1800" dirty="0" err="1" smtClean="0">
                <a:solidFill>
                  <a:srgbClr val="003366"/>
                </a:solidFill>
              </a:rPr>
              <a:t>buy</a:t>
            </a:r>
            <a:r>
              <a:rPr lang="de-DE" altLang="de-DE" sz="1800" dirty="0" smtClean="0">
                <a:solidFill>
                  <a:srgbClr val="003366"/>
                </a:solidFill>
              </a:rPr>
              <a:t> </a:t>
            </a:r>
            <a:r>
              <a:rPr lang="de-DE" altLang="de-DE" sz="1800" dirty="0" err="1" smtClean="0">
                <a:solidFill>
                  <a:srgbClr val="003366"/>
                </a:solidFill>
              </a:rPr>
              <a:t>importer</a:t>
            </a:r>
            <a:r>
              <a:rPr lang="de-DE" altLang="de-DE" sz="1800" dirty="0" smtClean="0">
                <a:solidFill>
                  <a:srgbClr val="003366"/>
                </a:solidFill>
              </a:rPr>
              <a:t>/</a:t>
            </a:r>
            <a:r>
              <a:rPr lang="de-DE" altLang="de-DE" sz="1800" dirty="0" err="1" smtClean="0">
                <a:solidFill>
                  <a:srgbClr val="003366"/>
                </a:solidFill>
              </a:rPr>
              <a:t>converter</a:t>
            </a:r>
            <a:r>
              <a:rPr lang="de-DE" altLang="de-DE" sz="1800" dirty="0" smtClean="0">
                <a:solidFill>
                  <a:srgbClr val="003366"/>
                </a:solidFill>
              </a:rPr>
              <a:t>?</a:t>
            </a:r>
            <a:endParaRPr lang="de-DE" altLang="de-DE" sz="1800" i="1" dirty="0" smtClean="0">
              <a:solidFill>
                <a:srgbClr val="003366"/>
              </a:solidFill>
            </a:endParaRPr>
          </a:p>
        </p:txBody>
      </p:sp>
    </p:spTree>
    <p:extLst>
      <p:ext uri="{BB962C8B-B14F-4D97-AF65-F5344CB8AC3E}">
        <p14:creationId xmlns:p14="http://schemas.microsoft.com/office/powerpoint/2010/main" val="77772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4" grpId="0"/>
      <p:bldP spid="25" grpId="0"/>
      <p:bldP spid="31" grpId="0"/>
      <p:bldP spid="32" grpId="0"/>
      <p:bldP spid="33" grpId="0"/>
      <p:bldP spid="34" grpId="0"/>
      <p:bldP spid="35" grpId="0"/>
      <p:bldP spid="36" grpId="0"/>
      <p:bldP spid="37" grpId="0"/>
      <p:bldP spid="38" grpId="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FIRSTFRANZ20KIRE1LY@QJHCBGOPB6GIFLEA" val="5133"/>
  <p:tag name="DEFAULTDISPLAYSOURCE" val="\documentclass{article}\pagestyle{empty}&#10;\begin{document}&#10;&#10;\end{document}&#10;"/>
  <p:tag name="EMBEDFONTS" val="1"/>
</p:tagLst>
</file>

<file path=ppt/theme/theme1.xml><?xml version="1.0" encoding="utf-8"?>
<a:theme xmlns:a="http://schemas.openxmlformats.org/drawingml/2006/main" name="Custom Design">
  <a:themeElements>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C88BA9"/>
      </a:folHlink>
    </a:clrScheme>
    <a:fontScheme name="Custom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2625</Words>
  <Application>Microsoft Office PowerPoint</Application>
  <PresentationFormat>Bildschirmpräsentation (4:3)</PresentationFormat>
  <Paragraphs>442</Paragraphs>
  <Slides>28</Slides>
  <Notes>1</Notes>
  <HiddenSlides>1</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Custom Design</vt:lpstr>
      <vt:lpstr>STAT7001 – Computing for Practical Statistics 2015 Lecture 2</vt:lpstr>
      <vt:lpstr>Course organization updates</vt:lpstr>
      <vt:lpstr>A Guide to Exploratory Data Analysis with R</vt:lpstr>
      <vt:lpstr>Exploratory Data Analysis in R</vt:lpstr>
      <vt:lpstr>Running Example: The Pulse Data</vt:lpstr>
      <vt:lpstr>Running Example: The Pulse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Next Week: Linear Models</vt:lpstr>
      <vt:lpstr>Week 2 Learning Objectives</vt:lpstr>
      <vt:lpstr>PowerPoint-Präsentation</vt:lpstr>
    </vt:vector>
  </TitlesOfParts>
  <Company>UCL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Franz J. Király</cp:lastModifiedBy>
  <cp:revision>355</cp:revision>
  <dcterms:created xsi:type="dcterms:W3CDTF">2005-07-13T12:26:50Z</dcterms:created>
  <dcterms:modified xsi:type="dcterms:W3CDTF">2015-01-23T08:35:22Z</dcterms:modified>
</cp:coreProperties>
</file>