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  <p:sldMasterId id="2147483686" r:id="rId3"/>
    <p:sldMasterId id="2147483698" r:id="rId4"/>
    <p:sldMasterId id="2147483710" r:id="rId5"/>
    <p:sldMasterId id="2147483722" r:id="rId6"/>
  </p:sldMasterIdLst>
  <p:notesMasterIdLst>
    <p:notesMasterId r:id="rId37"/>
  </p:notesMasterIdLst>
  <p:sldIdLst>
    <p:sldId id="256" r:id="rId7"/>
    <p:sldId id="409" r:id="rId8"/>
    <p:sldId id="380" r:id="rId9"/>
    <p:sldId id="384" r:id="rId10"/>
    <p:sldId id="381" r:id="rId11"/>
    <p:sldId id="396" r:id="rId12"/>
    <p:sldId id="387" r:id="rId13"/>
    <p:sldId id="392" r:id="rId14"/>
    <p:sldId id="397" r:id="rId15"/>
    <p:sldId id="398" r:id="rId16"/>
    <p:sldId id="394" r:id="rId17"/>
    <p:sldId id="399" r:id="rId18"/>
    <p:sldId id="382" r:id="rId19"/>
    <p:sldId id="405" r:id="rId20"/>
    <p:sldId id="408" r:id="rId21"/>
    <p:sldId id="391" r:id="rId22"/>
    <p:sldId id="401" r:id="rId23"/>
    <p:sldId id="373" r:id="rId24"/>
    <p:sldId id="404" r:id="rId25"/>
    <p:sldId id="402" r:id="rId26"/>
    <p:sldId id="403" r:id="rId27"/>
    <p:sldId id="400" r:id="rId28"/>
    <p:sldId id="383" r:id="rId29"/>
    <p:sldId id="375" r:id="rId30"/>
    <p:sldId id="376" r:id="rId31"/>
    <p:sldId id="377" r:id="rId32"/>
    <p:sldId id="378" r:id="rId33"/>
    <p:sldId id="390" r:id="rId34"/>
    <p:sldId id="343" r:id="rId35"/>
    <p:sldId id="329" r:id="rId36"/>
  </p:sldIdLst>
  <p:sldSz cx="9144000" cy="6858000" type="screen4x3"/>
  <p:notesSz cx="6858000" cy="9144000"/>
  <p:custDataLst>
    <p:tags r:id="rId3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9EC0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013" y="-77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44A6B-09C7-4262-AF2C-A6CF4EC6C531}" type="datetimeFigureOut">
              <a:rPr lang="en-GB" smtClean="0"/>
              <a:t>01/02/2015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562C4-58C3-42FF-8A9D-4005A688558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5201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562C4-58C3-42FF-8A9D-4005A688558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455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C562C4-58C3-42FF-8A9D-4005A6885587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485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4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13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2994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C245-7A37-4FE7-8D35-8266C4700989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4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CCB9-52D9-4924-A736-20B76CCA658C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541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98DE8-689B-4958-BCD0-F483FDE0E58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BAB02-5844-4A1E-8B34-94ECF84E1A12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3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9E19B-D248-4C48-B715-15D4F591FBE6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63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F9574-7F13-4991-ABEB-1CB61F6F0D5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929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36297-36CF-4019-A691-1D076EEC3F98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9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82A0B-051A-4B14-89E6-8118CC7C0CC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6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76449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784B4-E593-410D-94B5-52152DAADDA0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8509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ED968-4390-4911-BAF4-E19CF976F574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801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E45F9-A653-4FE9-B588-5586368707C0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29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2484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819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45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8793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078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405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0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191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385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3674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769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6777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807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662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493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428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6104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1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43599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370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980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05079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28137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1196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87544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33133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0723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4868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7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20068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4916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379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592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1934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7490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7924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316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818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7290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102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538784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2350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905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5699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1074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97086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5656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323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0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12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3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0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01/02/2015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9CCD60-BCDD-48C0-BC16-D563167A3771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919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4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4592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06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071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42863" y="3861048"/>
            <a:ext cx="9186863" cy="299695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784"/>
            <a:ext cx="8496300" cy="1296417"/>
          </a:xfrm>
        </p:spPr>
        <p:txBody>
          <a:bodyPr/>
          <a:lstStyle/>
          <a:p>
            <a:pPr eaLnBrk="1" hangingPunct="1"/>
            <a:r>
              <a:rPr lang="en-GB" altLang="de-DE" sz="2400" dirty="0" smtClean="0"/>
              <a:t>STAT7001 – Computing for Practical Statistics 2015</a:t>
            </a:r>
            <a:r>
              <a:rPr lang="en-GB" altLang="de-DE" dirty="0" smtClean="0"/>
              <a:t/>
            </a:r>
            <a:br>
              <a:rPr lang="en-GB" altLang="de-DE" dirty="0" smtClean="0"/>
            </a:br>
            <a:r>
              <a:rPr lang="en-GB" altLang="de-DE" sz="5400" dirty="0" smtClean="0"/>
              <a:t>Lecture 4</a:t>
            </a:r>
            <a:endParaRPr lang="en-GB" altLang="de-DE" sz="2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37288"/>
            <a:ext cx="8496300" cy="504825"/>
          </a:xfrm>
        </p:spPr>
        <p:txBody>
          <a:bodyPr/>
          <a:lstStyle/>
          <a:p>
            <a:pPr algn="r" eaLnBrk="1" hangingPunct="1"/>
            <a:r>
              <a:rPr lang="en-GB" altLang="de-DE" smtClean="0">
                <a:solidFill>
                  <a:schemeClr val="bg1"/>
                </a:solidFill>
              </a:rPr>
              <a:t>Dr Franz J. Király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576" y="2951687"/>
            <a:ext cx="8496300" cy="144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de-DE" sz="4800" dirty="0" smtClean="0"/>
              <a:t>Principles of Data Analysis</a:t>
            </a:r>
            <a:endParaRPr lang="en-GB" altLang="de-DE" sz="2800" dirty="0" smtClean="0"/>
          </a:p>
        </p:txBody>
      </p:sp>
      <p:sp>
        <p:nvSpPr>
          <p:cNvPr id="6" name="Rechteck 5"/>
          <p:cNvSpPr/>
          <p:nvPr/>
        </p:nvSpPr>
        <p:spPr>
          <a:xfrm>
            <a:off x="1" y="2914009"/>
            <a:ext cx="413792" cy="263691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764704"/>
            <a:ext cx="8489950" cy="648742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On </a:t>
            </a:r>
            <a:r>
              <a:rPr lang="de-DE" altLang="de-DE" sz="3600" dirty="0" err="1" smtClean="0"/>
              <a:t>experiments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and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causality</a:t>
            </a:r>
            <a:endParaRPr lang="de-DE" altLang="de-DE" sz="4000" dirty="0" smtClean="0"/>
          </a:p>
        </p:txBody>
      </p:sp>
      <p:sp>
        <p:nvSpPr>
          <p:cNvPr id="3" name="Rechteck 2"/>
          <p:cNvSpPr>
            <a:spLocks noChangeArrowheads="1"/>
          </p:cNvSpPr>
          <p:nvPr/>
        </p:nvSpPr>
        <p:spPr bwMode="auto">
          <a:xfrm>
            <a:off x="891283" y="29969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>
                <a:solidFill>
                  <a:srgbClr val="000000"/>
                </a:solidFill>
              </a:rPr>
              <a:t/>
            </a:r>
            <a:br>
              <a:rPr lang="de-DE" altLang="de-DE" sz="300">
                <a:solidFill>
                  <a:srgbClr val="000000"/>
                </a:solidFill>
              </a:rPr>
            </a:br>
            <a:r>
              <a:rPr lang="de-DE" altLang="de-DE">
                <a:solidFill>
                  <a:srgbClr val="000000"/>
                </a:solidFill>
              </a:rPr>
              <a:t>Observation</a:t>
            </a:r>
          </a:p>
        </p:txBody>
      </p:sp>
      <p:cxnSp>
        <p:nvCxnSpPr>
          <p:cNvPr id="5" name="Gerade Verbindung mit Pfeil 4"/>
          <p:cNvCxnSpPr>
            <a:cxnSpLocks noChangeShapeType="1"/>
          </p:cNvCxnSpPr>
          <p:nvPr/>
        </p:nvCxnSpPr>
        <p:spPr bwMode="auto">
          <a:xfrm>
            <a:off x="2094608" y="3512890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Rechteck 36"/>
          <p:cNvSpPr>
            <a:spLocks noChangeArrowheads="1"/>
          </p:cNvSpPr>
          <p:nvPr/>
        </p:nvSpPr>
        <p:spPr bwMode="auto">
          <a:xfrm>
            <a:off x="891283" y="38351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>
                <a:solidFill>
                  <a:srgbClr val="000000"/>
                </a:solidFill>
              </a:rPr>
              <a:t/>
            </a:r>
            <a:br>
              <a:rPr lang="de-DE" altLang="de-DE" sz="300">
                <a:solidFill>
                  <a:srgbClr val="000000"/>
                </a:solidFill>
              </a:rPr>
            </a:br>
            <a:r>
              <a:rPr lang="de-DE" altLang="de-DE">
                <a:solidFill>
                  <a:srgbClr val="000000"/>
                </a:solidFill>
              </a:rPr>
              <a:t>Hypothesis</a:t>
            </a: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auto">
          <a:xfrm>
            <a:off x="888108" y="46733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>
                <a:solidFill>
                  <a:srgbClr val="000000"/>
                </a:solidFill>
              </a:rPr>
              <a:t/>
            </a:r>
            <a:br>
              <a:rPr lang="de-DE" altLang="de-DE" sz="300">
                <a:solidFill>
                  <a:srgbClr val="000000"/>
                </a:solidFill>
              </a:rPr>
            </a:br>
            <a:r>
              <a:rPr lang="de-DE" altLang="de-DE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41" name="Rechteck 40"/>
          <p:cNvSpPr>
            <a:spLocks noChangeArrowheads="1"/>
          </p:cNvSpPr>
          <p:nvPr/>
        </p:nvSpPr>
        <p:spPr bwMode="auto">
          <a:xfrm>
            <a:off x="891283" y="55115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>
                <a:solidFill>
                  <a:srgbClr val="000000"/>
                </a:solidFill>
              </a:rPr>
              <a:t/>
            </a:r>
            <a:br>
              <a:rPr lang="de-DE" altLang="de-DE" sz="300">
                <a:solidFill>
                  <a:srgbClr val="000000"/>
                </a:solidFill>
              </a:rPr>
            </a:br>
            <a:r>
              <a:rPr lang="de-DE" altLang="de-DE">
                <a:solidFill>
                  <a:srgbClr val="000000"/>
                </a:solidFill>
              </a:rPr>
              <a:t>Experiment</a:t>
            </a:r>
          </a:p>
        </p:txBody>
      </p:sp>
      <p:cxnSp>
        <p:nvCxnSpPr>
          <p:cNvPr id="42" name="Gerade Verbindung mit Pfeil 41"/>
          <p:cNvCxnSpPr>
            <a:cxnSpLocks noChangeShapeType="1"/>
          </p:cNvCxnSpPr>
          <p:nvPr/>
        </p:nvCxnSpPr>
        <p:spPr bwMode="auto">
          <a:xfrm>
            <a:off x="2097783" y="4351090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cxnSpLocks noChangeShapeType="1"/>
          </p:cNvCxnSpPr>
          <p:nvPr/>
        </p:nvCxnSpPr>
        <p:spPr bwMode="auto">
          <a:xfrm>
            <a:off x="2097783" y="5179765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hteckige Legende 34"/>
          <p:cNvSpPr/>
          <p:nvPr/>
        </p:nvSpPr>
        <p:spPr>
          <a:xfrm>
            <a:off x="3779912" y="2204864"/>
            <a:ext cx="4176464" cy="1345877"/>
          </a:xfrm>
          <a:prstGeom prst="wedgeRectCallout">
            <a:avLst>
              <a:gd name="adj1" fmla="val 44676"/>
              <a:gd name="adj2" fmla="val 2208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… we examined various clinical parameters in representative populations of </a:t>
            </a:r>
            <a:br>
              <a:rPr lang="en-GB" sz="1400" dirty="0" smtClean="0">
                <a:solidFill>
                  <a:srgbClr val="000000"/>
                </a:solidFill>
              </a:rPr>
            </a:br>
            <a:r>
              <a:rPr lang="en-GB" sz="1400" b="1" dirty="0" smtClean="0">
                <a:solidFill>
                  <a:srgbClr val="000000"/>
                </a:solidFill>
              </a:rPr>
              <a:t>football fans </a:t>
            </a:r>
            <a:r>
              <a:rPr lang="en-GB" sz="1400" dirty="0" smtClean="0">
                <a:solidFill>
                  <a:srgbClr val="000000"/>
                </a:solidFill>
              </a:rPr>
              <a:t>(N </a:t>
            </a:r>
            <a:r>
              <a:rPr lang="en-GB" sz="1400" dirty="0" smtClean="0">
                <a:solidFill>
                  <a:srgbClr val="000000"/>
                </a:solidFill>
              </a:rPr>
              <a:t>= 1342) </a:t>
            </a:r>
            <a:br>
              <a:rPr lang="en-GB" sz="1400" dirty="0" smtClean="0">
                <a:solidFill>
                  <a:srgbClr val="000000"/>
                </a:solidFill>
              </a:rPr>
            </a:br>
            <a:r>
              <a:rPr lang="en-GB" sz="1400" dirty="0" smtClean="0">
                <a:solidFill>
                  <a:srgbClr val="000000"/>
                </a:solidFill>
              </a:rPr>
              <a:t>versus </a:t>
            </a:r>
            <a:r>
              <a:rPr lang="en-GB" sz="1400" b="1" dirty="0" smtClean="0">
                <a:solidFill>
                  <a:srgbClr val="000000"/>
                </a:solidFill>
              </a:rPr>
              <a:t>non-fans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400" dirty="0" smtClean="0">
                <a:solidFill>
                  <a:srgbClr val="000000"/>
                </a:solidFill>
              </a:rPr>
              <a:t>(N = 1313).</a:t>
            </a:r>
            <a:br>
              <a:rPr lang="en-GB" sz="1400" dirty="0" smtClean="0">
                <a:solidFill>
                  <a:srgbClr val="000000"/>
                </a:solidFill>
              </a:rPr>
            </a:br>
            <a:r>
              <a:rPr lang="en-GB" sz="1400" dirty="0" smtClean="0">
                <a:solidFill>
                  <a:srgbClr val="000000"/>
                </a:solidFill>
              </a:rPr>
              <a:t>Our study, heavily based on </a:t>
            </a:r>
            <a:r>
              <a:rPr lang="en-GB" sz="1400" dirty="0" smtClean="0">
                <a:solidFill>
                  <a:srgbClr val="000000"/>
                </a:solidFill>
              </a:rPr>
              <a:t>logistic regression, </a:t>
            </a:r>
            <a:r>
              <a:rPr lang="en-GB" sz="1400" dirty="0" smtClean="0">
                <a:solidFill>
                  <a:srgbClr val="000000"/>
                </a:solidFill>
              </a:rPr>
              <a:t>suggests…</a:t>
            </a:r>
            <a:endParaRPr lang="en-GB" sz="1400" dirty="0">
              <a:solidFill>
                <a:srgbClr val="000000"/>
              </a:solidFill>
            </a:endParaRPr>
          </a:p>
        </p:txBody>
      </p:sp>
      <p:grpSp>
        <p:nvGrpSpPr>
          <p:cNvPr id="7" name="Gruppieren 6"/>
          <p:cNvGrpSpPr/>
          <p:nvPr/>
        </p:nvGrpSpPr>
        <p:grpSpPr>
          <a:xfrm>
            <a:off x="2555776" y="3774258"/>
            <a:ext cx="6624736" cy="3183196"/>
            <a:chOff x="2555776" y="3774258"/>
            <a:chExt cx="6624736" cy="3183196"/>
          </a:xfrm>
        </p:grpSpPr>
        <p:sp>
          <p:nvSpPr>
            <p:cNvPr id="4" name="Rechteck 3"/>
            <p:cNvSpPr/>
            <p:nvPr/>
          </p:nvSpPr>
          <p:spPr>
            <a:xfrm>
              <a:off x="2555776" y="3774258"/>
              <a:ext cx="6624736" cy="312881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2672633" y="4022754"/>
              <a:ext cx="6385049" cy="861774"/>
            </a:xfrm>
            <a:prstGeom prst="rec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5000" b="1" dirty="0" smtClean="0">
                  <a:solidFill>
                    <a:srgbClr val="000000"/>
                  </a:solidFill>
                  <a:latin typeface="Bernard MT Condensed" pitchFamily="18" charset="0"/>
                </a:rPr>
                <a:t>THE INFORMED OBSERVER</a:t>
              </a:r>
              <a:endParaRPr lang="en-GB" sz="5000" b="1" dirty="0">
                <a:solidFill>
                  <a:srgbClr val="000000"/>
                </a:solidFill>
                <a:latin typeface="Bernard MT Condensed" pitchFamily="18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2579440" y="4807291"/>
              <a:ext cx="5232920" cy="101566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6000" b="1" dirty="0" smtClean="0">
                  <a:solidFill>
                    <a:srgbClr val="000000"/>
                  </a:solidFill>
                  <a:latin typeface="Haettenschweiler" pitchFamily="34" charset="0"/>
                </a:rPr>
                <a:t>WATCHING FOOTBALL </a:t>
              </a:r>
              <a:endParaRPr lang="en-GB" sz="3800" b="1" dirty="0">
                <a:solidFill>
                  <a:srgbClr val="000000"/>
                </a:solidFill>
                <a:latin typeface="Haettenschweiler" pitchFamily="34" charset="0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621293" y="6218790"/>
              <a:ext cx="5232920" cy="73866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200" b="1" dirty="0" smtClean="0">
                  <a:solidFill>
                    <a:srgbClr val="000000"/>
                  </a:solidFill>
                  <a:latin typeface="Haettenschweiler" pitchFamily="34" charset="0"/>
                </a:rPr>
                <a:t>Further dangers include </a:t>
              </a:r>
              <a:r>
                <a:rPr lang="en-GB" sz="2200" b="1" dirty="0" smtClean="0">
                  <a:solidFill>
                    <a:srgbClr val="000000"/>
                  </a:solidFill>
                  <a:latin typeface="Haettenschweiler" pitchFamily="34" charset="0"/>
                </a:rPr>
                <a:t>prostate cancer and early death</a:t>
              </a:r>
              <a:r>
                <a:rPr lang="en-GB" sz="2000" b="1" dirty="0" smtClean="0">
                  <a:solidFill>
                    <a:srgbClr val="000000"/>
                  </a:solidFill>
                  <a:latin typeface="Haettenschweiler" pitchFamily="34" charset="0"/>
                </a:rPr>
                <a:t/>
              </a:r>
              <a:br>
                <a:rPr lang="en-GB" sz="2000" b="1" dirty="0" smtClean="0">
                  <a:solidFill>
                    <a:srgbClr val="000000"/>
                  </a:solidFill>
                  <a:latin typeface="Haettenschweiler" pitchFamily="34" charset="0"/>
                </a:rPr>
              </a:br>
              <a:r>
                <a:rPr lang="en-GB" sz="2000" b="1" dirty="0" smtClean="0">
                  <a:solidFill>
                    <a:srgbClr val="000000"/>
                  </a:solidFill>
                  <a:latin typeface="Haettenschweiler" pitchFamily="34" charset="0"/>
                </a:rPr>
                <a:t>Famous statistician suspects “confounding” as mechanism</a:t>
              </a:r>
              <a:endParaRPr lang="en-GB" sz="1100" b="1" dirty="0">
                <a:solidFill>
                  <a:srgbClr val="000000"/>
                </a:solidFill>
                <a:latin typeface="Haettenschweiler" pitchFamily="34" charset="0"/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7869021" y="5026795"/>
              <a:ext cx="1167475" cy="1776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FFFF"/>
                </a:solidFill>
              </a:endParaRPr>
            </a:p>
          </p:txBody>
        </p:sp>
        <p:pic>
          <p:nvPicPr>
            <p:cNvPr id="5123" name="Picture 2" descr="C:\Users\Franz Király\AppData\Local\Microsoft\Windows\Temporary Internet Files\Content.IE5\91KKHLNN\MC900413302[1].wm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50" r="49170"/>
            <a:stretch/>
          </p:blipFill>
          <p:spPr bwMode="auto">
            <a:xfrm>
              <a:off x="7905494" y="4999483"/>
              <a:ext cx="1090800" cy="1694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hteckige Legende 37"/>
            <p:cNvSpPr/>
            <p:nvPr/>
          </p:nvSpPr>
          <p:spPr>
            <a:xfrm>
              <a:off x="7812083" y="6551710"/>
              <a:ext cx="1269678" cy="284857"/>
            </a:xfrm>
            <a:prstGeom prst="wedgeRectCallout">
              <a:avLst>
                <a:gd name="adj1" fmla="val 17129"/>
                <a:gd name="adj2" fmla="val -38663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i="1" dirty="0" smtClean="0">
                  <a:solidFill>
                    <a:srgbClr val="000000"/>
                  </a:solidFill>
                </a:rPr>
                <a:t>“I’m shocked”</a:t>
              </a:r>
              <a:endParaRPr lang="en-GB" sz="1200" b="1" i="1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2627784" y="5649902"/>
              <a:ext cx="5232920" cy="67710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800" b="1" dirty="0" smtClean="0">
                  <a:solidFill>
                    <a:srgbClr val="000000"/>
                  </a:solidFill>
                  <a:latin typeface="Haettenschweiler" pitchFamily="34" charset="0"/>
                </a:rPr>
                <a:t>CAUSES HAIR LOSS AND BALDNESS</a:t>
              </a:r>
              <a:endParaRPr lang="en-GB" sz="3800" b="1" dirty="0">
                <a:solidFill>
                  <a:srgbClr val="000000"/>
                </a:solidFill>
                <a:latin typeface="Haettenschweile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85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8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100"/>
                            </p:stCondLst>
                            <p:childTnLst>
                              <p:par>
                                <p:cTn id="46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600"/>
                            </p:stCondLst>
                            <p:childTnLst>
                              <p:par>
                                <p:cTn id="53" presetID="49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100"/>
                            </p:stCondLst>
                            <p:childTnLst>
                              <p:par>
                                <p:cTn id="60" presetID="56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from="(ppt_w)" to="(-ppt_w*2)" calcmode="lin" valueType="num">
                                      <p:cBhvr rctx="PPT">
                                        <p:cTn id="61" dur="15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ppt_w*0.50)" calcmode="lin" valueType="num">
                                      <p:cBhvr>
                                        <p:cTn id="62" dur="150" decel="50000" autoRev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1+ppt_h/2)" calcmode="lin" valueType="num">
                                      <p:cBhvr>
                                        <p:cTn id="63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64" dur="3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670"/>
                            </p:stCondLst>
                            <p:childTnLst>
                              <p:par>
                                <p:cTn id="67" presetID="49" presetClass="exit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1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770"/>
                            </p:stCondLst>
                            <p:childTnLst>
                              <p:par>
                                <p:cTn id="7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 animBg="1"/>
      <p:bldP spid="40" grpId="0" animBg="1"/>
      <p:bldP spid="40" grpId="1" animBg="1"/>
      <p:bldP spid="41" grpId="0" animBg="1"/>
      <p:bldP spid="41" grpId="1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30200" y="2123084"/>
            <a:ext cx="8705850" cy="945876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An informal </a:t>
            </a:r>
            <a:r>
              <a:rPr lang="de-DE" altLang="de-DE" dirty="0" err="1" smtClean="0">
                <a:solidFill>
                  <a:srgbClr val="003366"/>
                </a:solidFill>
              </a:rPr>
              <a:t>declaration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to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yourself</a:t>
            </a:r>
            <a:r>
              <a:rPr lang="de-DE" altLang="de-DE" dirty="0" smtClean="0">
                <a:solidFill>
                  <a:srgbClr val="003366"/>
                </a:solidFill>
              </a:rPr>
              <a:t/>
            </a:r>
            <a:br>
              <a:rPr lang="de-DE" altLang="de-DE" dirty="0" smtClean="0">
                <a:solidFill>
                  <a:srgbClr val="003366"/>
                </a:solidFill>
              </a:rPr>
            </a:br>
            <a:r>
              <a:rPr lang="de-DE" altLang="de-DE" b="1" i="1" dirty="0" smtClean="0">
                <a:solidFill>
                  <a:srgbClr val="003366"/>
                </a:solidFill>
              </a:rPr>
              <a:t>„I </a:t>
            </a:r>
            <a:r>
              <a:rPr lang="de-DE" altLang="de-DE" b="1" i="1" dirty="0" err="1" smtClean="0">
                <a:solidFill>
                  <a:srgbClr val="003366"/>
                </a:solidFill>
              </a:rPr>
              <a:t>collect</a:t>
            </a:r>
            <a:r>
              <a:rPr lang="de-DE" altLang="de-DE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b="1" i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b="1" i="1" dirty="0" smtClean="0">
                <a:solidFill>
                  <a:srgbClr val="003366"/>
                </a:solidFill>
              </a:rPr>
              <a:t> in </a:t>
            </a:r>
            <a:r>
              <a:rPr lang="de-DE" altLang="de-DE" b="1" i="1" dirty="0" err="1" smtClean="0">
                <a:solidFill>
                  <a:srgbClr val="003366"/>
                </a:solidFill>
              </a:rPr>
              <a:t>order</a:t>
            </a:r>
            <a:r>
              <a:rPr lang="de-DE" altLang="de-DE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b="1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b="1" i="1" dirty="0" smtClean="0">
                <a:solidFill>
                  <a:srgbClr val="003366"/>
                </a:solidFill>
              </a:rPr>
              <a:t>…“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b="1" dirty="0" smtClean="0">
                <a:solidFill>
                  <a:srgbClr val="003366"/>
                </a:solidFill>
              </a:rPr>
              <a:t> not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enough</a:t>
            </a:r>
            <a:endParaRPr lang="de-DE" altLang="de-DE" sz="2000" b="1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107504" y="692696"/>
            <a:ext cx="8568952" cy="1088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An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experiment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2000" dirty="0">
                <a:solidFill>
                  <a:srgbClr val="003366"/>
                </a:solidFill>
              </a:rPr>
              <a:t>,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br>
              <a:rPr lang="de-DE" altLang="de-DE" sz="2000" dirty="0" smtClean="0">
                <a:solidFill>
                  <a:srgbClr val="003366"/>
                </a:solidFill>
              </a:rPr>
            </a:br>
            <a:r>
              <a:rPr lang="de-DE" altLang="de-DE" sz="2000" dirty="0" err="1" smtClean="0">
                <a:solidFill>
                  <a:srgbClr val="003366"/>
                </a:solidFill>
              </a:rPr>
              <a:t>need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carefully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specifically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designed</a:t>
            </a:r>
            <a:r>
              <a:rPr lang="de-DE" altLang="de-DE" sz="2000" dirty="0" smtClean="0">
                <a:solidFill>
                  <a:srgbClr val="003366"/>
                </a:solidFill>
              </a:rPr>
              <a:t/>
            </a:r>
            <a:br>
              <a:rPr lang="de-DE" altLang="de-DE" sz="2000" dirty="0" smtClean="0">
                <a:solidFill>
                  <a:srgbClr val="003366"/>
                </a:solidFill>
              </a:rPr>
            </a:b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minimize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interference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unknown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factors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question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&amp;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answer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539552" y="4220419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playing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after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experiment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starts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control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 	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never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play</a:t>
            </a:r>
            <a:r>
              <a:rPr lang="de-DE" altLang="de-DE" sz="1800" dirty="0" smtClean="0">
                <a:solidFill>
                  <a:srgbClr val="003366"/>
                </a:solidFill>
              </a:rPr>
              <a:t> at all</a:t>
            </a:r>
            <a:r>
              <a:rPr lang="de-DE" altLang="de-DE" sz="1400" dirty="0" smtClean="0">
                <a:solidFill>
                  <a:srgbClr val="003366"/>
                </a:solidFill>
              </a:rPr>
              <a:t> 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400" dirty="0" smtClean="0">
                <a:solidFill>
                  <a:srgbClr val="003366"/>
                </a:solidFill>
              </a:rPr>
              <a:t> a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similar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experiment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stopping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made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115616" y="4786314"/>
            <a:ext cx="705678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i="1" dirty="0" err="1" smtClean="0">
                <a:solidFill>
                  <a:srgbClr val="003366"/>
                </a:solidFill>
              </a:rPr>
              <a:t>otherwise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cancer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not „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caused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“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nor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„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prevented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“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an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action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539552" y="3573016"/>
            <a:ext cx="845113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sample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population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needs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randomized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into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control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35496" y="3214761"/>
            <a:ext cx="885698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watching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football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cause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hair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loss</a:t>
            </a:r>
            <a:r>
              <a:rPr lang="de-DE" altLang="de-DE" sz="2000" dirty="0" smtClean="0">
                <a:solidFill>
                  <a:srgbClr val="003366"/>
                </a:solidFill>
              </a:rPr>
              <a:t>?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1115616" y="3861048"/>
            <a:ext cx="763284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i="1" dirty="0" err="1" smtClean="0">
                <a:solidFill>
                  <a:srgbClr val="003366"/>
                </a:solidFill>
              </a:rPr>
              <a:t>otherwise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properties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either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groups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could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influence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result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539552" y="5148139"/>
            <a:ext cx="845113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population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unaware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400" dirty="0">
                <a:solidFill>
                  <a:srgbClr val="003366"/>
                </a:solidFill>
              </a:rPr>
              <a:t>(</a:t>
            </a:r>
            <a:r>
              <a:rPr lang="de-DE" altLang="de-DE" sz="1400" dirty="0" err="1">
                <a:solidFill>
                  <a:srgbClr val="003366"/>
                </a:solidFill>
              </a:rPr>
              <a:t>of</a:t>
            </a:r>
            <a:r>
              <a:rPr lang="de-DE" altLang="de-DE" sz="1400" dirty="0">
                <a:solidFill>
                  <a:srgbClr val="003366"/>
                </a:solidFill>
              </a:rPr>
              <a:t> </a:t>
            </a:r>
            <a:r>
              <a:rPr lang="de-DE" altLang="de-DE" sz="1400" dirty="0" err="1">
                <a:solidFill>
                  <a:srgbClr val="003366"/>
                </a:solidFill>
              </a:rPr>
              <a:t>the</a:t>
            </a:r>
            <a:r>
              <a:rPr lang="de-DE" altLang="de-DE" sz="1400" dirty="0">
                <a:solidFill>
                  <a:srgbClr val="003366"/>
                </a:solidFill>
              </a:rPr>
              <a:t> </a:t>
            </a:r>
            <a:r>
              <a:rPr lang="de-DE" altLang="de-DE" sz="1400" dirty="0" err="1">
                <a:solidFill>
                  <a:srgbClr val="003366"/>
                </a:solidFill>
              </a:rPr>
              <a:t>experiment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ethically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possible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1115616" y="5436171"/>
            <a:ext cx="763284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i="1" dirty="0" err="1" smtClean="0">
                <a:solidFill>
                  <a:srgbClr val="003366"/>
                </a:solidFill>
              </a:rPr>
              <a:t>otherwise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beliefs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expectations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population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could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influence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result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539552" y="5804595"/>
            <a:ext cx="878497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experimenters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unaware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functionally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possible</a:t>
            </a:r>
            <a:r>
              <a:rPr lang="de-DE" altLang="de-DE" sz="1800" dirty="0">
                <a:solidFill>
                  <a:srgbClr val="003366"/>
                </a:solidFill>
              </a:rPr>
              <a:t>.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1115616" y="6092627"/>
            <a:ext cx="763284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i="1" dirty="0" err="1" smtClean="0">
                <a:solidFill>
                  <a:srgbClr val="003366"/>
                </a:solidFill>
              </a:rPr>
              <a:t>otherwise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beliefs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expectations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experimenter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could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influence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i="1" dirty="0" err="1" smtClean="0">
                <a:solidFill>
                  <a:srgbClr val="003366"/>
                </a:solidFill>
              </a:rPr>
              <a:t>result</a:t>
            </a:r>
            <a:r>
              <a:rPr lang="de-DE" altLang="de-DE" sz="1600" i="1" dirty="0" smtClean="0">
                <a:solidFill>
                  <a:srgbClr val="003366"/>
                </a:solidFill>
              </a:rPr>
              <a:t> 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251520" y="6418656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solidFill>
                  <a:srgbClr val="003366"/>
                </a:solidFill>
              </a:rPr>
              <a:t>All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known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cause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problems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in different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scenarios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addressed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!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467544" y="1700808"/>
            <a:ext cx="871296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b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>
                <a:solidFill>
                  <a:srgbClr val="003366"/>
                </a:solidFill>
              </a:rPr>
              <a:t>be</a:t>
            </a:r>
            <a:r>
              <a:rPr lang="de-DE" altLang="de-DE" sz="1400" b="1" dirty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>
                <a:solidFill>
                  <a:srgbClr val="003366"/>
                </a:solidFill>
              </a:rPr>
              <a:t>aware</a:t>
            </a:r>
            <a:r>
              <a:rPr lang="de-DE" altLang="de-DE" sz="1400" b="1" dirty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>
                <a:solidFill>
                  <a:srgbClr val="003366"/>
                </a:solidFill>
              </a:rPr>
              <a:t>of</a:t>
            </a:r>
            <a:r>
              <a:rPr lang="de-DE" altLang="de-DE" sz="1400" b="1" dirty="0">
                <a:solidFill>
                  <a:srgbClr val="003366"/>
                </a:solidFill>
              </a:rPr>
              <a:t> </a:t>
            </a:r>
            <a:r>
              <a:rPr lang="de-DE" altLang="de-DE" sz="1400" b="1" dirty="0" err="1">
                <a:solidFill>
                  <a:srgbClr val="003366"/>
                </a:solidFill>
              </a:rPr>
              <a:t>this</a:t>
            </a:r>
            <a:r>
              <a:rPr lang="de-DE" altLang="de-DE" sz="1400" dirty="0">
                <a:solidFill>
                  <a:srgbClr val="003366"/>
                </a:solidFill>
              </a:rPr>
              <a:t> </a:t>
            </a:r>
            <a:r>
              <a:rPr lang="de-DE" altLang="de-DE" sz="1400" dirty="0" err="1">
                <a:solidFill>
                  <a:srgbClr val="003366"/>
                </a:solidFill>
              </a:rPr>
              <a:t>when</a:t>
            </a:r>
            <a:r>
              <a:rPr lang="de-DE" altLang="de-DE" sz="1400" dirty="0">
                <a:solidFill>
                  <a:srgbClr val="003366"/>
                </a:solidFill>
              </a:rPr>
              <a:t> </a:t>
            </a:r>
            <a:r>
              <a:rPr lang="de-DE" altLang="de-DE" sz="1400" dirty="0" err="1">
                <a:solidFill>
                  <a:srgbClr val="003366"/>
                </a:solidFill>
              </a:rPr>
              <a:t>analyzing</a:t>
            </a:r>
            <a:r>
              <a:rPr lang="de-DE" altLang="de-DE" sz="1400" dirty="0">
                <a:solidFill>
                  <a:srgbClr val="003366"/>
                </a:solidFill>
              </a:rPr>
              <a:t> </a:t>
            </a:r>
            <a:r>
              <a:rPr lang="de-DE" altLang="de-DE" sz="1400" dirty="0" err="1">
                <a:solidFill>
                  <a:srgbClr val="003366"/>
                </a:solidFill>
              </a:rPr>
              <a:t>data</a:t>
            </a:r>
            <a:r>
              <a:rPr lang="de-DE" altLang="de-DE" sz="1400" dirty="0" smtClean="0">
                <a:solidFill>
                  <a:srgbClr val="003366"/>
                </a:solidFill>
              </a:rPr>
              <a:t>. </a:t>
            </a:r>
            <a:r>
              <a:rPr lang="de-DE" altLang="de-DE" sz="1400" dirty="0" smtClean="0">
                <a:solidFill>
                  <a:srgbClr val="003366"/>
                </a:solidFill>
              </a:rPr>
              <a:t>„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1400" dirty="0" smtClean="0">
                <a:solidFill>
                  <a:srgbClr val="003366"/>
                </a:solidFill>
              </a:rPr>
              <a:t>“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discussed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400" dirty="0" smtClean="0">
                <a:solidFill>
                  <a:srgbClr val="003366"/>
                </a:solidFill>
              </a:rPr>
              <a:t> in STAT2002,3005,3008,7002,M002.</a:t>
            </a:r>
            <a:endParaRPr lang="de-DE" altLang="de-DE" sz="14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37677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21" grpId="0"/>
      <p:bldP spid="23" grpId="0"/>
      <p:bldP spid="24" grpId="0"/>
      <p:bldP spid="18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548680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An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from</a:t>
            </a:r>
            <a:r>
              <a:rPr lang="de-DE" altLang="de-DE" b="1" dirty="0" smtClean="0">
                <a:solidFill>
                  <a:srgbClr val="003366"/>
                </a:solidFill>
              </a:rPr>
              <a:t> last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year‘s</a:t>
            </a:r>
            <a:r>
              <a:rPr lang="de-DE" altLang="de-DE" b="1" dirty="0" smtClean="0">
                <a:solidFill>
                  <a:srgbClr val="003366"/>
                </a:solidFill>
              </a:rPr>
              <a:t> ICA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453904" y="5484136"/>
            <a:ext cx="390207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Cum hoc 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non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est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propter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hoc!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-36512" y="5966048"/>
            <a:ext cx="8964488" cy="84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000" b="1" i="1" dirty="0" smtClean="0">
                <a:solidFill>
                  <a:srgbClr val="003366"/>
                </a:solidFill>
              </a:rPr>
              <a:t>An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association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not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imply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causation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!</a:t>
            </a:r>
            <a:br>
              <a:rPr lang="de-DE" altLang="de-DE" sz="2000" b="1" i="1" dirty="0" smtClean="0">
                <a:solidFill>
                  <a:srgbClr val="003366"/>
                </a:solidFill>
              </a:rPr>
            </a:br>
            <a:r>
              <a:rPr lang="de-DE" altLang="de-DE" sz="2000" b="1" i="1" dirty="0" smtClean="0">
                <a:solidFill>
                  <a:srgbClr val="003366"/>
                </a:solidFill>
              </a:rPr>
              <a:t>Even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hypothesized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influetial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467544" y="2496808"/>
            <a:ext cx="19578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95% CI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mean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cxnSp>
        <p:nvCxnSpPr>
          <p:cNvPr id="3" name="Gerade Verbindung 2"/>
          <p:cNvCxnSpPr/>
          <p:nvPr/>
        </p:nvCxnSpPr>
        <p:spPr>
          <a:xfrm>
            <a:off x="467544" y="1700808"/>
            <a:ext cx="698477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741936" y="3740400"/>
            <a:ext cx="786251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So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handing</a:t>
            </a:r>
            <a:r>
              <a:rPr lang="de-DE" altLang="de-DE" sz="2000" dirty="0" smtClean="0">
                <a:solidFill>
                  <a:srgbClr val="003366"/>
                </a:solidFill>
              </a:rPr>
              <a:t> out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coupons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increases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customers</a:t>
            </a:r>
            <a:r>
              <a:rPr lang="de-DE" altLang="de-DE" sz="2000" dirty="0" smtClean="0">
                <a:solidFill>
                  <a:srgbClr val="003366"/>
                </a:solidFill>
              </a:rPr>
              <a:t>‘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spending</a:t>
            </a:r>
            <a:r>
              <a:rPr lang="de-DE" altLang="de-DE" sz="2000" dirty="0" smtClean="0">
                <a:solidFill>
                  <a:srgbClr val="003366"/>
                </a:solidFill>
              </a:rPr>
              <a:t>“</a:t>
            </a: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741936" y="3242160"/>
            <a:ext cx="7488832" cy="37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„Customers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spend</a:t>
            </a:r>
            <a:r>
              <a:rPr lang="de-DE" altLang="de-DE" sz="2000" dirty="0" smtClean="0">
                <a:solidFill>
                  <a:srgbClr val="003366"/>
                </a:solidFill>
              </a:rPr>
              <a:t> (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significantly</a:t>
            </a:r>
            <a:r>
              <a:rPr lang="de-DE" altLang="de-DE" sz="2000" dirty="0" smtClean="0">
                <a:solidFill>
                  <a:srgbClr val="003366"/>
                </a:solidFill>
              </a:rPr>
              <a:t>)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less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2000" dirty="0" smtClean="0">
                <a:solidFill>
                  <a:srgbClr val="003366"/>
                </a:solidFill>
              </a:rPr>
              <a:t> not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using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coupon</a:t>
            </a:r>
            <a:r>
              <a:rPr lang="de-DE" altLang="de-DE" sz="2000" dirty="0" smtClean="0">
                <a:solidFill>
                  <a:srgbClr val="003366"/>
                </a:solidFill>
              </a:rPr>
              <a:t>.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>
            <a:off x="683568" y="3697576"/>
            <a:ext cx="698477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411760" y="1196752"/>
            <a:ext cx="0" cy="1800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2838552" y="1268760"/>
            <a:ext cx="151742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coupon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5004048" y="1268760"/>
            <a:ext cx="208823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Without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coupon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cxnSp>
        <p:nvCxnSpPr>
          <p:cNvPr id="25" name="Gerade Verbindung 24"/>
          <p:cNvCxnSpPr/>
          <p:nvPr/>
        </p:nvCxnSpPr>
        <p:spPr>
          <a:xfrm>
            <a:off x="4644008" y="1196752"/>
            <a:ext cx="0" cy="1800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3118200" y="1916832"/>
            <a:ext cx="80572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2734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5580112" y="1916832"/>
            <a:ext cx="108012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1260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453904" y="1753360"/>
            <a:ext cx="19578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purchase</a:t>
            </a:r>
            <a:r>
              <a:rPr lang="de-DE" altLang="de-DE" sz="1800" dirty="0" smtClean="0">
                <a:solidFill>
                  <a:srgbClr val="003366"/>
                </a:solidFill>
              </a:rPr>
              <a:t/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     in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bolívar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cxnSp>
        <p:nvCxnSpPr>
          <p:cNvPr id="35" name="Gerade Verbindung 34"/>
          <p:cNvCxnSpPr/>
          <p:nvPr/>
        </p:nvCxnSpPr>
        <p:spPr>
          <a:xfrm>
            <a:off x="467544" y="2424800"/>
            <a:ext cx="698477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2771800" y="2496808"/>
            <a:ext cx="15841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[2283,3623]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5292080" y="2496808"/>
            <a:ext cx="158417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[965,1694]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741936" y="4830248"/>
            <a:ext cx="7862512" cy="422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So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customers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coupons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often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spend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2000" dirty="0" smtClean="0">
                <a:solidFill>
                  <a:srgbClr val="003366"/>
                </a:solidFill>
              </a:rPr>
              <a:t>.“</a:t>
            </a: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741936" y="4388472"/>
            <a:ext cx="7488832" cy="412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„Customers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spend</a:t>
            </a:r>
            <a:r>
              <a:rPr lang="de-DE" altLang="de-DE" sz="2000" dirty="0" smtClean="0">
                <a:solidFill>
                  <a:srgbClr val="003366"/>
                </a:solidFill>
              </a:rPr>
              <a:t> (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significantly</a:t>
            </a:r>
            <a:r>
              <a:rPr lang="de-DE" altLang="de-DE" sz="2000" dirty="0" smtClean="0">
                <a:solidFill>
                  <a:srgbClr val="003366"/>
                </a:solidFill>
              </a:rPr>
              <a:t>)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using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coupon</a:t>
            </a:r>
            <a:r>
              <a:rPr lang="de-DE" altLang="de-DE" sz="2000" dirty="0" smtClean="0">
                <a:solidFill>
                  <a:srgbClr val="003366"/>
                </a:solidFill>
              </a:rPr>
              <a:t>.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cxnSp>
        <p:nvCxnSpPr>
          <p:cNvPr id="43" name="Gerade Verbindung 42"/>
          <p:cNvCxnSpPr/>
          <p:nvPr/>
        </p:nvCxnSpPr>
        <p:spPr>
          <a:xfrm>
            <a:off x="683568" y="4810792"/>
            <a:ext cx="6984776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7" grpId="0"/>
      <p:bldP spid="18" grpId="0"/>
      <p:bldP spid="24" grpId="0"/>
      <p:bldP spid="27" grpId="0"/>
      <p:bldP spid="19" grpId="0"/>
      <p:bldP spid="21" grpId="0"/>
      <p:bldP spid="29" grpId="0"/>
      <p:bldP spid="30" grpId="0"/>
      <p:bldP spid="28" grpId="0"/>
      <p:bldP spid="38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251520" y="2781300"/>
            <a:ext cx="7337822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err="1" smtClean="0"/>
              <a:t>Advanced</a:t>
            </a:r>
            <a:r>
              <a:rPr lang="de-DE" altLang="de-DE" sz="4800" dirty="0" smtClean="0"/>
              <a:t/>
            </a:r>
            <a:br>
              <a:rPr lang="de-DE" altLang="de-DE" sz="4800" dirty="0" smtClean="0"/>
            </a:br>
            <a:r>
              <a:rPr lang="de-DE" altLang="de-DE" sz="4800" dirty="0" err="1" smtClean="0"/>
              <a:t>data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manipulation</a:t>
            </a:r>
            <a:endParaRPr lang="de-DE" altLang="de-DE" sz="6600" dirty="0" smtClean="0"/>
          </a:p>
        </p:txBody>
      </p:sp>
      <p:grpSp>
        <p:nvGrpSpPr>
          <p:cNvPr id="7" name="Gruppieren 6"/>
          <p:cNvGrpSpPr/>
          <p:nvPr/>
        </p:nvGrpSpPr>
        <p:grpSpPr>
          <a:xfrm>
            <a:off x="7236296" y="1988840"/>
            <a:ext cx="1440160" cy="1104449"/>
            <a:chOff x="1691680" y="836712"/>
            <a:chExt cx="1440160" cy="1104449"/>
          </a:xfrm>
        </p:grpSpPr>
        <p:sp>
          <p:nvSpPr>
            <p:cNvPr id="8" name="Flussdiagramm: Mehrere Dokumente 7"/>
            <p:cNvSpPr/>
            <p:nvPr/>
          </p:nvSpPr>
          <p:spPr>
            <a:xfrm>
              <a:off x="1691680" y="836712"/>
              <a:ext cx="1440160" cy="1104449"/>
            </a:xfrm>
            <a:prstGeom prst="flowChartMultidocument">
              <a:avLst/>
            </a:prstGeom>
            <a:solidFill>
              <a:srgbClr val="7FA1AC"/>
            </a:solidFill>
            <a:ln w="25400" cap="flat" cmpd="sng" algn="ctr">
              <a:solidFill>
                <a:srgbClr val="7FA1A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834572" y="1196752"/>
              <a:ext cx="1009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0" name="Gerade Verbindung mit Pfeil 9"/>
          <p:cNvCxnSpPr/>
          <p:nvPr/>
        </p:nvCxnSpPr>
        <p:spPr>
          <a:xfrm>
            <a:off x="7928789" y="3229663"/>
            <a:ext cx="0" cy="253858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grpSp>
        <p:nvGrpSpPr>
          <p:cNvPr id="12" name="Gruppieren 11"/>
          <p:cNvGrpSpPr/>
          <p:nvPr/>
        </p:nvGrpSpPr>
        <p:grpSpPr>
          <a:xfrm>
            <a:off x="7020272" y="3573016"/>
            <a:ext cx="1728192" cy="1440160"/>
            <a:chOff x="1258842" y="2393557"/>
            <a:chExt cx="1728192" cy="1440160"/>
          </a:xfrm>
        </p:grpSpPr>
        <p:sp>
          <p:nvSpPr>
            <p:cNvPr id="13" name="Legende mit Pfeil in vier Richtungen 12"/>
            <p:cNvSpPr/>
            <p:nvPr/>
          </p:nvSpPr>
          <p:spPr>
            <a:xfrm>
              <a:off x="1258842" y="2393557"/>
              <a:ext cx="1728192" cy="1440160"/>
            </a:xfrm>
            <a:prstGeom prst="quadArrowCallout">
              <a:avLst>
                <a:gd name="adj1" fmla="val 18515"/>
                <a:gd name="adj2" fmla="val 37001"/>
                <a:gd name="adj3" fmla="val 11577"/>
                <a:gd name="adj4" fmla="val 45279"/>
              </a:avLst>
            </a:prstGeom>
            <a:solidFill>
              <a:srgbClr val="003C50">
                <a:lumMod val="25000"/>
                <a:lumOff val="75000"/>
              </a:srgbClr>
            </a:solidFill>
            <a:ln w="25400" cap="flat" cmpd="sng" algn="ctr">
              <a:solidFill>
                <a:srgbClr val="009E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445505" y="2927233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</a:rPr>
                <a:t>Exploration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3101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01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Joining</a:t>
            </a:r>
            <a:r>
              <a:rPr lang="de-DE" altLang="de-DE" sz="3600" dirty="0" smtClean="0"/>
              <a:t> multiple </a:t>
            </a:r>
            <a:r>
              <a:rPr lang="de-DE" altLang="de-DE" sz="3600" dirty="0" err="1" smtClean="0"/>
              <a:t>data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sets</a:t>
            </a:r>
            <a:endParaRPr lang="de-DE" altLang="de-DE" sz="3600" dirty="0" smtClean="0"/>
          </a:p>
        </p:txBody>
      </p:sp>
      <p:sp>
        <p:nvSpPr>
          <p:cNvPr id="26" name="Flussdiagramm: Mehrere Dokumente 25"/>
          <p:cNvSpPr/>
          <p:nvPr/>
        </p:nvSpPr>
        <p:spPr>
          <a:xfrm>
            <a:off x="971600" y="1820495"/>
            <a:ext cx="1440160" cy="1248465"/>
          </a:xfrm>
          <a:prstGeom prst="flowChartMultidocument">
            <a:avLst/>
          </a:prstGeom>
          <a:solidFill>
            <a:srgbClr val="7FA1AC"/>
          </a:solidFill>
          <a:ln w="25400" cap="flat" cmpd="sng" algn="ctr">
            <a:solidFill>
              <a:srgbClr val="7FA1A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1005184" y="2020778"/>
            <a:ext cx="119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authors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Flussdiagramm: Mehrere Dokumente 28"/>
          <p:cNvSpPr/>
          <p:nvPr/>
        </p:nvSpPr>
        <p:spPr>
          <a:xfrm>
            <a:off x="2771800" y="1820495"/>
            <a:ext cx="1440160" cy="1248465"/>
          </a:xfrm>
          <a:prstGeom prst="flowChartMultidocument">
            <a:avLst/>
          </a:prstGeom>
          <a:solidFill>
            <a:srgbClr val="7FA1AC"/>
          </a:solidFill>
          <a:ln w="25400" cap="flat" cmpd="sng" algn="ctr">
            <a:solidFill>
              <a:srgbClr val="7FA1A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805385" y="2020778"/>
            <a:ext cx="119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books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539552" y="1196752"/>
            <a:ext cx="76328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get</a:t>
            </a:r>
            <a:r>
              <a:rPr lang="de-DE" altLang="de-DE" sz="1800" dirty="0" smtClean="0">
                <a:solidFill>
                  <a:srgbClr val="003366"/>
                </a:solidFill>
              </a:rPr>
              <a:t> informative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covariates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1800" dirty="0" smtClean="0">
                <a:solidFill>
                  <a:srgbClr val="003366"/>
                </a:solidFill>
              </a:rPr>
              <a:t> 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sets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set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899592" y="2329424"/>
            <a:ext cx="772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name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975512" y="2554887"/>
            <a:ext cx="1076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nationality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2804896" y="2564904"/>
            <a:ext cx="91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booktitle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2804896" y="2339152"/>
            <a:ext cx="912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author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5364088" y="1748487"/>
            <a:ext cx="2664296" cy="1248465"/>
            <a:chOff x="5364088" y="1748487"/>
            <a:chExt cx="2664296" cy="1248465"/>
          </a:xfrm>
        </p:grpSpPr>
        <p:sp>
          <p:nvSpPr>
            <p:cNvPr id="32" name="Flussdiagramm: Mehrere Dokumente 31"/>
            <p:cNvSpPr/>
            <p:nvPr/>
          </p:nvSpPr>
          <p:spPr>
            <a:xfrm>
              <a:off x="5364088" y="1748487"/>
              <a:ext cx="1440160" cy="1248465"/>
            </a:xfrm>
            <a:prstGeom prst="flowChartMultidocument">
              <a:avLst/>
            </a:prstGeom>
            <a:solidFill>
              <a:srgbClr val="7FA1AC"/>
            </a:solidFill>
            <a:ln w="25400" cap="flat" cmpd="sng" algn="ctr">
              <a:solidFill>
                <a:srgbClr val="7FA1A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Flussdiagramm: Mehrere Dokumente 30"/>
            <p:cNvSpPr/>
            <p:nvPr/>
          </p:nvSpPr>
          <p:spPr>
            <a:xfrm>
              <a:off x="6588224" y="1748487"/>
              <a:ext cx="1440160" cy="1248465"/>
            </a:xfrm>
            <a:prstGeom prst="flowChartMultidocument">
              <a:avLst/>
            </a:prstGeom>
            <a:solidFill>
              <a:srgbClr val="7FA1AC"/>
            </a:solidFill>
            <a:ln w="25400" cap="flat" cmpd="sng" algn="ctr">
              <a:solidFill>
                <a:srgbClr val="7FA1A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5508104" y="1916832"/>
              <a:ext cx="22322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Miriam Fixed" pitchFamily="49" charset="-79"/>
                  <a:cs typeface="Miriam Fixed" pitchFamily="49" charset="-79"/>
                </a:rPr>
                <a:t>merged_frame</a:t>
              </a:r>
              <a:endParaRPr kumimoji="0" lang="en-GB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5795893" y="2276872"/>
              <a:ext cx="16369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name = author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5377728" y="2535720"/>
              <a:ext cx="1076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nationality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6650504" y="2535720"/>
              <a:ext cx="9127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booktitle</a:t>
              </a:r>
              <a:endPara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2" name="Gerade Verbindung mit Pfeil 41"/>
          <p:cNvCxnSpPr/>
          <p:nvPr/>
        </p:nvCxnSpPr>
        <p:spPr>
          <a:xfrm>
            <a:off x="4499992" y="2420888"/>
            <a:ext cx="5040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857488" y="3243754"/>
            <a:ext cx="119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authors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4702862" y="3211176"/>
            <a:ext cx="1190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books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613086"/>
            <a:ext cx="30289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0" r="13031"/>
          <a:stretch/>
        </p:blipFill>
        <p:spPr bwMode="auto">
          <a:xfrm>
            <a:off x="4355976" y="3611286"/>
            <a:ext cx="4788024" cy="1504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323528" y="5118716"/>
            <a:ext cx="921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merged_frame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 &lt;- merge(</a:t>
            </a:r>
            <a:r>
              <a:rPr kumimoji="0" lang="en-GB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authors,books,by.x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=</a:t>
            </a:r>
            <a:r>
              <a:rPr lang="en-GB" altLang="de-DE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name</a:t>
            </a:r>
            <a:r>
              <a:rPr lang="en-GB" altLang="de-DE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en-GB" altLang="de-DE" b="1" dirty="0" smtClean="0">
                <a:latin typeface="Miriam Fixed" pitchFamily="49" charset="-79"/>
                <a:cs typeface="Miriam Fixed" pitchFamily="49" charset="-79"/>
              </a:rPr>
              <a:t>,</a:t>
            </a:r>
            <a:r>
              <a:rPr lang="en-GB" altLang="de-DE" b="1" dirty="0" err="1" smtClean="0">
                <a:latin typeface="Miriam Fixed" pitchFamily="49" charset="-79"/>
                <a:cs typeface="Miriam Fixed" pitchFamily="49" charset="-79"/>
              </a:rPr>
              <a:t>by.y</a:t>
            </a:r>
            <a:r>
              <a:rPr lang="en-GB" altLang="de-DE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en-GB" altLang="de-DE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en-GB" altLang="de-DE" b="1" dirty="0" smtClean="0">
                <a:latin typeface="Miriam Fixed" pitchFamily="49" charset="-79"/>
                <a:cs typeface="Miriam Fixed" pitchFamily="49" charset="-79"/>
              </a:rPr>
              <a:t>author</a:t>
            </a:r>
            <a:r>
              <a:rPr lang="en-GB" altLang="de-DE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en-GB" altLang="de-DE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27" y="5470351"/>
            <a:ext cx="70961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39988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29" grpId="0" animBg="1"/>
      <p:bldP spid="30" grpId="0"/>
      <p:bldP spid="35" grpId="0"/>
      <p:bldP spid="36" grpId="0"/>
      <p:bldP spid="37" grpId="0"/>
      <p:bldP spid="38" grpId="0"/>
      <p:bldP spid="43" grpId="0"/>
      <p:bldP spid="44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ussdiagramm: Mehrere Dokumente 4"/>
          <p:cNvSpPr/>
          <p:nvPr/>
        </p:nvSpPr>
        <p:spPr>
          <a:xfrm>
            <a:off x="1499677" y="1700808"/>
            <a:ext cx="1742594" cy="1248465"/>
          </a:xfrm>
          <a:prstGeom prst="flowChartMultidocument">
            <a:avLst/>
          </a:prstGeom>
          <a:solidFill>
            <a:srgbClr val="7FA1AC"/>
          </a:solidFill>
          <a:ln w="25400" cap="flat" cmpd="sng" algn="ctr">
            <a:solidFill>
              <a:srgbClr val="7FA1A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475656" y="1950364"/>
            <a:ext cx="147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chickens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7" name="Flussdiagramm: Dokument 6"/>
          <p:cNvSpPr/>
          <p:nvPr/>
        </p:nvSpPr>
        <p:spPr>
          <a:xfrm>
            <a:off x="5364088" y="1988840"/>
            <a:ext cx="1629326" cy="100811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01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Aggregation </a:t>
            </a:r>
            <a:r>
              <a:rPr lang="de-DE" altLang="de-DE" sz="3600" dirty="0" err="1" smtClean="0"/>
              <a:t>of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data</a:t>
            </a:r>
            <a:endParaRPr lang="de-DE" altLang="de-DE" sz="3600" dirty="0" smtClean="0"/>
          </a:p>
        </p:txBody>
      </p:sp>
      <p:sp>
        <p:nvSpPr>
          <p:cNvPr id="2" name="Flussdiagramm: Dokument 1"/>
          <p:cNvSpPr/>
          <p:nvPr/>
        </p:nvSpPr>
        <p:spPr>
          <a:xfrm>
            <a:off x="5076056" y="2224320"/>
            <a:ext cx="1629326" cy="100811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lussdiagramm: Mehrere Dokumente 2"/>
          <p:cNvSpPr/>
          <p:nvPr/>
        </p:nvSpPr>
        <p:spPr>
          <a:xfrm>
            <a:off x="990196" y="2146983"/>
            <a:ext cx="1742594" cy="1248465"/>
          </a:xfrm>
          <a:prstGeom prst="flowChartMultidocument">
            <a:avLst/>
          </a:prstGeom>
          <a:solidFill>
            <a:srgbClr val="7FA1AC"/>
          </a:solidFill>
          <a:ln w="25400" cap="flat" cmpd="sng" algn="ctr">
            <a:solidFill>
              <a:srgbClr val="7FA1A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966175" y="2397500"/>
            <a:ext cx="147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chickens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cxnSp>
        <p:nvCxnSpPr>
          <p:cNvPr id="8" name="Gerade Verbindung mit Pfeil 7"/>
          <p:cNvCxnSpPr/>
          <p:nvPr/>
        </p:nvCxnSpPr>
        <p:spPr>
          <a:xfrm>
            <a:off x="3593100" y="2636912"/>
            <a:ext cx="11885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539552" y="1196752"/>
            <a:ext cx="76328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combine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information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1800" dirty="0" smtClean="0">
                <a:solidFill>
                  <a:srgbClr val="003366"/>
                </a:solidFill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points</a:t>
            </a:r>
            <a:r>
              <a:rPr lang="de-DE" altLang="de-DE" sz="1800" dirty="0" smtClean="0">
                <a:solidFill>
                  <a:srgbClr val="003366"/>
                </a:solidFill>
              </a:rPr>
              <a:t> 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point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076606" y="2747376"/>
            <a:ext cx="772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weight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133070" y="2982567"/>
            <a:ext cx="1076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feed 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Geschweifte Klammer rechts 3"/>
          <p:cNvSpPr/>
          <p:nvPr/>
        </p:nvSpPr>
        <p:spPr>
          <a:xfrm rot="2921243">
            <a:off x="2587886" y="2991764"/>
            <a:ext cx="256810" cy="4972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feld 13"/>
          <p:cNvSpPr txBox="1"/>
          <p:nvPr/>
        </p:nvSpPr>
        <p:spPr>
          <a:xfrm>
            <a:off x="2703704" y="3327808"/>
            <a:ext cx="208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feed  = soybean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Geschweifte Klammer rechts 14"/>
          <p:cNvSpPr/>
          <p:nvPr/>
        </p:nvSpPr>
        <p:spPr>
          <a:xfrm rot="2921243">
            <a:off x="3072486" y="2497436"/>
            <a:ext cx="256810" cy="49729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feld 15"/>
          <p:cNvSpPr txBox="1"/>
          <p:nvPr/>
        </p:nvSpPr>
        <p:spPr>
          <a:xfrm>
            <a:off x="3135752" y="2833480"/>
            <a:ext cx="208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feed  = </a:t>
            </a:r>
            <a:r>
              <a:rPr kumimoji="0" lang="en-GB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horsebean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5109641" y="2257852"/>
            <a:ext cx="147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kern="0" dirty="0" err="1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ch_food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095269" y="2564904"/>
            <a:ext cx="1492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mean(weight)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223984" y="2833191"/>
            <a:ext cx="1076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feed 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6300192" y="3068960"/>
            <a:ext cx="208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feed  = soybean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6952176" y="2689175"/>
            <a:ext cx="208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feed  = </a:t>
            </a:r>
            <a:r>
              <a:rPr kumimoji="0" lang="en-GB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horsebean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824490" y="3645024"/>
            <a:ext cx="187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chickens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" b="83591"/>
          <a:stretch/>
        </p:blipFill>
        <p:spPr bwMode="auto">
          <a:xfrm>
            <a:off x="755576" y="3985648"/>
            <a:ext cx="1904438" cy="59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feld 25"/>
          <p:cNvSpPr txBox="1"/>
          <p:nvPr/>
        </p:nvSpPr>
        <p:spPr>
          <a:xfrm>
            <a:off x="539552" y="4643844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ch_food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 &lt;-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 aggregate(</a:t>
            </a:r>
            <a:r>
              <a:rPr kumimoji="0" lang="en-GB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weight~feed,data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=</a:t>
            </a:r>
            <a:r>
              <a:rPr kumimoji="0" lang="en-GB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chickens,mean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)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591" y="3800475"/>
            <a:ext cx="187642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755576" y="4941168"/>
            <a:ext cx="763284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aggregates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„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weight</a:t>
            </a:r>
            <a:r>
              <a:rPr lang="de-DE" altLang="de-DE" sz="1800" dirty="0" smtClean="0">
                <a:solidFill>
                  <a:srgbClr val="003366"/>
                </a:solidFill>
              </a:rPr>
              <a:t>“ variable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800" dirty="0" smtClean="0">
                <a:solidFill>
                  <a:srgbClr val="003366"/>
                </a:solidFill>
              </a:rPr>
              <a:t> w.r.t.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feed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stratum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971600" y="5229200"/>
            <a:ext cx="806489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i.e.,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computed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feed</a:t>
            </a:r>
            <a:r>
              <a:rPr lang="de-DE" altLang="de-DE" sz="1600" dirty="0" smtClean="0">
                <a:solidFill>
                  <a:srgbClr val="003366"/>
                </a:solidFill>
              </a:rPr>
              <a:t> =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sth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ch_food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contains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each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feed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mean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0663" y="3356992"/>
            <a:ext cx="196215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5397673" y="3645024"/>
            <a:ext cx="1478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kern="0" dirty="0" err="1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ch_food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539552" y="557994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cbind</a:t>
            </a:r>
            <a:r>
              <a:rPr kumimoji="0" lang="en-GB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(varname1,varname2)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3980392" y="5569784"/>
            <a:ext cx="381642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makes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joint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 out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two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539552" y="6300028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aggregate(</a:t>
            </a:r>
            <a:r>
              <a:rPr kumimoji="0" lang="en-GB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cbind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GB" b="1" kern="0" dirty="0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var1,var2)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~byvar1+byvar2,</a:t>
            </a:r>
            <a:r>
              <a:rPr lang="de-DE" altLang="de-DE" dirty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etc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)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323528" y="5949280"/>
            <a:ext cx="641262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many</a:t>
            </a:r>
            <a:r>
              <a:rPr lang="de-DE" altLang="de-DE" sz="1800" dirty="0" smtClean="0">
                <a:solidFill>
                  <a:srgbClr val="003366"/>
                </a:solidFill>
              </a:rPr>
              <a:t>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many</a:t>
            </a:r>
            <a:r>
              <a:rPr lang="de-DE" altLang="de-DE" sz="1800" dirty="0" smtClean="0">
                <a:solidFill>
                  <a:srgbClr val="003366"/>
                </a:solidFill>
              </a:rPr>
              <a:t>-aggregation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achieved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542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3" grpId="0"/>
      <p:bldP spid="7" grpId="0" animBg="1"/>
      <p:bldP spid="2" grpId="0" animBg="1"/>
      <p:bldP spid="3" grpId="0" animBg="1"/>
      <p:bldP spid="6" grpId="0"/>
      <p:bldP spid="10" grpId="0"/>
      <p:bldP spid="11" grpId="0"/>
      <p:bldP spid="4" grpId="0" animBg="1"/>
      <p:bldP spid="14" grpId="0"/>
      <p:bldP spid="15" grpId="0" animBg="1"/>
      <p:bldP spid="16" grpId="0"/>
      <p:bldP spid="17" grpId="0"/>
      <p:bldP spid="18" grpId="0"/>
      <p:bldP spid="19" grpId="0"/>
      <p:bldP spid="20" grpId="0"/>
      <p:bldP spid="22" grpId="0"/>
      <p:bldP spid="24" grpId="0"/>
      <p:bldP spid="26" grpId="0"/>
      <p:bldP spid="28" grpId="0"/>
      <p:bldP spid="29" grpId="0"/>
      <p:bldP spid="31" grpId="0"/>
      <p:bldP spid="32" grpId="0"/>
      <p:bldP spid="33" grpId="0"/>
      <p:bldP spid="34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Exploration </a:t>
            </a:r>
            <a:r>
              <a:rPr lang="de-DE" altLang="de-DE" sz="4800" dirty="0" err="1" smtClean="0"/>
              <a:t>revisited</a:t>
            </a:r>
            <a:endParaRPr lang="de-DE" altLang="de-DE" sz="6600" dirty="0" smtClean="0"/>
          </a:p>
        </p:txBody>
      </p:sp>
      <p:grpSp>
        <p:nvGrpSpPr>
          <p:cNvPr id="8" name="Gruppieren 7"/>
          <p:cNvGrpSpPr/>
          <p:nvPr/>
        </p:nvGrpSpPr>
        <p:grpSpPr>
          <a:xfrm>
            <a:off x="4572000" y="3943514"/>
            <a:ext cx="1728192" cy="1440160"/>
            <a:chOff x="1258842" y="2393557"/>
            <a:chExt cx="1728192" cy="1440160"/>
          </a:xfrm>
        </p:grpSpPr>
        <p:sp>
          <p:nvSpPr>
            <p:cNvPr id="9" name="Legende mit Pfeil in vier Richtungen 8"/>
            <p:cNvSpPr/>
            <p:nvPr/>
          </p:nvSpPr>
          <p:spPr>
            <a:xfrm>
              <a:off x="1258842" y="2393557"/>
              <a:ext cx="1728192" cy="1440160"/>
            </a:xfrm>
            <a:prstGeom prst="quadArrowCallout">
              <a:avLst>
                <a:gd name="adj1" fmla="val 18515"/>
                <a:gd name="adj2" fmla="val 37001"/>
                <a:gd name="adj3" fmla="val 11577"/>
                <a:gd name="adj4" fmla="val 45279"/>
              </a:avLst>
            </a:prstGeom>
            <a:solidFill>
              <a:srgbClr val="003C50">
                <a:lumMod val="25000"/>
                <a:lumOff val="75000"/>
              </a:srgbClr>
            </a:solidFill>
            <a:ln w="25400" cap="flat" cmpd="sng" algn="ctr">
              <a:solidFill>
                <a:srgbClr val="009EC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445505" y="2927233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</a:rPr>
                <a:t>Exploration</a:t>
              </a: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uppieren 15"/>
          <p:cNvGrpSpPr/>
          <p:nvPr/>
        </p:nvGrpSpPr>
        <p:grpSpPr>
          <a:xfrm>
            <a:off x="6835352" y="4293096"/>
            <a:ext cx="1831143" cy="1080120"/>
            <a:chOff x="3460937" y="2575386"/>
            <a:chExt cx="1831143" cy="1080120"/>
          </a:xfrm>
        </p:grpSpPr>
        <p:sp>
          <p:nvSpPr>
            <p:cNvPr id="17" name="Rahmen 16"/>
            <p:cNvSpPr/>
            <p:nvPr/>
          </p:nvSpPr>
          <p:spPr>
            <a:xfrm>
              <a:off x="3460937" y="2575386"/>
              <a:ext cx="1831143" cy="1080120"/>
            </a:xfrm>
            <a:prstGeom prst="bevel">
              <a:avLst/>
            </a:prstGeom>
            <a:solidFill>
              <a:srgbClr val="003C50">
                <a:lumMod val="25000"/>
                <a:lumOff val="75000"/>
              </a:srgbClr>
            </a:solidFill>
            <a:ln w="25400" cap="flat" cmpd="sng" algn="ctr">
              <a:solidFill>
                <a:srgbClr val="7FA1A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3654381" y="2810866"/>
              <a:ext cx="144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Statistical</a:t>
              </a:r>
              <a:b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Questions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9" name="Gerade Verbindung mit Pfeil 18"/>
          <p:cNvCxnSpPr/>
          <p:nvPr/>
        </p:nvCxnSpPr>
        <p:spPr>
          <a:xfrm>
            <a:off x="6444208" y="4759339"/>
            <a:ext cx="298604" cy="79731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416744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01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Exploratory</a:t>
            </a:r>
            <a:r>
              <a:rPr lang="de-DE" altLang="de-DE" sz="3600" dirty="0" smtClean="0"/>
              <a:t> Data Analysis in R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30200" y="1148112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1. </a:t>
            </a:r>
            <a:r>
              <a:rPr lang="de-DE" altLang="de-DE" dirty="0" err="1" smtClean="0">
                <a:solidFill>
                  <a:srgbClr val="003366"/>
                </a:solidFill>
              </a:rPr>
              <a:t>Understand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your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data</a:t>
            </a:r>
            <a:endParaRPr lang="de-DE" altLang="de-DE" sz="2000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870408" y="1950227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purpose</a:t>
            </a:r>
            <a:r>
              <a:rPr lang="de-DE" altLang="de-DE" sz="1800" dirty="0" smtClean="0">
                <a:solidFill>
                  <a:srgbClr val="003366"/>
                </a:solidFill>
              </a:rPr>
              <a:t> was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collected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57389" y="2276872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2. </a:t>
            </a:r>
            <a:r>
              <a:rPr lang="de-DE" altLang="de-DE" dirty="0" smtClean="0">
                <a:solidFill>
                  <a:srgbClr val="003366"/>
                </a:solidFill>
              </a:rPr>
              <a:t>Load </a:t>
            </a:r>
            <a:r>
              <a:rPr lang="de-DE" altLang="de-DE" dirty="0" err="1" smtClean="0">
                <a:solidFill>
                  <a:srgbClr val="003366"/>
                </a:solidFill>
              </a:rPr>
              <a:t>the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data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into</a:t>
            </a:r>
            <a:r>
              <a:rPr lang="de-DE" altLang="de-DE" dirty="0" smtClean="0">
                <a:solidFill>
                  <a:srgbClr val="003366"/>
                </a:solidFill>
              </a:rPr>
              <a:t> R</a:t>
            </a:r>
            <a:endParaRPr lang="de-DE" altLang="de-DE" sz="2000" b="1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897597" y="2708920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Inspect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first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format</a:t>
            </a:r>
            <a:r>
              <a:rPr lang="de-DE" altLang="de-DE" sz="1800" dirty="0" smtClean="0">
                <a:solidFill>
                  <a:srgbClr val="003366"/>
                </a:solidFill>
              </a:rPr>
              <a:t>?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Possible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870408" y="1608707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contents</a:t>
            </a:r>
            <a:r>
              <a:rPr lang="de-DE" altLang="de-DE" sz="1800" dirty="0" smtClean="0">
                <a:solidFill>
                  <a:srgbClr val="003366"/>
                </a:solidFill>
              </a:rPr>
              <a:t>, variables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323528" y="4182883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4. </a:t>
            </a:r>
            <a:r>
              <a:rPr lang="de-DE" altLang="de-DE" dirty="0" smtClean="0">
                <a:solidFill>
                  <a:srgbClr val="003366"/>
                </a:solidFill>
              </a:rPr>
              <a:t>Bi- </a:t>
            </a:r>
            <a:r>
              <a:rPr lang="de-DE" altLang="de-DE" dirty="0" err="1" smtClean="0">
                <a:solidFill>
                  <a:srgbClr val="003366"/>
                </a:solidFill>
              </a:rPr>
              <a:t>and</a:t>
            </a:r>
            <a:r>
              <a:rPr lang="de-DE" altLang="de-DE" dirty="0" smtClean="0">
                <a:solidFill>
                  <a:srgbClr val="003366"/>
                </a:solidFill>
              </a:rPr>
              <a:t> multivariate </a:t>
            </a:r>
            <a:r>
              <a:rPr lang="de-DE" altLang="de-DE" dirty="0" err="1">
                <a:solidFill>
                  <a:srgbClr val="003366"/>
                </a:solidFill>
              </a:rPr>
              <a:t>i</a:t>
            </a:r>
            <a:r>
              <a:rPr lang="de-DE" altLang="de-DE" dirty="0" err="1" smtClean="0">
                <a:solidFill>
                  <a:srgbClr val="003366"/>
                </a:solidFill>
              </a:rPr>
              <a:t>nspection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323528" y="303004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3. </a:t>
            </a:r>
            <a:r>
              <a:rPr lang="de-DE" altLang="de-DE" dirty="0" err="1" smtClean="0">
                <a:solidFill>
                  <a:srgbClr val="003366"/>
                </a:solidFill>
              </a:rPr>
              <a:t>Inspection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of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>
                <a:solidFill>
                  <a:srgbClr val="003366"/>
                </a:solidFill>
              </a:rPr>
              <a:t>s</a:t>
            </a:r>
            <a:r>
              <a:rPr lang="de-DE" altLang="de-DE" dirty="0" err="1" smtClean="0">
                <a:solidFill>
                  <a:srgbClr val="003366"/>
                </a:solidFill>
              </a:rPr>
              <a:t>ingle</a:t>
            </a:r>
            <a:r>
              <a:rPr lang="de-DE" altLang="de-DE" dirty="0" smtClean="0">
                <a:solidFill>
                  <a:srgbClr val="003366"/>
                </a:solidFill>
              </a:rPr>
              <a:t> variables – </a:t>
            </a:r>
            <a:r>
              <a:rPr lang="de-DE" altLang="de-DE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b="1" i="1" dirty="0" smtClean="0">
                <a:solidFill>
                  <a:srgbClr val="003366"/>
                </a:solidFill>
              </a:rPr>
              <a:t> all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smtClean="0">
                <a:solidFill>
                  <a:srgbClr val="003366"/>
                </a:solidFill>
              </a:rPr>
              <a:t>(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there‘s</a:t>
            </a:r>
            <a:r>
              <a:rPr lang="de-DE" altLang="de-DE" sz="1200" dirty="0" smtClean="0">
                <a:solidFill>
                  <a:srgbClr val="003366"/>
                </a:solidFill>
              </a:rPr>
              <a:t> not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too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many</a:t>
            </a:r>
            <a:r>
              <a:rPr lang="de-DE" altLang="de-DE" sz="1200" dirty="0" smtClean="0">
                <a:solidFill>
                  <a:srgbClr val="003366"/>
                </a:solidFill>
              </a:rPr>
              <a:t>)</a:t>
            </a:r>
            <a:endParaRPr lang="de-DE" altLang="de-DE" sz="2000" b="1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844280" y="3498611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Summary </a:t>
            </a:r>
            <a:r>
              <a:rPr lang="de-DE" altLang="de-DE" sz="1800" dirty="0" err="1">
                <a:solidFill>
                  <a:srgbClr val="003366"/>
                </a:solidFill>
              </a:rPr>
              <a:t>s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tatistics</a:t>
            </a:r>
            <a:r>
              <a:rPr lang="de-DE" altLang="de-DE" sz="1800" dirty="0" smtClean="0">
                <a:solidFill>
                  <a:srgbClr val="003366"/>
                </a:solidFill>
              </a:rPr>
              <a:t>: 5-number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summary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variance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843665" y="3814055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Stem-and-leaf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display</a:t>
            </a:r>
            <a:r>
              <a:rPr lang="de-DE" altLang="de-DE" sz="1800" dirty="0" smtClean="0">
                <a:solidFill>
                  <a:srgbClr val="003366"/>
                </a:solidFill>
              </a:rPr>
              <a:t>, box-plot,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histograms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density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plots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323528" y="4935384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>
                <a:solidFill>
                  <a:srgbClr val="003366"/>
                </a:solidFill>
              </a:rPr>
              <a:t>5</a:t>
            </a:r>
            <a:r>
              <a:rPr lang="de-DE" altLang="de-DE" b="1" dirty="0" smtClean="0">
                <a:solidFill>
                  <a:srgbClr val="003366"/>
                </a:solidFill>
              </a:rPr>
              <a:t>. </a:t>
            </a:r>
            <a:r>
              <a:rPr lang="de-DE" altLang="de-DE" dirty="0" err="1" smtClean="0">
                <a:solidFill>
                  <a:srgbClr val="003366"/>
                </a:solidFill>
              </a:rPr>
              <a:t>Quantification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of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the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above</a:t>
            </a:r>
            <a:r>
              <a:rPr lang="de-DE" altLang="de-DE" dirty="0" smtClean="0">
                <a:solidFill>
                  <a:srgbClr val="003366"/>
                </a:solidFill>
              </a:rPr>
              <a:t> – </a:t>
            </a:r>
            <a:r>
              <a:rPr lang="de-DE" altLang="de-DE" b="1" i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b="1" i="1" dirty="0" err="1" smtClean="0">
                <a:solidFill>
                  <a:srgbClr val="003366"/>
                </a:solidFill>
              </a:rPr>
              <a:t>quantify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833279" y="4578719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Contingency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tables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mosaic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plot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scatter</a:t>
            </a:r>
            <a:r>
              <a:rPr lang="de-DE" altLang="de-DE" sz="1800" dirty="0" smtClean="0">
                <a:solidFill>
                  <a:srgbClr val="003366"/>
                </a:solidFill>
              </a:rPr>
              <a:t>-plot, Group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stratified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p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lots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833279" y="5375816"/>
            <a:ext cx="816691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Association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suitable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measures</a:t>
            </a:r>
            <a:r>
              <a:rPr lang="de-DE" altLang="de-DE" sz="1800" dirty="0" smtClean="0">
                <a:solidFill>
                  <a:srgbClr val="003366"/>
                </a:solidFill>
              </a:rPr>
              <a:t>, e.g.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covariance</a:t>
            </a:r>
            <a:r>
              <a:rPr lang="de-DE" altLang="de-DE" sz="1800" dirty="0" smtClean="0">
                <a:solidFill>
                  <a:srgbClr val="003366"/>
                </a:solidFill>
              </a:rPr>
              <a:t>, Pearson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rank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correlation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83568" y="6389712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Advanced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descriptive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predictive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unspervised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833279" y="5668567"/>
            <a:ext cx="795800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Difference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suitable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hypothesis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tests</a:t>
            </a:r>
            <a:r>
              <a:rPr lang="de-DE" altLang="de-DE" sz="1800" dirty="0" smtClean="0">
                <a:solidFill>
                  <a:srgbClr val="003366"/>
                </a:solidFill>
              </a:rPr>
              <a:t>, e.g. t-test,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Wilcoxon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signed</a:t>
            </a:r>
            <a:r>
              <a:rPr lang="de-DE" altLang="de-DE" sz="1800" dirty="0" smtClean="0">
                <a:solidFill>
                  <a:srgbClr val="003366"/>
                </a:solidFill>
              </a:rPr>
              <a:t> rank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323528" y="6064112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Blurred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line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towards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modelling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3093977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4437">
            <a:off x="2163236" y="1717432"/>
            <a:ext cx="1341932" cy="1199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03994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Common </a:t>
            </a:r>
            <a:r>
              <a:rPr lang="de-DE" altLang="de-DE" sz="3600" dirty="0" err="1" smtClean="0"/>
              <a:t>issues</a:t>
            </a:r>
            <a:r>
              <a:rPr lang="de-DE" altLang="de-DE" sz="3600" dirty="0" smtClean="0"/>
              <a:t> in </a:t>
            </a:r>
            <a:r>
              <a:rPr lang="de-DE" altLang="de-DE" sz="3600" dirty="0" err="1" smtClean="0"/>
              <a:t>data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analysis</a:t>
            </a:r>
            <a:endParaRPr lang="de-DE" altLang="de-DE" sz="3600" dirty="0" smtClean="0"/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341634" y="98072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too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many</a:t>
            </a:r>
            <a:r>
              <a:rPr lang="de-DE" altLang="de-DE" sz="2400" dirty="0" smtClean="0">
                <a:solidFill>
                  <a:srgbClr val="003366"/>
                </a:solidFill>
              </a:rPr>
              <a:t> variables</a:t>
            </a:r>
            <a:r>
              <a:rPr lang="de-DE" altLang="de-DE" sz="2400" dirty="0" smtClean="0">
                <a:solidFill>
                  <a:srgbClr val="003366"/>
                </a:solidFill>
              </a:rPr>
              <a:t> (&gt;20)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656825" y="1393320"/>
            <a:ext cx="211497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Possible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solutions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2699792" y="1393320"/>
            <a:ext cx="499529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split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semantic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classes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class-wise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analysis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1691680" y="1689736"/>
            <a:ext cx="713978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advanced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dimension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reduction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selection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323528" y="2101369"/>
            <a:ext cx="165618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collinearity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" name="Rechteck 2"/>
          <p:cNvSpPr/>
          <p:nvPr/>
        </p:nvSpPr>
        <p:spPr>
          <a:xfrm>
            <a:off x="1952810" y="2078719"/>
            <a:ext cx="1755093" cy="528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64112" y="2579592"/>
            <a:ext cx="211497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Possible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solutions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2699792" y="2584064"/>
            <a:ext cx="583264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take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principal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components</a:t>
            </a:r>
            <a:r>
              <a:rPr lang="de-DE" altLang="de-DE" sz="1800" dirty="0" smtClean="0">
                <a:solidFill>
                  <a:srgbClr val="003366"/>
                </a:solidFill>
              </a:rPr>
              <a:t>; variable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selection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1691680" y="2882848"/>
            <a:ext cx="713978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advanced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dimension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reduction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collinear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3851920" y="2241473"/>
            <a:ext cx="489654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(e.g.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among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covariates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323528" y="3440653"/>
            <a:ext cx="1629282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clustering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004" y="3287593"/>
            <a:ext cx="926746" cy="685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739" y="3298311"/>
            <a:ext cx="717825" cy="63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echteck 40"/>
          <p:cNvSpPr/>
          <p:nvPr/>
        </p:nvSpPr>
        <p:spPr>
          <a:xfrm>
            <a:off x="1835696" y="3317732"/>
            <a:ext cx="2160240" cy="615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683568" y="3930499"/>
            <a:ext cx="211497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Possible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solutions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2719248" y="3934971"/>
            <a:ext cx="583264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identify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clusters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manually</a:t>
            </a:r>
            <a:r>
              <a:rPr lang="de-DE" altLang="de-DE" sz="1800" dirty="0" smtClean="0">
                <a:solidFill>
                  <a:srgbClr val="003366"/>
                </a:solidFill>
              </a:rPr>
              <a:t>;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analyses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1711136" y="4233755"/>
            <a:ext cx="713978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advanced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clustering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classification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323528" y="4768196"/>
            <a:ext cx="241967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non-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linearity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417401" y="4652679"/>
            <a:ext cx="640740" cy="79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hteck 45"/>
          <p:cNvSpPr/>
          <p:nvPr/>
        </p:nvSpPr>
        <p:spPr>
          <a:xfrm>
            <a:off x="2267744" y="4719329"/>
            <a:ext cx="960151" cy="615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7"/>
          <a:stretch/>
        </p:blipFill>
        <p:spPr bwMode="auto">
          <a:xfrm>
            <a:off x="3510133" y="4708989"/>
            <a:ext cx="766979" cy="62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Rechteck 48"/>
          <p:cNvSpPr/>
          <p:nvPr/>
        </p:nvSpPr>
        <p:spPr>
          <a:xfrm>
            <a:off x="3419872" y="4708216"/>
            <a:ext cx="960151" cy="615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683568" y="5314835"/>
            <a:ext cx="211497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Possible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solutions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2719248" y="5319307"/>
            <a:ext cx="583264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univariate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transformation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dimension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reduction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1691680" y="5612275"/>
            <a:ext cx="713978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advanced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non-linear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prediction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4524039" y="4905846"/>
            <a:ext cx="4896544" cy="41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(in generative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discriminative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tasks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3995936" y="3524604"/>
            <a:ext cx="489654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(in generative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discriminative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tasks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04" b="-28465"/>
          <a:stretch/>
        </p:blipFill>
        <p:spPr bwMode="auto">
          <a:xfrm>
            <a:off x="4133626" y="1069469"/>
            <a:ext cx="5010374" cy="416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353672" y="6164585"/>
            <a:ext cx="241967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outliers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pic>
        <p:nvPicPr>
          <p:cNvPr id="56" name="Picture 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215544"/>
            <a:ext cx="539314" cy="4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5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4" r="49999" b="82962"/>
          <a:stretch/>
        </p:blipFill>
        <p:spPr bwMode="auto">
          <a:xfrm rot="16200000">
            <a:off x="2583215" y="6365152"/>
            <a:ext cx="171625" cy="16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Rechteck 58"/>
          <p:cNvSpPr/>
          <p:nvPr/>
        </p:nvSpPr>
        <p:spPr>
          <a:xfrm>
            <a:off x="1619672" y="6143536"/>
            <a:ext cx="1198752" cy="528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Inhaltsplatzhalter 2"/>
          <p:cNvSpPr txBox="1">
            <a:spLocks/>
          </p:cNvSpPr>
          <p:nvPr/>
        </p:nvSpPr>
        <p:spPr bwMode="auto">
          <a:xfrm>
            <a:off x="2878019" y="6091083"/>
            <a:ext cx="211497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Possible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solutions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61" name="Inhaltsplatzhalter 2"/>
          <p:cNvSpPr txBox="1">
            <a:spLocks/>
          </p:cNvSpPr>
          <p:nvPr/>
        </p:nvSpPr>
        <p:spPr bwMode="auto">
          <a:xfrm>
            <a:off x="4932040" y="6092053"/>
            <a:ext cx="388243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remove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outlier-stable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62" name="Inhaltsplatzhalter 2"/>
          <p:cNvSpPr txBox="1">
            <a:spLocks/>
          </p:cNvSpPr>
          <p:nvPr/>
        </p:nvSpPr>
        <p:spPr bwMode="auto">
          <a:xfrm>
            <a:off x="3273619" y="6429904"/>
            <a:ext cx="573474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>
                <a:solidFill>
                  <a:srgbClr val="003366"/>
                </a:solidFill>
              </a:rPr>
              <a:t>a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dvanced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outlier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detection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5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23" grpId="0"/>
      <p:bldP spid="24" grpId="0"/>
      <p:bldP spid="25" grpId="0"/>
      <p:bldP spid="3" grpId="0" animBg="1"/>
      <p:bldP spid="27" grpId="0"/>
      <p:bldP spid="36" grpId="0"/>
      <p:bldP spid="37" grpId="0"/>
      <p:bldP spid="38" grpId="0"/>
      <p:bldP spid="39" grpId="0"/>
      <p:bldP spid="41" grpId="0" animBg="1"/>
      <p:bldP spid="42" grpId="0"/>
      <p:bldP spid="43" grpId="0"/>
      <p:bldP spid="44" grpId="0"/>
      <p:bldP spid="45" grpId="0"/>
      <p:bldP spid="46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9" grpId="0" animBg="1"/>
      <p:bldP spid="60" grpId="0"/>
      <p:bldP spid="61" grpId="0"/>
      <p:bldP spid="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0796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Missing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values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539552" y="1228713"/>
            <a:ext cx="8352928" cy="443396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R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knows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two</a:t>
            </a:r>
            <a:r>
              <a:rPr lang="de-DE" altLang="de-DE" sz="2000" dirty="0" smtClean="0">
                <a:solidFill>
                  <a:srgbClr val="003366"/>
                </a:solidFill>
              </a:rPr>
              <a:t> different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kinds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missing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026762" y="2022420"/>
            <a:ext cx="5857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NA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1019983" y="1672108"/>
            <a:ext cx="64807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NaN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1691680" y="1696412"/>
            <a:ext cx="1721074" cy="39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„not 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number</a:t>
            </a:r>
            <a:r>
              <a:rPr lang="de-DE" altLang="de-DE" sz="1600" dirty="0" smtClean="0">
                <a:solidFill>
                  <a:srgbClr val="003366"/>
                </a:solidFill>
              </a:rPr>
              <a:t>“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3491880" y="1691080"/>
            <a:ext cx="5249466" cy="39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reserved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ill-defined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computation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results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1684562" y="2027268"/>
            <a:ext cx="1721074" cy="39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„not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available</a:t>
            </a:r>
            <a:r>
              <a:rPr lang="de-DE" altLang="de-DE" sz="1600" dirty="0" smtClean="0">
                <a:solidFill>
                  <a:srgbClr val="003366"/>
                </a:solidFill>
              </a:rPr>
              <a:t>“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3484762" y="2027268"/>
            <a:ext cx="5249466" cy="39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assigned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importing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missing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611560" y="2553556"/>
            <a:ext cx="7978652" cy="4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fact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a variable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missing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an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important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itself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1129852" y="2915216"/>
            <a:ext cx="7114556" cy="4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>
                <a:solidFill>
                  <a:srgbClr val="003366"/>
                </a:solidFill>
              </a:rPr>
              <a:t>w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hen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noticeable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amount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missing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needs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studied</a:t>
            </a:r>
            <a:r>
              <a:rPr lang="de-DE" altLang="de-DE" sz="1800" dirty="0">
                <a:solidFill>
                  <a:srgbClr val="003366"/>
                </a:solidFill>
              </a:rPr>
              <a:t>!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611560" y="3356992"/>
            <a:ext cx="3816424" cy="4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Missing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completely</a:t>
            </a:r>
            <a:r>
              <a:rPr lang="de-DE" altLang="de-DE" sz="1800" dirty="0" smtClean="0">
                <a:solidFill>
                  <a:srgbClr val="003366"/>
                </a:solidFill>
              </a:rPr>
              <a:t> at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4139952" y="3373208"/>
            <a:ext cx="4312096" cy="4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Missing</a:t>
            </a:r>
            <a:r>
              <a:rPr lang="de-DE" altLang="de-DE" sz="1800" dirty="0" smtClean="0">
                <a:solidFill>
                  <a:srgbClr val="003366"/>
                </a:solidFill>
              </a:rPr>
              <a:t> at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depending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sth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899592" y="3717032"/>
            <a:ext cx="7330580" cy="4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Association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missingness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other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variables?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611560" y="4293096"/>
            <a:ext cx="7330580" cy="4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obtain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logical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variable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describing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missingness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1115616" y="4662864"/>
            <a:ext cx="682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kern="0" dirty="0" err="1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f</a:t>
            </a:r>
            <a:r>
              <a:rPr lang="en-GB" b="1" kern="0" dirty="0" err="1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ramename</a:t>
            </a:r>
            <a:r>
              <a:rPr lang="en-GB" b="1" kern="0" dirty="0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$</a:t>
            </a:r>
            <a:r>
              <a:rPr kumimoji="0" lang="en-GB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varismissing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 &lt;- is.na(</a:t>
            </a:r>
            <a:r>
              <a:rPr lang="en-GB" b="1" kern="0" dirty="0" err="1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framename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$</a:t>
            </a:r>
            <a:r>
              <a:rPr kumimoji="0" lang="en-GB" b="1" i="0" u="none" strike="noStrike" kern="0" cap="none" spc="0" normalizeH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var</a:t>
            </a:r>
            <a:r>
              <a:rPr kumimoji="0" lang="en-GB" b="1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iriam Fixed" pitchFamily="49" charset="-79"/>
                <a:cs typeface="Miriam Fixed" pitchFamily="49" charset="-79"/>
              </a:rPr>
              <a:t>)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1273868" y="5013176"/>
            <a:ext cx="6250460" cy="4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simply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use</a:t>
            </a:r>
            <a:r>
              <a:rPr lang="en-GB" sz="1600" b="1" kern="0" dirty="0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 is.na(</a:t>
            </a:r>
            <a:r>
              <a:rPr lang="en-GB" sz="1600" b="1" kern="0" dirty="0" err="1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framename$var</a:t>
            </a:r>
            <a:r>
              <a:rPr lang="en-GB" sz="1600" b="1" kern="0" dirty="0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) </a:t>
            </a:r>
            <a:r>
              <a:rPr lang="de-DE" altLang="de-DE" sz="1600" dirty="0" smtClean="0">
                <a:solidFill>
                  <a:srgbClr val="003366"/>
                </a:solidFill>
              </a:rPr>
              <a:t>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analyses</a:t>
            </a:r>
            <a:endParaRPr lang="en-GB" sz="1600" b="1" kern="0" dirty="0">
              <a:solidFill>
                <a:sysClr val="windowText" lastClr="000000"/>
              </a:solidFill>
              <a:latin typeface="Miriam Fixed" pitchFamily="49" charset="-79"/>
              <a:cs typeface="Miriam Fixed" pitchFamily="49" charset="-79"/>
            </a:endParaRPr>
          </a:p>
          <a:p>
            <a:pPr marL="0" indent="0" eaLnBrk="1" hangingPunct="1">
              <a:buFontTx/>
              <a:buNone/>
            </a:pP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6832598" y="5061816"/>
            <a:ext cx="2281636" cy="4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similarly</a:t>
            </a:r>
            <a:r>
              <a:rPr lang="en-GB" sz="1600" b="1" kern="0" dirty="0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GB" sz="1600" b="1" kern="0" dirty="0" err="1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is.nan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en-GB" sz="1600" b="1" kern="0" dirty="0">
              <a:solidFill>
                <a:sysClr val="windowText" lastClr="000000"/>
              </a:solidFill>
              <a:latin typeface="Miriam Fixed" pitchFamily="49" charset="-79"/>
              <a:cs typeface="Miriam Fixed" pitchFamily="49" charset="-79"/>
            </a:endParaRPr>
          </a:p>
          <a:p>
            <a:pPr marL="0" indent="0" eaLnBrk="1" hangingPunct="1">
              <a:buFontTx/>
              <a:buNone/>
            </a:pP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611560" y="5505884"/>
            <a:ext cx="7330580" cy="4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omit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points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NA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analyses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1115616" y="5877272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kern="0" dirty="0" err="1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na.omit</a:t>
            </a:r>
            <a:r>
              <a:rPr lang="en-GB" b="1" kern="0" dirty="0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GB" b="1" kern="0" dirty="0" err="1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framename</a:t>
            </a:r>
            <a:r>
              <a:rPr lang="en-GB" b="1" kern="0" dirty="0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)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499992" y="5877272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kern="0" dirty="0" err="1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na.exclude</a:t>
            </a:r>
            <a:r>
              <a:rPr lang="en-GB" b="1" kern="0" dirty="0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GB" b="1" kern="0" dirty="0" err="1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framename</a:t>
            </a:r>
            <a:r>
              <a:rPr lang="en-GB" b="1" kern="0" dirty="0" smtClean="0">
                <a:solidFill>
                  <a:sysClr val="windowText" lastClr="000000"/>
                </a:solidFill>
                <a:latin typeface="Miriam Fixed" pitchFamily="49" charset="-79"/>
                <a:cs typeface="Miriam Fixed" pitchFamily="49" charset="-79"/>
              </a:rPr>
              <a:t>)</a:t>
            </a:r>
            <a:endParaRPr kumimoji="0" lang="en-GB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3945282" y="5865924"/>
            <a:ext cx="554710" cy="4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611560" y="6287924"/>
            <a:ext cx="8640960" cy="4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most</a:t>
            </a:r>
            <a:r>
              <a:rPr lang="de-DE" altLang="de-DE" sz="1800" dirty="0" smtClean="0">
                <a:solidFill>
                  <a:srgbClr val="003366"/>
                </a:solidFill>
              </a:rPr>
              <a:t> 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parameter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na.action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similarly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7514600" y="5517232"/>
            <a:ext cx="1368152" cy="443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difference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br>
              <a:rPr lang="de-DE" altLang="de-DE" sz="1400" dirty="0" smtClean="0">
                <a:solidFill>
                  <a:srgbClr val="003366"/>
                </a:solidFill>
              </a:rPr>
            </a:br>
            <a:r>
              <a:rPr lang="de-DE" altLang="de-DE" sz="1400" dirty="0" smtClean="0">
                <a:solidFill>
                  <a:srgbClr val="003366"/>
                </a:solidFill>
              </a:rPr>
              <a:t>=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1400" dirty="0" smtClean="0">
                <a:solidFill>
                  <a:srgbClr val="003366"/>
                </a:solidFill>
              </a:rPr>
              <a:t> &amp;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33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Course </a:t>
            </a:r>
            <a:r>
              <a:rPr lang="de-DE" altLang="de-DE" sz="3600" dirty="0" err="1" smtClean="0"/>
              <a:t>organization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updates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30200" y="2919128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Group </a:t>
            </a:r>
            <a:r>
              <a:rPr lang="de-DE" altLang="de-DE" dirty="0" err="1" smtClean="0">
                <a:solidFill>
                  <a:srgbClr val="003366"/>
                </a:solidFill>
              </a:rPr>
              <a:t>work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57389" y="530120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err="1" smtClean="0">
                <a:solidFill>
                  <a:srgbClr val="003366"/>
                </a:solidFill>
              </a:rPr>
              <a:t>Friday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workshop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510535" y="6102399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in Foster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court</a:t>
            </a:r>
            <a:r>
              <a:rPr lang="de-DE" altLang="de-DE" sz="1800" dirty="0" smtClean="0">
                <a:solidFill>
                  <a:srgbClr val="003366"/>
                </a:solidFill>
              </a:rPr>
              <a:t> B29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public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cluster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weeks</a:t>
            </a:r>
            <a:r>
              <a:rPr lang="de-DE" altLang="de-DE" sz="1800" dirty="0" smtClean="0">
                <a:solidFill>
                  <a:srgbClr val="003366"/>
                </a:solidFill>
              </a:rPr>
              <a:t> 27,30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323528" y="1157840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>
                <a:solidFill>
                  <a:srgbClr val="003366"/>
                </a:solidFill>
              </a:rPr>
              <a:t>First In-Course-Assessment</a:t>
            </a:r>
            <a:endParaRPr lang="de-DE" altLang="de-DE" sz="2000" dirty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971600" y="2390360"/>
            <a:ext cx="640871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Submission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deadline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moved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to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>
                <a:solidFill>
                  <a:srgbClr val="003366"/>
                </a:solidFill>
              </a:rPr>
              <a:t>February</a:t>
            </a:r>
            <a:r>
              <a:rPr lang="de-DE" altLang="de-DE" sz="1800" b="1" dirty="0">
                <a:solidFill>
                  <a:srgbClr val="003366"/>
                </a:solidFill>
              </a:rPr>
              <a:t> 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23</a:t>
            </a:r>
            <a:r>
              <a:rPr lang="de-DE" altLang="de-DE" sz="1800" dirty="0" smtClean="0">
                <a:solidFill>
                  <a:srgbClr val="003366"/>
                </a:solidFill>
              </a:rPr>
              <a:t>, 23:55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pm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043608" y="5752712"/>
            <a:ext cx="770485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Moved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Torrington Place 1-19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public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cluster</a:t>
            </a:r>
            <a:r>
              <a:rPr lang="de-DE" altLang="de-DE" sz="1800" dirty="0" smtClean="0">
                <a:solidFill>
                  <a:srgbClr val="003366"/>
                </a:solidFill>
              </a:rPr>
              <a:t> due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IT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issues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006480" y="3414800"/>
            <a:ext cx="766997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Please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inform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us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could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contact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group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971600" y="1661896"/>
            <a:ext cx="54006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Mistake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generation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please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</a:t>
            </a:r>
            <a:r>
              <a:rPr lang="de-DE" altLang="de-DE" sz="1800" dirty="0" smtClean="0">
                <a:solidFill>
                  <a:srgbClr val="003366"/>
                </a:solidFill>
              </a:rPr>
              <a:t>-download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1763688" y="2021936"/>
            <a:ext cx="669937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obtained</a:t>
            </a:r>
            <a:r>
              <a:rPr lang="de-DE" altLang="de-DE" sz="1800" dirty="0" smtClean="0">
                <a:solidFill>
                  <a:srgbClr val="003366"/>
                </a:solidFill>
              </a:rPr>
              <a:t> tenants.xls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before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January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26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323528" y="3989520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Office </a:t>
            </a:r>
            <a:r>
              <a:rPr lang="de-DE" altLang="de-DE" dirty="0" err="1" smtClean="0">
                <a:solidFill>
                  <a:srgbClr val="003366"/>
                </a:solidFill>
              </a:rPr>
              <a:t>hours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1476674" y="4790711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I‘d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prefer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write</a:t>
            </a:r>
            <a:r>
              <a:rPr lang="de-DE" altLang="de-DE" sz="1800" dirty="0" smtClean="0">
                <a:solidFill>
                  <a:srgbClr val="003366"/>
                </a:solidFill>
              </a:rPr>
              <a:t> 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e-mail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first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get</a:t>
            </a:r>
            <a:r>
              <a:rPr lang="de-DE" altLang="de-DE" sz="1800" dirty="0" smtClean="0">
                <a:solidFill>
                  <a:srgbClr val="003366"/>
                </a:solidFill>
              </a:rPr>
              <a:t> 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answer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faster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way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1009747" y="4441024"/>
            <a:ext cx="770485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Monday</a:t>
            </a:r>
            <a:r>
              <a:rPr lang="de-DE" altLang="de-DE" sz="1800" dirty="0" smtClean="0">
                <a:solidFill>
                  <a:srgbClr val="003366"/>
                </a:solidFill>
              </a:rPr>
              <a:t>, 3:15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pm</a:t>
            </a:r>
            <a:r>
              <a:rPr lang="de-DE" altLang="de-DE" sz="1800" dirty="0" smtClean="0">
                <a:solidFill>
                  <a:srgbClr val="003366"/>
                </a:solidFill>
              </a:rPr>
              <a:t> – 4:15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pm</a:t>
            </a:r>
            <a:r>
              <a:rPr lang="de-DE" altLang="de-DE" sz="1800" dirty="0" smtClean="0">
                <a:solidFill>
                  <a:srgbClr val="003366"/>
                </a:solidFill>
              </a:rPr>
              <a:t> after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office</a:t>
            </a:r>
            <a:r>
              <a:rPr lang="de-DE" altLang="de-DE" sz="1800" dirty="0" smtClean="0">
                <a:solidFill>
                  <a:srgbClr val="003366"/>
                </a:solidFill>
              </a:rPr>
              <a:t> 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room</a:t>
            </a:r>
            <a:r>
              <a:rPr lang="de-DE" altLang="de-DE" sz="1800" dirty="0" smtClean="0">
                <a:solidFill>
                  <a:srgbClr val="003366"/>
                </a:solidFill>
              </a:rPr>
              <a:t> 131)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9443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12" grpId="0"/>
      <p:bldP spid="23" grpId="0"/>
      <p:bldP spid="18" grpId="0"/>
      <p:bldP spid="20" grpId="0"/>
      <p:bldP spid="2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0796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Tri</a:t>
            </a:r>
            <a:r>
              <a:rPr lang="de-DE" altLang="de-DE" sz="3600" dirty="0" smtClean="0"/>
              <a:t>- </a:t>
            </a:r>
            <a:r>
              <a:rPr lang="de-DE" altLang="de-DE" sz="3600" dirty="0" err="1" smtClean="0"/>
              <a:t>and</a:t>
            </a:r>
            <a:r>
              <a:rPr lang="de-DE" altLang="de-DE" sz="3600" dirty="0" smtClean="0"/>
              <a:t> multivariate </a:t>
            </a:r>
            <a:r>
              <a:rPr lang="de-DE" altLang="de-DE" sz="3600" dirty="0" err="1" smtClean="0"/>
              <a:t>exploration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618678" y="1124744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Simultaneous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inspection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plotting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three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2000" dirty="0" smtClean="0">
                <a:solidFill>
                  <a:srgbClr val="003366"/>
                </a:solidFill>
              </a:rPr>
              <a:t> variables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323528" y="1628800"/>
            <a:ext cx="46805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discrete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mosaic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plot</a:t>
            </a:r>
            <a:endParaRPr lang="de-DE" altLang="de-DE" sz="1800" b="1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1800" dirty="0" smtClean="0">
              <a:solidFill>
                <a:srgbClr val="003366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689" y="2924944"/>
            <a:ext cx="3772799" cy="376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467544" y="2103672"/>
            <a:ext cx="4541911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mosaicplot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(~var1+var2+var3,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etc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948" y="1556792"/>
            <a:ext cx="3530023" cy="1500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323528" y="2996952"/>
            <a:ext cx="669674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continuous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scatter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plot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matrix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971600" y="2492896"/>
            <a:ext cx="403244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sequence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variables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determines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plot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539552" y="3357711"/>
            <a:ext cx="454191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pairs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(~var1+var2+var3,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etc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539552" y="4077791"/>
            <a:ext cx="454191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pairs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dataframe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[,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vars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],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etc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971600" y="3717032"/>
            <a:ext cx="403244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sequence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variables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determines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plot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894185" y="4437112"/>
            <a:ext cx="454191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Alternative: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splom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smtClean="0">
                <a:solidFill>
                  <a:srgbClr val="003366"/>
                </a:solidFill>
              </a:rPr>
              <a:t>in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lattice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539552" y="5301208"/>
            <a:ext cx="4541911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cloud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dirty="0" err="1">
                <a:solidFill>
                  <a:srgbClr val="003366"/>
                </a:solidFill>
              </a:rPr>
              <a:t>etc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047" y="5085184"/>
            <a:ext cx="1999025" cy="1685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323528" y="4941168"/>
            <a:ext cx="669674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>
                <a:solidFill>
                  <a:srgbClr val="003366"/>
                </a:solidFill>
              </a:rPr>
              <a:t>c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ontinuous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variables: 3d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scatter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plot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1010308" y="5589240"/>
            <a:ext cx="219354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in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lattice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package</a:t>
            </a:r>
            <a:endParaRPr lang="de-DE" altLang="de-DE" sz="16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323528" y="6020569"/>
            <a:ext cx="2414971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discrete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continuous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b="1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644861" y="6380609"/>
            <a:ext cx="2414971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subgroup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analyses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8" grpId="0"/>
      <p:bldP spid="23" grpId="0"/>
      <p:bldP spid="24" grpId="0"/>
      <p:bldP spid="25" grpId="0"/>
      <p:bldP spid="26" grpId="0"/>
      <p:bldP spid="27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0796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Subgroup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analysis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618678" y="1196033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looking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relations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dependencies</a:t>
            </a:r>
            <a:r>
              <a:rPr lang="de-DE" altLang="de-DE" sz="2000" dirty="0" smtClean="0">
                <a:solidFill>
                  <a:srgbClr val="003366"/>
                </a:solidFill>
              </a:rPr>
              <a:t> in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stratified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subgroups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341634" y="3178444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plotting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command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takes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formula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611560" y="4010580"/>
            <a:ext cx="2258991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Stratified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boxplot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2798541" y="4030036"/>
            <a:ext cx="350165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b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oxplot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etc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2996952"/>
            <a:ext cx="2421705" cy="255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865599" y="5204396"/>
            <a:ext cx="175091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histograms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611560" y="3578532"/>
            <a:ext cx="663801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function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=target~by1+by2|groups,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etc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395536" y="4852740"/>
            <a:ext cx="684076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lattice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library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offers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stratified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exploratory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plots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886309" y="1657984"/>
            <a:ext cx="109340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tapply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1981014" y="1653353"/>
            <a:ext cx="489524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applies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each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element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array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11560" y="4410964"/>
            <a:ext cx="2258991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Group-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wise</a:t>
            </a:r>
            <a:r>
              <a:rPr lang="de-DE" altLang="de-DE" sz="1800" dirty="0" smtClean="0">
                <a:solidFill>
                  <a:srgbClr val="003366"/>
                </a:solidFill>
              </a:rPr>
              <a:t> t-test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2798541" y="4402580"/>
            <a:ext cx="350165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t-test(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=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etc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899592" y="2125032"/>
            <a:ext cx="1093403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by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1981014" y="2124313"/>
            <a:ext cx="691146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applies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sub-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-frames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1187624" y="2564904"/>
            <a:ext cx="692605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b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chickens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[,-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feed</a:t>
            </a: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"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]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chickens$feed,mean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463" b="4718"/>
          <a:stretch/>
        </p:blipFill>
        <p:spPr bwMode="auto">
          <a:xfrm>
            <a:off x="7117724" y="2384098"/>
            <a:ext cx="1695536" cy="756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2794521" y="5238935"/>
            <a:ext cx="156145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histogram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827584" y="5565872"/>
            <a:ext cx="165618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density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plots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2791256" y="5589240"/>
            <a:ext cx="265521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densityplot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870408" y="5928480"/>
            <a:ext cx="165618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scatterplots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2810712" y="5927971"/>
            <a:ext cx="2655219" cy="297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xyplot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5076056" y="5589240"/>
            <a:ext cx="165618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QQ-plots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6453285" y="5589240"/>
            <a:ext cx="66443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qq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395536" y="6346888"/>
            <a:ext cx="684076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library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lattice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load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package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5508104" y="6339580"/>
            <a:ext cx="259163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example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plotname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5076056" y="5915800"/>
            <a:ext cx="165618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boxplots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6444208" y="5937560"/>
            <a:ext cx="115212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bwplot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914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9" grpId="0"/>
      <p:bldP spid="30" grpId="0"/>
      <p:bldP spid="34" grpId="0"/>
      <p:bldP spid="23" grpId="0"/>
      <p:bldP spid="24" grpId="0"/>
      <p:bldP spid="25" grpId="0"/>
      <p:bldP spid="26" grpId="0"/>
      <p:bldP spid="27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/>
      <p:bldP spid="50" grpId="0"/>
      <p:bldP spid="5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323528" y="5949280"/>
            <a:ext cx="8496944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a</a:t>
            </a:r>
            <a:r>
              <a:rPr lang="en-GB" sz="2400" b="1" dirty="0" smtClean="0"/>
              <a:t>lways do multiple testing correction for significance</a:t>
            </a:r>
            <a:br>
              <a:rPr lang="en-GB" sz="2400" b="1" dirty="0" smtClean="0"/>
            </a:br>
            <a:r>
              <a:rPr lang="en-GB" sz="2000" i="1" dirty="0" smtClean="0"/>
              <a:t>for the number of analyses you </a:t>
            </a:r>
            <a:r>
              <a:rPr lang="en-GB" sz="2000" b="1" i="1" dirty="0" smtClean="0"/>
              <a:t>actually did</a:t>
            </a:r>
            <a:r>
              <a:rPr lang="en-GB" sz="2000" i="1" dirty="0" smtClean="0"/>
              <a:t>, not only reported ones</a:t>
            </a:r>
            <a:endParaRPr lang="en-GB" sz="2400" i="1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5153025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uppieren 2"/>
          <p:cNvGrpSpPr/>
          <p:nvPr/>
        </p:nvGrpSpPr>
        <p:grpSpPr>
          <a:xfrm>
            <a:off x="5646189" y="746852"/>
            <a:ext cx="3389975" cy="4995310"/>
            <a:chOff x="5646189" y="746852"/>
            <a:chExt cx="3389975" cy="4995310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120" y="746852"/>
              <a:ext cx="3384044" cy="2466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4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6189" y="3275931"/>
              <a:ext cx="3377800" cy="2466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433" y="3768279"/>
            <a:ext cx="1152128" cy="213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526" y="2348880"/>
            <a:ext cx="2838450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644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073 -0.14689 L -2.22222E-6 -1.02244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5" y="7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Interpretation </a:t>
            </a:r>
            <a:r>
              <a:rPr lang="de-DE" altLang="de-DE" sz="4800" dirty="0" err="1" smtClean="0"/>
              <a:t>and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reporting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241951378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179512" y="529156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Interpretation </a:t>
            </a:r>
            <a:r>
              <a:rPr lang="de-DE" altLang="de-DE" sz="3600" dirty="0" err="1" smtClean="0"/>
              <a:t>of</a:t>
            </a:r>
            <a:r>
              <a:rPr lang="de-DE" altLang="de-DE" sz="3600" dirty="0" smtClean="0"/>
              <a:t> </a:t>
            </a:r>
            <a:r>
              <a:rPr lang="de-DE" altLang="de-DE" sz="3600" dirty="0" err="1"/>
              <a:t>r</a:t>
            </a:r>
            <a:r>
              <a:rPr lang="de-DE" altLang="de-DE" sz="3600" dirty="0" err="1" smtClean="0"/>
              <a:t>esults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474662" y="1124744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dirty="0" err="1" smtClean="0">
                <a:solidFill>
                  <a:srgbClr val="003366"/>
                </a:solidFill>
              </a:rPr>
              <a:t>Put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your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findings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into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the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context</a:t>
            </a:r>
            <a:r>
              <a:rPr lang="de-DE" altLang="de-DE" dirty="0">
                <a:solidFill>
                  <a:srgbClr val="003366"/>
                </a:solidFill>
              </a:rPr>
              <a:t>: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044054" y="1951132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been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obtained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question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exploration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044054" y="1604193"/>
            <a:ext cx="756039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describe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a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relationship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/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association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? </a:t>
            </a:r>
            <a:r>
              <a:rPr lang="de-DE" altLang="de-DE" sz="1800" dirty="0" smtClean="0">
                <a:solidFill>
                  <a:srgbClr val="003366"/>
                </a:solidFill>
              </a:rPr>
              <a:t>A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dependence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053107" y="2671212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unseen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, out-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sample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1044054" y="2311172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explain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anything</a:t>
            </a:r>
            <a:r>
              <a:rPr lang="de-DE" altLang="de-DE" sz="1800" dirty="0" smtClean="0">
                <a:solidFill>
                  <a:srgbClr val="003366"/>
                </a:solidFill>
              </a:rPr>
              <a:t>?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predict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anything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1548109" y="3077344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yes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status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an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experiment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1548110" y="3437384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not,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status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an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observation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458563" y="510403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Separate </a:t>
            </a:r>
            <a:r>
              <a:rPr lang="de-DE" altLang="de-DE" dirty="0" err="1" smtClean="0">
                <a:solidFill>
                  <a:srgbClr val="003366"/>
                </a:solidFill>
              </a:rPr>
              <a:t>facts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from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interpretation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and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opinion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1043608" y="5564367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Carefuly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aware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tells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not!</a:t>
            </a: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1043608" y="5931669"/>
            <a:ext cx="820891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Correlation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causation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! </a:t>
            </a:r>
            <a:r>
              <a:rPr lang="de-DE" altLang="de-DE" sz="1800" dirty="0" smtClean="0">
                <a:solidFill>
                  <a:srgbClr val="003366"/>
                </a:solidFill>
              </a:rPr>
              <a:t>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observed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relationship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might</a:t>
            </a:r>
            <a:r>
              <a:rPr lang="de-DE" altLang="de-DE" sz="1800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causal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1043608" y="6264550"/>
            <a:ext cx="777686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List potential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causes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clearly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: potential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causes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467544" y="3913483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err="1" smtClean="0">
                <a:solidFill>
                  <a:srgbClr val="003366"/>
                </a:solidFill>
              </a:rPr>
              <a:t>When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testing</a:t>
            </a:r>
            <a:r>
              <a:rPr lang="de-DE" altLang="de-DE" dirty="0" smtClean="0">
                <a:solidFill>
                  <a:srgbClr val="003366"/>
                </a:solidFill>
              </a:rPr>
              <a:t>: </a:t>
            </a:r>
            <a:r>
              <a:rPr lang="de-DE" altLang="de-DE" dirty="0" err="1" smtClean="0">
                <a:solidFill>
                  <a:srgbClr val="003366"/>
                </a:solidFill>
              </a:rPr>
              <a:t>specify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significance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level</a:t>
            </a:r>
            <a:r>
              <a:rPr lang="de-DE" altLang="de-DE" dirty="0" smtClean="0">
                <a:solidFill>
                  <a:srgbClr val="003366"/>
                </a:solidFill>
              </a:rPr>
              <a:t> in </a:t>
            </a:r>
            <a:r>
              <a:rPr lang="de-DE" altLang="de-DE" dirty="0" err="1" smtClean="0">
                <a:solidFill>
                  <a:srgbClr val="003366"/>
                </a:solidFill>
              </a:rPr>
              <a:t>advance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043608" y="4356396"/>
            <a:ext cx="756084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clean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practice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do so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before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do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tests</a:t>
            </a:r>
            <a:r>
              <a:rPr lang="de-DE" altLang="de-DE" sz="1800" dirty="0" smtClean="0">
                <a:solidFill>
                  <a:srgbClr val="003366"/>
                </a:solidFill>
              </a:rPr>
              <a:t>, explorative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not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1043608" y="4661520"/>
            <a:ext cx="810039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Rule-of-thumb</a:t>
            </a:r>
            <a:r>
              <a:rPr lang="de-DE" altLang="de-DE" sz="1600" dirty="0" smtClean="0">
                <a:solidFill>
                  <a:srgbClr val="003366"/>
                </a:solidFill>
              </a:rPr>
              <a:t>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lifes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depend</a:t>
            </a:r>
            <a:r>
              <a:rPr lang="de-DE" altLang="de-DE" sz="1600" dirty="0" smtClean="0">
                <a:solidFill>
                  <a:srgbClr val="003366"/>
                </a:solidFill>
              </a:rPr>
              <a:t> on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600" dirty="0">
                <a:solidFill>
                  <a:srgbClr val="003366"/>
                </a:solidFill>
              </a:rPr>
              <a:t>:</a:t>
            </a:r>
            <a:r>
              <a:rPr lang="de-DE" altLang="de-DE" sz="1600" dirty="0" smtClean="0">
                <a:solidFill>
                  <a:srgbClr val="003366"/>
                </a:solidFill>
              </a:rPr>
              <a:t> 1%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less</a:t>
            </a:r>
            <a:r>
              <a:rPr lang="de-DE" altLang="de-DE" sz="1600" dirty="0" smtClean="0">
                <a:solidFill>
                  <a:srgbClr val="003366"/>
                </a:solidFill>
              </a:rPr>
              <a:t>;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explorative: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>
                <a:solidFill>
                  <a:srgbClr val="003366"/>
                </a:solidFill>
              </a:rPr>
              <a:t>d</a:t>
            </a:r>
            <a:r>
              <a:rPr lang="de-DE" altLang="de-DE" sz="1600" dirty="0" smtClean="0">
                <a:solidFill>
                  <a:srgbClr val="003366"/>
                </a:solidFill>
              </a:rPr>
              <a:t>o 5%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higher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4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7" grpId="0"/>
      <p:bldP spid="16" grpId="0"/>
      <p:bldP spid="18" grpId="0"/>
      <p:bldP spid="21" grpId="0"/>
      <p:bldP spid="22" grpId="0"/>
      <p:bldP spid="27" grpId="0"/>
      <p:bldP spid="28" grpId="0" build="p"/>
      <p:bldP spid="29" grpId="0"/>
      <p:bldP spid="30" grpId="0"/>
      <p:bldP spid="31" grpId="0"/>
      <p:bldP spid="32" grpId="0" build="p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179512" y="520103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Interpretation: </a:t>
            </a:r>
            <a:r>
              <a:rPr lang="de-DE" altLang="de-DE" sz="3200" dirty="0" smtClean="0"/>
              <a:t>UCB </a:t>
            </a:r>
            <a:r>
              <a:rPr lang="de-DE" altLang="de-DE" sz="3200" dirty="0" err="1" smtClean="0"/>
              <a:t>admissions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example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474662" y="1115691"/>
            <a:ext cx="8417818" cy="13681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1800" dirty="0" err="1" smtClean="0"/>
              <a:t>We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investigated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data</a:t>
            </a:r>
            <a:r>
              <a:rPr lang="de-DE" altLang="de-DE" sz="1800" dirty="0" smtClean="0"/>
              <a:t> on all N=4526 </a:t>
            </a:r>
            <a:r>
              <a:rPr lang="de-DE" altLang="de-DE" sz="1800" dirty="0" err="1" smtClean="0"/>
              <a:t>applications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graduate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research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degrees</a:t>
            </a:r>
            <a:r>
              <a:rPr lang="de-DE" altLang="de-DE" sz="1800" dirty="0" smtClean="0"/>
              <a:t> at UC Berkeley in 1973. The </a:t>
            </a:r>
            <a:r>
              <a:rPr lang="de-DE" altLang="de-DE" sz="1800" dirty="0" err="1" smtClean="0"/>
              <a:t>data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included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information</a:t>
            </a:r>
            <a:r>
              <a:rPr lang="de-DE" altLang="de-DE" sz="1800" dirty="0" smtClean="0"/>
              <a:t> on </a:t>
            </a:r>
            <a:r>
              <a:rPr lang="de-DE" altLang="de-DE" sz="1800" dirty="0" err="1" smtClean="0"/>
              <a:t>gender</a:t>
            </a:r>
            <a:r>
              <a:rPr lang="de-DE" altLang="de-DE" sz="1800" dirty="0"/>
              <a:t> </a:t>
            </a:r>
            <a:r>
              <a:rPr lang="de-DE" altLang="de-DE" sz="1800" dirty="0" err="1" smtClean="0"/>
              <a:t>of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applicants</a:t>
            </a:r>
            <a:r>
              <a:rPr lang="de-DE" altLang="de-DE" sz="1800" dirty="0" smtClean="0"/>
              <a:t> (male/</a:t>
            </a:r>
            <a:r>
              <a:rPr lang="de-DE" altLang="de-DE" sz="1800" dirty="0" err="1" smtClean="0"/>
              <a:t>female</a:t>
            </a:r>
            <a:r>
              <a:rPr lang="de-DE" altLang="de-DE" sz="1800" dirty="0" smtClean="0"/>
              <a:t>),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application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department</a:t>
            </a:r>
            <a:r>
              <a:rPr lang="de-DE" altLang="de-DE" sz="1800" dirty="0" smtClean="0"/>
              <a:t> (A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F),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whether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application</a:t>
            </a:r>
            <a:r>
              <a:rPr lang="de-DE" altLang="de-DE" sz="1800" dirty="0" smtClean="0"/>
              <a:t> was </a:t>
            </a:r>
            <a:r>
              <a:rPr lang="de-DE" altLang="de-DE" sz="1800" dirty="0" err="1" smtClean="0"/>
              <a:t>rejected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or</a:t>
            </a:r>
            <a:r>
              <a:rPr lang="de-DE" altLang="de-DE" sz="1800" dirty="0" smtClean="0"/>
              <a:t> not.</a:t>
            </a:r>
            <a:endParaRPr lang="de-DE" altLang="de-DE" sz="1400" dirty="0" smtClean="0"/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467544" y="2249921"/>
            <a:ext cx="8417818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/>
              <a:t>We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found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that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there</a:t>
            </a:r>
            <a:r>
              <a:rPr lang="de-DE" altLang="de-DE" sz="1800" dirty="0" smtClean="0"/>
              <a:t> a </a:t>
            </a:r>
            <a:r>
              <a:rPr lang="de-DE" altLang="de-DE" sz="1800" dirty="0" err="1" smtClean="0"/>
              <a:t>significant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overall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association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between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female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gender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rejection</a:t>
            </a:r>
            <a:r>
              <a:rPr lang="de-DE" altLang="de-DE" sz="1800" dirty="0" smtClean="0"/>
              <a:t> (OR 1.84 </a:t>
            </a:r>
            <a:r>
              <a:rPr lang="en-GB" sz="1800" dirty="0"/>
              <a:t>± 0.12, p </a:t>
            </a:r>
            <a:r>
              <a:rPr lang="en-GB" sz="1800" dirty="0" smtClean="0"/>
              <a:t>&lt; 2e-16).</a:t>
            </a:r>
            <a:endParaRPr lang="en-GB" sz="1800" dirty="0"/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490448" y="3213184"/>
            <a:ext cx="8417818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dirty="0" smtClean="0"/>
              <a:t>Since rejection cannot cause the gender, the gender must be related </a:t>
            </a:r>
            <a:br>
              <a:rPr lang="en-GB" altLang="de-DE" sz="1800" dirty="0" smtClean="0"/>
            </a:br>
            <a:r>
              <a:rPr lang="en-GB" altLang="de-DE" sz="1800" dirty="0" smtClean="0"/>
              <a:t>to the reason for the female applicants being rejected more significantly.</a:t>
            </a:r>
            <a:endParaRPr lang="en-GB" sz="1800" dirty="0"/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251520" y="2889148"/>
            <a:ext cx="1080120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2400" b="1" dirty="0" smtClean="0"/>
              <a:t>BAD:</a:t>
            </a:r>
            <a:endParaRPr lang="en-GB" sz="2400" b="1" dirty="0"/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4499993" y="3805796"/>
            <a:ext cx="432048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err="1" smtClean="0">
                <a:solidFill>
                  <a:srgbClr val="003366"/>
                </a:solidFill>
              </a:rPr>
              <a:t>Cause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/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effect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part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251520" y="3915158"/>
            <a:ext cx="1512168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2400" b="1" dirty="0" smtClean="0"/>
              <a:t>WORSE:</a:t>
            </a:r>
            <a:endParaRPr lang="en-GB" sz="2400" b="1" dirty="0"/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467544" y="4275198"/>
            <a:ext cx="8417818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dirty="0" smtClean="0"/>
              <a:t>The cause for this to the best of our knowledge is</a:t>
            </a:r>
            <a:endParaRPr lang="en-GB" sz="1800" dirty="0"/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467544" y="4851262"/>
            <a:ext cx="8712968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dirty="0" smtClean="0"/>
              <a:t>Or:	the known ongoing discrimination of female applicants during application.</a:t>
            </a:r>
            <a:endParaRPr lang="en-GB" sz="1800" dirty="0"/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683568" y="5229200"/>
            <a:ext cx="820891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err="1" smtClean="0">
                <a:solidFill>
                  <a:srgbClr val="003366"/>
                </a:solidFill>
              </a:rPr>
              <a:t>Neither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„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academic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capabilities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“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nor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„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discrimination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“ was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part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2267744" y="5904431"/>
            <a:ext cx="3672408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Data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apolitical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1691680" y="6272855"/>
            <a:ext cx="5896273" cy="49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err="1" smtClean="0">
                <a:solidFill>
                  <a:srgbClr val="003366"/>
                </a:solidFill>
              </a:rPr>
              <a:t>Conclusions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must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251520" y="5625244"/>
            <a:ext cx="8784976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100" b="1" dirty="0" smtClean="0"/>
              <a:t>(the above non-sequiturs have been part of the actual historical discourse on the UCB data set and do not reflect UCL’s or the 					              lecturer’s view on the data or associated questions)</a:t>
            </a:r>
            <a:endParaRPr lang="en-GB" sz="1100" b="1" dirty="0"/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1376904" y="4563438"/>
            <a:ext cx="7587583" cy="42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800" dirty="0" smtClean="0"/>
              <a:t>the known lower academic capabilities in females as compared to males.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14972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17" grpId="0"/>
      <p:bldP spid="19" grpId="0"/>
      <p:bldP spid="20" grpId="0"/>
      <p:bldP spid="24" grpId="0"/>
      <p:bldP spid="25" grpId="0"/>
      <p:bldP spid="26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179512" y="520103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Interpretation: </a:t>
            </a:r>
            <a:r>
              <a:rPr lang="de-DE" altLang="de-DE" sz="3200" dirty="0" smtClean="0"/>
              <a:t>UCB </a:t>
            </a:r>
            <a:r>
              <a:rPr lang="de-DE" altLang="de-DE" sz="3200" dirty="0" err="1" smtClean="0"/>
              <a:t>admissions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example</a:t>
            </a:r>
            <a:endParaRPr lang="de-DE" altLang="de-DE" sz="3600" dirty="0" smtClean="0"/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490448" y="3267086"/>
            <a:ext cx="8417818" cy="99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sz="1800" dirty="0" smtClean="0"/>
              <a:t>We found that this overall association can be mostly explained by stratification into the six different departments, for which both rejection rate and the female/male ratio vary considerably.</a:t>
            </a:r>
            <a:endParaRPr lang="en-GB" sz="1800" dirty="0"/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251520" y="2924944"/>
            <a:ext cx="1728192" cy="468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2400" b="1" dirty="0" smtClean="0"/>
              <a:t>BETTER:</a:t>
            </a:r>
            <a:endParaRPr lang="en-GB" sz="2400" b="1" dirty="0"/>
          </a:p>
        </p:txBody>
      </p:sp>
      <p:sp>
        <p:nvSpPr>
          <p:cNvPr id="16" name="Inhaltsplatzhalter 2"/>
          <p:cNvSpPr>
            <a:spLocks noGrp="1"/>
          </p:cNvSpPr>
          <p:nvPr>
            <p:ph idx="1"/>
          </p:nvPr>
        </p:nvSpPr>
        <p:spPr>
          <a:xfrm>
            <a:off x="474662" y="1115691"/>
            <a:ext cx="8417818" cy="13681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1800" dirty="0" err="1" smtClean="0"/>
              <a:t>We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investigated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data</a:t>
            </a:r>
            <a:r>
              <a:rPr lang="de-DE" altLang="de-DE" sz="1800" dirty="0" smtClean="0"/>
              <a:t> on all N=4526 </a:t>
            </a:r>
            <a:r>
              <a:rPr lang="de-DE" altLang="de-DE" sz="1800" dirty="0" err="1" smtClean="0"/>
              <a:t>applications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graduate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research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degrees</a:t>
            </a:r>
            <a:r>
              <a:rPr lang="de-DE" altLang="de-DE" sz="1800" dirty="0" smtClean="0"/>
              <a:t> at UC Berkeley in 1973. The </a:t>
            </a:r>
            <a:r>
              <a:rPr lang="de-DE" altLang="de-DE" sz="1800" dirty="0" err="1" smtClean="0"/>
              <a:t>data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included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information</a:t>
            </a:r>
            <a:r>
              <a:rPr lang="de-DE" altLang="de-DE" sz="1800" dirty="0" smtClean="0"/>
              <a:t> on </a:t>
            </a:r>
            <a:r>
              <a:rPr lang="de-DE" altLang="de-DE" sz="1800" dirty="0" err="1" smtClean="0"/>
              <a:t>gender</a:t>
            </a:r>
            <a:r>
              <a:rPr lang="de-DE" altLang="de-DE" sz="1800" dirty="0"/>
              <a:t> </a:t>
            </a:r>
            <a:r>
              <a:rPr lang="de-DE" altLang="de-DE" sz="1800" dirty="0" err="1" smtClean="0"/>
              <a:t>of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applicants</a:t>
            </a:r>
            <a:r>
              <a:rPr lang="de-DE" altLang="de-DE" sz="1800" dirty="0" smtClean="0"/>
              <a:t> (male/</a:t>
            </a:r>
            <a:r>
              <a:rPr lang="de-DE" altLang="de-DE" sz="1800" dirty="0" err="1" smtClean="0"/>
              <a:t>female</a:t>
            </a:r>
            <a:r>
              <a:rPr lang="de-DE" altLang="de-DE" sz="1800" dirty="0" smtClean="0"/>
              <a:t>),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application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department</a:t>
            </a:r>
            <a:r>
              <a:rPr lang="de-DE" altLang="de-DE" sz="1800" dirty="0" smtClean="0"/>
              <a:t> (A </a:t>
            </a:r>
            <a:r>
              <a:rPr lang="de-DE" altLang="de-DE" sz="1800" dirty="0" err="1" smtClean="0"/>
              <a:t>to</a:t>
            </a:r>
            <a:r>
              <a:rPr lang="de-DE" altLang="de-DE" sz="1800" dirty="0" smtClean="0"/>
              <a:t> F),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whether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application</a:t>
            </a:r>
            <a:r>
              <a:rPr lang="de-DE" altLang="de-DE" sz="1800" dirty="0" smtClean="0"/>
              <a:t> was </a:t>
            </a:r>
            <a:r>
              <a:rPr lang="de-DE" altLang="de-DE" sz="1800" dirty="0" err="1" smtClean="0"/>
              <a:t>rejected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or</a:t>
            </a:r>
            <a:r>
              <a:rPr lang="de-DE" altLang="de-DE" sz="1800" dirty="0" smtClean="0"/>
              <a:t> not.</a:t>
            </a:r>
            <a:endParaRPr lang="de-DE" altLang="de-DE" sz="1400" dirty="0" smtClean="0"/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467544" y="2249921"/>
            <a:ext cx="8417818" cy="684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/>
              <a:t>We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found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that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there</a:t>
            </a:r>
            <a:r>
              <a:rPr lang="de-DE" altLang="de-DE" sz="1800" dirty="0" smtClean="0"/>
              <a:t> a </a:t>
            </a:r>
            <a:r>
              <a:rPr lang="de-DE" altLang="de-DE" sz="1800" dirty="0" err="1" smtClean="0"/>
              <a:t>significant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overall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association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between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female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gender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and</a:t>
            </a:r>
            <a:r>
              <a:rPr lang="de-DE" altLang="de-DE" sz="1800" dirty="0" smtClean="0"/>
              <a:t> </a:t>
            </a:r>
            <a:r>
              <a:rPr lang="de-DE" altLang="de-DE" sz="1800" dirty="0" err="1" smtClean="0"/>
              <a:t>rejection</a:t>
            </a:r>
            <a:r>
              <a:rPr lang="de-DE" altLang="de-DE" sz="1800" dirty="0" smtClean="0"/>
              <a:t> (OR 1.84 </a:t>
            </a:r>
            <a:r>
              <a:rPr lang="en-GB" sz="1800" dirty="0"/>
              <a:t>± 0.12, p </a:t>
            </a:r>
            <a:r>
              <a:rPr lang="en-GB" sz="1800" dirty="0" smtClean="0"/>
              <a:t>&lt; 2e-16).</a:t>
            </a:r>
            <a:endParaRPr lang="en-GB" sz="1800" dirty="0"/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476597" y="4167082"/>
            <a:ext cx="8417818" cy="99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sz="1800" dirty="0" smtClean="0"/>
              <a:t>Fitting </a:t>
            </a:r>
            <a:r>
              <a:rPr lang="en-GB" sz="1800" dirty="0" smtClean="0"/>
              <a:t>logistic models</a:t>
            </a:r>
            <a:r>
              <a:rPr lang="en-GB" sz="1800" dirty="0" smtClean="0"/>
              <a:t> </a:t>
            </a:r>
            <a:r>
              <a:rPr lang="en-GB" sz="1800" dirty="0" smtClean="0"/>
              <a:t>over all parameters and Analysis of Deviance revealed that gender is no longer a significant overall model parameter (p = 0.22) when controlling for department.</a:t>
            </a:r>
            <a:endParaRPr lang="en-GB" sz="1800" dirty="0"/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467544" y="5085184"/>
            <a:ext cx="8417818" cy="99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sz="1800" dirty="0" smtClean="0"/>
              <a:t>However, the interaction terms department/gender in the models remain significant (p = 1.1e-03) in all models, indicating possible department-specific preferences – depending on department, favouring either males or females.</a:t>
            </a:r>
            <a:endParaRPr lang="en-GB" sz="1800" dirty="0"/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459207" y="6192463"/>
            <a:ext cx="8892480" cy="495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sz="1800" dirty="0" smtClean="0"/>
              <a:t>We recommend close monitoring and future acquisition of department-specific data.</a:t>
            </a:r>
            <a:endParaRPr lang="en-GB" sz="1800" dirty="0"/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2987824" y="5899466"/>
            <a:ext cx="629128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smtClean="0">
                <a:solidFill>
                  <a:srgbClr val="003366"/>
                </a:solidFill>
              </a:rPr>
              <a:t>(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stay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clear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about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possibe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explanation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,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1728711" y="6453336"/>
            <a:ext cx="741528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smtClean="0">
                <a:solidFill>
                  <a:srgbClr val="003366"/>
                </a:solidFill>
              </a:rPr>
              <a:t>(optional;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recommendation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,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clear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not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part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factual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158285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9" grpId="0"/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62068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Writing a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statistical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report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619943" y="1916832"/>
            <a:ext cx="3448001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Suggested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structure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: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11560" y="1268760"/>
            <a:ext cx="756084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Summarize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400" dirty="0" smtClean="0">
                <a:solidFill>
                  <a:srgbClr val="003366"/>
                </a:solidFill>
              </a:rPr>
              <a:t>,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experiments</a:t>
            </a:r>
            <a:r>
              <a:rPr lang="de-DE" altLang="de-DE" sz="2400" dirty="0" smtClean="0">
                <a:solidFill>
                  <a:srgbClr val="003366"/>
                </a:solidFill>
              </a:rPr>
              <a:t>,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findings</a:t>
            </a:r>
            <a:r>
              <a:rPr lang="de-DE" altLang="de-DE" sz="2400" dirty="0" smtClean="0">
                <a:solidFill>
                  <a:srgbClr val="003366"/>
                </a:solidFill>
              </a:rPr>
              <a:t>,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interpretation</a:t>
            </a:r>
            <a:endParaRPr lang="de-DE" altLang="de-DE" sz="2400" i="1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889200" y="2348880"/>
            <a:ext cx="516780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Top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report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summary</a:t>
            </a:r>
            <a:r>
              <a:rPr lang="de-DE" altLang="de-DE" sz="2000" dirty="0" smtClean="0">
                <a:solidFill>
                  <a:srgbClr val="003366"/>
                </a:solidFill>
              </a:rPr>
              <a:t>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abstract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916359" y="2780928"/>
            <a:ext cx="516780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Interpretation/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recommendation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applicable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917698" y="3212976"/>
            <a:ext cx="770485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Relation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prior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2000" dirty="0" smtClean="0">
                <a:solidFill>
                  <a:srgbClr val="003366"/>
                </a:solidFill>
              </a:rPr>
              <a:t>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literature</a:t>
            </a:r>
            <a:r>
              <a:rPr lang="de-DE" altLang="de-DE" sz="2000" dirty="0" smtClean="0">
                <a:solidFill>
                  <a:srgbClr val="003366"/>
                </a:solidFill>
              </a:rPr>
              <a:t> - not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needed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ICA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5127742" y="3573016"/>
            <a:ext cx="321387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but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otherwise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mandatory</a:t>
            </a:r>
            <a:r>
              <a:rPr lang="de-DE" altLang="de-DE" sz="2000" dirty="0" smtClean="0">
                <a:solidFill>
                  <a:srgbClr val="003366"/>
                </a:solidFill>
              </a:rPr>
              <a:t>!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908645" y="4077072"/>
            <a:ext cx="72728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Description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: variables,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structure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acquisition</a:t>
            </a:r>
            <a:r>
              <a:rPr lang="de-DE" altLang="de-DE" sz="2000" dirty="0" smtClean="0">
                <a:solidFill>
                  <a:srgbClr val="003366"/>
                </a:solidFill>
              </a:rPr>
              <a:t>,</a:t>
            </a:r>
            <a:br>
              <a:rPr lang="de-DE" altLang="de-DE" sz="2000" dirty="0" smtClean="0">
                <a:solidFill>
                  <a:srgbClr val="003366"/>
                </a:solidFill>
              </a:rPr>
            </a:br>
            <a:r>
              <a:rPr lang="de-DE" altLang="de-DE" sz="2000" dirty="0" smtClean="0">
                <a:solidFill>
                  <a:srgbClr val="003366"/>
                </a:solidFill>
              </a:rPr>
              <a:t>				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cite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source</a:t>
            </a:r>
            <a:r>
              <a:rPr lang="de-DE" altLang="de-DE" sz="2000" dirty="0" smtClean="0">
                <a:solidFill>
                  <a:srgbClr val="003366"/>
                </a:solidFill>
              </a:rPr>
              <a:t> (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study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project</a:t>
            </a:r>
            <a:r>
              <a:rPr lang="de-DE" altLang="de-DE" sz="2000" dirty="0" smtClean="0">
                <a:solidFill>
                  <a:srgbClr val="003366"/>
                </a:solidFill>
              </a:rPr>
              <a:t>)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917698" y="4806205"/>
            <a:ext cx="72728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Description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questions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numbers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outcomes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917698" y="5319314"/>
            <a:ext cx="727280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Interpretation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results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discussion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outlook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899592" y="5949280"/>
            <a:ext cx="798577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Appendix: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description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structure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location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repository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results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1619672" y="6237312"/>
            <a:ext cx="757056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attach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code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analyses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reproducibility</a:t>
            </a:r>
            <a:r>
              <a:rPr lang="de-DE" altLang="de-DE" sz="1800" dirty="0" smtClean="0">
                <a:solidFill>
                  <a:srgbClr val="003366"/>
                </a:solidFill>
              </a:rPr>
              <a:t> (e.g.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file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CD)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5989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420888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Next </a:t>
            </a:r>
            <a:r>
              <a:rPr lang="de-DE" altLang="de-DE" sz="4800" dirty="0" err="1" smtClean="0"/>
              <a:t>Week</a:t>
            </a:r>
            <a:r>
              <a:rPr lang="de-DE" altLang="de-DE" sz="4800" dirty="0" smtClean="0"/>
              <a:t>:</a:t>
            </a:r>
            <a:br>
              <a:rPr lang="de-DE" altLang="de-DE" sz="4800" dirty="0" smtClean="0"/>
            </a:br>
            <a:r>
              <a:rPr lang="de-DE" altLang="de-DE" sz="4800" dirty="0" err="1" smtClean="0"/>
              <a:t>Generalized</a:t>
            </a:r>
            <a:r>
              <a:rPr lang="de-DE" altLang="de-DE" sz="4800" dirty="0" smtClean="0"/>
              <a:t> Linear Models</a:t>
            </a:r>
            <a:endParaRPr lang="de-DE" altLang="de-DE" sz="66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404664" y="4365104"/>
            <a:ext cx="74523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400" dirty="0" smtClean="0">
                <a:solidFill>
                  <a:srgbClr val="003366"/>
                </a:solidFill>
              </a:rPr>
              <a:t> non-linear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fitting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403648" y="5012457"/>
            <a:ext cx="74523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Regression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400" dirty="0" smtClean="0">
                <a:solidFill>
                  <a:srgbClr val="003366"/>
                </a:solidFill>
              </a:rPr>
              <a:t> nominal variables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0851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764704"/>
            <a:ext cx="8489950" cy="792088"/>
          </a:xfrm>
        </p:spPr>
        <p:txBody>
          <a:bodyPr/>
          <a:lstStyle/>
          <a:p>
            <a:pPr algn="ctr" eaLnBrk="1" hangingPunct="1"/>
            <a:r>
              <a:rPr lang="de-DE" altLang="de-DE" sz="4000" dirty="0" err="1" smtClean="0"/>
              <a:t>Week</a:t>
            </a:r>
            <a:r>
              <a:rPr lang="de-DE" altLang="de-DE" sz="4000" dirty="0" smtClean="0"/>
              <a:t> </a:t>
            </a:r>
            <a:r>
              <a:rPr lang="de-DE" altLang="de-DE" sz="4000" dirty="0" smtClean="0"/>
              <a:t>4 </a:t>
            </a:r>
            <a:r>
              <a:rPr lang="de-DE" altLang="de-DE" sz="4000" dirty="0" smtClean="0"/>
              <a:t>Learning </a:t>
            </a:r>
            <a:r>
              <a:rPr lang="de-DE" altLang="de-DE" sz="4000" dirty="0" err="1" smtClean="0"/>
              <a:t>Objectives</a:t>
            </a:r>
            <a:endParaRPr lang="de-DE" altLang="de-DE" sz="54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6896" y="3615840"/>
            <a:ext cx="7632848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GB" altLang="de-DE" dirty="0" smtClean="0"/>
              <a:t>Data manipulation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1066976" y="4065994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Joining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data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sets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by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fields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346896" y="1700808"/>
            <a:ext cx="705678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Understand </a:t>
            </a:r>
            <a:r>
              <a:rPr lang="en-GB" altLang="de-DE" dirty="0" smtClean="0"/>
              <a:t>the Scientific Method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066976" y="2150962"/>
            <a:ext cx="727280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>
                <a:solidFill>
                  <a:srgbClr val="003366"/>
                </a:solidFill>
              </a:rPr>
              <a:t>How</a:t>
            </a:r>
            <a:r>
              <a:rPr lang="de-DE" sz="2400" kern="0" dirty="0">
                <a:solidFill>
                  <a:srgbClr val="003366"/>
                </a:solidFill>
              </a:rPr>
              <a:t> </a:t>
            </a:r>
            <a:r>
              <a:rPr lang="de-DE" sz="2400" kern="0" dirty="0" err="1">
                <a:solidFill>
                  <a:srgbClr val="003366"/>
                </a:solidFill>
              </a:rPr>
              <a:t>to</a:t>
            </a:r>
            <a:r>
              <a:rPr lang="de-DE" sz="2400" kern="0" dirty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formulate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answer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>
                <a:solidFill>
                  <a:srgbClr val="003366"/>
                </a:solidFill>
              </a:rPr>
              <a:t>statistical</a:t>
            </a:r>
            <a:r>
              <a:rPr lang="de-DE" sz="2400" kern="0" dirty="0">
                <a:solidFill>
                  <a:srgbClr val="003366"/>
                </a:solidFill>
              </a:rPr>
              <a:t> </a:t>
            </a:r>
            <a:r>
              <a:rPr lang="de-DE" sz="2400" kern="0" dirty="0" err="1">
                <a:solidFill>
                  <a:srgbClr val="003366"/>
                </a:solidFill>
              </a:rPr>
              <a:t>questions</a:t>
            </a:r>
            <a:r>
              <a:rPr lang="de-DE" sz="2400" kern="0" dirty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066976" y="2583010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Quantification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validation</a:t>
            </a:r>
            <a:endParaRPr lang="de-DE" sz="2400" kern="0" dirty="0">
              <a:solidFill>
                <a:srgbClr val="003366"/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46896" y="5094912"/>
            <a:ext cx="777686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Advanced exploration techniques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1066976" y="5589959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Recognizing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common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issues</a:t>
            </a:r>
            <a:r>
              <a:rPr lang="de-DE" sz="2400" kern="0" dirty="0" smtClean="0">
                <a:solidFill>
                  <a:srgbClr val="003366"/>
                </a:solidFill>
              </a:rPr>
              <a:t> in </a:t>
            </a:r>
            <a:r>
              <a:rPr lang="de-DE" sz="2400" kern="0" dirty="0" err="1" smtClean="0">
                <a:solidFill>
                  <a:srgbClr val="003366"/>
                </a:solidFill>
              </a:rPr>
              <a:t>data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1066976" y="6022007"/>
            <a:ext cx="792088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Missing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data</a:t>
            </a:r>
            <a:r>
              <a:rPr lang="de-DE" sz="2400" kern="0" dirty="0" smtClean="0">
                <a:solidFill>
                  <a:srgbClr val="003366"/>
                </a:solidFill>
              </a:rPr>
              <a:t>, multivariate </a:t>
            </a:r>
            <a:r>
              <a:rPr lang="de-DE" sz="2400" kern="0" dirty="0" err="1" smtClean="0">
                <a:solidFill>
                  <a:srgbClr val="003366"/>
                </a:solidFill>
              </a:rPr>
              <a:t>exploration</a:t>
            </a:r>
            <a:r>
              <a:rPr lang="de-DE" sz="2400" kern="0" dirty="0" smtClean="0">
                <a:solidFill>
                  <a:srgbClr val="003366"/>
                </a:solidFill>
              </a:rPr>
              <a:t>, </a:t>
            </a:r>
            <a:r>
              <a:rPr lang="de-DE" sz="2400" kern="0" dirty="0" err="1" smtClean="0">
                <a:solidFill>
                  <a:srgbClr val="003366"/>
                </a:solidFill>
              </a:rPr>
              <a:t>subgroup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analysis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1066976" y="4470883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Aggregation </a:t>
            </a:r>
            <a:r>
              <a:rPr lang="de-DE" sz="2400" kern="0" dirty="0" err="1" smtClean="0">
                <a:solidFill>
                  <a:srgbClr val="003366"/>
                </a:solidFill>
              </a:rPr>
              <a:t>by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factor</a:t>
            </a:r>
            <a:r>
              <a:rPr lang="de-DE" sz="2400" kern="0" dirty="0" smtClean="0">
                <a:solidFill>
                  <a:srgbClr val="003366"/>
                </a:solidFill>
              </a:rPr>
              <a:t> variables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1066976" y="3006680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Presentation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of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findings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their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interpretation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1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85263" y="17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>
                <a:solidFill>
                  <a:schemeClr val="bg1"/>
                </a:solidFill>
              </a:rPr>
              <a:t>STAT7001 </a:t>
            </a:r>
            <a:r>
              <a:rPr lang="de-DE" altLang="de-DE" sz="3600" dirty="0" err="1" smtClean="0">
                <a:solidFill>
                  <a:schemeClr val="bg1"/>
                </a:solidFill>
              </a:rPr>
              <a:t>course</a:t>
            </a:r>
            <a:r>
              <a:rPr lang="de-DE" altLang="de-DE" sz="3600" dirty="0" smtClean="0">
                <a:solidFill>
                  <a:schemeClr val="bg1"/>
                </a:solidFill>
              </a:rPr>
              <a:t> </a:t>
            </a:r>
            <a:r>
              <a:rPr lang="de-DE" altLang="de-DE" sz="3600" dirty="0" err="1" smtClean="0">
                <a:solidFill>
                  <a:schemeClr val="bg1"/>
                </a:solidFill>
              </a:rPr>
              <a:t>overview</a:t>
            </a:r>
            <a:endParaRPr lang="de-DE" altLang="de-DE" sz="3600" dirty="0" smtClean="0">
              <a:solidFill>
                <a:schemeClr val="bg1"/>
              </a:solidFill>
            </a:endParaRPr>
          </a:p>
        </p:txBody>
      </p:sp>
      <p:grpSp>
        <p:nvGrpSpPr>
          <p:cNvPr id="2" name="Gruppieren 1"/>
          <p:cNvGrpSpPr/>
          <p:nvPr/>
        </p:nvGrpSpPr>
        <p:grpSpPr>
          <a:xfrm>
            <a:off x="1619672" y="836712"/>
            <a:ext cx="1440160" cy="1104449"/>
            <a:chOff x="1691680" y="836712"/>
            <a:chExt cx="1440160" cy="1104449"/>
          </a:xfrm>
        </p:grpSpPr>
        <p:sp>
          <p:nvSpPr>
            <p:cNvPr id="29" name="Flussdiagramm: Mehrere Dokumente 28"/>
            <p:cNvSpPr/>
            <p:nvPr/>
          </p:nvSpPr>
          <p:spPr>
            <a:xfrm>
              <a:off x="1691680" y="836712"/>
              <a:ext cx="1440160" cy="1104449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1834572" y="1196752"/>
              <a:ext cx="1009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/>
                <a:t>DATA</a:t>
              </a:r>
              <a:endParaRPr lang="en-GB" sz="2000" dirty="0"/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4169960" y="814925"/>
            <a:ext cx="2235624" cy="1368152"/>
            <a:chOff x="4169960" y="814925"/>
            <a:chExt cx="2235624" cy="1368152"/>
          </a:xfrm>
        </p:grpSpPr>
        <p:sp>
          <p:nvSpPr>
            <p:cNvPr id="18" name="Wolkenförmige Legende 17"/>
            <p:cNvSpPr/>
            <p:nvPr/>
          </p:nvSpPr>
          <p:spPr>
            <a:xfrm rot="10956690">
              <a:off x="4169960" y="814925"/>
              <a:ext cx="2235624" cy="1368152"/>
            </a:xfrm>
            <a:prstGeom prst="cloudCallou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529964" y="1248536"/>
              <a:ext cx="144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Scientific </a:t>
              </a:r>
              <a:br>
                <a:rPr lang="en-GB" sz="1600" dirty="0" smtClean="0"/>
              </a:br>
              <a:r>
                <a:rPr lang="en-GB" sz="1600" dirty="0" smtClean="0"/>
                <a:t>Questions</a:t>
              </a:r>
              <a:endParaRPr lang="en-GB" sz="1600" dirty="0"/>
            </a:p>
          </p:txBody>
        </p:sp>
      </p:grpSp>
      <p:cxnSp>
        <p:nvCxnSpPr>
          <p:cNvPr id="25" name="Gerade Verbindung mit Pfeil 24"/>
          <p:cNvCxnSpPr/>
          <p:nvPr/>
        </p:nvCxnSpPr>
        <p:spPr>
          <a:xfrm>
            <a:off x="2312165" y="2077535"/>
            <a:ext cx="0" cy="253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ieren 4"/>
          <p:cNvGrpSpPr/>
          <p:nvPr/>
        </p:nvGrpSpPr>
        <p:grpSpPr>
          <a:xfrm>
            <a:off x="1258842" y="2393557"/>
            <a:ext cx="1728192" cy="1440160"/>
            <a:chOff x="1258842" y="2393557"/>
            <a:chExt cx="1728192" cy="1440160"/>
          </a:xfrm>
        </p:grpSpPr>
        <p:sp>
          <p:nvSpPr>
            <p:cNvPr id="23" name="Legende mit Pfeil in vier Richtungen 22"/>
            <p:cNvSpPr/>
            <p:nvPr/>
          </p:nvSpPr>
          <p:spPr>
            <a:xfrm>
              <a:off x="1258842" y="2393557"/>
              <a:ext cx="1728192" cy="1440160"/>
            </a:xfrm>
            <a:prstGeom prst="quadArrowCallout">
              <a:avLst>
                <a:gd name="adj1" fmla="val 18515"/>
                <a:gd name="adj2" fmla="val 37001"/>
                <a:gd name="adj3" fmla="val 11577"/>
                <a:gd name="adj4" fmla="val 45279"/>
              </a:avLst>
            </a:prstGeom>
            <a:solidFill>
              <a:schemeClr val="accent6">
                <a:lumMod val="25000"/>
                <a:lumOff val="75000"/>
              </a:schemeClr>
            </a:solidFill>
            <a:ln>
              <a:solidFill>
                <a:srgbClr val="009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feld 3"/>
            <p:cNvSpPr txBox="1"/>
            <p:nvPr/>
          </p:nvSpPr>
          <p:spPr>
            <a:xfrm>
              <a:off x="1445505" y="2927233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003366"/>
                  </a:solidFill>
                </a:rPr>
                <a:t>Exploration</a:t>
              </a:r>
              <a:endParaRPr lang="en-GB" dirty="0">
                <a:solidFill>
                  <a:srgbClr val="003366"/>
                </a:solidFill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1435954" y="3195084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rgbClr val="003366"/>
                  </a:solidFill>
                </a:rPr>
                <a:t>Lecture 2</a:t>
              </a:r>
              <a:endParaRPr lang="en-GB" sz="1200" i="1" dirty="0">
                <a:solidFill>
                  <a:srgbClr val="003366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3460937" y="2575386"/>
            <a:ext cx="1831143" cy="1080120"/>
            <a:chOff x="3460937" y="2575386"/>
            <a:chExt cx="1831143" cy="1080120"/>
          </a:xfrm>
        </p:grpSpPr>
        <p:sp>
          <p:nvSpPr>
            <p:cNvPr id="4097" name="Rahmen 4096"/>
            <p:cNvSpPr/>
            <p:nvPr/>
          </p:nvSpPr>
          <p:spPr>
            <a:xfrm>
              <a:off x="3460937" y="2575386"/>
              <a:ext cx="1831143" cy="1080120"/>
            </a:xfrm>
            <a:prstGeom prst="bevel">
              <a:avLst/>
            </a:prstGeom>
            <a:solidFill>
              <a:schemeClr val="accent6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3654381" y="2810866"/>
              <a:ext cx="144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Statistical</a:t>
              </a:r>
              <a:br>
                <a:rPr lang="en-GB" sz="1600" dirty="0" smtClean="0"/>
              </a:br>
              <a:r>
                <a:rPr lang="en-GB" sz="1600" dirty="0" smtClean="0"/>
                <a:t>Questions</a:t>
              </a:r>
              <a:endParaRPr lang="en-GB" sz="1600" dirty="0"/>
            </a:p>
          </p:txBody>
        </p:sp>
      </p:grpSp>
      <p:cxnSp>
        <p:nvCxnSpPr>
          <p:cNvPr id="38" name="Gerade Verbindung mit Pfeil 37"/>
          <p:cNvCxnSpPr/>
          <p:nvPr/>
        </p:nvCxnSpPr>
        <p:spPr>
          <a:xfrm flipH="1">
            <a:off x="3059832" y="1904207"/>
            <a:ext cx="1062118" cy="595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>
            <a:off x="3069793" y="3041629"/>
            <a:ext cx="298604" cy="797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>
            <a:off x="2411760" y="3821374"/>
            <a:ext cx="108012" cy="1714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 flipH="1">
            <a:off x="4376508" y="3737380"/>
            <a:ext cx="194703" cy="25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>
            <a:off x="5629974" y="2249541"/>
            <a:ext cx="2326402" cy="2326402"/>
            <a:chOff x="5629974" y="2249541"/>
            <a:chExt cx="2326402" cy="2326402"/>
          </a:xfrm>
        </p:grpSpPr>
        <p:pic>
          <p:nvPicPr>
            <p:cNvPr id="3074" name="Picture 2" descr="C:\Users\Franz Király\AppData\Local\Microsoft\Windows\INetCache\IE\7USDLC8F\icon_day_8___cogwheel_by_amonfog-d39za23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9974" y="2249541"/>
              <a:ext cx="2326402" cy="23264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feld 69"/>
            <p:cNvSpPr txBox="1"/>
            <p:nvPr/>
          </p:nvSpPr>
          <p:spPr>
            <a:xfrm>
              <a:off x="6109099" y="2451617"/>
              <a:ext cx="1368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Methods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084168" y="4101424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chemeClr val="bg1"/>
                  </a:solidFill>
                </a:rPr>
                <a:t>Lectures 7,8</a:t>
              </a:r>
              <a:endParaRPr lang="en-GB" sz="1200" i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8" name="Gerade Verbindung mit Pfeil 77"/>
          <p:cNvCxnSpPr/>
          <p:nvPr/>
        </p:nvCxnSpPr>
        <p:spPr>
          <a:xfrm>
            <a:off x="5386234" y="3143021"/>
            <a:ext cx="265886" cy="5206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/>
          <p:cNvGrpSpPr/>
          <p:nvPr/>
        </p:nvGrpSpPr>
        <p:grpSpPr>
          <a:xfrm>
            <a:off x="1610103" y="4019140"/>
            <a:ext cx="3537961" cy="877351"/>
            <a:chOff x="1610103" y="4019140"/>
            <a:chExt cx="3537961" cy="877351"/>
          </a:xfrm>
        </p:grpSpPr>
        <p:sp>
          <p:nvSpPr>
            <p:cNvPr id="42" name="Rechteck 41"/>
            <p:cNvSpPr/>
            <p:nvPr/>
          </p:nvSpPr>
          <p:spPr>
            <a:xfrm>
              <a:off x="1619672" y="4032395"/>
              <a:ext cx="3528392" cy="864096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feld 42"/>
            <p:cNvSpPr txBox="1"/>
            <p:nvPr/>
          </p:nvSpPr>
          <p:spPr>
            <a:xfrm>
              <a:off x="2051720" y="4019140"/>
              <a:ext cx="2858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solidFill>
                    <a:srgbClr val="003366"/>
                  </a:solidFill>
                </a:rPr>
                <a:t>  Quantitative Modelling</a:t>
              </a:r>
              <a:endParaRPr lang="en-GB" dirty="0">
                <a:solidFill>
                  <a:srgbClr val="003366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1619672" y="4530934"/>
              <a:ext cx="1764196" cy="365556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3383868" y="4530935"/>
              <a:ext cx="1764196" cy="365556"/>
            </a:xfrm>
            <a:prstGeom prst="rect">
              <a:avLst/>
            </a:prstGeom>
            <a:solidFill>
              <a:schemeClr val="accent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3419082" y="4592161"/>
              <a:ext cx="17289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003366"/>
                  </a:solidFill>
                </a:rPr>
                <a:t>Predictive/Inferential</a:t>
              </a:r>
              <a:endParaRPr lang="en-GB" sz="1200" dirty="0">
                <a:solidFill>
                  <a:srgbClr val="003366"/>
                </a:solidFill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1610103" y="4592161"/>
              <a:ext cx="17903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>
                  <a:solidFill>
                    <a:srgbClr val="003366"/>
                  </a:solidFill>
                </a:rPr>
                <a:t>Descriptive/Explanatory</a:t>
              </a:r>
              <a:endParaRPr lang="en-GB" sz="1200" dirty="0">
                <a:solidFill>
                  <a:srgbClr val="003366"/>
                </a:solidFill>
              </a:endParaRPr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2855107" y="4269728"/>
              <a:ext cx="13681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i="1" dirty="0" smtClean="0">
                  <a:solidFill>
                    <a:srgbClr val="003366"/>
                  </a:solidFill>
                </a:rPr>
                <a:t>Lectures 3,5,7,9</a:t>
              </a:r>
              <a:endParaRPr lang="en-GB" sz="1200" i="1" dirty="0">
                <a:solidFill>
                  <a:srgbClr val="003366"/>
                </a:solidFill>
              </a:endParaRPr>
            </a:p>
          </p:txBody>
        </p:sp>
      </p:grpSp>
      <p:cxnSp>
        <p:nvCxnSpPr>
          <p:cNvPr id="36" name="Gerade Verbindung mit Pfeil 35"/>
          <p:cNvCxnSpPr/>
          <p:nvPr/>
        </p:nvCxnSpPr>
        <p:spPr>
          <a:xfrm flipH="1">
            <a:off x="4930478" y="2233298"/>
            <a:ext cx="54495" cy="2848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feld 88"/>
          <p:cNvSpPr txBox="1"/>
          <p:nvPr/>
        </p:nvSpPr>
        <p:spPr>
          <a:xfrm>
            <a:off x="3707904" y="220885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 smtClean="0"/>
              <a:t>Lectures 4,10</a:t>
            </a:r>
            <a:endParaRPr lang="en-GB" sz="1200" i="1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212992" y="1412776"/>
            <a:ext cx="694694" cy="3600400"/>
            <a:chOff x="212992" y="1412776"/>
            <a:chExt cx="694694" cy="3600400"/>
          </a:xfrm>
        </p:grpSpPr>
        <p:sp>
          <p:nvSpPr>
            <p:cNvPr id="19" name="Fensterinhalt vertikal verschieben 18"/>
            <p:cNvSpPr/>
            <p:nvPr/>
          </p:nvSpPr>
          <p:spPr>
            <a:xfrm>
              <a:off x="251520" y="1412776"/>
              <a:ext cx="576064" cy="3600400"/>
            </a:xfrm>
            <a:prstGeom prst="verticalScroll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feld 98"/>
            <p:cNvSpPr txBox="1"/>
            <p:nvPr/>
          </p:nvSpPr>
          <p:spPr>
            <a:xfrm rot="16200000">
              <a:off x="-837366" y="3253100"/>
              <a:ext cx="2753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Programming Skills</a:t>
              </a:r>
              <a:endParaRPr lang="en-GB" dirty="0"/>
            </a:p>
          </p:txBody>
        </p:sp>
        <p:sp>
          <p:nvSpPr>
            <p:cNvPr id="100" name="Textfeld 99"/>
            <p:cNvSpPr txBox="1"/>
            <p:nvPr/>
          </p:nvSpPr>
          <p:spPr>
            <a:xfrm>
              <a:off x="222720" y="1534875"/>
              <a:ext cx="684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b="1" dirty="0" smtClean="0"/>
                <a:t>R</a:t>
              </a:r>
              <a:endParaRPr lang="en-GB" sz="2000" b="1" dirty="0"/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214626" y="1868192"/>
              <a:ext cx="684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/>
                <a:t>SAS</a:t>
              </a:r>
              <a:endParaRPr lang="en-GB" sz="1600" dirty="0"/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212992" y="4540334"/>
              <a:ext cx="68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Lect.</a:t>
              </a:r>
              <a:br>
                <a:rPr lang="en-GB" sz="1200" dirty="0" smtClean="0"/>
              </a:br>
              <a:r>
                <a:rPr lang="en-GB" sz="1200" dirty="0" smtClean="0"/>
                <a:t>1,6,8</a:t>
              </a:r>
              <a:endParaRPr lang="en-GB" sz="1200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8139996" y="1412776"/>
            <a:ext cx="684966" cy="3600400"/>
            <a:chOff x="8139996" y="1412776"/>
            <a:chExt cx="684966" cy="3600400"/>
          </a:xfrm>
        </p:grpSpPr>
        <p:sp>
          <p:nvSpPr>
            <p:cNvPr id="56" name="Fensterinhalt vertikal verschieben 55"/>
            <p:cNvSpPr/>
            <p:nvPr/>
          </p:nvSpPr>
          <p:spPr>
            <a:xfrm flipH="1">
              <a:off x="8172397" y="1412776"/>
              <a:ext cx="620165" cy="3600400"/>
            </a:xfrm>
            <a:prstGeom prst="verticalScroll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2" name="Textfeld 101"/>
            <p:cNvSpPr txBox="1"/>
            <p:nvPr/>
          </p:nvSpPr>
          <p:spPr>
            <a:xfrm rot="5400000">
              <a:off x="7258978" y="2925168"/>
              <a:ext cx="2471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The Scientific Method</a:t>
              </a:r>
              <a:endParaRPr lang="en-GB" dirty="0"/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8139996" y="4365104"/>
              <a:ext cx="684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Lect.</a:t>
              </a:r>
              <a:br>
                <a:rPr lang="en-GB" sz="1200" dirty="0" smtClean="0"/>
              </a:br>
              <a:r>
                <a:rPr lang="en-GB" sz="1200" dirty="0" smtClean="0"/>
                <a:t>2,3,4,</a:t>
              </a:r>
              <a:br>
                <a:rPr lang="en-GB" sz="1200" dirty="0" smtClean="0"/>
              </a:br>
              <a:r>
                <a:rPr lang="en-GB" sz="1200" dirty="0" smtClean="0"/>
                <a:t>7,10</a:t>
              </a:r>
              <a:endParaRPr lang="en-GB" sz="1200" dirty="0"/>
            </a:p>
          </p:txBody>
        </p:sp>
        <p:sp>
          <p:nvSpPr>
            <p:cNvPr id="105" name="Sonne 104"/>
            <p:cNvSpPr/>
            <p:nvPr/>
          </p:nvSpPr>
          <p:spPr>
            <a:xfrm>
              <a:off x="8337156" y="1619072"/>
              <a:ext cx="247836" cy="261555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300160" y="5163008"/>
            <a:ext cx="8424936" cy="541064"/>
            <a:chOff x="251520" y="5163008"/>
            <a:chExt cx="8424936" cy="541064"/>
          </a:xfrm>
        </p:grpSpPr>
        <p:sp>
          <p:nvSpPr>
            <p:cNvPr id="32" name="Band nach unten 31"/>
            <p:cNvSpPr/>
            <p:nvPr/>
          </p:nvSpPr>
          <p:spPr>
            <a:xfrm>
              <a:off x="251520" y="5163008"/>
              <a:ext cx="8424936" cy="504056"/>
            </a:xfrm>
            <a:prstGeom prst="ribbon">
              <a:avLst>
                <a:gd name="adj1" fmla="val 22071"/>
                <a:gd name="adj2" fmla="val 75000"/>
              </a:avLst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2563370" y="5291916"/>
              <a:ext cx="4096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/>
                <a:t>Scientific and Statistical Validation</a:t>
              </a:r>
              <a:endParaRPr lang="en-GB" dirty="0"/>
            </a:p>
          </p:txBody>
        </p:sp>
        <p:sp>
          <p:nvSpPr>
            <p:cNvPr id="106" name="Textfeld 105"/>
            <p:cNvSpPr txBox="1"/>
            <p:nvPr/>
          </p:nvSpPr>
          <p:spPr>
            <a:xfrm>
              <a:off x="6767354" y="5242407"/>
              <a:ext cx="684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Lect.</a:t>
              </a:r>
              <a:br>
                <a:rPr lang="en-GB" sz="1200" dirty="0" smtClean="0"/>
              </a:br>
              <a:r>
                <a:rPr lang="en-GB" sz="1200" dirty="0" smtClean="0"/>
                <a:t>3,4,7,9</a:t>
              </a:r>
              <a:endParaRPr lang="en-GB" sz="1200" dirty="0"/>
            </a:p>
          </p:txBody>
        </p:sp>
      </p:grpSp>
      <p:cxnSp>
        <p:nvCxnSpPr>
          <p:cNvPr id="65" name="Gerade Verbindung mit Pfeil 64"/>
          <p:cNvCxnSpPr/>
          <p:nvPr/>
        </p:nvCxnSpPr>
        <p:spPr>
          <a:xfrm>
            <a:off x="6032692" y="2130987"/>
            <a:ext cx="164548" cy="19056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 flipH="1">
            <a:off x="5250529" y="4033949"/>
            <a:ext cx="617615" cy="40316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2771800" y="3789040"/>
            <a:ext cx="108012" cy="17144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>
            <a:off x="3851920" y="3717032"/>
            <a:ext cx="194703" cy="25544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5146121" y="2234048"/>
            <a:ext cx="54495" cy="28481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/>
          <p:nvPr/>
        </p:nvCxnSpPr>
        <p:spPr>
          <a:xfrm>
            <a:off x="1979712" y="2080304"/>
            <a:ext cx="0" cy="25385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ieren 14"/>
          <p:cNvGrpSpPr/>
          <p:nvPr/>
        </p:nvGrpSpPr>
        <p:grpSpPr>
          <a:xfrm>
            <a:off x="3203848" y="5445224"/>
            <a:ext cx="2483870" cy="2348880"/>
            <a:chOff x="3203848" y="5589240"/>
            <a:chExt cx="2483870" cy="2348880"/>
          </a:xfrm>
        </p:grpSpPr>
        <p:sp>
          <p:nvSpPr>
            <p:cNvPr id="7" name="Sonne 6"/>
            <p:cNvSpPr/>
            <p:nvPr/>
          </p:nvSpPr>
          <p:spPr>
            <a:xfrm>
              <a:off x="3203848" y="5589240"/>
              <a:ext cx="2483870" cy="2348880"/>
            </a:xfrm>
            <a:prstGeom prst="sun">
              <a:avLst/>
            </a:prstGeom>
            <a:solidFill>
              <a:srgbClr val="FFFF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Textfeld 95"/>
            <p:cNvSpPr txBox="1"/>
            <p:nvPr/>
          </p:nvSpPr>
          <p:spPr>
            <a:xfrm>
              <a:off x="3347864" y="6525344"/>
              <a:ext cx="22055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 smtClean="0">
                  <a:solidFill>
                    <a:srgbClr val="FFC000"/>
                  </a:solidFill>
                </a:rPr>
                <a:t>Knowledge</a:t>
              </a:r>
              <a:endParaRPr lang="en-GB" sz="1600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75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10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Clean Statistical Practice</a:t>
            </a:r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30200" y="1061120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b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know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context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data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377445" y="1853208"/>
            <a:ext cx="722700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exploratory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purposes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600" dirty="0" smtClean="0">
                <a:solidFill>
                  <a:srgbClr val="003366"/>
                </a:solidFill>
              </a:rPr>
              <a:t> in 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specific</a:t>
            </a:r>
            <a:r>
              <a:rPr lang="de-DE" altLang="de-DE" sz="1600" dirty="0" smtClean="0">
                <a:solidFill>
                  <a:srgbClr val="003366"/>
                </a:solidFill>
              </a:rPr>
              <a:t> experimental design?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907282" y="2175680"/>
            <a:ext cx="805653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do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rows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columns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points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800" dirty="0" smtClean="0">
                <a:solidFill>
                  <a:srgbClr val="003366"/>
                </a:solidFill>
              </a:rPr>
              <a:t> in real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life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899592" y="1512662"/>
            <a:ext cx="775169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err="1" smtClean="0">
                <a:solidFill>
                  <a:srgbClr val="003366"/>
                </a:solidFill>
              </a:rPr>
              <a:t>Why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been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collected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?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scientific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context</a:t>
            </a:r>
            <a:r>
              <a:rPr lang="de-DE" altLang="de-DE" sz="1800" i="1" dirty="0">
                <a:solidFill>
                  <a:srgbClr val="003366"/>
                </a:solidFill>
              </a:rPr>
              <a:t>?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323528" y="3068960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err="1" smtClean="0">
                <a:solidFill>
                  <a:srgbClr val="003366"/>
                </a:solidFill>
              </a:rPr>
              <a:t>Reproducibility</a:t>
            </a:r>
            <a:r>
              <a:rPr lang="de-DE" altLang="de-DE" dirty="0" smtClean="0">
                <a:solidFill>
                  <a:srgbClr val="003366"/>
                </a:solidFill>
              </a:rPr>
              <a:t> – </a:t>
            </a:r>
            <a:r>
              <a:rPr lang="de-DE" altLang="de-DE" dirty="0" err="1" smtClean="0">
                <a:solidFill>
                  <a:srgbClr val="003366"/>
                </a:solidFill>
              </a:rPr>
              <a:t>for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yourself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and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others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899592" y="2492896"/>
            <a:ext cx="805653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been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acquired</a:t>
            </a:r>
            <a:r>
              <a:rPr lang="de-DE" altLang="de-DE" sz="1800" dirty="0" smtClean="0">
                <a:solidFill>
                  <a:srgbClr val="003366"/>
                </a:solidFill>
              </a:rPr>
              <a:t>?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known</a:t>
            </a:r>
            <a:r>
              <a:rPr lang="de-DE" altLang="de-DE" sz="1800" dirty="0">
                <a:solidFill>
                  <a:srgbClr val="003366"/>
                </a:solidFill>
              </a:rPr>
              <a:t>/</a:t>
            </a:r>
            <a:r>
              <a:rPr lang="de-DE" altLang="de-DE" sz="1800" dirty="0" smtClean="0">
                <a:solidFill>
                  <a:srgbClr val="003366"/>
                </a:solidFill>
              </a:rPr>
              <a:t>potential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sources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899592" y="3521808"/>
            <a:ext cx="775169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smtClean="0">
                <a:solidFill>
                  <a:srgbClr val="003366"/>
                </a:solidFill>
              </a:rPr>
              <a:t>Clear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documentation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summary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report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available</a:t>
            </a:r>
            <a:r>
              <a:rPr lang="de-DE" altLang="de-DE" sz="1800" dirty="0" smtClean="0">
                <a:solidFill>
                  <a:srgbClr val="003366"/>
                </a:solidFill>
              </a:rPr>
              <a:t> well-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commented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code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891079" y="3862392"/>
            <a:ext cx="845113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smtClean="0">
                <a:solidFill>
                  <a:srgbClr val="003366"/>
                </a:solidFill>
              </a:rPr>
              <a:t>Clear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project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structure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smtClean="0">
                <a:solidFill>
                  <a:srgbClr val="003366"/>
                </a:solidFill>
              </a:rPr>
              <a:t>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description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code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330646" y="5157192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b="1" dirty="0" smtClean="0">
                <a:solidFill>
                  <a:srgbClr val="003366"/>
                </a:solidFill>
              </a:rPr>
              <a:t>Clear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discussion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b="1" dirty="0" smtClean="0">
                <a:solidFill>
                  <a:srgbClr val="003366"/>
                </a:solidFill>
              </a:rPr>
              <a:t> </a:t>
            </a:r>
            <a:r>
              <a:rPr lang="de-DE" altLang="de-DE" b="1" dirty="0" err="1" smtClean="0">
                <a:solidFill>
                  <a:srgbClr val="003366"/>
                </a:solidFill>
              </a:rPr>
              <a:t>interpretation</a:t>
            </a:r>
            <a:endParaRPr lang="de-DE" altLang="de-DE" sz="2000" b="1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879551" y="4572744"/>
            <a:ext cx="736485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smtClean="0">
                <a:solidFill>
                  <a:srgbClr val="003366"/>
                </a:solidFill>
              </a:rPr>
              <a:t>An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experienced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statistician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able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re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-do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everything</a:t>
            </a:r>
            <a:endParaRPr lang="de-DE" altLang="de-DE" sz="1800" b="1" i="1" dirty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899592" y="5598343"/>
            <a:ext cx="775169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Report/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paper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abstract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discussion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question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results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899592" y="5930505"/>
            <a:ext cx="805653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Statistical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eport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explains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things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did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found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not</a:t>
            </a: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899592" y="6298248"/>
            <a:ext cx="8300961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err="1" smtClean="0">
                <a:solidFill>
                  <a:srgbClr val="003366"/>
                </a:solidFill>
              </a:rPr>
              <a:t>Clearly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separate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findings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their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interpretation</a:t>
            </a:r>
            <a:endParaRPr lang="de-DE" altLang="de-DE" sz="1800" b="1" i="1" dirty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889864" y="4200288"/>
            <a:ext cx="786795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smtClean="0">
                <a:solidFill>
                  <a:srgbClr val="003366"/>
                </a:solidFill>
              </a:rPr>
              <a:t>Clear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reproducible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workflow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smtClean="0">
                <a:solidFill>
                  <a:srgbClr val="003366"/>
                </a:solidFill>
              </a:rPr>
              <a:t>do 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change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raw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48275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7" grpId="0"/>
      <p:bldP spid="8" grpId="0"/>
      <p:bldP spid="16" grpId="0"/>
      <p:bldP spid="17" grpId="0"/>
      <p:bldP spid="19" grpId="0"/>
      <p:bldP spid="23" grpId="0"/>
      <p:bldP spid="24" grpId="0"/>
      <p:bldP spid="18" grpId="0"/>
      <p:bldP spid="27" grpId="0"/>
      <p:bldP spid="28" grpId="0"/>
      <p:bldP spid="29" grpId="0"/>
      <p:bldP spid="30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6408712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Scientific </a:t>
            </a:r>
            <a:br>
              <a:rPr lang="de-DE" altLang="de-DE" sz="4800" dirty="0" smtClean="0"/>
            </a:br>
            <a:r>
              <a:rPr lang="de-DE" altLang="de-DE" sz="4800" dirty="0" smtClean="0"/>
              <a:t>Statistical Practice</a:t>
            </a:r>
            <a:endParaRPr lang="de-DE" altLang="de-DE" sz="6600" dirty="0" smtClean="0"/>
          </a:p>
        </p:txBody>
      </p:sp>
      <p:grpSp>
        <p:nvGrpSpPr>
          <p:cNvPr id="11" name="Gruppieren 10"/>
          <p:cNvGrpSpPr/>
          <p:nvPr/>
        </p:nvGrpSpPr>
        <p:grpSpPr>
          <a:xfrm>
            <a:off x="6289135" y="2748659"/>
            <a:ext cx="2235624" cy="1368152"/>
            <a:chOff x="4169960" y="814925"/>
            <a:chExt cx="2235624" cy="1368152"/>
          </a:xfrm>
        </p:grpSpPr>
        <p:sp>
          <p:nvSpPr>
            <p:cNvPr id="12" name="Wolkenförmige Legende 11"/>
            <p:cNvSpPr/>
            <p:nvPr/>
          </p:nvSpPr>
          <p:spPr>
            <a:xfrm rot="10956690">
              <a:off x="4169960" y="814925"/>
              <a:ext cx="2235624" cy="1368152"/>
            </a:xfrm>
            <a:prstGeom prst="cloudCallout">
              <a:avLst/>
            </a:prstGeom>
            <a:solidFill>
              <a:srgbClr val="FFFFFF">
                <a:lumMod val="85000"/>
              </a:srgbClr>
            </a:solidFill>
            <a:ln w="25400" cap="flat" cmpd="sng" algn="ctr">
              <a:solidFill>
                <a:srgbClr val="7FA1A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29964" y="1248536"/>
              <a:ext cx="144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Scientific </a:t>
              </a:r>
              <a:b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Questions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580112" y="4509120"/>
            <a:ext cx="1831143" cy="1080120"/>
            <a:chOff x="3460937" y="2575386"/>
            <a:chExt cx="1831143" cy="1080120"/>
          </a:xfrm>
        </p:grpSpPr>
        <p:sp>
          <p:nvSpPr>
            <p:cNvPr id="15" name="Rahmen 14"/>
            <p:cNvSpPr/>
            <p:nvPr/>
          </p:nvSpPr>
          <p:spPr>
            <a:xfrm>
              <a:off x="3460937" y="2575386"/>
              <a:ext cx="1831143" cy="1080120"/>
            </a:xfrm>
            <a:prstGeom prst="bevel">
              <a:avLst/>
            </a:prstGeom>
            <a:solidFill>
              <a:srgbClr val="003C50">
                <a:lumMod val="25000"/>
                <a:lumOff val="75000"/>
              </a:srgbClr>
            </a:solidFill>
            <a:ln w="25400" cap="flat" cmpd="sng" algn="ctr">
              <a:solidFill>
                <a:srgbClr val="7FA1AC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3654381" y="2810866"/>
              <a:ext cx="14411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Statistical</a:t>
              </a:r>
              <a:b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Questions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7" name="Gerade Verbindung mit Pfeil 16"/>
          <p:cNvCxnSpPr/>
          <p:nvPr/>
        </p:nvCxnSpPr>
        <p:spPr>
          <a:xfrm flipH="1">
            <a:off x="7049653" y="4167032"/>
            <a:ext cx="54495" cy="284819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tailEnd type="triangle"/>
          </a:ln>
          <a:effectLst/>
        </p:spPr>
      </p:cxnSp>
      <p:cxnSp>
        <p:nvCxnSpPr>
          <p:cNvPr id="18" name="Gerade Verbindung mit Pfeil 17"/>
          <p:cNvCxnSpPr/>
          <p:nvPr/>
        </p:nvCxnSpPr>
        <p:spPr>
          <a:xfrm flipH="1">
            <a:off x="7265296" y="4167782"/>
            <a:ext cx="54495" cy="284819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triangle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5935318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764704"/>
            <a:ext cx="8489950" cy="648742"/>
          </a:xfrm>
        </p:spPr>
        <p:txBody>
          <a:bodyPr/>
          <a:lstStyle/>
          <a:p>
            <a:pPr eaLnBrk="1" hangingPunct="1"/>
            <a:r>
              <a:rPr lang="de-DE" altLang="de-DE" sz="4000" dirty="0" smtClean="0"/>
              <a:t>The Scientific </a:t>
            </a:r>
            <a:r>
              <a:rPr lang="de-DE" altLang="de-DE" sz="4000" dirty="0" err="1" smtClean="0"/>
              <a:t>Method</a:t>
            </a:r>
            <a:endParaRPr lang="de-DE" altLang="de-DE" sz="4400" dirty="0" smtClean="0"/>
          </a:p>
        </p:txBody>
      </p:sp>
      <p:pic>
        <p:nvPicPr>
          <p:cNvPr id="5123" name="Picture 2" descr="C:\Users\Franz Király\AppData\Local\Microsoft\Windows\Temporary Internet Files\Content.IE5\91KKHLNN\MC9004133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97"/>
          <a:stretch>
            <a:fillRect/>
          </a:stretch>
        </p:blipFill>
        <p:spPr bwMode="auto">
          <a:xfrm>
            <a:off x="6334125" y="2204864"/>
            <a:ext cx="28067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hteck 2"/>
          <p:cNvSpPr>
            <a:spLocks noChangeArrowheads="1"/>
          </p:cNvSpPr>
          <p:nvPr/>
        </p:nvSpPr>
        <p:spPr bwMode="auto">
          <a:xfrm>
            <a:off x="891283" y="29969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>
                <a:solidFill>
                  <a:srgbClr val="000000"/>
                </a:solidFill>
              </a:rPr>
              <a:t/>
            </a:r>
            <a:br>
              <a:rPr lang="de-DE" altLang="de-DE" sz="300">
                <a:solidFill>
                  <a:srgbClr val="000000"/>
                </a:solidFill>
              </a:rPr>
            </a:br>
            <a:r>
              <a:rPr lang="de-DE" altLang="de-DE">
                <a:solidFill>
                  <a:srgbClr val="000000"/>
                </a:solidFill>
              </a:rPr>
              <a:t>Observation</a:t>
            </a:r>
          </a:p>
        </p:txBody>
      </p:sp>
      <p:cxnSp>
        <p:nvCxnSpPr>
          <p:cNvPr id="5" name="Gerade Verbindung mit Pfeil 4"/>
          <p:cNvCxnSpPr>
            <a:cxnSpLocks noChangeShapeType="1"/>
          </p:cNvCxnSpPr>
          <p:nvPr/>
        </p:nvCxnSpPr>
        <p:spPr bwMode="auto">
          <a:xfrm>
            <a:off x="2094608" y="3512890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Picture 6" descr="C:\Users\Franz Király\AppData\Local\Microsoft\Windows\Temporary Internet Files\Content.IE5\PD2U44YA\MP90043864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3" b="11111"/>
          <a:stretch>
            <a:fillRect/>
          </a:stretch>
        </p:blipFill>
        <p:spPr bwMode="auto">
          <a:xfrm>
            <a:off x="1667891" y="2087293"/>
            <a:ext cx="8667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hteck 36"/>
          <p:cNvSpPr>
            <a:spLocks noChangeArrowheads="1"/>
          </p:cNvSpPr>
          <p:nvPr/>
        </p:nvSpPr>
        <p:spPr bwMode="auto">
          <a:xfrm>
            <a:off x="891283" y="38351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>
                <a:solidFill>
                  <a:srgbClr val="000000"/>
                </a:solidFill>
              </a:rPr>
              <a:t/>
            </a:r>
            <a:br>
              <a:rPr lang="de-DE" altLang="de-DE" sz="300">
                <a:solidFill>
                  <a:srgbClr val="000000"/>
                </a:solidFill>
              </a:rPr>
            </a:br>
            <a:r>
              <a:rPr lang="de-DE" altLang="de-DE">
                <a:solidFill>
                  <a:srgbClr val="000000"/>
                </a:solidFill>
              </a:rPr>
              <a:t>Hypothesis</a:t>
            </a: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auto">
          <a:xfrm>
            <a:off x="888108" y="46733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>
                <a:solidFill>
                  <a:srgbClr val="000000"/>
                </a:solidFill>
              </a:rPr>
              <a:t/>
            </a:r>
            <a:br>
              <a:rPr lang="de-DE" altLang="de-DE" sz="300">
                <a:solidFill>
                  <a:srgbClr val="000000"/>
                </a:solidFill>
              </a:rPr>
            </a:br>
            <a:r>
              <a:rPr lang="de-DE" altLang="de-DE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41" name="Rechteck 40"/>
          <p:cNvSpPr>
            <a:spLocks noChangeArrowheads="1"/>
          </p:cNvSpPr>
          <p:nvPr/>
        </p:nvSpPr>
        <p:spPr bwMode="auto">
          <a:xfrm>
            <a:off x="891283" y="55115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>
                <a:solidFill>
                  <a:srgbClr val="000000"/>
                </a:solidFill>
              </a:rPr>
              <a:t/>
            </a:r>
            <a:br>
              <a:rPr lang="de-DE" altLang="de-DE" sz="300">
                <a:solidFill>
                  <a:srgbClr val="000000"/>
                </a:solidFill>
              </a:rPr>
            </a:br>
            <a:r>
              <a:rPr lang="de-DE" altLang="de-DE">
                <a:solidFill>
                  <a:srgbClr val="000000"/>
                </a:solidFill>
              </a:rPr>
              <a:t>Experiment</a:t>
            </a:r>
          </a:p>
        </p:txBody>
      </p:sp>
      <p:cxnSp>
        <p:nvCxnSpPr>
          <p:cNvPr id="42" name="Gerade Verbindung mit Pfeil 41"/>
          <p:cNvCxnSpPr>
            <a:cxnSpLocks noChangeShapeType="1"/>
          </p:cNvCxnSpPr>
          <p:nvPr/>
        </p:nvCxnSpPr>
        <p:spPr bwMode="auto">
          <a:xfrm>
            <a:off x="2097783" y="4351090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cxnSpLocks noChangeShapeType="1"/>
          </p:cNvCxnSpPr>
          <p:nvPr/>
        </p:nvCxnSpPr>
        <p:spPr bwMode="auto">
          <a:xfrm>
            <a:off x="2097783" y="5179765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 Verbindung mit Pfeil 48"/>
          <p:cNvCxnSpPr>
            <a:cxnSpLocks noChangeShapeType="1"/>
          </p:cNvCxnSpPr>
          <p:nvPr/>
        </p:nvCxnSpPr>
        <p:spPr bwMode="auto">
          <a:xfrm>
            <a:off x="254695" y="3250952"/>
            <a:ext cx="6365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>
            <a:cxnSpLocks noChangeShapeType="1"/>
          </p:cNvCxnSpPr>
          <p:nvPr/>
        </p:nvCxnSpPr>
        <p:spPr bwMode="auto">
          <a:xfrm>
            <a:off x="254695" y="5759202"/>
            <a:ext cx="6365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mit Pfeil 51"/>
          <p:cNvCxnSpPr>
            <a:cxnSpLocks noChangeShapeType="1"/>
          </p:cNvCxnSpPr>
          <p:nvPr/>
        </p:nvCxnSpPr>
        <p:spPr bwMode="auto">
          <a:xfrm flipH="1" flipV="1">
            <a:off x="251520" y="3250952"/>
            <a:ext cx="3175" cy="25082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AutoShape 2"/>
          <p:cNvSpPr txBox="1">
            <a:spLocks noChangeArrowheads="1"/>
          </p:cNvSpPr>
          <p:nvPr/>
        </p:nvSpPr>
        <p:spPr bwMode="auto">
          <a:xfrm>
            <a:off x="3206428" y="1413446"/>
            <a:ext cx="3369320" cy="496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800" dirty="0" err="1" smtClean="0">
                <a:solidFill>
                  <a:srgbClr val="004359"/>
                </a:solidFill>
              </a:rPr>
              <a:t>quantative</a:t>
            </a:r>
            <a:r>
              <a:rPr lang="de-DE" altLang="de-DE" sz="2800" dirty="0" smtClean="0">
                <a:solidFill>
                  <a:srgbClr val="004359"/>
                </a:solidFill>
              </a:rPr>
              <a:t> </a:t>
            </a:r>
            <a:r>
              <a:rPr lang="de-DE" altLang="de-DE" sz="2800" dirty="0" err="1" smtClean="0">
                <a:solidFill>
                  <a:srgbClr val="004359"/>
                </a:solidFill>
              </a:rPr>
              <a:t>version</a:t>
            </a:r>
            <a:endParaRPr lang="de-DE" altLang="de-DE" sz="3200" dirty="0" smtClean="0">
              <a:solidFill>
                <a:srgbClr val="004359"/>
              </a:solidFill>
            </a:endParaRPr>
          </a:p>
        </p:txBody>
      </p:sp>
      <p:sp>
        <p:nvSpPr>
          <p:cNvPr id="2" name="Rechteckige Legende 1"/>
          <p:cNvSpPr/>
          <p:nvPr/>
        </p:nvSpPr>
        <p:spPr>
          <a:xfrm>
            <a:off x="3635896" y="2314336"/>
            <a:ext cx="3259069" cy="391409"/>
          </a:xfrm>
          <a:prstGeom prst="wedgeRectCallout">
            <a:avLst>
              <a:gd name="adj1" fmla="val 59480"/>
              <a:gd name="adj2" fmla="val 503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Why did this apple fall from the tree?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8" name="Rechteckige Legende 27"/>
          <p:cNvSpPr/>
          <p:nvPr/>
        </p:nvSpPr>
        <p:spPr>
          <a:xfrm>
            <a:off x="3635896" y="2896794"/>
            <a:ext cx="3259069" cy="770651"/>
          </a:xfrm>
          <a:prstGeom prst="wedgeRectCallout">
            <a:avLst>
              <a:gd name="adj1" fmla="val 58924"/>
              <a:gd name="adj2" fmla="val 389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0" name="Rechteckige Legende 29"/>
          <p:cNvSpPr/>
          <p:nvPr/>
        </p:nvSpPr>
        <p:spPr>
          <a:xfrm>
            <a:off x="3635896" y="4520154"/>
            <a:ext cx="3259069" cy="736997"/>
          </a:xfrm>
          <a:prstGeom prst="wedgeRectCallout">
            <a:avLst>
              <a:gd name="adj1" fmla="val 60035"/>
              <a:gd name="adj2" fmla="val -538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I hypothesize that this will be the case for any other height/time pair.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1" name="Rechteckige Legende 30"/>
          <p:cNvSpPr/>
          <p:nvPr/>
        </p:nvSpPr>
        <p:spPr>
          <a:xfrm>
            <a:off x="3635896" y="5406032"/>
            <a:ext cx="4680520" cy="736997"/>
          </a:xfrm>
          <a:prstGeom prst="wedgeRectCallout">
            <a:avLst>
              <a:gd name="adj1" fmla="val 34696"/>
              <a:gd name="adj2" fmla="val -648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2" name="Rechteckige Legende 31"/>
          <p:cNvSpPr/>
          <p:nvPr/>
        </p:nvSpPr>
        <p:spPr>
          <a:xfrm>
            <a:off x="4427984" y="6192463"/>
            <a:ext cx="4680520" cy="621930"/>
          </a:xfrm>
          <a:prstGeom prst="wedgeRectCallout">
            <a:avLst>
              <a:gd name="adj1" fmla="val 36630"/>
              <a:gd name="adj2" fmla="val -758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Conclusion: Hypothesis confirmed. I think the reason might be an unspecified invisible force. Further investigation is needed. </a:t>
            </a:r>
            <a:r>
              <a:rPr lang="en-GB" sz="1200" dirty="0" smtClean="0">
                <a:solidFill>
                  <a:srgbClr val="000000"/>
                </a:solidFill>
              </a:rPr>
              <a:t>Increase height?</a:t>
            </a:r>
            <a:r>
              <a:rPr lang="en-GB" sz="1400" dirty="0" smtClean="0">
                <a:solidFill>
                  <a:srgbClr val="000000"/>
                </a:solidFill>
              </a:rPr>
              <a:t> </a:t>
            </a:r>
            <a:r>
              <a:rPr lang="en-GB" sz="1100" dirty="0" smtClean="0">
                <a:solidFill>
                  <a:srgbClr val="000000"/>
                </a:solidFill>
              </a:rPr>
              <a:t>Live specimens?</a:t>
            </a: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25" name="AutoShape 2"/>
          <p:cNvSpPr txBox="1">
            <a:spLocks noChangeArrowheads="1"/>
          </p:cNvSpPr>
          <p:nvPr/>
        </p:nvSpPr>
        <p:spPr bwMode="auto">
          <a:xfrm rot="20196068">
            <a:off x="6213380" y="1421019"/>
            <a:ext cx="2391915" cy="42076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2400" dirty="0" err="1" smtClean="0">
                <a:solidFill>
                  <a:srgbClr val="004359"/>
                </a:solidFill>
              </a:rPr>
              <a:t>with</a:t>
            </a:r>
            <a:r>
              <a:rPr lang="de-DE" altLang="de-DE" sz="2400" dirty="0" smtClean="0">
                <a:solidFill>
                  <a:srgbClr val="004359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4359"/>
                </a:solidFill>
              </a:rPr>
              <a:t>Statistics</a:t>
            </a:r>
            <a:r>
              <a:rPr lang="de-DE" altLang="de-DE" sz="2400" dirty="0" smtClean="0">
                <a:solidFill>
                  <a:srgbClr val="004359"/>
                </a:solidFill>
              </a:rPr>
              <a:t>!</a:t>
            </a:r>
            <a:endParaRPr lang="de-DE" altLang="de-DE" sz="2800" dirty="0" smtClean="0">
              <a:solidFill>
                <a:srgbClr val="004359"/>
              </a:solidFill>
            </a:endParaRP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799"/>
              </p:ext>
            </p:extLst>
          </p:nvPr>
        </p:nvGraphicFramePr>
        <p:xfrm>
          <a:off x="4470131" y="2915891"/>
          <a:ext cx="2424835" cy="7307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967"/>
                <a:gridCol w="484967"/>
                <a:gridCol w="484967"/>
                <a:gridCol w="484967"/>
                <a:gridCol w="484967"/>
              </a:tblGrid>
              <a:tr h="387199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3.9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9.1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16.2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24.9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564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.1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.2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.3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.4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.5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635896" y="2924944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solidFill>
                  <a:srgbClr val="000000"/>
                </a:solidFill>
              </a:rPr>
              <a:t>Drop height/</a:t>
            </a:r>
            <a:r>
              <a:rPr lang="en-GB" sz="800" b="1" dirty="0" smtClean="0">
                <a:solidFill>
                  <a:srgbClr val="000000"/>
                </a:solidFill>
              </a:rPr>
              <a:t/>
            </a:r>
            <a:br>
              <a:rPr lang="en-GB" sz="800" b="1" dirty="0" smtClean="0">
                <a:solidFill>
                  <a:srgbClr val="000000"/>
                </a:solidFill>
              </a:rPr>
            </a:br>
            <a:r>
              <a:rPr lang="en-GB" sz="600" b="1" dirty="0" smtClean="0">
                <a:solidFill>
                  <a:srgbClr val="000000"/>
                </a:solidFill>
              </a:rPr>
              <a:t>strange British length unit</a:t>
            </a:r>
            <a:endParaRPr lang="en-GB" sz="800" b="1" dirty="0">
              <a:solidFill>
                <a:srgbClr val="000000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635896" y="3284984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solidFill>
                  <a:srgbClr val="000000"/>
                </a:solidFill>
              </a:rPr>
              <a:t>Drop time/</a:t>
            </a:r>
            <a:r>
              <a:rPr lang="en-GB" sz="800" b="1" dirty="0" smtClean="0">
                <a:solidFill>
                  <a:srgbClr val="000000"/>
                </a:solidFill>
              </a:rPr>
              <a:t/>
            </a:r>
            <a:br>
              <a:rPr lang="en-GB" sz="800" b="1" dirty="0" smtClean="0">
                <a:solidFill>
                  <a:srgbClr val="000000"/>
                </a:solidFill>
              </a:rPr>
            </a:br>
            <a:r>
              <a:rPr lang="en-GB" sz="600" b="1" dirty="0" smtClean="0">
                <a:solidFill>
                  <a:srgbClr val="000000"/>
                </a:solidFill>
              </a:rPr>
              <a:t>weird British </a:t>
            </a:r>
            <a:br>
              <a:rPr lang="en-GB" sz="600" b="1" dirty="0" smtClean="0">
                <a:solidFill>
                  <a:srgbClr val="000000"/>
                </a:solidFill>
              </a:rPr>
            </a:br>
            <a:r>
              <a:rPr lang="en-GB" sz="600" b="1" dirty="0" smtClean="0">
                <a:solidFill>
                  <a:srgbClr val="000000"/>
                </a:solidFill>
              </a:rPr>
              <a:t>time unit</a:t>
            </a:r>
            <a:endParaRPr lang="en-GB" sz="800" b="1" dirty="0">
              <a:solidFill>
                <a:srgbClr val="000000"/>
              </a:solidFill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3635896" y="3738389"/>
            <a:ext cx="3259069" cy="622546"/>
            <a:chOff x="3635896" y="3738389"/>
            <a:chExt cx="3259069" cy="622546"/>
          </a:xfrm>
        </p:grpSpPr>
        <p:sp>
          <p:nvSpPr>
            <p:cNvPr id="29" name="Rechteckige Legende 28"/>
            <p:cNvSpPr/>
            <p:nvPr/>
          </p:nvSpPr>
          <p:spPr>
            <a:xfrm>
              <a:off x="3635896" y="3738389"/>
              <a:ext cx="3259069" cy="604439"/>
            </a:xfrm>
            <a:prstGeom prst="wedgeRectCallout">
              <a:avLst>
                <a:gd name="adj1" fmla="val 58368"/>
                <a:gd name="adj2" fmla="val -3467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 smtClean="0">
                  <a:solidFill>
                    <a:srgbClr val="000000"/>
                  </a:solidFill>
                </a:rPr>
                <a:t>Looks like</a:t>
              </a:r>
              <a:r>
                <a:rPr lang="en-GB" sz="1400" dirty="0" smtClean="0">
                  <a:solidFill>
                    <a:srgbClr val="000000"/>
                  </a:solidFill>
                </a:rPr>
                <a:t>  height = 100 time² + residual</a:t>
              </a:r>
              <a:endParaRPr lang="en-GB" sz="1400" dirty="0">
                <a:solidFill>
                  <a:srgbClr val="000000"/>
                </a:solidFill>
              </a:endParaRPr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4737514" y="4130103"/>
              <a:ext cx="20162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 smtClean="0">
                  <a:solidFill>
                    <a:srgbClr val="000000"/>
                  </a:solidFill>
                </a:rPr>
                <a:t>(I ran polynomial regression in R)</a:t>
              </a:r>
              <a:endParaRPr lang="en-GB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531824"/>
              </p:ext>
            </p:extLst>
          </p:nvPr>
        </p:nvGraphicFramePr>
        <p:xfrm>
          <a:off x="4523429" y="5416435"/>
          <a:ext cx="2424835" cy="7307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84967"/>
                <a:gridCol w="484967"/>
                <a:gridCol w="484967"/>
                <a:gridCol w="484967"/>
                <a:gridCol w="484967"/>
              </a:tblGrid>
              <a:tr h="387199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35.9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49.2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64.5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80.5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564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.6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.7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.8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.9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GB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" name="Textfeld 34"/>
          <p:cNvSpPr txBox="1"/>
          <p:nvPr/>
        </p:nvSpPr>
        <p:spPr>
          <a:xfrm>
            <a:off x="3635896" y="5398819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solidFill>
                  <a:srgbClr val="000000"/>
                </a:solidFill>
              </a:rPr>
              <a:t>Drop height/</a:t>
            </a:r>
            <a:r>
              <a:rPr lang="en-GB" sz="800" b="1" dirty="0" smtClean="0">
                <a:solidFill>
                  <a:srgbClr val="000000"/>
                </a:solidFill>
              </a:rPr>
              <a:t/>
            </a:r>
            <a:br>
              <a:rPr lang="en-GB" sz="800" b="1" dirty="0" smtClean="0">
                <a:solidFill>
                  <a:srgbClr val="000000"/>
                </a:solidFill>
              </a:rPr>
            </a:br>
            <a:r>
              <a:rPr lang="en-GB" sz="600" b="1" dirty="0" smtClean="0">
                <a:solidFill>
                  <a:srgbClr val="000000"/>
                </a:solidFill>
              </a:rPr>
              <a:t>strange British length unit</a:t>
            </a:r>
            <a:endParaRPr lang="en-GB" sz="800" b="1" dirty="0">
              <a:solidFill>
                <a:srgbClr val="00000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3635896" y="5758859"/>
            <a:ext cx="9361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solidFill>
                  <a:srgbClr val="000000"/>
                </a:solidFill>
              </a:rPr>
              <a:t>Drop time/</a:t>
            </a:r>
            <a:r>
              <a:rPr lang="en-GB" sz="800" b="1" dirty="0" smtClean="0">
                <a:solidFill>
                  <a:srgbClr val="000000"/>
                </a:solidFill>
              </a:rPr>
              <a:t/>
            </a:r>
            <a:br>
              <a:rPr lang="en-GB" sz="800" b="1" dirty="0" smtClean="0">
                <a:solidFill>
                  <a:srgbClr val="000000"/>
                </a:solidFill>
              </a:rPr>
            </a:br>
            <a:r>
              <a:rPr lang="en-GB" sz="600" b="1" dirty="0" smtClean="0">
                <a:solidFill>
                  <a:srgbClr val="000000"/>
                </a:solidFill>
              </a:rPr>
              <a:t>weird British </a:t>
            </a:r>
            <a:br>
              <a:rPr lang="en-GB" sz="600" b="1" dirty="0" smtClean="0">
                <a:solidFill>
                  <a:srgbClr val="000000"/>
                </a:solidFill>
              </a:rPr>
            </a:br>
            <a:r>
              <a:rPr lang="en-GB" sz="600" b="1" dirty="0" smtClean="0">
                <a:solidFill>
                  <a:srgbClr val="000000"/>
                </a:solidFill>
              </a:rPr>
              <a:t>time unit</a:t>
            </a:r>
            <a:endParaRPr lang="en-GB" sz="800" b="1" dirty="0">
              <a:solidFill>
                <a:srgbClr val="000000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>
            <a:off x="7020272" y="5445224"/>
            <a:ext cx="1296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b="1" dirty="0" smtClean="0">
                <a:solidFill>
                  <a:srgbClr val="000000"/>
                </a:solidFill>
              </a:rPr>
              <a:t>Average </a:t>
            </a:r>
            <a:br>
              <a:rPr lang="en-GB" sz="900" b="1" dirty="0" smtClean="0">
                <a:solidFill>
                  <a:srgbClr val="000000"/>
                </a:solidFill>
              </a:rPr>
            </a:br>
            <a:r>
              <a:rPr lang="en-GB" sz="900" b="1" dirty="0" smtClean="0">
                <a:solidFill>
                  <a:srgbClr val="000000"/>
                </a:solidFill>
              </a:rPr>
              <a:t>relative error = </a:t>
            </a:r>
            <a:r>
              <a:rPr lang="en-GB" sz="1200" b="1" dirty="0" smtClean="0">
                <a:solidFill>
                  <a:srgbClr val="000000"/>
                </a:solidFill>
              </a:rPr>
              <a:t>1%</a:t>
            </a:r>
            <a:endParaRPr lang="en-GB" sz="800" b="1" dirty="0">
              <a:solidFill>
                <a:srgbClr val="00000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7236296" y="5866539"/>
            <a:ext cx="1296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b="1" dirty="0" smtClean="0">
                <a:solidFill>
                  <a:srgbClr val="000000"/>
                </a:solidFill>
              </a:rPr>
              <a:t>A good fit!</a:t>
            </a:r>
            <a:endParaRPr lang="en-GB" sz="1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9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Context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of</a:t>
            </a:r>
            <a:r>
              <a:rPr lang="de-DE" altLang="de-DE" sz="3600" dirty="0" smtClean="0"/>
              <a:t> Statistical </a:t>
            </a:r>
            <a:r>
              <a:rPr lang="de-DE" altLang="de-DE" sz="3600" dirty="0" err="1" smtClean="0"/>
              <a:t>Methods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30200" y="1216208"/>
            <a:ext cx="8705850" cy="50477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„Observation</a:t>
            </a:r>
            <a:r>
              <a:rPr lang="de-DE" altLang="de-DE" dirty="0" smtClean="0">
                <a:solidFill>
                  <a:srgbClr val="003366"/>
                </a:solidFill>
              </a:rPr>
              <a:t>“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899591" y="1998867"/>
            <a:ext cx="823511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Descriptive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Statistics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computing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summary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parameters</a:t>
            </a:r>
            <a:r>
              <a:rPr lang="de-DE" altLang="de-DE" sz="1800" dirty="0" smtClean="0">
                <a:solidFill>
                  <a:srgbClr val="003366"/>
                </a:solidFill>
              </a:rPr>
              <a:t> (e.g.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mean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variance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907282" y="2682432"/>
            <a:ext cx="805653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Exploratory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Data Analysis: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plotting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(e.g.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histogram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boxplot</a:t>
            </a:r>
            <a:r>
              <a:rPr lang="de-DE" altLang="de-DE" sz="1800" dirty="0">
                <a:solidFill>
                  <a:srgbClr val="003366"/>
                </a:solidFill>
              </a:rPr>
              <a:t>)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2824352" y="2963856"/>
            <a:ext cx="607719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visualize</a:t>
            </a:r>
            <a:r>
              <a:rPr lang="de-DE" altLang="de-DE" sz="1800" dirty="0" smtClean="0">
                <a:solidFill>
                  <a:srgbClr val="003366"/>
                </a:solidFill>
              </a:rPr>
              <a:t> 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important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features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otherwise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hidden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899592" y="1648294"/>
            <a:ext cx="775169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smtClean="0">
                <a:solidFill>
                  <a:srgbClr val="003366"/>
                </a:solidFill>
              </a:rPr>
              <a:t>=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looking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at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without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any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prejudice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hypothesis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395536" y="3789040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„Experiment“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692621" y="4922393"/>
            <a:ext cx="806489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Either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observation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different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experiment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718689" y="5246221"/>
            <a:ext cx="820891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,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split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set</a:t>
            </a:r>
            <a:r>
              <a:rPr lang="de-DE" altLang="de-DE" sz="1800" dirty="0" smtClean="0">
                <a:solidFill>
                  <a:srgbClr val="003366"/>
                </a:solidFill>
              </a:rPr>
              <a:t> („out-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-sample-validation“)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815117" y="2284165"/>
            <a:ext cx="5789331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numerically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describe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statistic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behaviour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4725069" y="3305784"/>
            <a:ext cx="28083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2000" b="1" i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i="1" dirty="0" err="1" smtClean="0">
                <a:solidFill>
                  <a:srgbClr val="003366"/>
                </a:solidFill>
              </a:rPr>
              <a:t>quantify</a:t>
            </a:r>
            <a:r>
              <a:rPr lang="de-DE" altLang="de-DE" sz="2000" b="1" i="1" dirty="0" smtClean="0">
                <a:solidFill>
                  <a:srgbClr val="003366"/>
                </a:solidFill>
              </a:rPr>
              <a:t>!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899592" y="4221088"/>
            <a:ext cx="775169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i="1" dirty="0" smtClean="0">
                <a:solidFill>
                  <a:srgbClr val="003366"/>
                </a:solidFill>
              </a:rPr>
              <a:t>=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asking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question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was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specifically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collected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891079" y="4581128"/>
            <a:ext cx="845113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This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means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question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arisen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observation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other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dirty="0" smtClean="0">
                <a:solidFill>
                  <a:srgbClr val="003366"/>
                </a:solidFill>
              </a:rPr>
              <a:t>, so:</a:t>
            </a: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1484040" y="5596533"/>
            <a:ext cx="704840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Very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rough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rule-of-thumb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80/20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split</a:t>
            </a:r>
            <a:r>
              <a:rPr lang="de-DE" altLang="de-DE" sz="1400" dirty="0" smtClean="0">
                <a:solidFill>
                  <a:srgbClr val="003366"/>
                </a:solidFill>
              </a:rPr>
              <a:t> (80%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400" dirty="0" smtClean="0">
                <a:solidFill>
                  <a:srgbClr val="003366"/>
                </a:solidFill>
              </a:rPr>
              <a:t>, 20%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validation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400" dirty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5526210" y="6154232"/>
            <a:ext cx="336627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validate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out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sample!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1485384" y="5814992"/>
            <a:ext cx="6903040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better</a:t>
            </a:r>
            <a:r>
              <a:rPr lang="de-DE" altLang="de-DE" sz="1400" dirty="0" smtClean="0">
                <a:solidFill>
                  <a:srgbClr val="003366"/>
                </a:solidFill>
              </a:rPr>
              <a:t>: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repetition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400" dirty="0" smtClean="0">
                <a:solidFill>
                  <a:srgbClr val="003366"/>
                </a:solidFill>
              </a:rPr>
              <a:t> k-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fold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leave</a:t>
            </a:r>
            <a:r>
              <a:rPr lang="de-DE" altLang="de-DE" sz="1400" dirty="0" smtClean="0">
                <a:solidFill>
                  <a:srgbClr val="003366"/>
                </a:solidFill>
              </a:rPr>
              <a:t>-k-out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cross</a:t>
            </a:r>
            <a:r>
              <a:rPr lang="de-DE" altLang="de-DE" sz="1400" dirty="0" smtClean="0">
                <a:solidFill>
                  <a:srgbClr val="003366"/>
                </a:solidFill>
              </a:rPr>
              <a:t>-validation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obtain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bars</a:t>
            </a:r>
            <a:endParaRPr lang="de-DE" altLang="de-DE" sz="1400" dirty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156176" y="3573016"/>
            <a:ext cx="201622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FontTx/>
              <a:buNone/>
            </a:pPr>
            <a:r>
              <a:rPr lang="de-DE" altLang="de-DE" sz="1200" dirty="0" smtClean="0">
                <a:solidFill>
                  <a:srgbClr val="003366"/>
                </a:solidFill>
              </a:rPr>
              <a:t>(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possible</a:t>
            </a:r>
            <a:r>
              <a:rPr lang="de-DE" altLang="de-DE" sz="1200" dirty="0" smtClean="0">
                <a:solidFill>
                  <a:srgbClr val="003366"/>
                </a:solidFill>
              </a:rPr>
              <a:t> &amp;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feasible</a:t>
            </a:r>
            <a:r>
              <a:rPr lang="de-DE" altLang="de-DE" sz="1200" dirty="0" smtClean="0">
                <a:solidFill>
                  <a:srgbClr val="003366"/>
                </a:solidFill>
              </a:rPr>
              <a:t>)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90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7" grpId="0"/>
      <p:bldP spid="8" grpId="0"/>
      <p:bldP spid="9" grpId="0"/>
      <p:bldP spid="16" grpId="0"/>
      <p:bldP spid="17" grpId="0"/>
      <p:bldP spid="21" grpId="0"/>
      <p:bldP spid="22" grpId="0"/>
      <p:bldP spid="15" grpId="0"/>
      <p:bldP spid="19" grpId="0"/>
      <p:bldP spid="23" grpId="0"/>
      <p:bldP spid="24" grpId="0"/>
      <p:bldP spid="25" grpId="0"/>
      <p:bldP spid="26" grpId="0"/>
      <p:bldP spid="18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30200" y="1403048"/>
            <a:ext cx="8705850" cy="50477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„Observation“</a:t>
            </a:r>
            <a:endParaRPr lang="de-DE" altLang="de-DE" sz="2000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899591" y="1845543"/>
            <a:ext cx="823511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„Do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males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lower</a:t>
            </a:r>
            <a:r>
              <a:rPr lang="de-DE" altLang="de-DE" sz="1800" dirty="0" smtClean="0">
                <a:solidFill>
                  <a:srgbClr val="003366"/>
                </a:solidFill>
              </a:rPr>
              <a:t> pulse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before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compared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females</a:t>
            </a:r>
            <a:r>
              <a:rPr lang="de-DE" altLang="de-DE" sz="1800" dirty="0" smtClean="0">
                <a:solidFill>
                  <a:srgbClr val="003366"/>
                </a:solidFill>
              </a:rPr>
              <a:t>?“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899592" y="1546477"/>
            <a:ext cx="775169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323528" y="3861048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„Experiment“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2771800" y="2153164"/>
            <a:ext cx="543835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Exploration: e.g.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group-wise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boxplot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density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plot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>
          <a:xfrm>
            <a:off x="323528" y="548680"/>
            <a:ext cx="8811178" cy="504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de-DE" altLang="de-DE" dirty="0" err="1" smtClean="0">
                <a:solidFill>
                  <a:srgbClr val="003366"/>
                </a:solidFill>
              </a:rPr>
              <a:t>Finding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the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right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questions</a:t>
            </a:r>
            <a:r>
              <a:rPr lang="de-DE" altLang="de-DE" dirty="0" smtClean="0">
                <a:solidFill>
                  <a:srgbClr val="003366"/>
                </a:solidFill>
              </a:rPr>
              <a:t>, </a:t>
            </a:r>
            <a:r>
              <a:rPr lang="de-DE" altLang="de-DE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dirty="0" smtClean="0">
                <a:solidFill>
                  <a:srgbClr val="003366"/>
                </a:solidFill>
              </a:rPr>
              <a:t>: </a:t>
            </a:r>
            <a:r>
              <a:rPr lang="de-DE" altLang="de-DE" dirty="0" err="1" smtClean="0">
                <a:solidFill>
                  <a:srgbClr val="003366"/>
                </a:solidFill>
              </a:rPr>
              <a:t>the</a:t>
            </a:r>
            <a:r>
              <a:rPr lang="de-DE" altLang="de-DE" dirty="0" smtClean="0">
                <a:solidFill>
                  <a:srgbClr val="003366"/>
                </a:solidFill>
              </a:rPr>
              <a:t> pulse </a:t>
            </a:r>
            <a:r>
              <a:rPr lang="de-DE" altLang="de-DE" dirty="0" err="1" smtClean="0">
                <a:solidFill>
                  <a:srgbClr val="003366"/>
                </a:solidFill>
              </a:rPr>
              <a:t>data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899592" y="989112"/>
            <a:ext cx="823511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Main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question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2000" dirty="0" smtClean="0">
                <a:solidFill>
                  <a:srgbClr val="003366"/>
                </a:solidFill>
              </a:rPr>
              <a:t> „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oe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running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affect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pulse?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yes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2000" dirty="0" smtClean="0">
                <a:solidFill>
                  <a:srgbClr val="003366"/>
                </a:solidFill>
              </a:rPr>
              <a:t>?“</a:t>
            </a:r>
            <a:endParaRPr lang="de-DE" altLang="de-DE" sz="2000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2590026" y="2453359"/>
            <a:ext cx="630245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Quantification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: 2-sample-test, e.g.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Wilcoxon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signed</a:t>
            </a:r>
            <a:r>
              <a:rPr lang="de-DE" altLang="de-DE" sz="1800" dirty="0" smtClean="0">
                <a:solidFill>
                  <a:srgbClr val="003366"/>
                </a:solidFill>
              </a:rPr>
              <a:t> rank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7254407" y="1845543"/>
            <a:ext cx="11437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yes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899592" y="2830287"/>
            <a:ext cx="823511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„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there</a:t>
            </a:r>
            <a:r>
              <a:rPr lang="de-DE" altLang="de-DE" sz="1800" dirty="0" smtClean="0">
                <a:solidFill>
                  <a:srgbClr val="003366"/>
                </a:solidFill>
              </a:rPr>
              <a:t> 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relation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between</a:t>
            </a:r>
            <a:r>
              <a:rPr lang="de-DE" altLang="de-DE" sz="1800" dirty="0" smtClean="0">
                <a:solidFill>
                  <a:srgbClr val="003366"/>
                </a:solidFill>
              </a:rPr>
              <a:t> pulse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before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pulse after?“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7254408" y="2830287"/>
            <a:ext cx="11437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yes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2771800" y="3130615"/>
            <a:ext cx="543835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Exploration: e.g.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scatter</a:t>
            </a:r>
            <a:r>
              <a:rPr lang="de-DE" altLang="de-DE" sz="1800" dirty="0" smtClean="0">
                <a:solidFill>
                  <a:srgbClr val="003366"/>
                </a:solidFill>
              </a:rPr>
              <a:t>-plot,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2590026" y="3428375"/>
            <a:ext cx="630245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Quantification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correlation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goodness</a:t>
            </a:r>
            <a:r>
              <a:rPr lang="de-DE" altLang="de-DE" sz="1800" dirty="0" smtClean="0">
                <a:solidFill>
                  <a:srgbClr val="003366"/>
                </a:solidFill>
              </a:rPr>
              <a:t>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-fit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899592" y="4322280"/>
            <a:ext cx="823511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„Can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</a:t>
            </a:r>
            <a:r>
              <a:rPr lang="de-DE" altLang="de-DE" sz="1800" dirty="0" smtClean="0">
                <a:solidFill>
                  <a:srgbClr val="003366"/>
                </a:solidFill>
              </a:rPr>
              <a:t> pulse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before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gender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smoking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800" dirty="0" smtClean="0">
                <a:solidFill>
                  <a:srgbClr val="003366"/>
                </a:solidFill>
              </a:rPr>
              <a:t>?“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7452320" y="4322280"/>
            <a:ext cx="156606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well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3317624" y="4622608"/>
            <a:ext cx="557485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Model: e.g. linear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categorical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2638666" y="4910640"/>
            <a:ext cx="630245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Quantification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correlation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1800" dirty="0" smtClean="0">
                <a:solidFill>
                  <a:srgbClr val="003366"/>
                </a:solidFill>
              </a:rPr>
              <a:t> on 20%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data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7254407" y="3096800"/>
            <a:ext cx="18895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kind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899592" y="5344032"/>
            <a:ext cx="823511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„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Does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running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influence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how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pulse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changes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before</a:t>
            </a:r>
            <a:r>
              <a:rPr lang="de-DE" altLang="de-DE" sz="1800" dirty="0" smtClean="0">
                <a:solidFill>
                  <a:srgbClr val="003366"/>
                </a:solidFill>
              </a:rPr>
              <a:t>-&gt;after)?</a:t>
            </a:r>
            <a:r>
              <a:rPr lang="de-DE" altLang="de-DE" sz="1800" dirty="0" smtClean="0">
                <a:solidFill>
                  <a:srgbClr val="003366"/>
                </a:solidFill>
              </a:rPr>
              <a:t>“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7406808" y="5344032"/>
            <a:ext cx="11437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yes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3299512" y="5650176"/>
            <a:ext cx="393678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Model: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change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distribution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2619210" y="5918752"/>
            <a:ext cx="630245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Quantification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Kolmogorov-Smirnov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before</a:t>
            </a:r>
            <a:r>
              <a:rPr lang="de-DE" altLang="de-DE" sz="1800" dirty="0" smtClean="0">
                <a:solidFill>
                  <a:srgbClr val="003366"/>
                </a:solidFill>
              </a:rPr>
              <a:t>/after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2133456" y="6247040"/>
            <a:ext cx="7191072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smtClean="0">
                <a:solidFill>
                  <a:srgbClr val="003366"/>
                </a:solidFill>
              </a:rPr>
              <a:t>Note: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/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split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needed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,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includes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i="1" dirty="0" err="1" smtClean="0">
                <a:solidFill>
                  <a:srgbClr val="003366"/>
                </a:solidFill>
              </a:rPr>
              <a:t>before</a:t>
            </a:r>
            <a:r>
              <a:rPr lang="de-DE" altLang="de-DE" sz="1800" b="1" i="1" dirty="0" smtClean="0">
                <a:solidFill>
                  <a:srgbClr val="003366"/>
                </a:solidFill>
              </a:rPr>
              <a:t>/after</a:t>
            </a:r>
            <a:endParaRPr lang="de-DE" altLang="de-DE" sz="1800" b="1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723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7" grpId="0"/>
      <p:bldP spid="17" grpId="0"/>
      <p:bldP spid="15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atei:Schopenhau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74" y="2107281"/>
            <a:ext cx="2857500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764704"/>
            <a:ext cx="8489950" cy="648742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Why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is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the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Prediction</a:t>
            </a:r>
            <a:r>
              <a:rPr lang="de-DE" altLang="de-DE" sz="3600" dirty="0" smtClean="0"/>
              <a:t>/Experiment 					</a:t>
            </a:r>
            <a:r>
              <a:rPr lang="de-DE" altLang="de-DE" sz="3600" dirty="0" err="1" smtClean="0"/>
              <a:t>part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needed</a:t>
            </a:r>
            <a:r>
              <a:rPr lang="de-DE" altLang="de-DE" sz="3600" dirty="0" smtClean="0"/>
              <a:t>?</a:t>
            </a:r>
            <a:endParaRPr lang="de-DE" altLang="de-DE" sz="4000" dirty="0" smtClean="0"/>
          </a:p>
        </p:txBody>
      </p:sp>
      <p:sp>
        <p:nvSpPr>
          <p:cNvPr id="3" name="Rechteck 2"/>
          <p:cNvSpPr>
            <a:spLocks noChangeArrowheads="1"/>
          </p:cNvSpPr>
          <p:nvPr/>
        </p:nvSpPr>
        <p:spPr bwMode="auto">
          <a:xfrm>
            <a:off x="891283" y="29969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>
                <a:solidFill>
                  <a:srgbClr val="000000"/>
                </a:solidFill>
              </a:rPr>
              <a:t/>
            </a:r>
            <a:br>
              <a:rPr lang="de-DE" altLang="de-DE" sz="300">
                <a:solidFill>
                  <a:srgbClr val="000000"/>
                </a:solidFill>
              </a:rPr>
            </a:br>
            <a:r>
              <a:rPr lang="de-DE" altLang="de-DE">
                <a:solidFill>
                  <a:srgbClr val="000000"/>
                </a:solidFill>
              </a:rPr>
              <a:t>Observation</a:t>
            </a:r>
          </a:p>
        </p:txBody>
      </p:sp>
      <p:cxnSp>
        <p:nvCxnSpPr>
          <p:cNvPr id="5" name="Gerade Verbindung mit Pfeil 4"/>
          <p:cNvCxnSpPr>
            <a:cxnSpLocks noChangeShapeType="1"/>
          </p:cNvCxnSpPr>
          <p:nvPr/>
        </p:nvCxnSpPr>
        <p:spPr bwMode="auto">
          <a:xfrm>
            <a:off x="2094608" y="3512890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Picture 6" descr="C:\Users\Franz Király\AppData\Local\Microsoft\Windows\Temporary Internet Files\Content.IE5\PD2U44YA\MP900438641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3" b="11111"/>
          <a:stretch>
            <a:fillRect/>
          </a:stretch>
        </p:blipFill>
        <p:spPr bwMode="auto">
          <a:xfrm>
            <a:off x="1658838" y="2119752"/>
            <a:ext cx="8667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hteck 36"/>
          <p:cNvSpPr>
            <a:spLocks noChangeArrowheads="1"/>
          </p:cNvSpPr>
          <p:nvPr/>
        </p:nvSpPr>
        <p:spPr bwMode="auto">
          <a:xfrm>
            <a:off x="891283" y="38351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>
                <a:solidFill>
                  <a:srgbClr val="000000"/>
                </a:solidFill>
              </a:rPr>
              <a:t/>
            </a:r>
            <a:br>
              <a:rPr lang="de-DE" altLang="de-DE" sz="300">
                <a:solidFill>
                  <a:srgbClr val="000000"/>
                </a:solidFill>
              </a:rPr>
            </a:br>
            <a:r>
              <a:rPr lang="de-DE" altLang="de-DE">
                <a:solidFill>
                  <a:srgbClr val="000000"/>
                </a:solidFill>
              </a:rPr>
              <a:t>Hypothesis</a:t>
            </a:r>
          </a:p>
        </p:txBody>
      </p:sp>
      <p:sp>
        <p:nvSpPr>
          <p:cNvPr id="40" name="Rechteck 39"/>
          <p:cNvSpPr>
            <a:spLocks noChangeArrowheads="1"/>
          </p:cNvSpPr>
          <p:nvPr/>
        </p:nvSpPr>
        <p:spPr bwMode="auto">
          <a:xfrm>
            <a:off x="888108" y="46733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>
                <a:solidFill>
                  <a:srgbClr val="000000"/>
                </a:solidFill>
              </a:rPr>
              <a:t/>
            </a:r>
            <a:br>
              <a:rPr lang="de-DE" altLang="de-DE" sz="300">
                <a:solidFill>
                  <a:srgbClr val="000000"/>
                </a:solidFill>
              </a:rPr>
            </a:br>
            <a:r>
              <a:rPr lang="de-DE" altLang="de-DE">
                <a:solidFill>
                  <a:srgbClr val="000000"/>
                </a:solidFill>
              </a:rPr>
              <a:t>Prediction</a:t>
            </a:r>
          </a:p>
        </p:txBody>
      </p:sp>
      <p:sp>
        <p:nvSpPr>
          <p:cNvPr id="41" name="Rechteck 40"/>
          <p:cNvSpPr>
            <a:spLocks noChangeArrowheads="1"/>
          </p:cNvSpPr>
          <p:nvPr/>
        </p:nvSpPr>
        <p:spPr bwMode="auto">
          <a:xfrm>
            <a:off x="891283" y="5511552"/>
            <a:ext cx="2408237" cy="506413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de-DE" altLang="de-DE" sz="300">
                <a:solidFill>
                  <a:srgbClr val="000000"/>
                </a:solidFill>
              </a:rPr>
              <a:t/>
            </a:r>
            <a:br>
              <a:rPr lang="de-DE" altLang="de-DE" sz="300">
                <a:solidFill>
                  <a:srgbClr val="000000"/>
                </a:solidFill>
              </a:rPr>
            </a:br>
            <a:r>
              <a:rPr lang="de-DE" altLang="de-DE">
                <a:solidFill>
                  <a:srgbClr val="000000"/>
                </a:solidFill>
              </a:rPr>
              <a:t>Experiment</a:t>
            </a:r>
          </a:p>
        </p:txBody>
      </p:sp>
      <p:cxnSp>
        <p:nvCxnSpPr>
          <p:cNvPr id="42" name="Gerade Verbindung mit Pfeil 41"/>
          <p:cNvCxnSpPr>
            <a:cxnSpLocks noChangeShapeType="1"/>
          </p:cNvCxnSpPr>
          <p:nvPr/>
        </p:nvCxnSpPr>
        <p:spPr bwMode="auto">
          <a:xfrm>
            <a:off x="2097783" y="4351090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Gerade Verbindung mit Pfeil 42"/>
          <p:cNvCxnSpPr>
            <a:cxnSpLocks noChangeShapeType="1"/>
          </p:cNvCxnSpPr>
          <p:nvPr/>
        </p:nvCxnSpPr>
        <p:spPr bwMode="auto">
          <a:xfrm>
            <a:off x="2097783" y="5179765"/>
            <a:ext cx="0" cy="322262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 Verbindung mit Pfeil 48"/>
          <p:cNvCxnSpPr>
            <a:cxnSpLocks noChangeShapeType="1"/>
          </p:cNvCxnSpPr>
          <p:nvPr/>
        </p:nvCxnSpPr>
        <p:spPr bwMode="auto">
          <a:xfrm>
            <a:off x="254695" y="3250952"/>
            <a:ext cx="6365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Gerade Verbindung mit Pfeil 50"/>
          <p:cNvCxnSpPr>
            <a:cxnSpLocks noChangeShapeType="1"/>
          </p:cNvCxnSpPr>
          <p:nvPr/>
        </p:nvCxnSpPr>
        <p:spPr bwMode="auto">
          <a:xfrm>
            <a:off x="254695" y="5759202"/>
            <a:ext cx="636588" cy="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mit Pfeil 51"/>
          <p:cNvCxnSpPr>
            <a:cxnSpLocks noChangeShapeType="1"/>
          </p:cNvCxnSpPr>
          <p:nvPr/>
        </p:nvCxnSpPr>
        <p:spPr bwMode="auto">
          <a:xfrm flipH="1" flipV="1">
            <a:off x="251520" y="3250952"/>
            <a:ext cx="3175" cy="2508250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hteckige Legende 1"/>
          <p:cNvSpPr/>
          <p:nvPr/>
        </p:nvSpPr>
        <p:spPr>
          <a:xfrm>
            <a:off x="3635896" y="2314336"/>
            <a:ext cx="3259069" cy="391409"/>
          </a:xfrm>
          <a:prstGeom prst="wedgeRectCallout">
            <a:avLst>
              <a:gd name="adj1" fmla="val 59480"/>
              <a:gd name="adj2" fmla="val 5032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Why did this apple fall from the tree?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29" name="Rechteckige Legende 28"/>
          <p:cNvSpPr/>
          <p:nvPr/>
        </p:nvSpPr>
        <p:spPr>
          <a:xfrm>
            <a:off x="3635896" y="3728066"/>
            <a:ext cx="3259069" cy="931565"/>
          </a:xfrm>
          <a:prstGeom prst="wedgeRectCallout">
            <a:avLst>
              <a:gd name="adj1" fmla="val 58368"/>
              <a:gd name="adj2" fmla="val -3467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rgbClr val="000000"/>
                </a:solidFill>
              </a:rPr>
              <a:t>A. Schopenhauer. Die Welt </a:t>
            </a:r>
            <a:r>
              <a:rPr lang="en-GB" sz="1000" dirty="0" err="1" smtClean="0">
                <a:solidFill>
                  <a:srgbClr val="000000"/>
                </a:solidFill>
              </a:rPr>
              <a:t>als</a:t>
            </a:r>
            <a:r>
              <a:rPr lang="en-GB" sz="1000" dirty="0" smtClean="0">
                <a:solidFill>
                  <a:srgbClr val="000000"/>
                </a:solidFill>
              </a:rPr>
              <a:t> </a:t>
            </a:r>
            <a:r>
              <a:rPr lang="en-GB" sz="1000" dirty="0" err="1" smtClean="0">
                <a:solidFill>
                  <a:srgbClr val="000000"/>
                </a:solidFill>
              </a:rPr>
              <a:t>Wille</a:t>
            </a:r>
            <a:r>
              <a:rPr lang="en-GB" sz="1000" dirty="0" smtClean="0">
                <a:solidFill>
                  <a:srgbClr val="000000"/>
                </a:solidFill>
              </a:rPr>
              <a:t> und </a:t>
            </a:r>
            <a:r>
              <a:rPr lang="en-GB" sz="1000" dirty="0" err="1" smtClean="0">
                <a:solidFill>
                  <a:srgbClr val="000000"/>
                </a:solidFill>
              </a:rPr>
              <a:t>Vorstellung</a:t>
            </a:r>
            <a:r>
              <a:rPr lang="en-GB" sz="1400" dirty="0" smtClean="0">
                <a:solidFill>
                  <a:srgbClr val="000000"/>
                </a:solidFill>
              </a:rPr>
              <a:t/>
            </a:r>
            <a:br>
              <a:rPr lang="en-GB" sz="1400" dirty="0" smtClean="0">
                <a:solidFill>
                  <a:srgbClr val="000000"/>
                </a:solidFill>
              </a:rPr>
            </a:br>
            <a:r>
              <a:rPr lang="en-GB" sz="1400" dirty="0" smtClean="0">
                <a:solidFill>
                  <a:srgbClr val="000000"/>
                </a:solidFill>
              </a:rPr>
              <a:t>But it’s crystal clear. </a:t>
            </a:r>
            <a:br>
              <a:rPr lang="en-GB" sz="1400" dirty="0" smtClean="0">
                <a:solidFill>
                  <a:srgbClr val="000000"/>
                </a:solidFill>
              </a:rPr>
            </a:br>
            <a:r>
              <a:rPr lang="en-GB" sz="1400" dirty="0" smtClean="0">
                <a:solidFill>
                  <a:srgbClr val="000000"/>
                </a:solidFill>
              </a:rPr>
              <a:t>The apple is falling to the ground because it </a:t>
            </a:r>
            <a:r>
              <a:rPr lang="en-GB" sz="1400" i="1" dirty="0" smtClean="0">
                <a:solidFill>
                  <a:srgbClr val="000000"/>
                </a:solidFill>
              </a:rPr>
              <a:t>wants</a:t>
            </a:r>
            <a:r>
              <a:rPr lang="en-GB" sz="1400" dirty="0" smtClean="0">
                <a:solidFill>
                  <a:srgbClr val="000000"/>
                </a:solidFill>
              </a:rPr>
              <a:t> to be there.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0" name="Rechteckige Legende 29"/>
          <p:cNvSpPr/>
          <p:nvPr/>
        </p:nvSpPr>
        <p:spPr>
          <a:xfrm>
            <a:off x="3635896" y="4799956"/>
            <a:ext cx="3259069" cy="357236"/>
          </a:xfrm>
          <a:prstGeom prst="wedgeRectCallout">
            <a:avLst>
              <a:gd name="adj1" fmla="val 60035"/>
              <a:gd name="adj2" fmla="val -5382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… What’s a prediction?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1" name="Rechteckige Legende 30"/>
          <p:cNvSpPr/>
          <p:nvPr/>
        </p:nvSpPr>
        <p:spPr>
          <a:xfrm>
            <a:off x="3635896" y="5271915"/>
            <a:ext cx="5328592" cy="965398"/>
          </a:xfrm>
          <a:prstGeom prst="wedgeRectCallout">
            <a:avLst>
              <a:gd name="adj1" fmla="val 34696"/>
              <a:gd name="adj2" fmla="val -648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A</a:t>
            </a:r>
            <a:r>
              <a:rPr lang="en-GB" sz="1400" dirty="0" smtClean="0">
                <a:solidFill>
                  <a:srgbClr val="000000"/>
                </a:solidFill>
              </a:rPr>
              <a:t>. Schopenhauer’s lab protocol, 1</a:t>
            </a:r>
            <a:r>
              <a:rPr lang="en-GB" sz="1400" baseline="30000" dirty="0" smtClean="0">
                <a:solidFill>
                  <a:srgbClr val="000000"/>
                </a:solidFill>
              </a:rPr>
              <a:t>st</a:t>
            </a:r>
            <a:r>
              <a:rPr lang="en-GB" sz="1400" dirty="0" smtClean="0">
                <a:solidFill>
                  <a:srgbClr val="000000"/>
                </a:solidFill>
              </a:rPr>
              <a:t> of April 1819. Had a long discussion with several apples that they don’t actually need to be on the ground. Recommended them to read my books. </a:t>
            </a:r>
            <a:br>
              <a:rPr lang="en-GB" sz="1400" dirty="0" smtClean="0">
                <a:solidFill>
                  <a:srgbClr val="000000"/>
                </a:solidFill>
              </a:rPr>
            </a:br>
            <a:r>
              <a:rPr lang="en-GB" sz="1400" dirty="0" smtClean="0">
                <a:solidFill>
                  <a:srgbClr val="000000"/>
                </a:solidFill>
              </a:rPr>
              <a:t>They wouldn’t listen. Then went on a walk with my poodle.</a:t>
            </a: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32" name="Rechteckige Legende 31"/>
          <p:cNvSpPr/>
          <p:nvPr/>
        </p:nvSpPr>
        <p:spPr>
          <a:xfrm>
            <a:off x="4932040" y="6309320"/>
            <a:ext cx="4176464" cy="548680"/>
          </a:xfrm>
          <a:prstGeom prst="wedgeRectCallout">
            <a:avLst>
              <a:gd name="adj1" fmla="val 37126"/>
              <a:gd name="adj2" fmla="val -758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Conclusion: I am bad at convincing apples. </a:t>
            </a:r>
            <a:br>
              <a:rPr lang="en-GB" sz="1400" dirty="0" smtClean="0">
                <a:solidFill>
                  <a:srgbClr val="000000"/>
                </a:solidFill>
              </a:rPr>
            </a:br>
            <a:r>
              <a:rPr lang="en-GB" sz="1200" dirty="0" smtClean="0">
                <a:solidFill>
                  <a:srgbClr val="000000"/>
                </a:solidFill>
              </a:rPr>
              <a:t>I will let my good pal F. Nietzsche try next time.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35" name="Rechteckige Legende 34"/>
          <p:cNvSpPr/>
          <p:nvPr/>
        </p:nvSpPr>
        <p:spPr>
          <a:xfrm>
            <a:off x="3635896" y="2935979"/>
            <a:ext cx="3259069" cy="614762"/>
          </a:xfrm>
          <a:prstGeom prst="wedgeRectCallout">
            <a:avLst>
              <a:gd name="adj1" fmla="val 58924"/>
              <a:gd name="adj2" fmla="val 3895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00000"/>
                </a:solidFill>
              </a:rPr>
              <a:t>Curious – all these apples falling from the trees without anybody telling them</a:t>
            </a:r>
            <a:endParaRPr lang="en-GB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31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 animBg="1"/>
      <p:bldP spid="40" grpId="0" animBg="1"/>
      <p:bldP spid="41" grpId="0" animBg="1"/>
      <p:bldP spid="2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RANZ20KIRE1LY@QJHCBGOPB6GIFLEA" val="5133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2547</Words>
  <Application>Microsoft Office PowerPoint</Application>
  <PresentationFormat>Bildschirmpräsentation (4:3)</PresentationFormat>
  <Paragraphs>399</Paragraphs>
  <Slides>30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6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Custom Design</vt:lpstr>
      <vt:lpstr>Larissa</vt:lpstr>
      <vt:lpstr>1_Custom Design</vt:lpstr>
      <vt:lpstr>2_Custom Design</vt:lpstr>
      <vt:lpstr>3_Custom Design</vt:lpstr>
      <vt:lpstr>4_Custom Design</vt:lpstr>
      <vt:lpstr>STAT7001 – Computing for Practical Statistics 2015 Lecture 4</vt:lpstr>
      <vt:lpstr>Course organization updates</vt:lpstr>
      <vt:lpstr>STAT7001 course overview</vt:lpstr>
      <vt:lpstr>Clean Statistical Practice</vt:lpstr>
      <vt:lpstr>Scientific  Statistical Practice</vt:lpstr>
      <vt:lpstr>The Scientific Method</vt:lpstr>
      <vt:lpstr>Context of Statistical Methods</vt:lpstr>
      <vt:lpstr>PowerPoint-Präsentation</vt:lpstr>
      <vt:lpstr>Why is the Prediction/Experiment      part needed?</vt:lpstr>
      <vt:lpstr>On experiments and causality</vt:lpstr>
      <vt:lpstr>PowerPoint-Präsentation</vt:lpstr>
      <vt:lpstr>PowerPoint-Präsentation</vt:lpstr>
      <vt:lpstr>Advanced data manipulation</vt:lpstr>
      <vt:lpstr>Joining multiple data sets</vt:lpstr>
      <vt:lpstr>Aggregation of data</vt:lpstr>
      <vt:lpstr>Exploration revisited</vt:lpstr>
      <vt:lpstr>Exploratory Data Analysis in R</vt:lpstr>
      <vt:lpstr>Common issues in data analysis</vt:lpstr>
      <vt:lpstr>Missing values</vt:lpstr>
      <vt:lpstr>Tri- and multivariate exploration</vt:lpstr>
      <vt:lpstr>Subgroup analysis</vt:lpstr>
      <vt:lpstr>PowerPoint-Präsentation</vt:lpstr>
      <vt:lpstr>Interpretation and reporting</vt:lpstr>
      <vt:lpstr>Interpretation of results</vt:lpstr>
      <vt:lpstr>Interpretation: UCB admissions example</vt:lpstr>
      <vt:lpstr>Interpretation: UCB admissions example</vt:lpstr>
      <vt:lpstr>PowerPoint-Präsentation</vt:lpstr>
      <vt:lpstr>Next Week: Generalized Linear Models</vt:lpstr>
      <vt:lpstr>Week 4 Learning Objectives</vt:lpstr>
      <vt:lpstr>PowerPoint-Präsentation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Franz J. Király</cp:lastModifiedBy>
  <cp:revision>297</cp:revision>
  <dcterms:created xsi:type="dcterms:W3CDTF">2005-07-13T12:26:50Z</dcterms:created>
  <dcterms:modified xsi:type="dcterms:W3CDTF">2015-02-02T15:44:56Z</dcterms:modified>
</cp:coreProperties>
</file>