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sldIdLst>
    <p:sldId id="256" r:id="rId2"/>
    <p:sldId id="350" r:id="rId3"/>
    <p:sldId id="392" r:id="rId4"/>
    <p:sldId id="410" r:id="rId5"/>
    <p:sldId id="412" r:id="rId6"/>
    <p:sldId id="413" r:id="rId7"/>
    <p:sldId id="411" r:id="rId8"/>
    <p:sldId id="398" r:id="rId9"/>
    <p:sldId id="414" r:id="rId10"/>
    <p:sldId id="417" r:id="rId11"/>
    <p:sldId id="415" r:id="rId12"/>
    <p:sldId id="418" r:id="rId13"/>
    <p:sldId id="419" r:id="rId14"/>
    <p:sldId id="428" r:id="rId15"/>
    <p:sldId id="429" r:id="rId16"/>
    <p:sldId id="430" r:id="rId17"/>
    <p:sldId id="431" r:id="rId18"/>
    <p:sldId id="432" r:id="rId19"/>
    <p:sldId id="433" r:id="rId20"/>
    <p:sldId id="368" r:id="rId21"/>
    <p:sldId id="343" r:id="rId22"/>
    <p:sldId id="329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9EC0"/>
    <a:srgbClr val="F2EFF2"/>
    <a:srgbClr val="E9D1DD"/>
    <a:srgbClr val="E5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94692" autoAdjust="0"/>
  </p:normalViewPr>
  <p:slideViewPr>
    <p:cSldViewPr>
      <p:cViewPr varScale="1">
        <p:scale>
          <a:sx n="78" d="100"/>
          <a:sy n="78" d="100"/>
        </p:scale>
        <p:origin x="-1560" y="-82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3EA87-E0FE-4B2E-B39F-C672DECFFD3B}" type="datetimeFigureOut">
              <a:rPr lang="en-GB" smtClean="0"/>
              <a:t>09/02/2015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F5F2F-596E-46D0-A30D-81C151C7AD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48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idBlue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de-DE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41409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D968-4390-4911-BAF4-E19CF976F574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42134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E45F9-A653-4FE9-B588-5586368707C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62994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CCB9-52D9-4924-A736-20B76CCA658C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47644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98DE8-689B-4958-BCD0-F483FDE0E58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83319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AB02-5844-4A1E-8B34-94ECF84E1A12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25435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E19B-D248-4C48-B715-15D4F591FBE6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96200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F9574-7F13-4991-ABEB-1CB61F6F0D5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58538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36297-36CF-4019-A691-1D076EEC3F98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11249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82A0B-051A-4B14-89E6-8118CC7C0CC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75310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784B4-E593-410D-94B5-52152DAADDA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39068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09CCD60-BCDD-48C0-BC16-D563167A3771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  <p:pic>
        <p:nvPicPr>
          <p:cNvPr id="1029" name="Picture 17" descr="MidBlue9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7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3" Type="http://schemas.openxmlformats.org/officeDocument/2006/relationships/tags" Target="../tags/tag4.xml"/><Relationship Id="rId21" Type="http://schemas.openxmlformats.org/officeDocument/2006/relationships/image" Target="../media/image11.png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7.png"/><Relationship Id="rId2" Type="http://schemas.openxmlformats.org/officeDocument/2006/relationships/tags" Target="../tags/tag3.xml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image" Target="../media/image5.png"/><Relationship Id="rId23" Type="http://schemas.openxmlformats.org/officeDocument/2006/relationships/image" Target="../media/image13.png"/><Relationship Id="rId10" Type="http://schemas.openxmlformats.org/officeDocument/2006/relationships/tags" Target="../tags/tag11.xml"/><Relationship Id="rId19" Type="http://schemas.openxmlformats.org/officeDocument/2006/relationships/image" Target="../media/image9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4.png"/><Relationship Id="rId2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3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22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21.png"/><Relationship Id="rId5" Type="http://schemas.openxmlformats.org/officeDocument/2006/relationships/tags" Target="../tags/tag17.xml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tags" Target="../tags/tag16.xml"/><Relationship Id="rId9" Type="http://schemas.openxmlformats.org/officeDocument/2006/relationships/image" Target="../media/image7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22.xml"/><Relationship Id="rId7" Type="http://schemas.openxmlformats.org/officeDocument/2006/relationships/image" Target="../media/image28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-42863" y="3789040"/>
            <a:ext cx="9186863" cy="3068960"/>
          </a:xfrm>
          <a:prstGeom prst="rect">
            <a:avLst/>
          </a:prstGeom>
          <a:solidFill>
            <a:srgbClr val="00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784"/>
            <a:ext cx="8496300" cy="1296417"/>
          </a:xfrm>
        </p:spPr>
        <p:txBody>
          <a:bodyPr/>
          <a:lstStyle/>
          <a:p>
            <a:pPr eaLnBrk="1" hangingPunct="1"/>
            <a:r>
              <a:rPr lang="en-GB" altLang="de-DE" sz="2400" dirty="0" smtClean="0"/>
              <a:t>STAT7001 – Computing for Practical Statistics </a:t>
            </a:r>
            <a:r>
              <a:rPr lang="en-GB" altLang="de-DE" sz="2400" dirty="0" smtClean="0"/>
              <a:t>2015</a:t>
            </a:r>
            <a:r>
              <a:rPr lang="en-GB" altLang="de-DE" dirty="0" smtClean="0"/>
              <a:t/>
            </a:r>
            <a:br>
              <a:rPr lang="en-GB" altLang="de-DE" dirty="0" smtClean="0"/>
            </a:br>
            <a:r>
              <a:rPr lang="en-GB" altLang="de-DE" sz="5400" dirty="0" smtClean="0"/>
              <a:t>Lecture </a:t>
            </a:r>
            <a:r>
              <a:rPr lang="en-GB" altLang="de-DE" sz="5400" dirty="0"/>
              <a:t>5</a:t>
            </a:r>
            <a:endParaRPr lang="en-GB" altLang="de-DE" sz="2000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6237288"/>
            <a:ext cx="8496300" cy="504825"/>
          </a:xfrm>
        </p:spPr>
        <p:txBody>
          <a:bodyPr/>
          <a:lstStyle/>
          <a:p>
            <a:pPr algn="r" eaLnBrk="1" hangingPunct="1"/>
            <a:r>
              <a:rPr lang="en-GB" altLang="de-DE" smtClean="0">
                <a:solidFill>
                  <a:schemeClr val="bg1"/>
                </a:solidFill>
              </a:rPr>
              <a:t>Dr Franz J. Király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5576" y="2951687"/>
            <a:ext cx="8496300" cy="837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de-DE" sz="4400" dirty="0" smtClean="0"/>
              <a:t>Generalized Linear </a:t>
            </a:r>
            <a:r>
              <a:rPr lang="en-GB" altLang="de-DE" sz="4400" dirty="0" smtClean="0"/>
              <a:t>Models</a:t>
            </a:r>
            <a:endParaRPr lang="en-GB" altLang="de-DE" sz="4400" dirty="0" smtClean="0"/>
          </a:p>
        </p:txBody>
      </p:sp>
      <p:sp>
        <p:nvSpPr>
          <p:cNvPr id="6" name="Rechteck 5"/>
          <p:cNvSpPr/>
          <p:nvPr/>
        </p:nvSpPr>
        <p:spPr>
          <a:xfrm>
            <a:off x="1" y="2914009"/>
            <a:ext cx="413792" cy="2636912"/>
          </a:xfrm>
          <a:prstGeom prst="rect">
            <a:avLst/>
          </a:prstGeom>
          <a:solidFill>
            <a:srgbClr val="00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431823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200" dirty="0" err="1" smtClean="0"/>
              <a:t>Diagnostic</a:t>
            </a:r>
            <a:r>
              <a:rPr lang="de-DE" altLang="de-DE" sz="3200" dirty="0" smtClean="0"/>
              <a:t> Plots</a:t>
            </a: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683568" y="926826"/>
            <a:ext cx="208823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plot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UCB.glm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2555776" y="908720"/>
            <a:ext cx="640871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yields</a:t>
            </a:r>
            <a:r>
              <a:rPr lang="de-DE" altLang="de-DE" sz="2000" dirty="0" smtClean="0">
                <a:solidFill>
                  <a:srgbClr val="003366"/>
                </a:solidFill>
              </a:rPr>
              <a:t> same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diagnostic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plots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000" dirty="0" smtClean="0">
                <a:solidFill>
                  <a:srgbClr val="003366"/>
                </a:solidFill>
              </a:rPr>
              <a:t> linear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regression</a:t>
            </a:r>
            <a:endParaRPr lang="de-DE" altLang="de-DE" sz="20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86867"/>
            <a:ext cx="6624736" cy="2412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29" y="3679610"/>
            <a:ext cx="6831707" cy="2269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683568" y="5949280"/>
            <a:ext cx="777686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Careful</a:t>
            </a:r>
            <a:r>
              <a:rPr lang="de-DE" altLang="de-DE" sz="2000" dirty="0" smtClean="0">
                <a:solidFill>
                  <a:srgbClr val="003366"/>
                </a:solidFill>
              </a:rPr>
              <a:t>: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diagnostic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plots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can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problematic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aggregate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2000" dirty="0" smtClean="0">
                <a:solidFill>
                  <a:srgbClr val="003366"/>
                </a:solidFill>
              </a:rPr>
              <a:t>!</a:t>
            </a:r>
            <a:endParaRPr lang="de-DE" altLang="de-DE" sz="20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1547664" y="6309320"/>
            <a:ext cx="777686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Better</a:t>
            </a:r>
            <a:r>
              <a:rPr lang="de-DE" altLang="de-DE" sz="2000" dirty="0" smtClean="0">
                <a:solidFill>
                  <a:srgbClr val="003366"/>
                </a:solidFill>
              </a:rPr>
              <a:t>: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look</a:t>
            </a:r>
            <a:r>
              <a:rPr lang="de-DE" altLang="de-DE" sz="2000" dirty="0" smtClean="0">
                <a:solidFill>
                  <a:srgbClr val="003366"/>
                </a:solidFill>
              </a:rPr>
              <a:t> at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deviance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residuals</a:t>
            </a:r>
            <a:r>
              <a:rPr lang="de-DE" altLang="de-DE" sz="2000" dirty="0" smtClean="0">
                <a:solidFill>
                  <a:srgbClr val="003366"/>
                </a:solidFill>
              </a:rPr>
              <a:t> in </a:t>
            </a: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summary</a:t>
            </a:r>
            <a:r>
              <a:rPr lang="de-DE" altLang="de-DE" sz="20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UCB.glm</a:t>
            </a:r>
            <a:r>
              <a:rPr lang="de-DE" altLang="de-DE" sz="20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20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4050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99" y="1844824"/>
            <a:ext cx="5094204" cy="425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476672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200" dirty="0" err="1" smtClean="0"/>
              <a:t>Refining</a:t>
            </a:r>
            <a:r>
              <a:rPr lang="de-DE" altLang="de-DE" sz="3200" dirty="0" smtClean="0"/>
              <a:t> </a:t>
            </a:r>
            <a:r>
              <a:rPr lang="de-DE" altLang="de-DE" sz="3200" dirty="0" err="1" smtClean="0"/>
              <a:t>the</a:t>
            </a:r>
            <a:r>
              <a:rPr lang="de-DE" altLang="de-DE" sz="3200" dirty="0" smtClean="0"/>
              <a:t> GLM</a:t>
            </a: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827584" y="1484784"/>
            <a:ext cx="748883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glm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admitted~Gender+Dept,data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=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UCB,family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=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binomial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,…)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3" name="Inhaltsplatzhalter 2"/>
          <p:cNvSpPr txBox="1">
            <a:spLocks/>
          </p:cNvSpPr>
          <p:nvPr/>
        </p:nvSpPr>
        <p:spPr bwMode="auto">
          <a:xfrm>
            <a:off x="467544" y="1052736"/>
            <a:ext cx="67687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We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have</a:t>
            </a:r>
            <a:r>
              <a:rPr lang="de-DE" altLang="de-DE" sz="2000" dirty="0" smtClean="0">
                <a:solidFill>
                  <a:srgbClr val="003366"/>
                </a:solidFill>
              </a:rPr>
              <a:t> not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used</a:t>
            </a:r>
            <a:r>
              <a:rPr lang="de-DE" altLang="de-DE" sz="2000" dirty="0" smtClean="0">
                <a:solidFill>
                  <a:srgbClr val="003366"/>
                </a:solidFill>
              </a:rPr>
              <a:t> all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information</a:t>
            </a:r>
            <a:r>
              <a:rPr lang="de-DE" altLang="de-DE" sz="2000" dirty="0">
                <a:solidFill>
                  <a:srgbClr val="003366"/>
                </a:solidFill>
              </a:rPr>
              <a:t>: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4427984" y="1052736"/>
            <a:ext cx="302433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Dept</a:t>
            </a:r>
            <a:r>
              <a:rPr lang="de-DE" altLang="de-DE" sz="2000" dirty="0" smtClean="0">
                <a:solidFill>
                  <a:srgbClr val="003366"/>
                </a:solidFill>
              </a:rPr>
              <a:t> 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should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studied</a:t>
            </a:r>
            <a:r>
              <a:rPr lang="de-DE" altLang="de-DE" sz="2000" dirty="0" smtClean="0">
                <a:solidFill>
                  <a:srgbClr val="003366"/>
                </a:solidFill>
              </a:rPr>
              <a:t>.</a:t>
            </a:r>
            <a:endParaRPr lang="de-DE" altLang="de-DE" sz="20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4788024" y="3356992"/>
            <a:ext cx="4096819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b="1" dirty="0" smtClean="0">
                <a:solidFill>
                  <a:srgbClr val="003366"/>
                </a:solidFill>
              </a:rPr>
              <a:t>Gender </a:t>
            </a:r>
            <a:r>
              <a:rPr lang="de-DE" altLang="de-DE" sz="1600" b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 not </a:t>
            </a:r>
            <a:r>
              <a:rPr lang="de-DE" altLang="de-DE" sz="1600" b="1" dirty="0" err="1" smtClean="0">
                <a:solidFill>
                  <a:srgbClr val="003366"/>
                </a:solidFill>
              </a:rPr>
              <a:t>significant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 in </a:t>
            </a:r>
            <a:r>
              <a:rPr lang="de-DE" altLang="de-DE" sz="1600" b="1" dirty="0" err="1" smtClean="0">
                <a:solidFill>
                  <a:srgbClr val="003366"/>
                </a:solidFill>
              </a:rPr>
              <a:t>this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solidFill>
                  <a:srgbClr val="003366"/>
                </a:solidFill>
              </a:rPr>
              <a:t>model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635896" y="3938392"/>
            <a:ext cx="900100" cy="723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5379362" y="4869160"/>
            <a:ext cx="387315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The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odds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ratio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Dept</a:t>
            </a:r>
            <a:r>
              <a:rPr lang="de-DE" altLang="de-DE" sz="1600" dirty="0" smtClean="0">
                <a:solidFill>
                  <a:srgbClr val="003366"/>
                </a:solidFill>
              </a:rPr>
              <a:t> A/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Dept</a:t>
            </a:r>
            <a:r>
              <a:rPr lang="de-DE" altLang="de-DE" sz="1600" dirty="0" smtClean="0">
                <a:solidFill>
                  <a:srgbClr val="003366"/>
                </a:solidFill>
              </a:rPr>
              <a:t> C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is</a:t>
            </a:r>
            <a:endParaRPr lang="de-DE" altLang="de-DE" sz="1600" i="1" dirty="0" smtClean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3" name="Grafik 2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2080" y="5221626"/>
            <a:ext cx="3500903" cy="22129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Rechteck 16"/>
          <p:cNvSpPr/>
          <p:nvPr/>
        </p:nvSpPr>
        <p:spPr>
          <a:xfrm>
            <a:off x="3635896" y="3789040"/>
            <a:ext cx="900100" cy="147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5210344" y="4149080"/>
            <a:ext cx="4096819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dirty="0" smtClean="0">
                <a:solidFill>
                  <a:srgbClr val="003366"/>
                </a:solidFill>
              </a:rPr>
              <a:t>Baseline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default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first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>
                <a:solidFill>
                  <a:srgbClr val="003366"/>
                </a:solidFill>
              </a:rPr>
              <a:t>o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ccurring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value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br>
              <a:rPr lang="de-DE" altLang="de-DE" sz="1400" dirty="0" smtClean="0">
                <a:solidFill>
                  <a:srgbClr val="003366"/>
                </a:solidFill>
              </a:rPr>
            </a:br>
            <a:r>
              <a:rPr lang="de-DE" altLang="de-DE" sz="1400" dirty="0" smtClean="0">
                <a:solidFill>
                  <a:srgbClr val="003366"/>
                </a:solidFill>
              </a:rPr>
              <a:t>(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odds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ratio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unchanged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choice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baseline</a:t>
            </a:r>
            <a:r>
              <a:rPr lang="de-DE" altLang="de-DE" sz="1400" dirty="0" smtClean="0">
                <a:solidFill>
                  <a:srgbClr val="003366"/>
                </a:solidFill>
              </a:rPr>
              <a:t>)</a:t>
            </a:r>
            <a:endParaRPr lang="de-DE" altLang="de-DE" sz="1400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4788024" y="3861048"/>
            <a:ext cx="435597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b="1" dirty="0" err="1" smtClean="0">
                <a:solidFill>
                  <a:srgbClr val="003366"/>
                </a:solidFill>
              </a:rPr>
              <a:t>Dept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solidFill>
                  <a:srgbClr val="003366"/>
                </a:solidFill>
              </a:rPr>
              <a:t>significant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solidFill>
                  <a:srgbClr val="003366"/>
                </a:solidFill>
              </a:rPr>
              <a:t>explaining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 variable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503491"/>
            <a:ext cx="1157777" cy="1291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526285"/>
            <a:ext cx="1155047" cy="127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1043608" y="6237312"/>
            <a:ext cx="396044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Does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this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answer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question</a:t>
            </a:r>
            <a:r>
              <a:rPr lang="de-DE" altLang="de-DE" sz="2000" dirty="0" smtClean="0">
                <a:solidFill>
                  <a:srgbClr val="003366"/>
                </a:solidFill>
              </a:rPr>
              <a:t>?</a:t>
            </a:r>
            <a:endParaRPr lang="de-DE" altLang="de-DE" sz="20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5378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" grpId="0" animBg="1"/>
      <p:bldP spid="12" grpId="0"/>
      <p:bldP spid="17" grpId="0" animBg="1"/>
      <p:bldP spid="18" grpId="0"/>
      <p:bldP spid="19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92" y="2564904"/>
            <a:ext cx="3931716" cy="3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476672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200" dirty="0" smtClean="0"/>
              <a:t>Interaction </a:t>
            </a:r>
            <a:r>
              <a:rPr lang="de-DE" altLang="de-DE" sz="3200" dirty="0" err="1" smtClean="0"/>
              <a:t>terms</a:t>
            </a:r>
            <a:endParaRPr lang="de-DE" altLang="de-DE" sz="3200" dirty="0" smtClean="0"/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899592" y="2204864"/>
            <a:ext cx="770485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glm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admitted~Gender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*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Dept,data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=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UCB,family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=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binomial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,…)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611560" y="1052736"/>
            <a:ext cx="684076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Even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though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Dept</a:t>
            </a:r>
            <a:r>
              <a:rPr lang="de-DE" altLang="de-DE" sz="20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major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factor</a:t>
            </a:r>
            <a:r>
              <a:rPr lang="de-DE" altLang="de-DE" sz="2000" dirty="0" smtClean="0">
                <a:solidFill>
                  <a:srgbClr val="003366"/>
                </a:solidFill>
              </a:rPr>
              <a:t>:</a:t>
            </a:r>
            <a:endParaRPr lang="de-DE" altLang="de-DE" sz="20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4653061" y="3116241"/>
            <a:ext cx="4096819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b="1" dirty="0" err="1" smtClean="0">
                <a:solidFill>
                  <a:srgbClr val="003366"/>
                </a:solidFill>
              </a:rPr>
              <a:t>Dept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solidFill>
                  <a:srgbClr val="003366"/>
                </a:solidFill>
              </a:rPr>
              <a:t>significant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solidFill>
                  <a:srgbClr val="003366"/>
                </a:solidFill>
              </a:rPr>
              <a:t>again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3673400" y="3381478"/>
            <a:ext cx="790380" cy="580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4788024" y="4697960"/>
            <a:ext cx="387315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dirty="0" smtClean="0">
                <a:solidFill>
                  <a:srgbClr val="003366"/>
                </a:solidFill>
              </a:rPr>
              <a:t>The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odds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ratio</a:t>
            </a:r>
            <a:r>
              <a:rPr lang="de-DE" altLang="de-DE" sz="1400" dirty="0" smtClean="0">
                <a:solidFill>
                  <a:srgbClr val="003366"/>
                </a:solidFill>
              </a:rPr>
              <a:t> Male/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Female</a:t>
            </a:r>
            <a:r>
              <a:rPr lang="de-DE" altLang="de-DE" sz="1400" dirty="0" smtClean="0">
                <a:solidFill>
                  <a:srgbClr val="003366"/>
                </a:solidFill>
              </a:rPr>
              <a:t> in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Dept</a:t>
            </a:r>
            <a:r>
              <a:rPr lang="de-DE" altLang="de-DE" sz="1400" dirty="0" smtClean="0">
                <a:solidFill>
                  <a:srgbClr val="003366"/>
                </a:solidFill>
              </a:rPr>
              <a:t> A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is</a:t>
            </a:r>
            <a:endParaRPr lang="de-DE" altLang="de-DE" sz="1400" i="1" dirty="0" smtClean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5" name="Grafik 4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4048" y="4977355"/>
            <a:ext cx="3653523" cy="22127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Rechteck 16"/>
          <p:cNvSpPr/>
          <p:nvPr/>
        </p:nvSpPr>
        <p:spPr>
          <a:xfrm>
            <a:off x="3662639" y="3998443"/>
            <a:ext cx="801141" cy="7649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4939677" y="3692305"/>
            <a:ext cx="4096819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dirty="0" smtClean="0">
                <a:solidFill>
                  <a:srgbClr val="003366"/>
                </a:solidFill>
              </a:rPr>
              <a:t>Baseline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DeptA:GenderMale</a:t>
            </a:r>
            <a:endParaRPr lang="de-DE" altLang="de-DE" sz="1400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4644008" y="3413326"/>
            <a:ext cx="464400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b="1" dirty="0" smtClean="0">
                <a:solidFill>
                  <a:srgbClr val="003366"/>
                </a:solidFill>
              </a:rPr>
              <a:t>Gender </a:t>
            </a:r>
            <a:r>
              <a:rPr lang="de-DE" altLang="de-DE" sz="1600" b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solidFill>
                  <a:srgbClr val="003366"/>
                </a:solidFill>
              </a:rPr>
              <a:t>significant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 in </a:t>
            </a:r>
            <a:r>
              <a:rPr lang="de-DE" altLang="de-DE" sz="1600" b="1" dirty="0" err="1" smtClean="0">
                <a:solidFill>
                  <a:srgbClr val="003366"/>
                </a:solidFill>
              </a:rPr>
              <a:t>interaction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solidFill>
                  <a:srgbClr val="003366"/>
                </a:solidFill>
              </a:rPr>
              <a:t>Dept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4932040" y="5949280"/>
            <a:ext cx="396044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Does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this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answer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question</a:t>
            </a:r>
            <a:r>
              <a:rPr lang="de-DE" altLang="de-DE" sz="2000" dirty="0" smtClean="0">
                <a:solidFill>
                  <a:srgbClr val="003366"/>
                </a:solidFill>
              </a:rPr>
              <a:t>?</a:t>
            </a:r>
            <a:endParaRPr lang="de-DE" altLang="de-DE" sz="20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899592" y="1412776"/>
            <a:ext cx="684076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gender</a:t>
            </a:r>
            <a:r>
              <a:rPr lang="de-DE" altLang="de-DE" sz="20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could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have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influence</a:t>
            </a:r>
            <a:r>
              <a:rPr lang="de-DE" altLang="de-DE" sz="2000" dirty="0" smtClean="0">
                <a:solidFill>
                  <a:srgbClr val="003366"/>
                </a:solidFill>
              </a:rPr>
              <a:t> in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each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>
                <a:latin typeface="Miriam Fixed" pitchFamily="49" charset="-79"/>
                <a:cs typeface="Miriam Fixed" pitchFamily="49" charset="-79"/>
              </a:rPr>
              <a:t>Dept</a:t>
            </a:r>
            <a:endParaRPr lang="de-DE" altLang="de-DE" sz="20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611560" y="1844824"/>
            <a:ext cx="684076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Include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interaction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terms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smtClean="0">
                <a:latin typeface="Miriam Fixed" pitchFamily="49" charset="-79"/>
                <a:cs typeface="Miriam Fixed" pitchFamily="49" charset="-79"/>
              </a:rPr>
              <a:t>*</a:t>
            </a:r>
            <a:r>
              <a:rPr lang="de-DE" altLang="de-DE" sz="2000" dirty="0" smtClean="0">
                <a:solidFill>
                  <a:srgbClr val="003366"/>
                </a:solidFill>
              </a:rPr>
              <a:t> (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see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lecture</a:t>
            </a:r>
            <a:r>
              <a:rPr lang="de-DE" altLang="de-DE" sz="2000" dirty="0" smtClean="0">
                <a:solidFill>
                  <a:srgbClr val="003366"/>
                </a:solidFill>
              </a:rPr>
              <a:t> 4):</a:t>
            </a:r>
            <a:endParaRPr lang="de-DE" altLang="de-DE" sz="20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3499517" y="2612185"/>
            <a:ext cx="5644483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dirty="0" err="1" smtClean="0">
                <a:solidFill>
                  <a:srgbClr val="003366"/>
                </a:solidFill>
              </a:rPr>
              <a:t>No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residuals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since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this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aggregate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br>
              <a:rPr lang="de-DE" altLang="de-DE" sz="1400" dirty="0" smtClean="0">
                <a:solidFill>
                  <a:srgbClr val="003366"/>
                </a:solidFill>
              </a:rPr>
            </a:br>
            <a:r>
              <a:rPr lang="de-DE" altLang="de-DE" sz="1400" dirty="0" smtClean="0">
                <a:solidFill>
                  <a:srgbClr val="003366"/>
                </a:solidFill>
              </a:rPr>
              <a:t>          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we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have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fitted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400" dirty="0" smtClean="0">
                <a:solidFill>
                  <a:srgbClr val="003366"/>
                </a:solidFill>
              </a:rPr>
              <a:t> maximal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degrees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freedom</a:t>
            </a:r>
            <a:endParaRPr lang="de-DE" altLang="de-DE" sz="1400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4950146" y="3908329"/>
            <a:ext cx="4096819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dirty="0" err="1" smtClean="0">
                <a:solidFill>
                  <a:srgbClr val="003366"/>
                </a:solidFill>
              </a:rPr>
              <a:t>Therefore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GenderFemale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describes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Dept</a:t>
            </a:r>
            <a:r>
              <a:rPr lang="de-DE" altLang="de-DE" sz="1400" dirty="0" smtClean="0">
                <a:solidFill>
                  <a:srgbClr val="003366"/>
                </a:solidFill>
              </a:rPr>
              <a:t> A</a:t>
            </a:r>
            <a:endParaRPr lang="de-DE" altLang="de-DE" sz="1400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5443733" y="4149080"/>
            <a:ext cx="4096819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b="1" dirty="0" smtClean="0">
                <a:solidFill>
                  <a:srgbClr val="003366"/>
                </a:solidFill>
              </a:rPr>
              <a:t>not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overall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effect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gender</a:t>
            </a:r>
            <a:r>
              <a:rPr lang="de-DE" altLang="de-DE" sz="1400" dirty="0" smtClean="0">
                <a:solidFill>
                  <a:srgbClr val="003366"/>
                </a:solidFill>
              </a:rPr>
              <a:t>!</a:t>
            </a:r>
            <a:endParaRPr lang="de-DE" altLang="de-DE" sz="1400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4572000" y="4437087"/>
            <a:ext cx="4096819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example</a:t>
            </a:r>
            <a:r>
              <a:rPr lang="de-DE" altLang="de-DE" sz="1400" dirty="0" smtClean="0">
                <a:solidFill>
                  <a:srgbClr val="003366"/>
                </a:solidFill>
              </a:rPr>
              <a:t>:</a:t>
            </a:r>
            <a:endParaRPr lang="de-DE" altLang="de-DE" sz="1400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4788024" y="5301183"/>
            <a:ext cx="416119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dirty="0" smtClean="0">
                <a:solidFill>
                  <a:srgbClr val="003366"/>
                </a:solidFill>
              </a:rPr>
              <a:t>The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odds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ratio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Dept</a:t>
            </a:r>
            <a:r>
              <a:rPr lang="de-DE" altLang="de-DE" sz="1400" dirty="0" smtClean="0">
                <a:solidFill>
                  <a:srgbClr val="003366"/>
                </a:solidFill>
              </a:rPr>
              <a:t> A/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Dept</a:t>
            </a:r>
            <a:r>
              <a:rPr lang="de-DE" altLang="de-DE" sz="1400" dirty="0" smtClean="0">
                <a:solidFill>
                  <a:srgbClr val="003366"/>
                </a:solidFill>
              </a:rPr>
              <a:t> C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400" dirty="0" smtClean="0">
                <a:solidFill>
                  <a:srgbClr val="003366"/>
                </a:solidFill>
              </a:rPr>
              <a:t> Women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is</a:t>
            </a:r>
            <a:endParaRPr lang="de-DE" altLang="de-DE" sz="1400" i="1" dirty="0" smtClean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8" name="Grafik 7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7819" y="5583968"/>
            <a:ext cx="3586629" cy="22129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250" y="5589240"/>
            <a:ext cx="1157777" cy="1291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378" y="5589240"/>
            <a:ext cx="1168646" cy="1293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7468341" y="6282161"/>
            <a:ext cx="1640163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yes</a:t>
            </a:r>
            <a:r>
              <a:rPr lang="de-DE" altLang="de-DE" sz="2000" dirty="0" smtClean="0">
                <a:solidFill>
                  <a:srgbClr val="003366"/>
                </a:solidFill>
              </a:rPr>
              <a:t>,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how</a:t>
            </a:r>
            <a:r>
              <a:rPr lang="de-DE" altLang="de-DE" sz="2000" dirty="0" smtClean="0">
                <a:solidFill>
                  <a:srgbClr val="003366"/>
                </a:solidFill>
              </a:rPr>
              <a:t>?</a:t>
            </a:r>
            <a:endParaRPr lang="de-DE" altLang="de-DE" sz="20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2493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6" grpId="0"/>
      <p:bldP spid="2" grpId="0" animBg="1"/>
      <p:bldP spid="12" grpId="0"/>
      <p:bldP spid="17" grpId="0" animBg="1"/>
      <p:bldP spid="18" grpId="0"/>
      <p:bldP spid="19" grpId="0"/>
      <p:bldP spid="25" grpId="0"/>
      <p:bldP spid="20" grpId="0"/>
      <p:bldP spid="23" grpId="0"/>
      <p:bldP spid="24" grpId="0"/>
      <p:bldP spid="27" grpId="0"/>
      <p:bldP spid="28" grpId="0"/>
      <p:bldP spid="29" grpId="0"/>
      <p:bldP spid="30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36288"/>
            <a:ext cx="4016298" cy="1355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12884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200" dirty="0" smtClean="0"/>
              <a:t>ANOVA </a:t>
            </a:r>
            <a:r>
              <a:rPr lang="de-DE" altLang="de-DE" sz="3200" dirty="0" err="1" smtClean="0"/>
              <a:t>for</a:t>
            </a:r>
            <a:r>
              <a:rPr lang="de-DE" altLang="de-DE" sz="3200" dirty="0" smtClean="0"/>
              <a:t> variable </a:t>
            </a:r>
            <a:r>
              <a:rPr lang="de-DE" altLang="de-DE" sz="3200" dirty="0" err="1" smtClean="0"/>
              <a:t>selection</a:t>
            </a:r>
            <a:endParaRPr lang="de-DE" altLang="de-DE" sz="3200" b="0" dirty="0" smtClean="0"/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5011685" y="2224320"/>
            <a:ext cx="4096819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b="1" dirty="0" err="1" smtClean="0">
                <a:solidFill>
                  <a:srgbClr val="003366"/>
                </a:solidFill>
              </a:rPr>
              <a:t>Dept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solidFill>
                  <a:srgbClr val="003366"/>
                </a:solidFill>
              </a:rPr>
              <a:t>first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 variable </a:t>
            </a:r>
            <a:r>
              <a:rPr lang="de-DE" altLang="de-DE" sz="1600" b="1" dirty="0" err="1" smtClean="0">
                <a:solidFill>
                  <a:srgbClr val="003366"/>
                </a:solidFill>
              </a:rPr>
              <a:t>added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, </a:t>
            </a:r>
            <a:r>
              <a:rPr lang="de-DE" altLang="de-DE" sz="1600" b="1" dirty="0" err="1" smtClean="0">
                <a:solidFill>
                  <a:srgbClr val="003366"/>
                </a:solidFill>
              </a:rPr>
              <a:t>significant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3815916" y="2634961"/>
            <a:ext cx="900100" cy="147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539552" y="3495591"/>
            <a:ext cx="518457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Recall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AIC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models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today</a:t>
            </a:r>
            <a:r>
              <a:rPr lang="de-DE" altLang="de-DE" sz="2000" dirty="0" smtClean="0">
                <a:solidFill>
                  <a:srgbClr val="003366"/>
                </a:solidFill>
              </a:rPr>
              <a:t>: </a:t>
            </a:r>
            <a:endParaRPr lang="de-DE" altLang="de-DE" sz="20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827584" y="1360224"/>
            <a:ext cx="792088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sequentially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adds</a:t>
            </a:r>
            <a:r>
              <a:rPr lang="de-DE" altLang="de-DE" sz="1800" dirty="0" smtClean="0">
                <a:solidFill>
                  <a:srgbClr val="003366"/>
                </a:solidFill>
              </a:rPr>
              <a:t> variables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reduction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residual/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deviance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5004048" y="1720264"/>
            <a:ext cx="374441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1800" dirty="0" smtClean="0">
                <a:solidFill>
                  <a:srgbClr val="003366"/>
                </a:solidFill>
              </a:rPr>
              <a:t>: chi²-test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significance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536728" y="1072192"/>
            <a:ext cx="518740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anova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UCB.glm,test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=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"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Chisq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"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3824761" y="2872392"/>
            <a:ext cx="900100" cy="147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5022154" y="2656368"/>
            <a:ext cx="4096819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b="1" dirty="0" err="1" smtClean="0">
                <a:solidFill>
                  <a:srgbClr val="003366"/>
                </a:solidFill>
              </a:rPr>
              <a:t>then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solidFill>
                  <a:srgbClr val="003366"/>
                </a:solidFill>
              </a:rPr>
              <a:t>gender</a:t>
            </a:r>
            <a:r>
              <a:rPr lang="de-DE" altLang="de-DE" sz="1600" b="1" dirty="0">
                <a:solidFill>
                  <a:srgbClr val="003366"/>
                </a:solidFill>
              </a:rPr>
              <a:t> 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– not </a:t>
            </a:r>
            <a:r>
              <a:rPr lang="de-DE" altLang="de-DE" sz="1600" b="1" dirty="0" err="1" smtClean="0">
                <a:solidFill>
                  <a:srgbClr val="003366"/>
                </a:solidFill>
              </a:rPr>
              <a:t>significant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5022154" y="3088416"/>
            <a:ext cx="4096819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b="1" dirty="0" smtClean="0">
                <a:solidFill>
                  <a:srgbClr val="003366"/>
                </a:solidFill>
              </a:rPr>
              <a:t>Interaction </a:t>
            </a:r>
            <a:r>
              <a:rPr lang="de-DE" altLang="de-DE" sz="1600" b="1" dirty="0" err="1" smtClean="0">
                <a:solidFill>
                  <a:srgbClr val="003366"/>
                </a:solidFill>
              </a:rPr>
              <a:t>term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solidFill>
                  <a:srgbClr val="003366"/>
                </a:solidFill>
              </a:rPr>
              <a:t>comes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 last - </a:t>
            </a:r>
            <a:r>
              <a:rPr lang="de-DE" altLang="de-DE" sz="1600" b="1" dirty="0" err="1" smtClean="0">
                <a:solidFill>
                  <a:srgbClr val="003366"/>
                </a:solidFill>
              </a:rPr>
              <a:t>significant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2060104" y="3880504"/>
            <a:ext cx="179181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Gender</a:t>
            </a:r>
            <a:r>
              <a:rPr lang="de-DE" altLang="de-DE" sz="1800" dirty="0" smtClean="0">
                <a:solidFill>
                  <a:srgbClr val="003366"/>
                </a:solidFill>
              </a:rPr>
              <a:t> 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only</a:t>
            </a:r>
            <a:endParaRPr lang="de-DE" altLang="de-DE" sz="18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4868416" y="3880504"/>
            <a:ext cx="143177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AIC = 857</a:t>
            </a:r>
            <a:endParaRPr lang="de-DE" altLang="de-DE" sz="18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2" name="Inhaltsplatzhalter 2"/>
          <p:cNvSpPr txBox="1">
            <a:spLocks/>
          </p:cNvSpPr>
          <p:nvPr/>
        </p:nvSpPr>
        <p:spPr bwMode="auto">
          <a:xfrm>
            <a:off x="2051720" y="4168536"/>
            <a:ext cx="23762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Gender+Dept</a:t>
            </a:r>
            <a:endParaRPr lang="de-DE" altLang="de-DE" sz="18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4868416" y="4168536"/>
            <a:ext cx="143177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AIC = 103</a:t>
            </a:r>
            <a:endParaRPr lang="de-DE" altLang="de-DE" sz="18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2051720" y="4456568"/>
            <a:ext cx="23762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Gender*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Dept</a:t>
            </a:r>
            <a:endParaRPr lang="de-DE" altLang="de-DE" sz="18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4868416" y="4456568"/>
            <a:ext cx="143177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AIC = 93</a:t>
            </a:r>
            <a:endParaRPr lang="de-DE" altLang="de-DE" sz="18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467544" y="5032632"/>
            <a:ext cx="67687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err="1" smtClean="0">
                <a:solidFill>
                  <a:srgbClr val="003366"/>
                </a:solidFill>
              </a:rPr>
              <a:t>Possible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interpretation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:</a:t>
            </a:r>
            <a:endParaRPr lang="de-DE" altLang="de-DE" sz="2000" b="1" i="1" dirty="0" smtClean="0">
              <a:solidFill>
                <a:srgbClr val="003366"/>
              </a:solidFill>
            </a:endParaRPr>
          </a:p>
        </p:txBody>
      </p:sp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755576" y="5392672"/>
            <a:ext cx="828092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Dept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preferences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explain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great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extent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overall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gender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disparity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755576" y="5752712"/>
            <a:ext cx="828092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But: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there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Dept-wise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disparities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which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2000" dirty="0" smtClean="0">
                <a:solidFill>
                  <a:srgbClr val="003366"/>
                </a:solidFill>
              </a:rPr>
              <a:t> (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less</a:t>
            </a:r>
            <a:r>
              <a:rPr lang="de-DE" altLang="de-DE" sz="2000" dirty="0" smtClean="0">
                <a:solidFill>
                  <a:srgbClr val="003366"/>
                </a:solidFill>
              </a:rPr>
              <a:t> but still)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significant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467544" y="6260680"/>
            <a:ext cx="828092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Cave:</a:t>
            </a:r>
            <a:r>
              <a:rPr lang="de-DE" altLang="de-DE" sz="2000" dirty="0" smtClean="0">
                <a:solidFill>
                  <a:srgbClr val="003366"/>
                </a:solidFill>
              </a:rPr>
              <a:t> ANOVA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not</a:t>
            </a:r>
            <a:r>
              <a:rPr lang="de-DE" altLang="de-DE" sz="2000" dirty="0" smtClean="0">
                <a:solidFill>
                  <a:srgbClr val="003366"/>
                </a:solidFill>
              </a:rPr>
              <a:t> out-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dirty="0" smtClean="0">
                <a:solidFill>
                  <a:srgbClr val="003366"/>
                </a:solidFill>
              </a:rPr>
              <a:t>-sample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validation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000" dirty="0" smtClean="0">
                <a:solidFill>
                  <a:srgbClr val="003366"/>
                </a:solidFill>
              </a:rPr>
              <a:t> a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predictive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2000" dirty="0" smtClean="0">
                <a:solidFill>
                  <a:srgbClr val="003366"/>
                </a:solidFill>
              </a:rPr>
              <a:t>!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30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7" grpId="0" animBg="1"/>
      <p:bldP spid="25" grpId="0"/>
      <p:bldP spid="20" grpId="0"/>
      <p:bldP spid="22" grpId="0"/>
      <p:bldP spid="23" grpId="0"/>
      <p:bldP spid="24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11123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smtClean="0"/>
              <a:t>On </a:t>
            </a:r>
            <a:r>
              <a:rPr lang="de-DE" altLang="de-DE" sz="3600" dirty="0" err="1" smtClean="0"/>
              <a:t>model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fitting</a:t>
            </a:r>
            <a:endParaRPr lang="de-DE" altLang="de-DE" sz="3600" dirty="0" smtClean="0"/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323528" y="1115016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b="1" dirty="0" smtClean="0">
                <a:solidFill>
                  <a:srgbClr val="003366"/>
                </a:solidFill>
              </a:rPr>
              <a:t>Fitting a linear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generalized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 linear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model</a:t>
            </a:r>
            <a:endParaRPr lang="de-DE" altLang="de-DE" sz="2400" b="1" dirty="0" smtClean="0">
              <a:solidFill>
                <a:srgbClr val="003366"/>
              </a:solidFill>
            </a:endParaRPr>
          </a:p>
        </p:txBody>
      </p:sp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618678" y="1979112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i="1" dirty="0" err="1" smtClean="0">
                <a:solidFill>
                  <a:srgbClr val="003366"/>
                </a:solidFill>
              </a:rPr>
              <a:t>target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variable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has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make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scientific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sense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978718" y="2410441"/>
            <a:ext cx="33052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good</a:t>
            </a:r>
            <a:r>
              <a:rPr lang="de-DE" altLang="de-DE" sz="1600" dirty="0" smtClean="0">
                <a:solidFill>
                  <a:srgbClr val="003366"/>
                </a:solidFill>
              </a:rPr>
              <a:t>: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pulseafter~ran+weight+sex</a:t>
            </a:r>
            <a:endParaRPr lang="de-DE" altLang="de-DE" sz="1200" dirty="0" smtClean="0">
              <a:solidFill>
                <a:srgbClr val="003366"/>
              </a:solidFill>
            </a:endParaRPr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4795142" y="2411160"/>
            <a:ext cx="33052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bad</a:t>
            </a:r>
            <a:r>
              <a:rPr lang="de-DE" altLang="de-DE" sz="1600" dirty="0" smtClean="0">
                <a:solidFill>
                  <a:srgbClr val="003366"/>
                </a:solidFill>
              </a:rPr>
              <a:t>: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sex~ran+name</a:t>
            </a:r>
            <a:endParaRPr lang="de-DE" altLang="de-DE" sz="1200" dirty="0" smtClean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618678" y="2802233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i="1" dirty="0" smtClean="0">
                <a:solidFill>
                  <a:srgbClr val="003366"/>
                </a:solidFill>
              </a:rPr>
              <a:t>link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function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should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follow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scientific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rationale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exploratory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analysis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1475656" y="3162273"/>
            <a:ext cx="252028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binomial</a:t>
            </a:r>
            <a:r>
              <a:rPr lang="de-DE" altLang="de-DE" sz="1800" dirty="0" smtClean="0">
                <a:solidFill>
                  <a:srgbClr val="003366"/>
                </a:solidFill>
              </a:rPr>
              <a:t>/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logit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odds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4644008" y="3162273"/>
            <a:ext cx="252028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Poisson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integers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1475656" y="3530697"/>
            <a:ext cx="583264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do not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treat</a:t>
            </a:r>
            <a:r>
              <a:rPr lang="de-DE" altLang="de-DE" sz="1800" dirty="0" smtClean="0">
                <a:solidFill>
                  <a:srgbClr val="003366"/>
                </a:solidFill>
              </a:rPr>
              <a:t> non-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ordinal</a:t>
            </a:r>
            <a:r>
              <a:rPr lang="de-DE" altLang="de-DE" sz="1800" dirty="0" smtClean="0">
                <a:solidFill>
                  <a:srgbClr val="003366"/>
                </a:solidFill>
              </a:rPr>
              <a:t> variables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numeric</a:t>
            </a:r>
            <a:r>
              <a:rPr lang="de-DE" altLang="de-DE" sz="1800" dirty="0" smtClean="0">
                <a:solidFill>
                  <a:srgbClr val="003366"/>
                </a:solidFill>
              </a:rPr>
              <a:t>!</a:t>
            </a:r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395536" y="3907625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1. </a:t>
            </a:r>
            <a:r>
              <a:rPr lang="de-DE" altLang="de-DE" sz="2400" dirty="0" err="1">
                <a:solidFill>
                  <a:srgbClr val="003366"/>
                </a:solidFill>
              </a:rPr>
              <a:t>i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nspect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summary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32" name="Inhaltsplatzhalter 2"/>
          <p:cNvSpPr txBox="1">
            <a:spLocks/>
          </p:cNvSpPr>
          <p:nvPr/>
        </p:nvSpPr>
        <p:spPr bwMode="auto">
          <a:xfrm>
            <a:off x="1187624" y="4680548"/>
            <a:ext cx="583264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Which</a:t>
            </a:r>
            <a:r>
              <a:rPr lang="de-DE" altLang="de-DE" sz="1800" dirty="0" smtClean="0">
                <a:solidFill>
                  <a:srgbClr val="003366"/>
                </a:solidFill>
              </a:rPr>
              <a:t> variables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significant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in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1800" dirty="0" smtClean="0">
                <a:solidFill>
                  <a:srgbClr val="003366"/>
                </a:solidFill>
              </a:rPr>
              <a:t>?</a:t>
            </a:r>
          </a:p>
        </p:txBody>
      </p:sp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1187624" y="4365104"/>
            <a:ext cx="4464496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How</a:t>
            </a:r>
            <a:r>
              <a:rPr lang="de-DE" altLang="de-DE" sz="1800" dirty="0" smtClean="0">
                <a:solidFill>
                  <a:srgbClr val="003366"/>
                </a:solidFill>
              </a:rPr>
              <a:t> „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good</a:t>
            </a:r>
            <a:r>
              <a:rPr lang="de-DE" altLang="de-DE" sz="1800" dirty="0" smtClean="0">
                <a:solidFill>
                  <a:srgbClr val="003366"/>
                </a:solidFill>
              </a:rPr>
              <a:t>“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does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explain</a:t>
            </a:r>
            <a:r>
              <a:rPr lang="de-DE" altLang="de-DE" sz="1800" dirty="0" smtClean="0">
                <a:solidFill>
                  <a:srgbClr val="003366"/>
                </a:solidFill>
              </a:rPr>
              <a:t>?</a:t>
            </a:r>
          </a:p>
        </p:txBody>
      </p:sp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395536" y="5013795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>
                <a:solidFill>
                  <a:srgbClr val="003366"/>
                </a:solidFill>
              </a:rPr>
              <a:t>2</a:t>
            </a:r>
            <a:r>
              <a:rPr lang="de-DE" altLang="de-DE" sz="2400" dirty="0" smtClean="0">
                <a:solidFill>
                  <a:srgbClr val="003366"/>
                </a:solidFill>
              </a:rPr>
              <a:t>. </a:t>
            </a:r>
            <a:r>
              <a:rPr lang="de-DE" altLang="de-DE" sz="2400" dirty="0" err="1">
                <a:solidFill>
                  <a:srgbClr val="003366"/>
                </a:solidFill>
              </a:rPr>
              <a:t>d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iagnostic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plots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3347864" y="5076800"/>
            <a:ext cx="2664296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Anything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conspicuous</a:t>
            </a:r>
            <a:r>
              <a:rPr lang="de-DE" altLang="de-DE" sz="1800" dirty="0" smtClean="0">
                <a:solidFill>
                  <a:srgbClr val="003366"/>
                </a:solidFill>
              </a:rPr>
              <a:t>?</a:t>
            </a: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395536" y="5473261"/>
            <a:ext cx="428447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3. </a:t>
            </a:r>
            <a:r>
              <a:rPr lang="de-DE" altLang="de-DE" sz="2400" dirty="0" err="1">
                <a:solidFill>
                  <a:srgbClr val="003366"/>
                </a:solidFill>
              </a:rPr>
              <a:t>r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efine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2400" dirty="0" smtClean="0">
                <a:solidFill>
                  <a:srgbClr val="003366"/>
                </a:solidFill>
              </a:rPr>
              <a:t>,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necessary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4788024" y="5509517"/>
            <a:ext cx="3888432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Drop/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add</a:t>
            </a:r>
            <a:r>
              <a:rPr lang="de-DE" altLang="de-DE" sz="1800" dirty="0" smtClean="0">
                <a:solidFill>
                  <a:srgbClr val="003366"/>
                </a:solidFill>
              </a:rPr>
              <a:t> variables? </a:t>
            </a:r>
            <a:r>
              <a:rPr lang="de-DE" altLang="de-DE" sz="1800" dirty="0" smtClean="0">
                <a:solidFill>
                  <a:srgbClr val="003366"/>
                </a:solidFill>
              </a:rPr>
              <a:t>ANOVA?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395536" y="5896300"/>
            <a:ext cx="428447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>
                <a:solidFill>
                  <a:srgbClr val="003366"/>
                </a:solidFill>
              </a:rPr>
              <a:t>4</a:t>
            </a:r>
            <a:r>
              <a:rPr lang="de-DE" altLang="de-DE" sz="2400" dirty="0" smtClean="0">
                <a:solidFill>
                  <a:srgbClr val="003366"/>
                </a:solidFill>
              </a:rPr>
              <a:t>.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quantification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goodness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1944216" y="6288959"/>
            <a:ext cx="4355976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out-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-sample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error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predictive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models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4788024" y="5957955"/>
            <a:ext cx="3888432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Deviance</a:t>
            </a:r>
            <a:r>
              <a:rPr lang="de-DE" altLang="de-DE" sz="1800" dirty="0" smtClean="0">
                <a:solidFill>
                  <a:srgbClr val="003366"/>
                </a:solidFill>
              </a:rPr>
              <a:t>, AIC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aggregate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tables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475928" y="1464609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b="1" dirty="0">
                <a:solidFill>
                  <a:srgbClr val="003366"/>
                </a:solidFill>
              </a:rPr>
              <a:t>	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	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should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always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 follow a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scientific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 rationale </a:t>
            </a:r>
            <a:endParaRPr lang="de-DE" altLang="de-DE" sz="1800" b="1" dirty="0" smtClean="0">
              <a:solidFill>
                <a:srgbClr val="003366"/>
              </a:solidFill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6012160" y="6309611"/>
            <a:ext cx="3168352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(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more</a:t>
            </a:r>
            <a:r>
              <a:rPr lang="de-DE" altLang="de-DE" sz="1600" dirty="0" smtClean="0">
                <a:solidFill>
                  <a:srgbClr val="003366"/>
                </a:solidFill>
              </a:rPr>
              <a:t> on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this</a:t>
            </a:r>
            <a:r>
              <a:rPr lang="de-DE" altLang="de-DE" sz="1600" dirty="0" smtClean="0">
                <a:solidFill>
                  <a:srgbClr val="003366"/>
                </a:solidFill>
              </a:rPr>
              <a:t> in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lecture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</a:t>
            </a:r>
            <a:r>
              <a:rPr lang="de-DE" altLang="de-DE" sz="1600" dirty="0" smtClean="0">
                <a:solidFill>
                  <a:srgbClr val="003366"/>
                </a:solidFill>
              </a:rPr>
              <a:t> 7,9)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65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6" grpId="0"/>
      <p:bldP spid="17" grpId="0"/>
      <p:bldP spid="19" grpId="0"/>
      <p:bldP spid="23" grpId="0"/>
      <p:bldP spid="24" grpId="0"/>
      <p:bldP spid="25" grpId="0"/>
      <p:bldP spid="26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20" grpId="0"/>
      <p:bldP spid="22" grpId="0"/>
      <p:bldP spid="27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781300"/>
            <a:ext cx="8489950" cy="7921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de-DE" altLang="de-DE" sz="4800" dirty="0" smtClean="0"/>
              <a:t>Interpretation </a:t>
            </a:r>
            <a:r>
              <a:rPr lang="de-DE" altLang="de-DE" sz="4800" dirty="0" err="1" smtClean="0"/>
              <a:t>and</a:t>
            </a:r>
            <a:r>
              <a:rPr lang="de-DE" altLang="de-DE" sz="4800" dirty="0" smtClean="0"/>
              <a:t> </a:t>
            </a:r>
            <a:r>
              <a:rPr lang="de-DE" altLang="de-DE" sz="4800" dirty="0" err="1" smtClean="0"/>
              <a:t>reporting</a:t>
            </a:r>
            <a:endParaRPr lang="de-DE" altLang="de-DE" sz="6600" dirty="0" smtClean="0"/>
          </a:p>
        </p:txBody>
      </p:sp>
    </p:spTree>
    <p:extLst>
      <p:ext uri="{BB962C8B-B14F-4D97-AF65-F5344CB8AC3E}">
        <p14:creationId xmlns:p14="http://schemas.microsoft.com/office/powerpoint/2010/main" val="32305062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179512" y="529156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smtClean="0"/>
              <a:t>Interpretation </a:t>
            </a:r>
            <a:r>
              <a:rPr lang="de-DE" altLang="de-DE" sz="3600" dirty="0" err="1" smtClean="0"/>
              <a:t>of</a:t>
            </a:r>
            <a:r>
              <a:rPr lang="de-DE" altLang="de-DE" sz="3600" dirty="0" smtClean="0"/>
              <a:t> </a:t>
            </a:r>
            <a:r>
              <a:rPr lang="de-DE" altLang="de-DE" sz="3600" dirty="0" err="1"/>
              <a:t>r</a:t>
            </a:r>
            <a:r>
              <a:rPr lang="de-DE" altLang="de-DE" sz="3600" dirty="0" err="1" smtClean="0"/>
              <a:t>esults</a:t>
            </a:r>
            <a:endParaRPr lang="de-DE" altLang="de-DE" sz="3600" dirty="0" smtClean="0"/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>
          <a:xfrm>
            <a:off x="474662" y="1124744"/>
            <a:ext cx="8705850" cy="5047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de-DE" altLang="de-DE" dirty="0" err="1" smtClean="0">
                <a:solidFill>
                  <a:srgbClr val="003366"/>
                </a:solidFill>
              </a:rPr>
              <a:t>Put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your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findings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into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the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scientific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context</a:t>
            </a:r>
            <a:r>
              <a:rPr lang="de-DE" altLang="de-DE" dirty="0">
                <a:solidFill>
                  <a:srgbClr val="003366"/>
                </a:solidFill>
              </a:rPr>
              <a:t>: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1044054" y="1951132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Has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been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obtained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from</a:t>
            </a:r>
            <a:r>
              <a:rPr lang="de-DE" altLang="de-DE" sz="1800" dirty="0" smtClean="0">
                <a:solidFill>
                  <a:srgbClr val="003366"/>
                </a:solidFill>
              </a:rPr>
              <a:t> a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question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from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exploration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?</a:t>
            </a:r>
          </a:p>
        </p:txBody>
      </p:sp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1044054" y="1604193"/>
            <a:ext cx="756039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Does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describe</a:t>
            </a:r>
            <a:r>
              <a:rPr lang="de-DE" altLang="de-DE" sz="1800" dirty="0" smtClean="0">
                <a:solidFill>
                  <a:srgbClr val="003366"/>
                </a:solidFill>
              </a:rPr>
              <a:t> a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relationship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/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association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? A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dependence</a:t>
            </a:r>
            <a:r>
              <a:rPr lang="de-DE" altLang="de-DE" sz="1800" dirty="0" smtClean="0">
                <a:solidFill>
                  <a:srgbClr val="003366"/>
                </a:solidFill>
              </a:rPr>
              <a:t>?</a:t>
            </a:r>
            <a:endParaRPr lang="de-DE" altLang="de-DE" sz="1800" b="1" dirty="0" smtClean="0">
              <a:solidFill>
                <a:srgbClr val="003366"/>
              </a:solidFill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1053107" y="2671212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Have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tested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it</a:t>
            </a:r>
            <a:r>
              <a:rPr lang="de-DE" altLang="de-DE" sz="1800" dirty="0" smtClean="0">
                <a:solidFill>
                  <a:srgbClr val="003366"/>
                </a:solidFill>
              </a:rPr>
              <a:t> on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unseen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, out-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sample</a:t>
            </a:r>
            <a:r>
              <a:rPr lang="de-DE" altLang="de-DE" sz="1800" dirty="0" smtClean="0">
                <a:solidFill>
                  <a:srgbClr val="003366"/>
                </a:solidFill>
              </a:rPr>
              <a:t>?</a:t>
            </a: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1044054" y="2311172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Does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explain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anything</a:t>
            </a:r>
            <a:r>
              <a:rPr lang="de-DE" altLang="de-DE" sz="1800" dirty="0" smtClean="0">
                <a:solidFill>
                  <a:srgbClr val="003366"/>
                </a:solidFill>
              </a:rPr>
              <a:t>?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Does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predict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anything</a:t>
            </a:r>
            <a:r>
              <a:rPr lang="de-DE" altLang="de-DE" sz="1800" dirty="0" smtClean="0">
                <a:solidFill>
                  <a:srgbClr val="003366"/>
                </a:solidFill>
              </a:rPr>
              <a:t>?</a:t>
            </a: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1548109" y="3077344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yes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has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status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an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experiment</a:t>
            </a:r>
            <a:r>
              <a:rPr lang="de-DE" altLang="de-DE" sz="1800" dirty="0" smtClean="0">
                <a:solidFill>
                  <a:srgbClr val="003366"/>
                </a:solidFill>
              </a:rPr>
              <a:t>.</a:t>
            </a: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1548110" y="3437384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800" dirty="0" smtClean="0">
                <a:solidFill>
                  <a:srgbClr val="003366"/>
                </a:solidFill>
              </a:rPr>
              <a:t> not,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has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status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an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observation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.</a:t>
            </a:r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458563" y="5104038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dirty="0" smtClean="0">
                <a:solidFill>
                  <a:srgbClr val="003366"/>
                </a:solidFill>
              </a:rPr>
              <a:t>Separate </a:t>
            </a:r>
            <a:r>
              <a:rPr lang="de-DE" altLang="de-DE" dirty="0" err="1" smtClean="0">
                <a:solidFill>
                  <a:srgbClr val="003366"/>
                </a:solidFill>
              </a:rPr>
              <a:t>facts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from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interpretation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and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opinion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1043608" y="5564367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Carefuly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aware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what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analysis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tells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what</a:t>
            </a:r>
            <a:r>
              <a:rPr lang="de-DE" altLang="de-DE" sz="1800" dirty="0" smtClean="0">
                <a:solidFill>
                  <a:srgbClr val="003366"/>
                </a:solidFill>
              </a:rPr>
              <a:t> not!</a:t>
            </a: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1043608" y="5931669"/>
            <a:ext cx="8208912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solidFill>
                  <a:srgbClr val="003366"/>
                </a:solidFill>
              </a:rPr>
              <a:t>Correlation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not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causation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! </a:t>
            </a:r>
            <a:r>
              <a:rPr lang="de-DE" altLang="de-DE" sz="1800" dirty="0" smtClean="0">
                <a:solidFill>
                  <a:srgbClr val="003366"/>
                </a:solidFill>
              </a:rPr>
              <a:t>An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observed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relationship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might</a:t>
            </a:r>
            <a:r>
              <a:rPr lang="de-DE" altLang="de-DE" sz="1800" dirty="0" smtClean="0">
                <a:solidFill>
                  <a:srgbClr val="003366"/>
                </a:solidFill>
              </a:rPr>
              <a:t> not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causal</a:t>
            </a:r>
            <a:r>
              <a:rPr lang="de-DE" altLang="de-DE" sz="1800" dirty="0" smtClean="0">
                <a:solidFill>
                  <a:srgbClr val="003366"/>
                </a:solidFill>
              </a:rPr>
              <a:t>.</a:t>
            </a:r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1043608" y="6264550"/>
            <a:ext cx="777686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List potential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causes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clearly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what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800" dirty="0" smtClean="0">
                <a:solidFill>
                  <a:srgbClr val="003366"/>
                </a:solidFill>
              </a:rPr>
              <a:t>: potential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causes</a:t>
            </a:r>
            <a:r>
              <a:rPr lang="de-DE" altLang="de-DE" sz="1800" dirty="0" smtClean="0">
                <a:solidFill>
                  <a:srgbClr val="003366"/>
                </a:solidFill>
              </a:rPr>
              <a:t>.</a:t>
            </a:r>
          </a:p>
        </p:txBody>
      </p:sp>
      <p:sp>
        <p:nvSpPr>
          <p:cNvPr id="32" name="Inhaltsplatzhalter 2"/>
          <p:cNvSpPr txBox="1">
            <a:spLocks/>
          </p:cNvSpPr>
          <p:nvPr/>
        </p:nvSpPr>
        <p:spPr bwMode="auto">
          <a:xfrm>
            <a:off x="467544" y="3913483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dirty="0" err="1" smtClean="0">
                <a:solidFill>
                  <a:srgbClr val="003366"/>
                </a:solidFill>
              </a:rPr>
              <a:t>When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testing</a:t>
            </a:r>
            <a:r>
              <a:rPr lang="de-DE" altLang="de-DE" dirty="0" smtClean="0">
                <a:solidFill>
                  <a:srgbClr val="003366"/>
                </a:solidFill>
              </a:rPr>
              <a:t>: </a:t>
            </a:r>
            <a:r>
              <a:rPr lang="de-DE" altLang="de-DE" dirty="0" err="1" smtClean="0">
                <a:solidFill>
                  <a:srgbClr val="003366"/>
                </a:solidFill>
              </a:rPr>
              <a:t>specify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significance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level</a:t>
            </a:r>
            <a:r>
              <a:rPr lang="de-DE" altLang="de-DE" dirty="0" smtClean="0">
                <a:solidFill>
                  <a:srgbClr val="003366"/>
                </a:solidFill>
              </a:rPr>
              <a:t> in </a:t>
            </a:r>
            <a:r>
              <a:rPr lang="de-DE" altLang="de-DE" dirty="0" err="1" smtClean="0">
                <a:solidFill>
                  <a:srgbClr val="003366"/>
                </a:solidFill>
              </a:rPr>
              <a:t>advance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1043608" y="4356396"/>
            <a:ext cx="756084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It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dirty="0" smtClean="0">
                <a:solidFill>
                  <a:srgbClr val="003366"/>
                </a:solidFill>
              </a:rPr>
              <a:t> clean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practice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do so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before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dirty="0" smtClean="0">
                <a:solidFill>
                  <a:srgbClr val="003366"/>
                </a:solidFill>
              </a:rPr>
              <a:t> do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tests</a:t>
            </a:r>
            <a:r>
              <a:rPr lang="de-DE" altLang="de-DE" sz="1800" dirty="0" smtClean="0">
                <a:solidFill>
                  <a:srgbClr val="003366"/>
                </a:solidFill>
              </a:rPr>
              <a:t>, explorative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800" dirty="0" smtClean="0">
                <a:solidFill>
                  <a:srgbClr val="003366"/>
                </a:solidFill>
              </a:rPr>
              <a:t> not</a:t>
            </a:r>
            <a:endParaRPr lang="de-DE" altLang="de-DE" sz="1800" b="1" dirty="0" smtClean="0">
              <a:solidFill>
                <a:srgbClr val="003366"/>
              </a:solidFill>
            </a:endParaRPr>
          </a:p>
        </p:txBody>
      </p:sp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1043608" y="4661520"/>
            <a:ext cx="8100392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Rule-of-thumb</a:t>
            </a:r>
            <a:r>
              <a:rPr lang="de-DE" altLang="de-DE" sz="1600" dirty="0" smtClean="0">
                <a:solidFill>
                  <a:srgbClr val="003366"/>
                </a:solidFill>
              </a:rPr>
              <a:t>: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lifes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depend</a:t>
            </a:r>
            <a:r>
              <a:rPr lang="de-DE" altLang="de-DE" sz="1600" dirty="0" smtClean="0">
                <a:solidFill>
                  <a:srgbClr val="003366"/>
                </a:solidFill>
              </a:rPr>
              <a:t> on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it</a:t>
            </a:r>
            <a:r>
              <a:rPr lang="de-DE" altLang="de-DE" sz="1600" dirty="0">
                <a:solidFill>
                  <a:srgbClr val="003366"/>
                </a:solidFill>
              </a:rPr>
              <a:t>:</a:t>
            </a:r>
            <a:r>
              <a:rPr lang="de-DE" altLang="de-DE" sz="1600" dirty="0" smtClean="0">
                <a:solidFill>
                  <a:srgbClr val="003366"/>
                </a:solidFill>
              </a:rPr>
              <a:t> 1%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less</a:t>
            </a:r>
            <a:r>
              <a:rPr lang="de-DE" altLang="de-DE" sz="1600" dirty="0" smtClean="0">
                <a:solidFill>
                  <a:srgbClr val="003366"/>
                </a:solidFill>
              </a:rPr>
              <a:t>;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600" dirty="0" smtClean="0">
                <a:solidFill>
                  <a:srgbClr val="003366"/>
                </a:solidFill>
              </a:rPr>
              <a:t> explorative: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can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>
                <a:solidFill>
                  <a:srgbClr val="003366"/>
                </a:solidFill>
              </a:rPr>
              <a:t>d</a:t>
            </a:r>
            <a:r>
              <a:rPr lang="de-DE" altLang="de-DE" sz="1600" dirty="0" smtClean="0">
                <a:solidFill>
                  <a:srgbClr val="003366"/>
                </a:solidFill>
              </a:rPr>
              <a:t>o 5%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higher</a:t>
            </a:r>
            <a:endParaRPr lang="de-DE" altLang="de-DE" sz="1600" b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60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7" grpId="0"/>
      <p:bldP spid="16" grpId="0"/>
      <p:bldP spid="18" grpId="0"/>
      <p:bldP spid="21" grpId="0"/>
      <p:bldP spid="22" grpId="0"/>
      <p:bldP spid="27" grpId="0"/>
      <p:bldP spid="28" grpId="0" build="p"/>
      <p:bldP spid="29" grpId="0"/>
      <p:bldP spid="30" grpId="0"/>
      <p:bldP spid="31" grpId="0"/>
      <p:bldP spid="32" grpId="0" build="p"/>
      <p:bldP spid="33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179512" y="520103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smtClean="0"/>
              <a:t>Interpretation: </a:t>
            </a:r>
            <a:r>
              <a:rPr lang="de-DE" altLang="de-DE" sz="3200" dirty="0" smtClean="0"/>
              <a:t>UCB </a:t>
            </a:r>
            <a:r>
              <a:rPr lang="de-DE" altLang="de-DE" sz="3200" dirty="0" err="1" smtClean="0"/>
              <a:t>admissions</a:t>
            </a:r>
            <a:r>
              <a:rPr lang="de-DE" altLang="de-DE" sz="3200" dirty="0" smtClean="0"/>
              <a:t> </a:t>
            </a:r>
            <a:r>
              <a:rPr lang="de-DE" altLang="de-DE" sz="3200" dirty="0" err="1" smtClean="0"/>
              <a:t>example</a:t>
            </a:r>
            <a:endParaRPr lang="de-DE" altLang="de-DE" sz="3600" dirty="0" smtClean="0"/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>
          <a:xfrm>
            <a:off x="474662" y="1115691"/>
            <a:ext cx="8417818" cy="136815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de-DE" altLang="de-DE" sz="1800" dirty="0" err="1" smtClean="0"/>
              <a:t>We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investigated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data</a:t>
            </a:r>
            <a:r>
              <a:rPr lang="de-DE" altLang="de-DE" sz="1800" dirty="0" smtClean="0"/>
              <a:t> on all N=4526 </a:t>
            </a:r>
            <a:r>
              <a:rPr lang="de-DE" altLang="de-DE" sz="1800" dirty="0" err="1" smtClean="0"/>
              <a:t>applications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to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graduate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research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degrees</a:t>
            </a:r>
            <a:r>
              <a:rPr lang="de-DE" altLang="de-DE" sz="1800" dirty="0" smtClean="0"/>
              <a:t> at UC Berkeley in 1973. The </a:t>
            </a:r>
            <a:r>
              <a:rPr lang="de-DE" altLang="de-DE" sz="1800" dirty="0" err="1" smtClean="0"/>
              <a:t>data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included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information</a:t>
            </a:r>
            <a:r>
              <a:rPr lang="de-DE" altLang="de-DE" sz="1800" dirty="0" smtClean="0"/>
              <a:t> on </a:t>
            </a:r>
            <a:r>
              <a:rPr lang="de-DE" altLang="de-DE" sz="1800" dirty="0" err="1" smtClean="0"/>
              <a:t>gender</a:t>
            </a:r>
            <a:r>
              <a:rPr lang="de-DE" altLang="de-DE" sz="1800" dirty="0"/>
              <a:t> </a:t>
            </a:r>
            <a:r>
              <a:rPr lang="de-DE" altLang="de-DE" sz="1800" dirty="0" err="1" smtClean="0"/>
              <a:t>of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the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applicants</a:t>
            </a:r>
            <a:r>
              <a:rPr lang="de-DE" altLang="de-DE" sz="1800" dirty="0" smtClean="0"/>
              <a:t> (male/</a:t>
            </a:r>
            <a:r>
              <a:rPr lang="de-DE" altLang="de-DE" sz="1800" dirty="0" err="1" smtClean="0"/>
              <a:t>female</a:t>
            </a:r>
            <a:r>
              <a:rPr lang="de-DE" altLang="de-DE" sz="1800" dirty="0" smtClean="0"/>
              <a:t>), </a:t>
            </a:r>
            <a:r>
              <a:rPr lang="de-DE" altLang="de-DE" sz="1800" dirty="0" err="1" smtClean="0"/>
              <a:t>the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application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department</a:t>
            </a:r>
            <a:r>
              <a:rPr lang="de-DE" altLang="de-DE" sz="1800" dirty="0" smtClean="0"/>
              <a:t> (A </a:t>
            </a:r>
            <a:r>
              <a:rPr lang="de-DE" altLang="de-DE" sz="1800" dirty="0" err="1" smtClean="0"/>
              <a:t>to</a:t>
            </a:r>
            <a:r>
              <a:rPr lang="de-DE" altLang="de-DE" sz="1800" dirty="0" smtClean="0"/>
              <a:t> F), </a:t>
            </a:r>
            <a:r>
              <a:rPr lang="de-DE" altLang="de-DE" sz="1800" dirty="0" err="1" smtClean="0"/>
              <a:t>and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whether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the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application</a:t>
            </a:r>
            <a:r>
              <a:rPr lang="de-DE" altLang="de-DE" sz="1800" dirty="0" smtClean="0"/>
              <a:t> was </a:t>
            </a:r>
            <a:r>
              <a:rPr lang="de-DE" altLang="de-DE" sz="1800" dirty="0" err="1" smtClean="0"/>
              <a:t>rejected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or</a:t>
            </a:r>
            <a:r>
              <a:rPr lang="de-DE" altLang="de-DE" sz="1800" dirty="0" smtClean="0"/>
              <a:t> not.</a:t>
            </a:r>
            <a:endParaRPr lang="de-DE" altLang="de-DE" sz="1400" dirty="0" smtClean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67544" y="2249921"/>
            <a:ext cx="8417818" cy="68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/>
              <a:t>We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found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that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there</a:t>
            </a:r>
            <a:r>
              <a:rPr lang="de-DE" altLang="de-DE" sz="1800" dirty="0" smtClean="0"/>
              <a:t> a </a:t>
            </a:r>
            <a:r>
              <a:rPr lang="de-DE" altLang="de-DE" sz="1800" dirty="0" err="1" smtClean="0"/>
              <a:t>significant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overall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association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between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female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gender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and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rejection</a:t>
            </a:r>
            <a:r>
              <a:rPr lang="de-DE" altLang="de-DE" sz="1800" dirty="0" smtClean="0"/>
              <a:t> (OR 1.84 </a:t>
            </a:r>
            <a:r>
              <a:rPr lang="en-GB" sz="1800" dirty="0"/>
              <a:t>± 0.12, p </a:t>
            </a:r>
            <a:r>
              <a:rPr lang="en-GB" sz="1800" dirty="0" smtClean="0"/>
              <a:t>&lt; 2e-16).</a:t>
            </a:r>
            <a:endParaRPr lang="en-GB" sz="1800" dirty="0"/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490448" y="3213184"/>
            <a:ext cx="8417818" cy="68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800" dirty="0" smtClean="0"/>
              <a:t>Since rejection cannot cause the gender, the gender must be related </a:t>
            </a:r>
            <a:br>
              <a:rPr lang="en-GB" altLang="de-DE" sz="1800" dirty="0" smtClean="0"/>
            </a:br>
            <a:r>
              <a:rPr lang="en-GB" altLang="de-DE" sz="1800" dirty="0" smtClean="0"/>
              <a:t>to the reason for the female applicants being rejected more significantly.</a:t>
            </a:r>
            <a:endParaRPr lang="en-GB" sz="1800" dirty="0"/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251520" y="2889148"/>
            <a:ext cx="1080120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2400" b="1" dirty="0" smtClean="0"/>
              <a:t>BAD:</a:t>
            </a:r>
            <a:endParaRPr lang="en-GB" sz="2400" b="1" dirty="0"/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4499993" y="3805796"/>
            <a:ext cx="432048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i="1" dirty="0" err="1" smtClean="0">
                <a:solidFill>
                  <a:srgbClr val="003366"/>
                </a:solidFill>
              </a:rPr>
              <a:t>Cause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/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effect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not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part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!</a:t>
            </a: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251520" y="3915158"/>
            <a:ext cx="1512168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2400" b="1" dirty="0" smtClean="0"/>
              <a:t>WORSE:</a:t>
            </a:r>
            <a:endParaRPr lang="en-GB" sz="2400" b="1" dirty="0"/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467544" y="4275198"/>
            <a:ext cx="8417818" cy="68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800" dirty="0" smtClean="0"/>
              <a:t>The cause for this to the best of our knowledge is</a:t>
            </a:r>
            <a:endParaRPr lang="en-GB" sz="1800" dirty="0"/>
          </a:p>
        </p:txBody>
      </p: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467544" y="4851262"/>
            <a:ext cx="8712968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800" dirty="0" smtClean="0"/>
              <a:t>Or:	the known ongoing discrimination of female applicants during application.</a:t>
            </a:r>
            <a:endParaRPr lang="en-GB" sz="1800" dirty="0"/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683568" y="5229200"/>
            <a:ext cx="8208912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i="1" dirty="0" err="1" smtClean="0">
                <a:solidFill>
                  <a:srgbClr val="003366"/>
                </a:solidFill>
              </a:rPr>
              <a:t>Neither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„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academic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capabilities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“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nor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„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discrimination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“ was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part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!</a:t>
            </a:r>
          </a:p>
        </p:txBody>
      </p:sp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2267744" y="5904431"/>
            <a:ext cx="3672408" cy="42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b="1" dirty="0" smtClean="0">
                <a:solidFill>
                  <a:srgbClr val="003366"/>
                </a:solidFill>
              </a:rPr>
              <a:t>Data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apolitical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!</a:t>
            </a:r>
          </a:p>
        </p:txBody>
      </p: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1691680" y="6272855"/>
            <a:ext cx="5896273" cy="495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b="1" dirty="0" err="1" smtClean="0">
                <a:solidFill>
                  <a:srgbClr val="003366"/>
                </a:solidFill>
              </a:rPr>
              <a:t>Conclusions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 must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scientific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!</a:t>
            </a:r>
          </a:p>
        </p:txBody>
      </p: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251520" y="5625244"/>
            <a:ext cx="8784976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100" b="1" dirty="0" smtClean="0"/>
              <a:t>(the above non-sequiturs have been part of the actual historical discourse on the UCB data set and do not reflect UCL’s or the 					              lecturer’s view on the data or associated questions)</a:t>
            </a:r>
            <a:endParaRPr lang="en-GB" sz="1100" b="1" dirty="0"/>
          </a:p>
        </p:txBody>
      </p:sp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1376904" y="4563438"/>
            <a:ext cx="7587583" cy="42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800" dirty="0" smtClean="0"/>
              <a:t>the known lower academic capabilities in females as compared to males.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37596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17" grpId="0"/>
      <p:bldP spid="19" grpId="0"/>
      <p:bldP spid="20" grpId="0"/>
      <p:bldP spid="24" grpId="0"/>
      <p:bldP spid="25" grpId="0"/>
      <p:bldP spid="26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179512" y="520103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smtClean="0"/>
              <a:t>Interpretation: </a:t>
            </a:r>
            <a:r>
              <a:rPr lang="de-DE" altLang="de-DE" sz="3200" dirty="0" smtClean="0"/>
              <a:t>UCB </a:t>
            </a:r>
            <a:r>
              <a:rPr lang="de-DE" altLang="de-DE" sz="3200" dirty="0" err="1" smtClean="0"/>
              <a:t>admissions</a:t>
            </a:r>
            <a:r>
              <a:rPr lang="de-DE" altLang="de-DE" sz="3200" dirty="0" smtClean="0"/>
              <a:t> </a:t>
            </a:r>
            <a:r>
              <a:rPr lang="de-DE" altLang="de-DE" sz="3200" dirty="0" err="1" smtClean="0"/>
              <a:t>example</a:t>
            </a:r>
            <a:endParaRPr lang="de-DE" altLang="de-DE" sz="3600" dirty="0" smtClean="0"/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490448" y="3267086"/>
            <a:ext cx="8417818" cy="99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sz="1800" dirty="0" smtClean="0"/>
              <a:t>We found that this overall association can be mostly explained by stratification into the six different departments, for which both rejection rate and the female/male ratio vary considerably.</a:t>
            </a:r>
            <a:endParaRPr lang="en-GB" sz="1800" dirty="0"/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251520" y="2924944"/>
            <a:ext cx="1728192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2400" b="1" dirty="0" smtClean="0"/>
              <a:t>BETTER:</a:t>
            </a:r>
            <a:endParaRPr lang="en-GB" sz="2400" b="1" dirty="0"/>
          </a:p>
        </p:txBody>
      </p:sp>
      <p:sp>
        <p:nvSpPr>
          <p:cNvPr id="16" name="Inhaltsplatzhalter 2"/>
          <p:cNvSpPr>
            <a:spLocks noGrp="1"/>
          </p:cNvSpPr>
          <p:nvPr>
            <p:ph idx="1"/>
          </p:nvPr>
        </p:nvSpPr>
        <p:spPr>
          <a:xfrm>
            <a:off x="474662" y="1115691"/>
            <a:ext cx="8417818" cy="136815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de-DE" altLang="de-DE" sz="1800" dirty="0" err="1" smtClean="0"/>
              <a:t>We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investigated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data</a:t>
            </a:r>
            <a:r>
              <a:rPr lang="de-DE" altLang="de-DE" sz="1800" dirty="0" smtClean="0"/>
              <a:t> on all N=4526 </a:t>
            </a:r>
            <a:r>
              <a:rPr lang="de-DE" altLang="de-DE" sz="1800" dirty="0" err="1" smtClean="0"/>
              <a:t>applications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to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graduate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research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degrees</a:t>
            </a:r>
            <a:r>
              <a:rPr lang="de-DE" altLang="de-DE" sz="1800" dirty="0" smtClean="0"/>
              <a:t> at UC Berkeley in 1973. The </a:t>
            </a:r>
            <a:r>
              <a:rPr lang="de-DE" altLang="de-DE" sz="1800" dirty="0" err="1" smtClean="0"/>
              <a:t>data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included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information</a:t>
            </a:r>
            <a:r>
              <a:rPr lang="de-DE" altLang="de-DE" sz="1800" dirty="0" smtClean="0"/>
              <a:t> on </a:t>
            </a:r>
            <a:r>
              <a:rPr lang="de-DE" altLang="de-DE" sz="1800" dirty="0" err="1" smtClean="0"/>
              <a:t>gender</a:t>
            </a:r>
            <a:r>
              <a:rPr lang="de-DE" altLang="de-DE" sz="1800" dirty="0"/>
              <a:t> </a:t>
            </a:r>
            <a:r>
              <a:rPr lang="de-DE" altLang="de-DE" sz="1800" dirty="0" err="1" smtClean="0"/>
              <a:t>of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the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applicants</a:t>
            </a:r>
            <a:r>
              <a:rPr lang="de-DE" altLang="de-DE" sz="1800" dirty="0" smtClean="0"/>
              <a:t> (male/</a:t>
            </a:r>
            <a:r>
              <a:rPr lang="de-DE" altLang="de-DE" sz="1800" dirty="0" err="1" smtClean="0"/>
              <a:t>female</a:t>
            </a:r>
            <a:r>
              <a:rPr lang="de-DE" altLang="de-DE" sz="1800" dirty="0" smtClean="0"/>
              <a:t>), </a:t>
            </a:r>
            <a:r>
              <a:rPr lang="de-DE" altLang="de-DE" sz="1800" dirty="0" err="1" smtClean="0"/>
              <a:t>the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application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department</a:t>
            </a:r>
            <a:r>
              <a:rPr lang="de-DE" altLang="de-DE" sz="1800" dirty="0" smtClean="0"/>
              <a:t> (A </a:t>
            </a:r>
            <a:r>
              <a:rPr lang="de-DE" altLang="de-DE" sz="1800" dirty="0" err="1" smtClean="0"/>
              <a:t>to</a:t>
            </a:r>
            <a:r>
              <a:rPr lang="de-DE" altLang="de-DE" sz="1800" dirty="0" smtClean="0"/>
              <a:t> F), </a:t>
            </a:r>
            <a:r>
              <a:rPr lang="de-DE" altLang="de-DE" sz="1800" dirty="0" err="1" smtClean="0"/>
              <a:t>and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whether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the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application</a:t>
            </a:r>
            <a:r>
              <a:rPr lang="de-DE" altLang="de-DE" sz="1800" dirty="0" smtClean="0"/>
              <a:t> was </a:t>
            </a:r>
            <a:r>
              <a:rPr lang="de-DE" altLang="de-DE" sz="1800" dirty="0" err="1" smtClean="0"/>
              <a:t>rejected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or</a:t>
            </a:r>
            <a:r>
              <a:rPr lang="de-DE" altLang="de-DE" sz="1800" dirty="0" smtClean="0"/>
              <a:t> not.</a:t>
            </a:r>
            <a:endParaRPr lang="de-DE" altLang="de-DE" sz="1400" dirty="0" smtClean="0"/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467544" y="2249921"/>
            <a:ext cx="8417818" cy="68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/>
              <a:t>We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found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that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there</a:t>
            </a:r>
            <a:r>
              <a:rPr lang="de-DE" altLang="de-DE" sz="1800" dirty="0" smtClean="0"/>
              <a:t> a </a:t>
            </a:r>
            <a:r>
              <a:rPr lang="de-DE" altLang="de-DE" sz="1800" dirty="0" err="1" smtClean="0"/>
              <a:t>significant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overall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association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between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female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gender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and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rejection</a:t>
            </a:r>
            <a:r>
              <a:rPr lang="de-DE" altLang="de-DE" sz="1800" dirty="0" smtClean="0"/>
              <a:t> (OR 1.84 </a:t>
            </a:r>
            <a:r>
              <a:rPr lang="en-GB" sz="1800" dirty="0"/>
              <a:t>± 0.12, p </a:t>
            </a:r>
            <a:r>
              <a:rPr lang="en-GB" sz="1800" dirty="0" smtClean="0"/>
              <a:t>&lt; 2e-16).</a:t>
            </a:r>
            <a:endParaRPr lang="en-GB" sz="1800" dirty="0"/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476597" y="4167082"/>
            <a:ext cx="8417818" cy="99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sz="1800" dirty="0" smtClean="0"/>
              <a:t>Fitting logistic models over all parameters and Analysis of Deviance revealed that gender is no longer a significant overall model parameter (p = 0.22) when controlling for department.</a:t>
            </a:r>
            <a:endParaRPr lang="en-GB" sz="1800" dirty="0"/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467544" y="5085184"/>
            <a:ext cx="8417818" cy="99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sz="1800" dirty="0" smtClean="0"/>
              <a:t>However, the interaction terms department/gender in the models remain significant (p = 1.1e-03) in all models, indicating possible department-specific preferences – depending on department, favouring either males or females.</a:t>
            </a:r>
            <a:endParaRPr lang="en-GB" sz="1800" dirty="0"/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459207" y="6192463"/>
            <a:ext cx="8892480" cy="495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sz="1800" dirty="0" smtClean="0"/>
              <a:t>We recommend close monitoring and future acquisition of department-specific data.</a:t>
            </a:r>
            <a:endParaRPr lang="en-GB" sz="1800" dirty="0"/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2987824" y="5899466"/>
            <a:ext cx="6291289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i="1" dirty="0" smtClean="0">
                <a:solidFill>
                  <a:srgbClr val="003366"/>
                </a:solidFill>
              </a:rPr>
              <a:t>(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always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stay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clear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about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what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possibe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explanation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,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what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analysis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)</a:t>
            </a: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1728711" y="6453336"/>
            <a:ext cx="7415289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i="1" dirty="0" smtClean="0">
                <a:solidFill>
                  <a:srgbClr val="003366"/>
                </a:solidFill>
              </a:rPr>
              <a:t>(optional;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make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recommendation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,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make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clear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that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it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not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part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factual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analysis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13441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9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179512" y="620688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b="1" dirty="0" smtClean="0">
                <a:solidFill>
                  <a:srgbClr val="003366"/>
                </a:solidFill>
              </a:rPr>
              <a:t>Writing a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statistical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report</a:t>
            </a:r>
            <a:endParaRPr lang="de-DE" altLang="de-DE" sz="2000" b="1" dirty="0" smtClean="0">
              <a:solidFill>
                <a:srgbClr val="003366"/>
              </a:solidFill>
            </a:endParaRP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619943" y="1916832"/>
            <a:ext cx="3448001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Suggested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structure</a:t>
            </a:r>
            <a:r>
              <a:rPr lang="de-DE" altLang="de-DE" sz="2400" dirty="0" smtClean="0">
                <a:solidFill>
                  <a:srgbClr val="003366"/>
                </a:solidFill>
              </a:rPr>
              <a:t>:</a:t>
            </a:r>
            <a:endParaRPr lang="de-DE" altLang="de-DE" sz="2400" i="1" dirty="0" smtClean="0">
              <a:solidFill>
                <a:srgbClr val="003366"/>
              </a:solidFill>
            </a:endParaRP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611560" y="1268760"/>
            <a:ext cx="756084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Summarize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2400" dirty="0" smtClean="0">
                <a:solidFill>
                  <a:srgbClr val="003366"/>
                </a:solidFill>
              </a:rPr>
              <a:t>,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experiments</a:t>
            </a:r>
            <a:r>
              <a:rPr lang="de-DE" altLang="de-DE" sz="2400" dirty="0" smtClean="0">
                <a:solidFill>
                  <a:srgbClr val="003366"/>
                </a:solidFill>
              </a:rPr>
              <a:t>,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findings</a:t>
            </a:r>
            <a:r>
              <a:rPr lang="de-DE" altLang="de-DE" sz="2400" dirty="0" smtClean="0">
                <a:solidFill>
                  <a:srgbClr val="003366"/>
                </a:solidFill>
              </a:rPr>
              <a:t>,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interpretation</a:t>
            </a:r>
            <a:endParaRPr lang="de-DE" altLang="de-DE" sz="2400" i="1" dirty="0" smtClean="0">
              <a:solidFill>
                <a:srgbClr val="003366"/>
              </a:solidFill>
            </a:endParaRPr>
          </a:p>
        </p:txBody>
      </p:sp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889200" y="2348880"/>
            <a:ext cx="516780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Top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report</a:t>
            </a:r>
            <a:r>
              <a:rPr lang="de-DE" altLang="de-DE" sz="2000" dirty="0" smtClean="0">
                <a:solidFill>
                  <a:srgbClr val="003366"/>
                </a:solidFill>
              </a:rPr>
              <a:t>: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summary</a:t>
            </a:r>
            <a:r>
              <a:rPr lang="de-DE" altLang="de-DE" sz="2000" dirty="0" smtClean="0">
                <a:solidFill>
                  <a:srgbClr val="003366"/>
                </a:solidFill>
              </a:rPr>
              <a:t>/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abstract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916359" y="2780928"/>
            <a:ext cx="516780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Interpretation/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recommendation</a:t>
            </a:r>
            <a:r>
              <a:rPr lang="de-DE" altLang="de-DE" sz="2000" dirty="0" smtClean="0">
                <a:solidFill>
                  <a:srgbClr val="003366"/>
                </a:solidFill>
              </a:rPr>
              <a:t>,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applicable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917698" y="3212976"/>
            <a:ext cx="770485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Relation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prior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analysis</a:t>
            </a:r>
            <a:r>
              <a:rPr lang="de-DE" altLang="de-DE" sz="2000" dirty="0" smtClean="0">
                <a:solidFill>
                  <a:srgbClr val="003366"/>
                </a:solidFill>
              </a:rPr>
              <a:t>/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literature</a:t>
            </a:r>
            <a:r>
              <a:rPr lang="de-DE" altLang="de-DE" sz="2000" dirty="0" smtClean="0">
                <a:solidFill>
                  <a:srgbClr val="003366"/>
                </a:solidFill>
              </a:rPr>
              <a:t> - not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needed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000" dirty="0" smtClean="0">
                <a:solidFill>
                  <a:srgbClr val="003366"/>
                </a:solidFill>
              </a:rPr>
              <a:t> ICA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5127742" y="3573016"/>
            <a:ext cx="321387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but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otherwise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mandatory</a:t>
            </a:r>
            <a:r>
              <a:rPr lang="de-DE" altLang="de-DE" sz="2000" dirty="0" smtClean="0">
                <a:solidFill>
                  <a:srgbClr val="003366"/>
                </a:solidFill>
              </a:rPr>
              <a:t>!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908645" y="4077072"/>
            <a:ext cx="727280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Description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2000" dirty="0" smtClean="0">
                <a:solidFill>
                  <a:srgbClr val="003366"/>
                </a:solidFill>
              </a:rPr>
              <a:t>: variables,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structure</a:t>
            </a:r>
            <a:r>
              <a:rPr lang="de-DE" altLang="de-DE" sz="2000" dirty="0" smtClean="0">
                <a:solidFill>
                  <a:srgbClr val="003366"/>
                </a:solidFill>
              </a:rPr>
              <a:t>,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acquisition</a:t>
            </a:r>
            <a:r>
              <a:rPr lang="de-DE" altLang="de-DE" sz="2000" dirty="0" smtClean="0">
                <a:solidFill>
                  <a:srgbClr val="003366"/>
                </a:solidFill>
              </a:rPr>
              <a:t>,</a:t>
            </a:r>
            <a:br>
              <a:rPr lang="de-DE" altLang="de-DE" sz="2000" dirty="0" smtClean="0">
                <a:solidFill>
                  <a:srgbClr val="003366"/>
                </a:solidFill>
              </a:rPr>
            </a:br>
            <a:r>
              <a:rPr lang="de-DE" altLang="de-DE" sz="2000" dirty="0" smtClean="0">
                <a:solidFill>
                  <a:srgbClr val="003366"/>
                </a:solidFill>
              </a:rPr>
              <a:t>				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cite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source</a:t>
            </a:r>
            <a:r>
              <a:rPr lang="de-DE" altLang="de-DE" sz="2000" dirty="0" smtClean="0">
                <a:solidFill>
                  <a:srgbClr val="003366"/>
                </a:solidFill>
              </a:rPr>
              <a:t> (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study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project</a:t>
            </a:r>
            <a:r>
              <a:rPr lang="de-DE" altLang="de-DE" sz="2000" dirty="0" smtClean="0">
                <a:solidFill>
                  <a:srgbClr val="003366"/>
                </a:solidFill>
              </a:rPr>
              <a:t>)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917698" y="4806205"/>
            <a:ext cx="727280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Description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analyses</a:t>
            </a:r>
            <a:r>
              <a:rPr lang="de-DE" altLang="de-DE" sz="2000" dirty="0" smtClean="0">
                <a:solidFill>
                  <a:srgbClr val="003366"/>
                </a:solidFill>
              </a:rPr>
              <a:t>: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questions</a:t>
            </a:r>
            <a:r>
              <a:rPr lang="de-DE" altLang="de-DE" sz="2000" dirty="0" smtClean="0">
                <a:solidFill>
                  <a:srgbClr val="003366"/>
                </a:solidFill>
              </a:rPr>
              <a:t>,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numbers</a:t>
            </a:r>
            <a:r>
              <a:rPr lang="de-DE" altLang="de-DE" sz="2000" dirty="0" smtClean="0">
                <a:solidFill>
                  <a:srgbClr val="003366"/>
                </a:solidFill>
              </a:rPr>
              <a:t>,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outcomes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917698" y="5319314"/>
            <a:ext cx="727280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Interpretation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results</a:t>
            </a:r>
            <a:r>
              <a:rPr lang="de-DE" altLang="de-DE" sz="2000" dirty="0" smtClean="0">
                <a:solidFill>
                  <a:srgbClr val="003366"/>
                </a:solidFill>
              </a:rPr>
              <a:t>,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discussion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outlook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899592" y="5949280"/>
            <a:ext cx="798577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Appendix: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description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file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structure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code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location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repository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results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1619672" y="6237312"/>
            <a:ext cx="757056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attach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code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analyses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reproducibility</a:t>
            </a:r>
            <a:r>
              <a:rPr lang="de-DE" altLang="de-DE" sz="1800" dirty="0" smtClean="0">
                <a:solidFill>
                  <a:srgbClr val="003366"/>
                </a:solidFill>
              </a:rPr>
              <a:t> (e.g.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1800" dirty="0" smtClean="0">
                <a:solidFill>
                  <a:srgbClr val="003366"/>
                </a:solidFill>
              </a:rPr>
              <a:t> 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file</a:t>
            </a:r>
            <a:r>
              <a:rPr lang="de-DE" altLang="de-DE" sz="1800" dirty="0" smtClean="0">
                <a:solidFill>
                  <a:srgbClr val="003366"/>
                </a:solidFill>
              </a:rPr>
              <a:t> on CD)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1642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852936"/>
            <a:ext cx="8489950" cy="864096"/>
          </a:xfrm>
        </p:spPr>
        <p:txBody>
          <a:bodyPr/>
          <a:lstStyle/>
          <a:p>
            <a:pPr algn="ctr" eaLnBrk="1" hangingPunct="1"/>
            <a:r>
              <a:rPr lang="de-DE" altLang="de-DE" sz="4800" dirty="0" err="1" smtClean="0"/>
              <a:t>Generalized</a:t>
            </a:r>
            <a:r>
              <a:rPr lang="de-DE" altLang="de-DE" sz="4800" dirty="0" smtClean="0"/>
              <a:t> Linear Models</a:t>
            </a:r>
            <a:endParaRPr lang="de-DE" altLang="de-DE" sz="6600" dirty="0" smtClean="0"/>
          </a:p>
        </p:txBody>
      </p:sp>
    </p:spTree>
    <p:extLst>
      <p:ext uri="{BB962C8B-B14F-4D97-AF65-F5344CB8AC3E}">
        <p14:creationId xmlns:p14="http://schemas.microsoft.com/office/powerpoint/2010/main" val="39468763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420888"/>
            <a:ext cx="8489950" cy="864096"/>
          </a:xfrm>
        </p:spPr>
        <p:txBody>
          <a:bodyPr/>
          <a:lstStyle/>
          <a:p>
            <a:pPr algn="ctr" eaLnBrk="1" hangingPunct="1"/>
            <a:r>
              <a:rPr lang="de-DE" altLang="de-DE" sz="4800" dirty="0" smtClean="0"/>
              <a:t>After Reading </a:t>
            </a:r>
            <a:r>
              <a:rPr lang="de-DE" altLang="de-DE" sz="4800" dirty="0" err="1" smtClean="0"/>
              <a:t>Week</a:t>
            </a:r>
            <a:r>
              <a:rPr lang="de-DE" altLang="de-DE" sz="4800" dirty="0" smtClean="0"/>
              <a:t>:</a:t>
            </a:r>
            <a:br>
              <a:rPr lang="de-DE" altLang="de-DE" sz="4800" dirty="0" smtClean="0"/>
            </a:br>
            <a:r>
              <a:rPr lang="de-DE" altLang="de-DE" sz="4800" dirty="0" smtClean="0"/>
              <a:t>SAS</a:t>
            </a:r>
            <a:endParaRPr lang="de-DE" altLang="de-DE" sz="6600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1404664" y="4365104"/>
            <a:ext cx="626368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de-DE" altLang="de-DE" sz="2400" dirty="0" err="1">
                <a:solidFill>
                  <a:srgbClr val="003366"/>
                </a:solidFill>
              </a:rPr>
              <a:t>I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f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were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punchcards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2637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620688"/>
            <a:ext cx="8489950" cy="792088"/>
          </a:xfrm>
        </p:spPr>
        <p:txBody>
          <a:bodyPr/>
          <a:lstStyle/>
          <a:p>
            <a:pPr algn="ctr" eaLnBrk="1" hangingPunct="1"/>
            <a:r>
              <a:rPr lang="de-DE" altLang="de-DE" sz="4000" dirty="0" err="1" smtClean="0"/>
              <a:t>Week</a:t>
            </a:r>
            <a:r>
              <a:rPr lang="de-DE" altLang="de-DE" sz="4000" dirty="0" smtClean="0"/>
              <a:t> 5 Learning </a:t>
            </a:r>
            <a:r>
              <a:rPr lang="de-DE" altLang="de-DE" sz="4000" dirty="0" err="1" smtClean="0"/>
              <a:t>Objectives</a:t>
            </a:r>
            <a:endParaRPr lang="de-DE" altLang="de-DE" sz="5400" dirty="0" smtClean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395536" y="1484784"/>
            <a:ext cx="7056784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dirty="0" smtClean="0"/>
              <a:t>Generalized Linear Models</a:t>
            </a:r>
            <a:endParaRPr lang="de-DE" altLang="de-DE" dirty="0" smtClean="0">
              <a:solidFill>
                <a:srgbClr val="003366"/>
              </a:solidFill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1115616" y="1934938"/>
            <a:ext cx="763284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Understand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the</a:t>
            </a:r>
            <a:r>
              <a:rPr lang="de-DE" sz="2400" kern="0" dirty="0" smtClean="0">
                <a:solidFill>
                  <a:srgbClr val="003366"/>
                </a:solidFill>
              </a:rPr>
              <a:t> GLM </a:t>
            </a:r>
            <a:r>
              <a:rPr lang="de-DE" sz="2400" kern="0" dirty="0" err="1" smtClean="0">
                <a:solidFill>
                  <a:srgbClr val="003366"/>
                </a:solidFill>
              </a:rPr>
              <a:t>setting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and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the</a:t>
            </a:r>
            <a:r>
              <a:rPr lang="de-DE" sz="2400" kern="0" dirty="0" smtClean="0">
                <a:solidFill>
                  <a:srgbClr val="003366"/>
                </a:solidFill>
              </a:rPr>
              <a:t> link </a:t>
            </a:r>
            <a:r>
              <a:rPr lang="de-DE" sz="2400" kern="0" dirty="0" err="1" smtClean="0">
                <a:solidFill>
                  <a:srgbClr val="003366"/>
                </a:solidFill>
              </a:rPr>
              <a:t>function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1115616" y="2366986"/>
            <a:ext cx="698477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Understand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how</a:t>
            </a:r>
            <a:r>
              <a:rPr lang="de-DE" sz="2400" kern="0" dirty="0" smtClean="0">
                <a:solidFill>
                  <a:srgbClr val="003366"/>
                </a:solidFill>
              </a:rPr>
              <a:t> GLM </a:t>
            </a:r>
            <a:r>
              <a:rPr lang="de-DE" sz="2400" kern="0" dirty="0" err="1" smtClean="0">
                <a:solidFill>
                  <a:srgbClr val="003366"/>
                </a:solidFill>
              </a:rPr>
              <a:t>for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binomial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target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works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395536" y="2996952"/>
            <a:ext cx="7776864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dirty="0" smtClean="0"/>
              <a:t>Fitting Generalized Linear Models in R</a:t>
            </a:r>
            <a:endParaRPr lang="de-DE" altLang="de-DE" dirty="0" smtClean="0">
              <a:solidFill>
                <a:srgbClr val="003366"/>
              </a:solidFill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 bwMode="auto">
          <a:xfrm>
            <a:off x="1115616" y="3447409"/>
            <a:ext cx="763284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How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to</a:t>
            </a:r>
            <a:r>
              <a:rPr lang="de-DE" sz="2400" kern="0" dirty="0" smtClean="0">
                <a:solidFill>
                  <a:srgbClr val="003366"/>
                </a:solidFill>
              </a:rPr>
              <a:t> fit a GLM </a:t>
            </a:r>
            <a:r>
              <a:rPr lang="de-DE" sz="2400" kern="0" dirty="0" err="1" smtClean="0">
                <a:solidFill>
                  <a:srgbClr val="003366"/>
                </a:solidFill>
              </a:rPr>
              <a:t>for</a:t>
            </a:r>
            <a:r>
              <a:rPr lang="de-DE" sz="2400" kern="0" dirty="0" smtClean="0">
                <a:solidFill>
                  <a:srgbClr val="003366"/>
                </a:solidFill>
              </a:rPr>
              <a:t> an R </a:t>
            </a:r>
            <a:r>
              <a:rPr lang="de-DE" sz="2400" kern="0" dirty="0" err="1" smtClean="0">
                <a:solidFill>
                  <a:srgbClr val="003366"/>
                </a:solidFill>
              </a:rPr>
              <a:t>model</a:t>
            </a:r>
            <a:r>
              <a:rPr lang="de-DE" sz="2400" kern="0" dirty="0" smtClean="0">
                <a:solidFill>
                  <a:srgbClr val="003366"/>
                </a:solidFill>
              </a:rPr>
              <a:t>, link </a:t>
            </a:r>
            <a:r>
              <a:rPr lang="de-DE" sz="2400" kern="0" dirty="0" err="1" smtClean="0">
                <a:solidFill>
                  <a:srgbClr val="003366"/>
                </a:solidFill>
              </a:rPr>
              <a:t>functions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1115616" y="3834305"/>
            <a:ext cx="770485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smtClean="0">
                <a:solidFill>
                  <a:srgbClr val="003366"/>
                </a:solidFill>
              </a:rPr>
              <a:t>Aggregate </a:t>
            </a:r>
            <a:r>
              <a:rPr lang="de-DE" sz="2400" kern="0" dirty="0" err="1" smtClean="0">
                <a:solidFill>
                  <a:srgbClr val="003366"/>
                </a:solidFill>
              </a:rPr>
              <a:t>data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vs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smtClean="0">
                <a:solidFill>
                  <a:srgbClr val="003366"/>
                </a:solidFill>
              </a:rPr>
              <a:t>non-aggregate </a:t>
            </a:r>
            <a:r>
              <a:rPr lang="de-DE" sz="2400" kern="0" dirty="0" err="1" smtClean="0">
                <a:solidFill>
                  <a:srgbClr val="003366"/>
                </a:solidFill>
              </a:rPr>
              <a:t>data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1115616" y="4247528"/>
            <a:ext cx="770485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smtClean="0">
                <a:solidFill>
                  <a:srgbClr val="003366"/>
                </a:solidFill>
              </a:rPr>
              <a:t>GLM </a:t>
            </a:r>
            <a:r>
              <a:rPr lang="de-DE" sz="2400" kern="0" dirty="0" err="1" smtClean="0">
                <a:solidFill>
                  <a:srgbClr val="003366"/>
                </a:solidFill>
              </a:rPr>
              <a:t>summary</a:t>
            </a:r>
            <a:r>
              <a:rPr lang="de-DE" sz="2400" kern="0" dirty="0" smtClean="0">
                <a:solidFill>
                  <a:srgbClr val="003366"/>
                </a:solidFill>
              </a:rPr>
              <a:t>: </a:t>
            </a:r>
            <a:r>
              <a:rPr lang="de-DE" sz="2400" kern="0" dirty="0" err="1" smtClean="0">
                <a:solidFill>
                  <a:srgbClr val="003366"/>
                </a:solidFill>
              </a:rPr>
              <a:t>significance</a:t>
            </a:r>
            <a:r>
              <a:rPr lang="de-DE" sz="2400" kern="0" dirty="0" smtClean="0">
                <a:solidFill>
                  <a:srgbClr val="003366"/>
                </a:solidFill>
              </a:rPr>
              <a:t>, </a:t>
            </a:r>
            <a:r>
              <a:rPr lang="de-DE" sz="2400" kern="0" dirty="0" err="1" smtClean="0">
                <a:solidFill>
                  <a:srgbClr val="003366"/>
                </a:solidFill>
              </a:rPr>
              <a:t>deviance</a:t>
            </a:r>
            <a:r>
              <a:rPr lang="de-DE" sz="2400" kern="0" dirty="0" smtClean="0">
                <a:solidFill>
                  <a:srgbClr val="003366"/>
                </a:solidFill>
              </a:rPr>
              <a:t>, AIC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395536" y="4869160"/>
            <a:ext cx="8208912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dirty="0" smtClean="0"/>
              <a:t>Model Selection for Linear Regression and GLM</a:t>
            </a:r>
            <a:endParaRPr lang="de-DE" altLang="de-DE" dirty="0" smtClean="0">
              <a:solidFill>
                <a:srgbClr val="003366"/>
              </a:solidFill>
            </a:endParaRPr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1115616" y="5328670"/>
            <a:ext cx="770485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Which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model</a:t>
            </a:r>
            <a:r>
              <a:rPr lang="de-DE" sz="2400" kern="0" dirty="0" smtClean="0">
                <a:solidFill>
                  <a:srgbClr val="003366"/>
                </a:solidFill>
              </a:rPr>
              <a:t>(s) </a:t>
            </a:r>
            <a:r>
              <a:rPr lang="de-DE" sz="2400" kern="0" dirty="0" err="1" smtClean="0">
                <a:solidFill>
                  <a:srgbClr val="003366"/>
                </a:solidFill>
              </a:rPr>
              <a:t>to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start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with</a:t>
            </a:r>
            <a:r>
              <a:rPr lang="de-DE" sz="2400" kern="0" dirty="0">
                <a:solidFill>
                  <a:srgbClr val="003366"/>
                </a:solidFill>
              </a:rPr>
              <a:t> </a:t>
            </a:r>
            <a:r>
              <a:rPr lang="de-DE" sz="2400" kern="0" dirty="0" smtClean="0">
                <a:solidFill>
                  <a:srgbClr val="003366"/>
                </a:solidFill>
              </a:rPr>
              <a:t>after </a:t>
            </a:r>
            <a:r>
              <a:rPr lang="de-DE" sz="2400" kern="0" dirty="0" err="1" smtClean="0">
                <a:solidFill>
                  <a:srgbClr val="003366"/>
                </a:solidFill>
              </a:rPr>
              <a:t>exploration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1115616" y="6165304"/>
            <a:ext cx="770485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Dropping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and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adding</a:t>
            </a:r>
            <a:r>
              <a:rPr lang="de-DE" sz="2400" kern="0" dirty="0" smtClean="0">
                <a:solidFill>
                  <a:srgbClr val="003366"/>
                </a:solidFill>
              </a:rPr>
              <a:t> variables, </a:t>
            </a:r>
            <a:r>
              <a:rPr lang="de-DE" sz="2400" kern="0" dirty="0" err="1" smtClean="0">
                <a:solidFill>
                  <a:srgbClr val="003366"/>
                </a:solidFill>
              </a:rPr>
              <a:t>outliers</a:t>
            </a:r>
            <a:r>
              <a:rPr lang="de-DE" sz="2400" kern="0" dirty="0" smtClean="0">
                <a:solidFill>
                  <a:srgbClr val="003366"/>
                </a:solidFill>
              </a:rPr>
              <a:t>, </a:t>
            </a:r>
            <a:r>
              <a:rPr lang="de-DE" sz="2400" kern="0" dirty="0" err="1" smtClean="0">
                <a:solidFill>
                  <a:srgbClr val="003366"/>
                </a:solidFill>
              </a:rPr>
              <a:t>rescaling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1115616" y="5751362"/>
            <a:ext cx="770485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Diagnostic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plots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and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model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assessment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61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102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692026"/>
            <a:ext cx="8712646" cy="720750"/>
          </a:xfrm>
        </p:spPr>
        <p:txBody>
          <a:bodyPr/>
          <a:lstStyle/>
          <a:p>
            <a:pPr eaLnBrk="1" hangingPunct="1"/>
            <a:r>
              <a:rPr lang="de-DE" altLang="de-DE" sz="3600" dirty="0" err="1" smtClean="0"/>
              <a:t>What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is</a:t>
            </a:r>
            <a:r>
              <a:rPr lang="de-DE" altLang="de-DE" sz="3600" dirty="0" smtClean="0"/>
              <a:t> a </a:t>
            </a:r>
            <a:r>
              <a:rPr lang="de-DE" altLang="de-DE" sz="3600" dirty="0" err="1" smtClean="0"/>
              <a:t>Generalized</a:t>
            </a:r>
            <a:r>
              <a:rPr lang="de-DE" altLang="de-DE" sz="3600" dirty="0" smtClean="0"/>
              <a:t> Linear Model?</a:t>
            </a:r>
          </a:p>
        </p:txBody>
      </p:sp>
      <p:pic>
        <p:nvPicPr>
          <p:cNvPr id="14" name="Grafik 13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9084" y="2132856"/>
            <a:ext cx="2812836" cy="24913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251520" y="1556792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Recall: linear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model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pic>
        <p:nvPicPr>
          <p:cNvPr id="15" name="Grafik 14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9084" y="2531791"/>
            <a:ext cx="3884018" cy="24913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251520" y="3068960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Generalized</a:t>
            </a:r>
            <a:r>
              <a:rPr lang="de-DE" altLang="de-DE" sz="2400" dirty="0" smtClean="0">
                <a:solidFill>
                  <a:srgbClr val="003366"/>
                </a:solidFill>
              </a:rPr>
              <a:t> linear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model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pic>
        <p:nvPicPr>
          <p:cNvPr id="19" name="Grafik 18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3645024"/>
            <a:ext cx="3616162" cy="22959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Grafik 19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4" y="4043983"/>
            <a:ext cx="3616170" cy="24911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3" name="Grafik 42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8996" y="5537758"/>
            <a:ext cx="3959068" cy="33951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6" name="Grafik 45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481" y="4725144"/>
            <a:ext cx="741258" cy="28675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5" name="Grafik 44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7664" y="4743250"/>
            <a:ext cx="3367290" cy="22961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9" name="Grafik 48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6529" y="4999609"/>
            <a:ext cx="3156885" cy="22959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1" name="Inhaltsplatzhalter 2"/>
          <p:cNvSpPr txBox="1">
            <a:spLocks/>
          </p:cNvSpPr>
          <p:nvPr/>
        </p:nvSpPr>
        <p:spPr bwMode="auto">
          <a:xfrm>
            <a:off x="683568" y="6165304"/>
            <a:ext cx="18002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i="1" dirty="0" smtClean="0">
                <a:solidFill>
                  <a:srgbClr val="003366"/>
                </a:solidFill>
              </a:rPr>
              <a:t>„link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function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“</a:t>
            </a:r>
          </a:p>
        </p:txBody>
      </p:sp>
      <p:sp>
        <p:nvSpPr>
          <p:cNvPr id="52" name="Inhaltsplatzhalter 2"/>
          <p:cNvSpPr txBox="1">
            <a:spLocks/>
          </p:cNvSpPr>
          <p:nvPr/>
        </p:nvSpPr>
        <p:spPr bwMode="auto">
          <a:xfrm>
            <a:off x="6300192" y="2060848"/>
            <a:ext cx="165618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height~weight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53" name="Inhaltsplatzhalter 2"/>
          <p:cNvSpPr txBox="1">
            <a:spLocks/>
          </p:cNvSpPr>
          <p:nvPr/>
        </p:nvSpPr>
        <p:spPr bwMode="auto">
          <a:xfrm>
            <a:off x="6228184" y="3573016"/>
            <a:ext cx="201622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smokes~height</a:t>
            </a:r>
            <a:r>
              <a:rPr lang="de-DE" altLang="de-DE" sz="1800" dirty="0" smtClean="0">
                <a:solidFill>
                  <a:srgbClr val="003366"/>
                </a:solidFill>
              </a:rPr>
              <a:t>?</a:t>
            </a:r>
          </a:p>
        </p:txBody>
      </p:sp>
      <p:pic>
        <p:nvPicPr>
          <p:cNvPr id="54" name="Grafik 53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6800" y="6102349"/>
            <a:ext cx="1550677" cy="29937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5" name="Grafik 54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8371" y="6135914"/>
            <a:ext cx="840730" cy="24325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Inhaltsplatzhalter 2"/>
          <p:cNvSpPr txBox="1">
            <a:spLocks/>
          </p:cNvSpPr>
          <p:nvPr/>
        </p:nvSpPr>
        <p:spPr bwMode="auto">
          <a:xfrm>
            <a:off x="3187099" y="6392667"/>
            <a:ext cx="1312893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linear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model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pic>
        <p:nvPicPr>
          <p:cNvPr id="57" name="Grafik 56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1093" y="6147130"/>
            <a:ext cx="1308176" cy="24325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8" name="Inhaltsplatzhalter 2"/>
          <p:cNvSpPr txBox="1">
            <a:spLocks/>
          </p:cNvSpPr>
          <p:nvPr/>
        </p:nvSpPr>
        <p:spPr bwMode="auto">
          <a:xfrm>
            <a:off x="5068360" y="6390381"/>
            <a:ext cx="1312893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logarithmic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59" name="Inhaltsplatzhalter 2"/>
          <p:cNvSpPr txBox="1">
            <a:spLocks/>
          </p:cNvSpPr>
          <p:nvPr/>
        </p:nvSpPr>
        <p:spPr bwMode="auto">
          <a:xfrm>
            <a:off x="7308983" y="6381328"/>
            <a:ext cx="65644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logit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 flipH="1" flipV="1">
            <a:off x="1227740" y="5913069"/>
            <a:ext cx="123957" cy="2880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5223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1" grpId="0"/>
      <p:bldP spid="53" grpId="0"/>
      <p:bldP spid="56" grpId="0"/>
      <p:bldP spid="58" grpId="0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692026"/>
            <a:ext cx="8712646" cy="720750"/>
          </a:xfrm>
        </p:spPr>
        <p:txBody>
          <a:bodyPr/>
          <a:lstStyle/>
          <a:p>
            <a:pPr eaLnBrk="1" hangingPunct="1"/>
            <a:r>
              <a:rPr lang="de-DE" altLang="de-DE" sz="3600" dirty="0" err="1" smtClean="0"/>
              <a:t>Today‘s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example</a:t>
            </a:r>
            <a:r>
              <a:rPr lang="de-DE" altLang="de-DE" sz="3600" dirty="0" smtClean="0"/>
              <a:t>: UCB </a:t>
            </a:r>
            <a:r>
              <a:rPr lang="de-DE" altLang="de-DE" sz="3600" dirty="0" err="1" smtClean="0"/>
              <a:t>admissions</a:t>
            </a:r>
            <a:endParaRPr lang="de-DE" altLang="de-DE" sz="3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483" y="2564904"/>
            <a:ext cx="427672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611560" y="1700808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data set contains aggregate </a:t>
            </a:r>
            <a:r>
              <a:rPr lang="en-GB" dirty="0"/>
              <a:t>data on applicants to graduate school at Berkeley for the six largest departments in 1973 classified by admission and sex. </a:t>
            </a: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1115616" y="1340768"/>
            <a:ext cx="252028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library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datasets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4139952" y="1340768"/>
            <a:ext cx="288032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help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UCBAdmissions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11560" y="516996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Reject/admit</a:t>
            </a:r>
            <a:r>
              <a:rPr lang="en-GB" dirty="0" smtClean="0"/>
              <a:t> = number of total students with gender X admitted/rejected to</a:t>
            </a:r>
            <a:endParaRPr lang="en-GB" dirty="0"/>
          </a:p>
        </p:txBody>
      </p:sp>
      <p:sp>
        <p:nvSpPr>
          <p:cNvPr id="26" name="Textfeld 25"/>
          <p:cNvSpPr txBox="1"/>
          <p:nvPr/>
        </p:nvSpPr>
        <p:spPr>
          <a:xfrm>
            <a:off x="611560" y="5590981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total</a:t>
            </a:r>
            <a:r>
              <a:rPr lang="en-GB" dirty="0" smtClean="0"/>
              <a:t> = total number of students admitted/rejected to department Y</a:t>
            </a:r>
          </a:p>
          <a:p>
            <a:endParaRPr lang="en-GB" dirty="0"/>
          </a:p>
        </p:txBody>
      </p:sp>
      <p:sp>
        <p:nvSpPr>
          <p:cNvPr id="28" name="Textfeld 27"/>
          <p:cNvSpPr txBox="1"/>
          <p:nvPr/>
        </p:nvSpPr>
        <p:spPr>
          <a:xfrm>
            <a:off x="611560" y="6023029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p</a:t>
            </a:r>
            <a:r>
              <a:rPr lang="en-GB" dirty="0" smtClean="0"/>
              <a:t> = relative frequency of students with gender X admitted in department Y</a:t>
            </a:r>
            <a:endParaRPr lang="en-GB" dirty="0"/>
          </a:p>
        </p:txBody>
      </p:sp>
      <p:sp>
        <p:nvSpPr>
          <p:cNvPr id="29" name="Textfeld 28"/>
          <p:cNvSpPr txBox="1"/>
          <p:nvPr/>
        </p:nvSpPr>
        <p:spPr>
          <a:xfrm>
            <a:off x="3419872" y="6361583"/>
            <a:ext cx="5608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(consult section 8.3 of </a:t>
            </a:r>
            <a:r>
              <a:rPr lang="en-GB" sz="1400" dirty="0" err="1" smtClean="0"/>
              <a:t>Maindonald</a:t>
            </a:r>
            <a:r>
              <a:rPr lang="en-GB" sz="1400" dirty="0" smtClean="0"/>
              <a:t>/Braun on how to obtain this table)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624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38722"/>
            <a:ext cx="4695825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48680"/>
            <a:ext cx="8712646" cy="720750"/>
          </a:xfrm>
        </p:spPr>
        <p:txBody>
          <a:bodyPr/>
          <a:lstStyle/>
          <a:p>
            <a:pPr eaLnBrk="1" hangingPunct="1"/>
            <a:r>
              <a:rPr lang="de-DE" altLang="de-DE" sz="3600" dirty="0" err="1" smtClean="0"/>
              <a:t>Today‘s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example</a:t>
            </a:r>
            <a:r>
              <a:rPr lang="de-DE" altLang="de-DE" sz="3600" dirty="0" smtClean="0"/>
              <a:t>: UCB </a:t>
            </a:r>
            <a:r>
              <a:rPr lang="de-DE" altLang="de-DE" sz="3600" dirty="0" err="1" smtClean="0"/>
              <a:t>admissions</a:t>
            </a:r>
            <a:endParaRPr lang="de-DE" altLang="de-DE" sz="3600" dirty="0" smtClean="0"/>
          </a:p>
        </p:txBody>
      </p:sp>
      <p:sp>
        <p:nvSpPr>
          <p:cNvPr id="16" name="Textfeld 15"/>
          <p:cNvSpPr txBox="1"/>
          <p:nvPr/>
        </p:nvSpPr>
        <p:spPr>
          <a:xfrm>
            <a:off x="611560" y="1268760"/>
            <a:ext cx="828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Main question: </a:t>
            </a:r>
            <a:r>
              <a:rPr lang="en-GB" sz="2000" dirty="0" smtClean="0"/>
              <a:t>is admission fair with respect to variable gender?</a:t>
            </a:r>
            <a:endParaRPr lang="en-GB" sz="2000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1043608" y="2132856"/>
            <a:ext cx="720080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mosaicplot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(…)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13" name="Inhaltsplatzhalter 2"/>
          <p:cNvSpPr txBox="1">
            <a:spLocks/>
          </p:cNvSpPr>
          <p:nvPr/>
        </p:nvSpPr>
        <p:spPr bwMode="auto">
          <a:xfrm>
            <a:off x="1051992" y="1744535"/>
            <a:ext cx="720080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apply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(UCB, 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c(1, 2), </a:t>
            </a:r>
            <a:r>
              <a:rPr lang="de-DE" altLang="de-DE" sz="1800" b="1" dirty="0" err="1">
                <a:latin typeface="Miriam Fixed" pitchFamily="49" charset="-79"/>
                <a:cs typeface="Miriam Fixed" pitchFamily="49" charset="-79"/>
              </a:rPr>
              <a:t>sum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205" y="1639838"/>
            <a:ext cx="212407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1043608" y="5157192"/>
            <a:ext cx="720080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chisq.test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(…)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583" y="5517232"/>
            <a:ext cx="66008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3563888" y="6381328"/>
            <a:ext cx="777686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err="1" smtClean="0">
                <a:solidFill>
                  <a:srgbClr val="003366"/>
                </a:solidFill>
              </a:rPr>
              <a:t>Have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we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used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all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information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in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?</a:t>
            </a:r>
            <a:endParaRPr lang="de-DE" altLang="de-DE" sz="2000" b="1" i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21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/>
      <p:bldP spid="13" grpId="0"/>
      <p:bldP spid="17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251520" y="448843"/>
            <a:ext cx="8712646" cy="720750"/>
          </a:xfrm>
        </p:spPr>
        <p:txBody>
          <a:bodyPr/>
          <a:lstStyle/>
          <a:p>
            <a:pPr eaLnBrk="1" hangingPunct="1"/>
            <a:r>
              <a:rPr lang="de-DE" altLang="de-DE" sz="3600" dirty="0" smtClean="0"/>
              <a:t>Memento </a:t>
            </a:r>
            <a:r>
              <a:rPr lang="de-DE" altLang="de-DE" sz="3600" dirty="0" err="1" smtClean="0"/>
              <a:t>Simpson‘s</a:t>
            </a:r>
            <a:r>
              <a:rPr lang="de-DE" altLang="de-DE" sz="3600" dirty="0" smtClean="0"/>
              <a:t> Paradox!</a:t>
            </a:r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323528" y="6012235"/>
            <a:ext cx="777686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More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females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apply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departments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2000" dirty="0" smtClean="0">
                <a:solidFill>
                  <a:srgbClr val="003366"/>
                </a:solidFill>
              </a:rPr>
              <a:t> high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rejection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rates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003992"/>
            <a:ext cx="8251009" cy="2497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27" y="3573016"/>
            <a:ext cx="8188971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5876528" y="6354585"/>
            <a:ext cx="294394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Can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we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quantify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this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612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620688"/>
            <a:ext cx="8712646" cy="720750"/>
          </a:xfrm>
        </p:spPr>
        <p:txBody>
          <a:bodyPr/>
          <a:lstStyle/>
          <a:p>
            <a:pPr eaLnBrk="1" hangingPunct="1"/>
            <a:r>
              <a:rPr lang="de-DE" altLang="de-DE" sz="3600" dirty="0" err="1" smtClean="0"/>
              <a:t>What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are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the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odds</a:t>
            </a:r>
            <a:r>
              <a:rPr lang="de-DE" altLang="de-DE" sz="3600" dirty="0" smtClean="0"/>
              <a:t>?</a:t>
            </a:r>
          </a:p>
        </p:txBody>
      </p:sp>
      <p:pic>
        <p:nvPicPr>
          <p:cNvPr id="43" name="Grafik 42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7068" y="4725144"/>
            <a:ext cx="3959068" cy="33951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1" name="Inhaltsplatzhalter 2"/>
          <p:cNvSpPr txBox="1">
            <a:spLocks/>
          </p:cNvSpPr>
          <p:nvPr/>
        </p:nvSpPr>
        <p:spPr bwMode="auto">
          <a:xfrm>
            <a:off x="2051720" y="1504177"/>
            <a:ext cx="338437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probability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some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event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pic>
        <p:nvPicPr>
          <p:cNvPr id="5" name="Grafik 4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1628800"/>
            <a:ext cx="170507" cy="21859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2102679"/>
            <a:ext cx="450339" cy="42552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2339752" y="2060848"/>
            <a:ext cx="338437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odds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that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event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5796136" y="1556792"/>
            <a:ext cx="338437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i="1" dirty="0" smtClean="0">
                <a:solidFill>
                  <a:srgbClr val="003366"/>
                </a:solidFill>
              </a:rPr>
              <a:t>e.g. P(royal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flush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) = 0.001%</a:t>
            </a: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5004048" y="2132856"/>
            <a:ext cx="453650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i="1" dirty="0" smtClean="0">
                <a:solidFill>
                  <a:srgbClr val="003366"/>
                </a:solidFill>
              </a:rPr>
              <a:t>„royal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flush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“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has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odds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1:99999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happen </a:t>
            </a:r>
          </a:p>
        </p:txBody>
      </p:sp>
      <p:pic>
        <p:nvPicPr>
          <p:cNvPr id="10" name="Grafik 9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496" y="2708920"/>
            <a:ext cx="991801" cy="84987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2699792" y="2852936"/>
            <a:ext cx="133214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odds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ratio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4860032" y="2780928"/>
            <a:ext cx="453650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odds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„royal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flush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“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better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a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factor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i="1" dirty="0">
                <a:solidFill>
                  <a:srgbClr val="003366"/>
                </a:solidFill>
              </a:rPr>
              <a:t> 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100,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compared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„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dead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man‘s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hand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“</a:t>
            </a:r>
          </a:p>
        </p:txBody>
      </p:sp>
      <p:pic>
        <p:nvPicPr>
          <p:cNvPr id="11" name="Grafik 10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789040"/>
            <a:ext cx="1839402" cy="37126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2555776" y="3717032"/>
            <a:ext cx="18002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log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odds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ratio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41" name="Inhaltsplatzhalter 2"/>
          <p:cNvSpPr txBox="1">
            <a:spLocks/>
          </p:cNvSpPr>
          <p:nvPr/>
        </p:nvSpPr>
        <p:spPr bwMode="auto">
          <a:xfrm>
            <a:off x="4868416" y="3717032"/>
            <a:ext cx="294394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This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dirty="0" smtClean="0">
                <a:solidFill>
                  <a:srgbClr val="003366"/>
                </a:solidFill>
              </a:rPr>
              <a:t> linear in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log-odds!</a:t>
            </a:r>
          </a:p>
        </p:txBody>
      </p:sp>
      <p:sp>
        <p:nvSpPr>
          <p:cNvPr id="42" name="Inhaltsplatzhalter 2"/>
          <p:cNvSpPr txBox="1">
            <a:spLocks/>
          </p:cNvSpPr>
          <p:nvPr/>
        </p:nvSpPr>
        <p:spPr bwMode="auto">
          <a:xfrm>
            <a:off x="323528" y="4293096"/>
            <a:ext cx="849694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Idea</a:t>
            </a:r>
            <a:r>
              <a:rPr lang="de-DE" altLang="de-DE" sz="2000" dirty="0" smtClean="0">
                <a:solidFill>
                  <a:srgbClr val="003366"/>
                </a:solidFill>
              </a:rPr>
              <a:t>: in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order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quantify</a:t>
            </a:r>
            <a:r>
              <a:rPr lang="de-DE" altLang="de-DE" sz="2000" dirty="0" smtClean="0">
                <a:solidFill>
                  <a:srgbClr val="003366"/>
                </a:solidFill>
              </a:rPr>
              <a:t> 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admissions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odds</a:t>
            </a:r>
            <a:r>
              <a:rPr lang="de-DE" altLang="de-DE" sz="2000" dirty="0" smtClean="0">
                <a:solidFill>
                  <a:srgbClr val="003366"/>
                </a:solidFill>
              </a:rPr>
              <a:t>, fit a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generalized</a:t>
            </a:r>
            <a:r>
              <a:rPr lang="de-DE" altLang="de-DE" sz="2000" dirty="0" smtClean="0">
                <a:solidFill>
                  <a:srgbClr val="003366"/>
                </a:solidFill>
              </a:rPr>
              <a:t> linear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model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47" name="Inhaltsplatzhalter 2"/>
          <p:cNvSpPr txBox="1">
            <a:spLocks/>
          </p:cNvSpPr>
          <p:nvPr/>
        </p:nvSpPr>
        <p:spPr bwMode="auto">
          <a:xfrm>
            <a:off x="1114244" y="5157192"/>
            <a:ext cx="79346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>
                <a:solidFill>
                  <a:srgbClr val="003366"/>
                </a:solidFill>
              </a:rPr>
              <a:t>w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ith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pic>
        <p:nvPicPr>
          <p:cNvPr id="13" name="Grafik 12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3687" y="5220146"/>
            <a:ext cx="3879379" cy="28060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0" name="Inhaltsplatzhalter 2"/>
          <p:cNvSpPr txBox="1">
            <a:spLocks/>
          </p:cNvSpPr>
          <p:nvPr/>
        </p:nvSpPr>
        <p:spPr bwMode="auto">
          <a:xfrm>
            <a:off x="5868144" y="5229200"/>
            <a:ext cx="259228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i="1" dirty="0" smtClean="0">
                <a:solidFill>
                  <a:srgbClr val="003366"/>
                </a:solidFill>
              </a:rPr>
              <a:t>„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logistic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regression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“</a:t>
            </a:r>
          </a:p>
        </p:txBody>
      </p:sp>
      <p:sp>
        <p:nvSpPr>
          <p:cNvPr id="54" name="Inhaltsplatzhalter 2"/>
          <p:cNvSpPr txBox="1">
            <a:spLocks/>
          </p:cNvSpPr>
          <p:nvPr/>
        </p:nvSpPr>
        <p:spPr bwMode="auto">
          <a:xfrm>
            <a:off x="7308304" y="3284984"/>
            <a:ext cx="183569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b="1" i="1" dirty="0" smtClean="0">
                <a:solidFill>
                  <a:srgbClr val="003366"/>
                </a:solidFill>
              </a:rPr>
              <a:t>(</a:t>
            </a:r>
            <a:r>
              <a:rPr lang="de-DE" altLang="de-DE" sz="1600" b="1" i="1" dirty="0" err="1" smtClean="0">
                <a:solidFill>
                  <a:srgbClr val="003366"/>
                </a:solidFill>
              </a:rPr>
              <a:t>always</a:t>
            </a:r>
            <a:r>
              <a:rPr lang="de-DE" altLang="de-DE" sz="1600" b="1" i="1" dirty="0" smtClean="0">
                <a:solidFill>
                  <a:srgbClr val="003366"/>
                </a:solidFill>
              </a:rPr>
              <a:t> positive)</a:t>
            </a:r>
          </a:p>
        </p:txBody>
      </p:sp>
      <p:sp>
        <p:nvSpPr>
          <p:cNvPr id="55" name="Inhaltsplatzhalter 2"/>
          <p:cNvSpPr txBox="1">
            <a:spLocks/>
          </p:cNvSpPr>
          <p:nvPr/>
        </p:nvSpPr>
        <p:spPr bwMode="auto">
          <a:xfrm>
            <a:off x="7327158" y="2402034"/>
            <a:ext cx="183569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b="1" i="1" dirty="0" smtClean="0">
                <a:solidFill>
                  <a:srgbClr val="003366"/>
                </a:solidFill>
              </a:rPr>
              <a:t>(</a:t>
            </a:r>
            <a:r>
              <a:rPr lang="de-DE" altLang="de-DE" sz="1600" b="1" i="1" dirty="0" err="1" smtClean="0">
                <a:solidFill>
                  <a:srgbClr val="003366"/>
                </a:solidFill>
              </a:rPr>
              <a:t>always</a:t>
            </a:r>
            <a:r>
              <a:rPr lang="de-DE" altLang="de-DE" sz="1600" b="1" i="1" dirty="0" smtClean="0">
                <a:solidFill>
                  <a:srgbClr val="003366"/>
                </a:solidFill>
              </a:rPr>
              <a:t> positive)</a:t>
            </a:r>
          </a:p>
        </p:txBody>
      </p:sp>
      <p:sp>
        <p:nvSpPr>
          <p:cNvPr id="56" name="Inhaltsplatzhalter 2"/>
          <p:cNvSpPr txBox="1">
            <a:spLocks/>
          </p:cNvSpPr>
          <p:nvPr/>
        </p:nvSpPr>
        <p:spPr bwMode="auto">
          <a:xfrm>
            <a:off x="6490448" y="3933056"/>
            <a:ext cx="269979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b="1" i="1" dirty="0" smtClean="0">
                <a:solidFill>
                  <a:srgbClr val="003366"/>
                </a:solidFill>
              </a:rPr>
              <a:t>(</a:t>
            </a:r>
            <a:r>
              <a:rPr lang="de-DE" altLang="de-DE" sz="1600" b="1" i="1" dirty="0" err="1" smtClean="0">
                <a:solidFill>
                  <a:srgbClr val="003366"/>
                </a:solidFill>
              </a:rPr>
              <a:t>can</a:t>
            </a:r>
            <a:r>
              <a:rPr lang="de-DE" altLang="de-DE" sz="16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i="1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6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i="1" dirty="0" err="1" smtClean="0">
                <a:solidFill>
                  <a:srgbClr val="003366"/>
                </a:solidFill>
              </a:rPr>
              <a:t>any</a:t>
            </a:r>
            <a:r>
              <a:rPr lang="de-DE" altLang="de-DE" sz="16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i="1" dirty="0" smtClean="0">
                <a:solidFill>
                  <a:srgbClr val="003366"/>
                </a:solidFill>
              </a:rPr>
              <a:t>real </a:t>
            </a:r>
            <a:r>
              <a:rPr lang="de-DE" altLang="de-DE" sz="1600" b="1" i="1" dirty="0" err="1" smtClean="0">
                <a:solidFill>
                  <a:srgbClr val="003366"/>
                </a:solidFill>
              </a:rPr>
              <a:t>number</a:t>
            </a:r>
            <a:r>
              <a:rPr lang="de-DE" altLang="de-DE" sz="1600" b="1" i="1" dirty="0" smtClean="0">
                <a:solidFill>
                  <a:srgbClr val="003366"/>
                </a:solidFill>
              </a:rPr>
              <a:t>)</a:t>
            </a:r>
          </a:p>
        </p:txBody>
      </p:sp>
      <p:pic>
        <p:nvPicPr>
          <p:cNvPr id="3" name="Grafik 2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0145" y="5945847"/>
            <a:ext cx="6120794" cy="29146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1907704" y="6309320"/>
            <a:ext cx="784887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err="1" smtClean="0">
                <a:solidFill>
                  <a:srgbClr val="003366"/>
                </a:solidFill>
              </a:rPr>
              <a:t>Left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side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expected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value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logit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.</a:t>
            </a:r>
            <a:endParaRPr lang="de-DE" altLang="de-DE" sz="2000" b="1" i="1" dirty="0" smtClean="0">
              <a:solidFill>
                <a:srgbClr val="003366"/>
              </a:solidFill>
            </a:endParaRPr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5292080" y="980728"/>
            <a:ext cx="367240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050" i="1" dirty="0" smtClean="0">
                <a:solidFill>
                  <a:srgbClr val="003366"/>
                </a:solidFill>
              </a:rPr>
              <a:t>(</a:t>
            </a:r>
            <a:r>
              <a:rPr lang="de-DE" altLang="de-DE" sz="1050" i="1" dirty="0" err="1" smtClean="0">
                <a:solidFill>
                  <a:srgbClr val="003366"/>
                </a:solidFill>
              </a:rPr>
              <a:t>probabilities</a:t>
            </a:r>
            <a:r>
              <a:rPr lang="de-DE" altLang="de-DE" sz="105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050" i="1" dirty="0" err="1" smtClean="0">
                <a:solidFill>
                  <a:srgbClr val="003366"/>
                </a:solidFill>
              </a:rPr>
              <a:t>below</a:t>
            </a:r>
            <a:r>
              <a:rPr lang="de-DE" altLang="de-DE" sz="1050" i="1" dirty="0" smtClean="0">
                <a:solidFill>
                  <a:srgbClr val="003366"/>
                </a:solidFill>
              </a:rPr>
              <a:t> do not </a:t>
            </a:r>
            <a:r>
              <a:rPr lang="de-DE" altLang="de-DE" sz="1050" i="1" dirty="0" err="1" smtClean="0">
                <a:solidFill>
                  <a:srgbClr val="003366"/>
                </a:solidFill>
              </a:rPr>
              <a:t>correspond</a:t>
            </a:r>
            <a:r>
              <a:rPr lang="de-DE" altLang="de-DE" sz="105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050" i="1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05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050" i="1" dirty="0" err="1" smtClean="0">
                <a:solidFill>
                  <a:srgbClr val="003366"/>
                </a:solidFill>
              </a:rPr>
              <a:t>probabilities</a:t>
            </a:r>
            <a:r>
              <a:rPr lang="de-DE" altLang="de-DE" sz="1050" i="1" dirty="0" smtClean="0">
                <a:solidFill>
                  <a:srgbClr val="003366"/>
                </a:solidFill>
              </a:rPr>
              <a:t> in a </a:t>
            </a:r>
            <a:br>
              <a:rPr lang="de-DE" altLang="de-DE" sz="1050" i="1" dirty="0" smtClean="0">
                <a:solidFill>
                  <a:srgbClr val="003366"/>
                </a:solidFill>
              </a:rPr>
            </a:br>
            <a:r>
              <a:rPr lang="de-DE" altLang="de-DE" sz="1050" i="1" dirty="0" smtClean="0">
                <a:solidFill>
                  <a:srgbClr val="003366"/>
                </a:solidFill>
              </a:rPr>
              <a:t>real </a:t>
            </a:r>
            <a:r>
              <a:rPr lang="de-DE" altLang="de-DE" sz="1050" i="1" dirty="0" err="1" smtClean="0">
                <a:solidFill>
                  <a:srgbClr val="003366"/>
                </a:solidFill>
              </a:rPr>
              <a:t>poker</a:t>
            </a:r>
            <a:r>
              <a:rPr lang="de-DE" altLang="de-DE" sz="1050" i="1" dirty="0" smtClean="0">
                <a:solidFill>
                  <a:srgbClr val="003366"/>
                </a:solidFill>
              </a:rPr>
              <a:t>/Texas </a:t>
            </a:r>
            <a:r>
              <a:rPr lang="de-DE" altLang="de-DE" sz="1050" i="1" dirty="0" err="1" smtClean="0">
                <a:solidFill>
                  <a:srgbClr val="003366"/>
                </a:solidFill>
              </a:rPr>
              <a:t>Hold‘em</a:t>
            </a:r>
            <a:r>
              <a:rPr lang="de-DE" altLang="de-DE" sz="105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050" i="1" dirty="0" err="1" smtClean="0">
                <a:solidFill>
                  <a:srgbClr val="003366"/>
                </a:solidFill>
              </a:rPr>
              <a:t>game</a:t>
            </a:r>
            <a:r>
              <a:rPr lang="de-DE" altLang="de-DE" sz="1050" i="1" dirty="0" smtClean="0">
                <a:solidFill>
                  <a:srgbClr val="003366"/>
                </a:solidFill>
              </a:rPr>
              <a:t>, </a:t>
            </a:r>
            <a:r>
              <a:rPr lang="de-DE" altLang="de-DE" sz="1050" i="1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05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050" i="1" dirty="0" err="1" smtClean="0">
                <a:solidFill>
                  <a:srgbClr val="003366"/>
                </a:solidFill>
              </a:rPr>
              <a:t>illustratory</a:t>
            </a:r>
            <a:r>
              <a:rPr lang="de-DE" altLang="de-DE" sz="105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050" i="1" dirty="0" err="1" smtClean="0">
                <a:solidFill>
                  <a:srgbClr val="003366"/>
                </a:solidFill>
              </a:rPr>
              <a:t>purposes</a:t>
            </a:r>
            <a:r>
              <a:rPr lang="de-DE" altLang="de-DE" sz="1050" i="1" dirty="0" smtClean="0">
                <a:solidFill>
                  <a:srgbClr val="00336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978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27" grpId="0"/>
      <p:bldP spid="29" grpId="0"/>
      <p:bldP spid="30" grpId="0"/>
      <p:bldP spid="36" grpId="0"/>
      <p:bldP spid="37" grpId="0"/>
      <p:bldP spid="40" grpId="0"/>
      <p:bldP spid="41" grpId="0"/>
      <p:bldP spid="42" grpId="0"/>
      <p:bldP spid="47" grpId="0"/>
      <p:bldP spid="50" grpId="0"/>
      <p:bldP spid="54" grpId="0"/>
      <p:bldP spid="55" grpId="0"/>
      <p:bldP spid="56" grpId="0"/>
      <p:bldP spid="28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620018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200" dirty="0" smtClean="0"/>
              <a:t>Fitting a </a:t>
            </a:r>
            <a:r>
              <a:rPr lang="de-DE" altLang="de-DE" sz="3200" dirty="0" err="1" smtClean="0"/>
              <a:t>generalized</a:t>
            </a:r>
            <a:r>
              <a:rPr lang="de-DE" altLang="de-DE" sz="3200" dirty="0" smtClean="0"/>
              <a:t> linear </a:t>
            </a:r>
            <a:r>
              <a:rPr lang="de-DE" altLang="de-DE" sz="3200" dirty="0" err="1" smtClean="0"/>
              <a:t>model</a:t>
            </a:r>
            <a:endParaRPr lang="de-DE" altLang="de-DE" sz="3200" dirty="0" smtClean="0"/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467544" y="1196752"/>
            <a:ext cx="720080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glm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p~Gender,data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=UCB)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467544" y="1520788"/>
            <a:ext cx="252028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summary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UCB.glm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3" name="Inhaltsplatzhalter 2"/>
          <p:cNvSpPr txBox="1">
            <a:spLocks/>
          </p:cNvSpPr>
          <p:nvPr/>
        </p:nvSpPr>
        <p:spPr bwMode="auto">
          <a:xfrm>
            <a:off x="3779912" y="1124744"/>
            <a:ext cx="4640813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fits</a:t>
            </a:r>
            <a:r>
              <a:rPr lang="de-DE" altLang="de-DE" sz="2000" dirty="0" smtClean="0">
                <a:solidFill>
                  <a:srgbClr val="003366"/>
                </a:solidFill>
              </a:rPr>
              <a:t> a linear link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standard</a:t>
            </a:r>
            <a:r>
              <a:rPr lang="de-DE" altLang="de-DE" sz="2000" dirty="0" smtClean="0">
                <a:solidFill>
                  <a:srgbClr val="003366"/>
                </a:solidFill>
              </a:rPr>
              <a:t>,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caution</a:t>
            </a:r>
            <a:r>
              <a:rPr lang="de-DE" altLang="de-DE" sz="2000" dirty="0" smtClean="0">
                <a:solidFill>
                  <a:srgbClr val="003366"/>
                </a:solidFill>
              </a:rPr>
              <a:t>!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54" name="Inhaltsplatzhalter 2"/>
          <p:cNvSpPr txBox="1">
            <a:spLocks/>
          </p:cNvSpPr>
          <p:nvPr/>
        </p:nvSpPr>
        <p:spPr bwMode="auto">
          <a:xfrm>
            <a:off x="780874" y="5760415"/>
            <a:ext cx="7746317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Specify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link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function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parameter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family</a:t>
            </a:r>
            <a:r>
              <a:rPr lang="de-DE" altLang="de-DE" sz="2000" b="1" dirty="0" smtClean="0">
                <a:latin typeface="Miriam Fixed" pitchFamily="49" charset="-79"/>
                <a:cs typeface="Miriam Fixed" pitchFamily="49" charset="-79"/>
              </a:rPr>
              <a:t>=…(link=…)</a:t>
            </a:r>
            <a:endParaRPr lang="de-DE" altLang="de-DE" sz="20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5" name="Inhaltsplatzhalter 2"/>
          <p:cNvSpPr txBox="1">
            <a:spLocks/>
          </p:cNvSpPr>
          <p:nvPr/>
        </p:nvSpPr>
        <p:spPr bwMode="auto">
          <a:xfrm>
            <a:off x="606310" y="6093296"/>
            <a:ext cx="767982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glm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p~Gender,data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=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UCB,family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=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binomial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(link=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"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logit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"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),…)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6" name="Inhaltsplatzhalter 2"/>
          <p:cNvSpPr txBox="1">
            <a:spLocks/>
          </p:cNvSpPr>
          <p:nvPr/>
        </p:nvSpPr>
        <p:spPr bwMode="auto">
          <a:xfrm>
            <a:off x="780874" y="6381328"/>
            <a:ext cx="7746317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does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logistic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regression</a:t>
            </a:r>
            <a:r>
              <a:rPr lang="de-DE" altLang="de-DE" sz="2000" dirty="0" smtClean="0">
                <a:solidFill>
                  <a:srgbClr val="003366"/>
                </a:solidFill>
              </a:rPr>
              <a:t> = GLM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logit</a:t>
            </a:r>
            <a:r>
              <a:rPr lang="de-DE" altLang="de-DE" sz="2000" dirty="0" smtClean="0">
                <a:solidFill>
                  <a:srgbClr val="003366"/>
                </a:solidFill>
              </a:rPr>
              <a:t> link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function</a:t>
            </a:r>
            <a:endParaRPr lang="de-DE" altLang="de-DE" sz="20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52837"/>
            <a:ext cx="5400600" cy="298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Inhaltsplatzhalter 2"/>
          <p:cNvSpPr txBox="1">
            <a:spLocks/>
          </p:cNvSpPr>
          <p:nvPr/>
        </p:nvSpPr>
        <p:spPr bwMode="auto">
          <a:xfrm>
            <a:off x="4860032" y="1556792"/>
            <a:ext cx="342610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b="1" dirty="0" smtClean="0">
                <a:solidFill>
                  <a:srgbClr val="003366"/>
                </a:solidFill>
              </a:rPr>
              <a:t>residual </a:t>
            </a:r>
            <a:r>
              <a:rPr lang="de-DE" altLang="de-DE" sz="1400" b="1" dirty="0" err="1" smtClean="0">
                <a:solidFill>
                  <a:srgbClr val="003366"/>
                </a:solidFill>
              </a:rPr>
              <a:t>quartiles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(=RSS </a:t>
            </a:r>
            <a:r>
              <a:rPr lang="de-DE" altLang="de-DE" sz="1400" b="1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link)</a:t>
            </a:r>
            <a:endParaRPr lang="de-DE" altLang="de-DE" sz="1400" b="1" i="1" dirty="0" smtClean="0">
              <a:solidFill>
                <a:srgbClr val="003366"/>
              </a:solidFill>
            </a:endParaRPr>
          </a:p>
        </p:txBody>
      </p:sp>
      <p:cxnSp>
        <p:nvCxnSpPr>
          <p:cNvPr id="58" name="Gerade Verbindung mit Pfeil 57"/>
          <p:cNvCxnSpPr>
            <a:stCxn id="57" idx="1"/>
          </p:cNvCxnSpPr>
          <p:nvPr/>
        </p:nvCxnSpPr>
        <p:spPr>
          <a:xfrm flipH="1">
            <a:off x="3203848" y="1736812"/>
            <a:ext cx="1656184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Inhaltsplatzhalter 2"/>
          <p:cNvSpPr txBox="1">
            <a:spLocks/>
          </p:cNvSpPr>
          <p:nvPr/>
        </p:nvSpPr>
        <p:spPr bwMode="auto">
          <a:xfrm>
            <a:off x="5220072" y="1772816"/>
            <a:ext cx="259228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dirty="0" err="1" smtClean="0">
                <a:solidFill>
                  <a:srgbClr val="003366"/>
                </a:solidFill>
              </a:rPr>
              <a:t>look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skewness</a:t>
            </a:r>
            <a:r>
              <a:rPr lang="de-DE" altLang="de-DE" sz="1400" dirty="0" smtClean="0">
                <a:solidFill>
                  <a:srgbClr val="003366"/>
                </a:solidFill>
              </a:rPr>
              <a:t> &amp;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outliers</a:t>
            </a:r>
            <a:endParaRPr lang="de-DE" altLang="de-DE" sz="1400" b="1" i="1" dirty="0" smtClean="0">
              <a:solidFill>
                <a:srgbClr val="003366"/>
              </a:solidFill>
            </a:endParaRPr>
          </a:p>
        </p:txBody>
      </p:sp>
      <p:sp>
        <p:nvSpPr>
          <p:cNvPr id="60" name="Inhaltsplatzhalter 2"/>
          <p:cNvSpPr txBox="1">
            <a:spLocks/>
          </p:cNvSpPr>
          <p:nvPr/>
        </p:nvSpPr>
        <p:spPr bwMode="auto">
          <a:xfrm>
            <a:off x="5724128" y="2158128"/>
            <a:ext cx="275441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b="1" dirty="0" err="1" smtClean="0">
                <a:solidFill>
                  <a:srgbClr val="003366"/>
                </a:solidFill>
              </a:rPr>
              <a:t>Coefficient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b="1" dirty="0" err="1" smtClean="0">
                <a:solidFill>
                  <a:srgbClr val="003366"/>
                </a:solidFill>
              </a:rPr>
              <a:t>estimate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&amp; </a:t>
            </a:r>
            <a:r>
              <a:rPr lang="de-DE" altLang="de-DE" sz="1400" b="1" dirty="0" err="1" smtClean="0">
                <a:solidFill>
                  <a:srgbClr val="003366"/>
                </a:solidFill>
              </a:rPr>
              <a:t>st</a:t>
            </a:r>
            <a:r>
              <a:rPr lang="de-DE" altLang="de-DE" sz="1400" b="1" dirty="0" err="1" smtClean="0">
                <a:solidFill>
                  <a:srgbClr val="003366"/>
                </a:solidFill>
              </a:rPr>
              <a:t>.error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/>
            </a:r>
            <a:br>
              <a:rPr lang="de-DE" altLang="de-DE" sz="1400" b="1" dirty="0" smtClean="0">
                <a:solidFill>
                  <a:srgbClr val="003366"/>
                </a:solidFill>
              </a:rPr>
            </a:br>
            <a:r>
              <a:rPr lang="de-DE" altLang="de-DE" sz="1400" b="1" dirty="0" err="1" smtClean="0">
                <a:solidFill>
                  <a:srgbClr val="003366"/>
                </a:solidFill>
              </a:rPr>
              <a:t>Coefficient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b="1" dirty="0" err="1" smtClean="0">
                <a:solidFill>
                  <a:srgbClr val="003366"/>
                </a:solidFill>
              </a:rPr>
              <a:t>statistic</a:t>
            </a:r>
            <a:r>
              <a:rPr lang="de-DE" altLang="de-DE" sz="1400" b="1" dirty="0">
                <a:solidFill>
                  <a:srgbClr val="003366"/>
                </a:solidFill>
              </a:rPr>
              <a:t> 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&amp;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p-</a:t>
            </a:r>
            <a:r>
              <a:rPr lang="de-DE" altLang="de-DE" sz="1400" b="1" dirty="0" err="1" smtClean="0">
                <a:solidFill>
                  <a:srgbClr val="003366"/>
                </a:solidFill>
              </a:rPr>
              <a:t>value</a:t>
            </a:r>
            <a:endParaRPr lang="de-DE" altLang="de-DE" sz="1400" b="1" i="1" dirty="0" smtClean="0">
              <a:solidFill>
                <a:srgbClr val="003366"/>
              </a:solidFill>
            </a:endParaRPr>
          </a:p>
        </p:txBody>
      </p:sp>
      <p:sp>
        <p:nvSpPr>
          <p:cNvPr id="61" name="Inhaltsplatzhalter 2"/>
          <p:cNvSpPr txBox="1">
            <a:spLocks/>
          </p:cNvSpPr>
          <p:nvPr/>
        </p:nvSpPr>
        <p:spPr bwMode="auto">
          <a:xfrm>
            <a:off x="6156176" y="2617456"/>
            <a:ext cx="259228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dirty="0" smtClean="0">
                <a:solidFill>
                  <a:srgbClr val="003366"/>
                </a:solidFill>
              </a:rPr>
              <a:t>Null =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coefficient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zero</a:t>
            </a:r>
            <a:endParaRPr lang="de-DE" altLang="de-DE" sz="1400" b="1" i="1" dirty="0" smtClean="0">
              <a:solidFill>
                <a:srgbClr val="003366"/>
              </a:solidFill>
            </a:endParaRPr>
          </a:p>
        </p:txBody>
      </p:sp>
      <p:cxnSp>
        <p:nvCxnSpPr>
          <p:cNvPr id="62" name="Gerade Verbindung mit Pfeil 61"/>
          <p:cNvCxnSpPr/>
          <p:nvPr/>
        </p:nvCxnSpPr>
        <p:spPr>
          <a:xfrm flipH="1">
            <a:off x="3923928" y="2456892"/>
            <a:ext cx="1764196" cy="2520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 flipH="1">
            <a:off x="2987824" y="3302674"/>
            <a:ext cx="3056055" cy="729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Inhaltsplatzhalter 2"/>
          <p:cNvSpPr txBox="1">
            <a:spLocks/>
          </p:cNvSpPr>
          <p:nvPr/>
        </p:nvSpPr>
        <p:spPr bwMode="auto">
          <a:xfrm>
            <a:off x="6038903" y="3068960"/>
            <a:ext cx="2232248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b="1" dirty="0" err="1" smtClean="0">
                <a:solidFill>
                  <a:srgbClr val="003366"/>
                </a:solidFill>
              </a:rPr>
              <a:t>Deviances</a:t>
            </a:r>
            <a:endParaRPr lang="de-DE" altLang="de-DE" sz="1400" b="1" i="1" dirty="0" smtClean="0">
              <a:solidFill>
                <a:srgbClr val="003366"/>
              </a:solidFill>
            </a:endParaRPr>
          </a:p>
        </p:txBody>
      </p:sp>
      <p:sp>
        <p:nvSpPr>
          <p:cNvPr id="65" name="Inhaltsplatzhalter 2"/>
          <p:cNvSpPr txBox="1">
            <a:spLocks/>
          </p:cNvSpPr>
          <p:nvPr/>
        </p:nvSpPr>
        <p:spPr bwMode="auto">
          <a:xfrm>
            <a:off x="3932981" y="4610572"/>
            <a:ext cx="2808312" cy="285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b="1" dirty="0" err="1" smtClean="0">
                <a:solidFill>
                  <a:srgbClr val="003366"/>
                </a:solidFill>
              </a:rPr>
              <a:t>Akaike‘s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Information </a:t>
            </a:r>
            <a:r>
              <a:rPr lang="de-DE" altLang="de-DE" sz="1400" b="1" dirty="0" err="1" smtClean="0">
                <a:solidFill>
                  <a:srgbClr val="003366"/>
                </a:solidFill>
              </a:rPr>
              <a:t>Criterion</a:t>
            </a:r>
            <a:endParaRPr lang="de-DE" altLang="de-DE" sz="1400" b="1" i="1" dirty="0" smtClean="0">
              <a:solidFill>
                <a:srgbClr val="003366"/>
              </a:solidFill>
            </a:endParaRPr>
          </a:p>
        </p:txBody>
      </p:sp>
      <p:sp>
        <p:nvSpPr>
          <p:cNvPr id="66" name="Inhaltsplatzhalter 2"/>
          <p:cNvSpPr txBox="1">
            <a:spLocks/>
          </p:cNvSpPr>
          <p:nvPr/>
        </p:nvSpPr>
        <p:spPr bwMode="auto">
          <a:xfrm>
            <a:off x="1043608" y="4869160"/>
            <a:ext cx="2520280" cy="285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b="1" dirty="0" smtClean="0">
                <a:solidFill>
                  <a:srgbClr val="003366"/>
                </a:solidFill>
              </a:rPr>
              <a:t>(</a:t>
            </a:r>
            <a:r>
              <a:rPr lang="de-DE" altLang="de-DE" sz="1400" b="1" dirty="0" err="1" smtClean="0">
                <a:solidFill>
                  <a:srgbClr val="003366"/>
                </a:solidFill>
              </a:rPr>
              <a:t>number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b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ML-</a:t>
            </a:r>
            <a:r>
              <a:rPr lang="de-DE" altLang="de-DE" sz="1400" b="1" dirty="0" err="1" smtClean="0">
                <a:solidFill>
                  <a:srgbClr val="003366"/>
                </a:solidFill>
              </a:rPr>
              <a:t>iterations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)</a:t>
            </a:r>
            <a:endParaRPr lang="de-DE" altLang="de-DE" sz="1400" b="1" i="1" dirty="0" smtClean="0">
              <a:solidFill>
                <a:srgbClr val="003366"/>
              </a:solidFill>
            </a:endParaRPr>
          </a:p>
        </p:txBody>
      </p:sp>
      <p:sp>
        <p:nvSpPr>
          <p:cNvPr id="67" name="Inhaltsplatzhalter 2"/>
          <p:cNvSpPr txBox="1">
            <a:spLocks/>
          </p:cNvSpPr>
          <p:nvPr/>
        </p:nvSpPr>
        <p:spPr bwMode="auto">
          <a:xfrm>
            <a:off x="1074155" y="5391322"/>
            <a:ext cx="7746317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Something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seems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wrong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here</a:t>
            </a:r>
            <a:r>
              <a:rPr lang="de-DE" altLang="de-DE" sz="2000" dirty="0" smtClean="0">
                <a:solidFill>
                  <a:srgbClr val="003366"/>
                </a:solidFill>
              </a:rPr>
              <a:t>…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ideas</a:t>
            </a:r>
            <a:r>
              <a:rPr lang="de-DE" altLang="de-DE" sz="2000" dirty="0" smtClean="0">
                <a:solidFill>
                  <a:srgbClr val="003366"/>
                </a:solidFill>
              </a:rPr>
              <a:t>?</a:t>
            </a:r>
            <a:endParaRPr lang="de-DE" altLang="de-DE" sz="20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cxnSp>
        <p:nvCxnSpPr>
          <p:cNvPr id="21" name="Gerade Verbindung mit Pfeil 20"/>
          <p:cNvCxnSpPr>
            <a:stCxn id="65" idx="1"/>
          </p:cNvCxnSpPr>
          <p:nvPr/>
        </p:nvCxnSpPr>
        <p:spPr>
          <a:xfrm flipH="1" flipV="1">
            <a:off x="1763688" y="4509121"/>
            <a:ext cx="2169293" cy="244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4302074" y="5048972"/>
            <a:ext cx="41764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i="1" dirty="0" err="1" smtClean="0">
                <a:solidFill>
                  <a:srgbClr val="003366"/>
                </a:solidFill>
              </a:rPr>
              <a:t>lower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AIC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indicates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better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explanatory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strength</a:t>
            </a:r>
            <a:endParaRPr lang="de-DE" altLang="de-DE" sz="1400" b="1" i="1" dirty="0" smtClean="0">
              <a:solidFill>
                <a:srgbClr val="003366"/>
              </a:solidFill>
            </a:endParaRPr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5862895" y="4841585"/>
            <a:ext cx="2885569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200" dirty="0" smtClean="0">
                <a:solidFill>
                  <a:srgbClr val="003366"/>
                </a:solidFill>
              </a:rPr>
              <a:t>(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trades</a:t>
            </a:r>
            <a:r>
              <a:rPr lang="de-DE" altLang="de-DE" sz="1200" dirty="0" smtClean="0">
                <a:solidFill>
                  <a:srgbClr val="003366"/>
                </a:solidFill>
              </a:rPr>
              <a:t> off 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error</a:t>
            </a:r>
            <a:r>
              <a:rPr lang="de-DE" altLang="de-DE" sz="1200" dirty="0" smtClean="0">
                <a:solidFill>
                  <a:srgbClr val="003366"/>
                </a:solidFill>
              </a:rPr>
              <a:t> 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200" dirty="0" smtClean="0">
                <a:solidFill>
                  <a:srgbClr val="003366"/>
                </a:solidFill>
              </a:rPr>
              <a:t> 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1200" dirty="0" smtClean="0">
                <a:solidFill>
                  <a:srgbClr val="003366"/>
                </a:solidFill>
              </a:rPr>
              <a:t> 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complexity</a:t>
            </a:r>
            <a:r>
              <a:rPr lang="de-DE" altLang="de-DE" sz="1200" dirty="0" smtClean="0">
                <a:solidFill>
                  <a:srgbClr val="003366"/>
                </a:solidFill>
              </a:rPr>
              <a:t>)</a:t>
            </a:r>
            <a:endParaRPr lang="de-DE" altLang="de-DE" sz="1200" b="1" i="1" dirty="0" smtClean="0">
              <a:solidFill>
                <a:srgbClr val="003366"/>
              </a:solidFill>
            </a:endParaRPr>
          </a:p>
        </p:txBody>
      </p:sp>
      <p:pic>
        <p:nvPicPr>
          <p:cNvPr id="6" name="Grafik 5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73228" y="4916862"/>
            <a:ext cx="1685863" cy="15926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7095" y="3284984"/>
            <a:ext cx="1145345" cy="32724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71259" y="3658492"/>
            <a:ext cx="1145568" cy="32730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2" name="Inhaltsplatzhalter 2"/>
          <p:cNvSpPr txBox="1">
            <a:spLocks/>
          </p:cNvSpPr>
          <p:nvPr/>
        </p:nvSpPr>
        <p:spPr bwMode="auto">
          <a:xfrm>
            <a:off x="5796136" y="4005064"/>
            <a:ext cx="41764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b="1" i="1" dirty="0" smtClean="0">
                <a:solidFill>
                  <a:srgbClr val="003366"/>
                </a:solidFill>
              </a:rPr>
              <a:t>Residual </a:t>
            </a:r>
            <a:r>
              <a:rPr lang="de-DE" altLang="de-DE" sz="1400" b="1" i="1" dirty="0" err="1" smtClean="0">
                <a:solidFill>
                  <a:srgbClr val="003366"/>
                </a:solidFill>
              </a:rPr>
              <a:t>deviance</a:t>
            </a:r>
            <a:r>
              <a:rPr lang="de-DE" altLang="de-DE" sz="14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b="1" i="1" dirty="0" err="1" smtClean="0">
                <a:solidFill>
                  <a:srgbClr val="003366"/>
                </a:solidFill>
              </a:rPr>
              <a:t>should</a:t>
            </a:r>
            <a:r>
              <a:rPr lang="de-DE" altLang="de-DE" sz="14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b="1" i="1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4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b="1" i="1" dirty="0" err="1" smtClean="0">
                <a:solidFill>
                  <a:srgbClr val="003366"/>
                </a:solidFill>
              </a:rPr>
              <a:t>distinct</a:t>
            </a:r>
            <a:r>
              <a:rPr lang="de-DE" altLang="de-DE" sz="14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b="1" i="1" dirty="0" smtClean="0">
                <a:solidFill>
                  <a:srgbClr val="003366"/>
                </a:solidFill>
              </a:rPr>
              <a:t/>
            </a:r>
            <a:br>
              <a:rPr lang="de-DE" altLang="de-DE" sz="1400" b="1" i="1" dirty="0" smtClean="0">
                <a:solidFill>
                  <a:srgbClr val="003366"/>
                </a:solidFill>
              </a:rPr>
            </a:br>
            <a:r>
              <a:rPr lang="de-DE" altLang="de-DE" sz="1400" b="1" i="1" dirty="0" err="1" smtClean="0">
                <a:solidFill>
                  <a:srgbClr val="003366"/>
                </a:solidFill>
              </a:rPr>
              <a:t>from</a:t>
            </a:r>
            <a:r>
              <a:rPr lang="de-DE" altLang="de-DE" sz="14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b="1" i="1" dirty="0" smtClean="0">
                <a:solidFill>
                  <a:srgbClr val="003366"/>
                </a:solidFill>
              </a:rPr>
              <a:t>Null </a:t>
            </a:r>
            <a:r>
              <a:rPr lang="de-DE" altLang="de-DE" sz="1400" b="1" i="1" dirty="0" err="1" smtClean="0">
                <a:solidFill>
                  <a:srgbClr val="003366"/>
                </a:solidFill>
              </a:rPr>
              <a:t>deviance</a:t>
            </a:r>
            <a:r>
              <a:rPr lang="de-DE" altLang="de-DE" sz="1400" b="1" i="1" dirty="0" smtClean="0">
                <a:solidFill>
                  <a:srgbClr val="003366"/>
                </a:solidFill>
              </a:rPr>
              <a:t> in a „</a:t>
            </a:r>
            <a:r>
              <a:rPr lang="de-DE" altLang="de-DE" sz="1400" b="1" i="1" dirty="0" err="1" smtClean="0">
                <a:solidFill>
                  <a:srgbClr val="003366"/>
                </a:solidFill>
              </a:rPr>
              <a:t>good</a:t>
            </a:r>
            <a:r>
              <a:rPr lang="de-DE" altLang="de-DE" sz="1400" b="1" i="1" dirty="0" smtClean="0">
                <a:solidFill>
                  <a:srgbClr val="003366"/>
                </a:solidFill>
              </a:rPr>
              <a:t>“ </a:t>
            </a:r>
            <a:r>
              <a:rPr lang="de-DE" altLang="de-DE" sz="1400" b="1" i="1" dirty="0" err="1" smtClean="0">
                <a:solidFill>
                  <a:srgbClr val="003366"/>
                </a:solidFill>
              </a:rPr>
              <a:t>model</a:t>
            </a:r>
            <a:endParaRPr lang="de-DE" altLang="de-DE" sz="1400" b="1" i="1" dirty="0" smtClean="0">
              <a:solidFill>
                <a:srgbClr val="003366"/>
              </a:solidFill>
            </a:endParaRPr>
          </a:p>
        </p:txBody>
      </p:sp>
      <p:sp>
        <p:nvSpPr>
          <p:cNvPr id="43" name="Inhaltsplatzhalter 2"/>
          <p:cNvSpPr txBox="1">
            <a:spLocks/>
          </p:cNvSpPr>
          <p:nvPr/>
        </p:nvSpPr>
        <p:spPr bwMode="auto">
          <a:xfrm>
            <a:off x="6281417" y="3303090"/>
            <a:ext cx="157579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200" dirty="0" smtClean="0">
                <a:solidFill>
                  <a:srgbClr val="003366"/>
                </a:solidFill>
              </a:rPr>
              <a:t>Null 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deviance</a:t>
            </a:r>
            <a:r>
              <a:rPr lang="de-DE" altLang="de-DE" sz="1200" dirty="0" smtClean="0">
                <a:solidFill>
                  <a:srgbClr val="003366"/>
                </a:solidFill>
              </a:rPr>
              <a:t>=</a:t>
            </a:r>
            <a:endParaRPr lang="de-DE" altLang="de-DE" sz="1200" b="1" i="1" dirty="0" smtClean="0">
              <a:solidFill>
                <a:srgbClr val="003366"/>
              </a:solidFill>
            </a:endParaRPr>
          </a:p>
        </p:txBody>
      </p:sp>
      <p:sp>
        <p:nvSpPr>
          <p:cNvPr id="44" name="Inhaltsplatzhalter 2"/>
          <p:cNvSpPr txBox="1">
            <a:spLocks/>
          </p:cNvSpPr>
          <p:nvPr/>
        </p:nvSpPr>
        <p:spPr bwMode="auto">
          <a:xfrm>
            <a:off x="6227515" y="3672183"/>
            <a:ext cx="157579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200" dirty="0" smtClean="0">
                <a:solidFill>
                  <a:srgbClr val="003366"/>
                </a:solidFill>
              </a:rPr>
              <a:t>Res. 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deviance</a:t>
            </a:r>
            <a:r>
              <a:rPr lang="de-DE" altLang="de-DE" sz="1200" dirty="0" smtClean="0">
                <a:solidFill>
                  <a:srgbClr val="003366"/>
                </a:solidFill>
              </a:rPr>
              <a:t>=</a:t>
            </a:r>
            <a:endParaRPr lang="de-DE" altLang="de-DE" sz="1200" b="1" i="1" dirty="0" smtClean="0">
              <a:solidFill>
                <a:srgbClr val="003366"/>
              </a:solidFill>
            </a:endParaRPr>
          </a:p>
        </p:txBody>
      </p:sp>
      <p:sp>
        <p:nvSpPr>
          <p:cNvPr id="48" name="Inhaltsplatzhalter 2"/>
          <p:cNvSpPr txBox="1">
            <a:spLocks/>
          </p:cNvSpPr>
          <p:nvPr/>
        </p:nvSpPr>
        <p:spPr bwMode="auto">
          <a:xfrm>
            <a:off x="6588224" y="4482065"/>
            <a:ext cx="2793038" cy="234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200" b="1" dirty="0" smtClean="0">
                <a:solidFill>
                  <a:srgbClr val="003366"/>
                </a:solidFill>
              </a:rPr>
              <a:t>(0Dev – </a:t>
            </a:r>
            <a:r>
              <a:rPr lang="de-DE" altLang="de-DE" sz="1200" b="1" dirty="0" err="1" smtClean="0">
                <a:solidFill>
                  <a:srgbClr val="003366"/>
                </a:solidFill>
              </a:rPr>
              <a:t>Rdev</a:t>
            </a:r>
            <a:r>
              <a:rPr lang="de-DE" altLang="de-DE" sz="12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200" b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200" b="1" dirty="0" smtClean="0">
                <a:solidFill>
                  <a:srgbClr val="003366"/>
                </a:solidFill>
              </a:rPr>
              <a:t> chi² </a:t>
            </a:r>
            <a:r>
              <a:rPr lang="de-DE" altLang="de-DE" sz="1200" b="1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200" b="1" dirty="0" smtClean="0">
                <a:solidFill>
                  <a:srgbClr val="003366"/>
                </a:solidFill>
              </a:rPr>
              <a:t> 10 </a:t>
            </a:r>
            <a:r>
              <a:rPr lang="de-DE" altLang="de-DE" sz="1200" b="1" dirty="0" err="1" smtClean="0">
                <a:solidFill>
                  <a:srgbClr val="003366"/>
                </a:solidFill>
              </a:rPr>
              <a:t>degF</a:t>
            </a:r>
            <a:r>
              <a:rPr lang="de-DE" altLang="de-DE" sz="1200" b="1" dirty="0">
                <a:solidFill>
                  <a:srgbClr val="003366"/>
                </a:solidFill>
              </a:rPr>
              <a:t>)</a:t>
            </a:r>
            <a:endParaRPr lang="de-DE" altLang="de-DE" sz="12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6660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  <p:bldP spid="57" grpId="0"/>
      <p:bldP spid="59" grpId="0"/>
      <p:bldP spid="60" grpId="0"/>
      <p:bldP spid="61" grpId="0"/>
      <p:bldP spid="64" grpId="0"/>
      <p:bldP spid="65" grpId="0"/>
      <p:bldP spid="66" grpId="0"/>
      <p:bldP spid="67" grpId="0"/>
      <p:bldP spid="26" grpId="0"/>
      <p:bldP spid="42" grpId="0"/>
      <p:bldP spid="43" grpId="0"/>
      <p:bldP spid="44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48680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200" dirty="0" smtClean="0"/>
              <a:t>Fitting a </a:t>
            </a:r>
            <a:r>
              <a:rPr lang="de-DE" altLang="de-DE" sz="3200" dirty="0" err="1" smtClean="0"/>
              <a:t>logistic</a:t>
            </a:r>
            <a:r>
              <a:rPr lang="de-DE" altLang="de-DE" sz="3200" dirty="0" smtClean="0"/>
              <a:t> </a:t>
            </a:r>
            <a:r>
              <a:rPr lang="de-DE" altLang="de-DE" sz="3200" dirty="0" err="1" smtClean="0"/>
              <a:t>regression</a:t>
            </a:r>
            <a:r>
              <a:rPr lang="de-DE" altLang="de-DE" sz="3200" dirty="0" smtClean="0"/>
              <a:t> </a:t>
            </a:r>
            <a:r>
              <a:rPr lang="de-DE" altLang="de-DE" sz="3200" dirty="0" err="1" smtClean="0"/>
              <a:t>model</a:t>
            </a:r>
            <a:endParaRPr lang="de-DE" altLang="de-DE" sz="3200" dirty="0" smtClean="0"/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827584" y="1988840"/>
            <a:ext cx="720080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glm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admitted~Gender,data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=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UCB,family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=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binomial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3" name="Inhaltsplatzhalter 2"/>
          <p:cNvSpPr txBox="1">
            <a:spLocks/>
          </p:cNvSpPr>
          <p:nvPr/>
        </p:nvSpPr>
        <p:spPr bwMode="auto">
          <a:xfrm>
            <a:off x="467544" y="1196752"/>
            <a:ext cx="67687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Two</a:t>
            </a:r>
            <a:r>
              <a:rPr lang="de-DE" altLang="de-DE" sz="2000" dirty="0" smtClean="0">
                <a:solidFill>
                  <a:srgbClr val="003366"/>
                </a:solidFill>
              </a:rPr>
              <a:t> different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ways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dirty="0" smtClean="0">
                <a:solidFill>
                  <a:srgbClr val="003366"/>
                </a:solidFill>
              </a:rPr>
              <a:t> fit a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logit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2000" dirty="0" smtClean="0">
                <a:solidFill>
                  <a:srgbClr val="003366"/>
                </a:solidFill>
              </a:rPr>
              <a:t>: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467544" y="1628800"/>
            <a:ext cx="698477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1.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response</a:t>
            </a:r>
            <a:r>
              <a:rPr lang="de-DE" altLang="de-DE" sz="2000" dirty="0" smtClean="0">
                <a:solidFill>
                  <a:srgbClr val="003366"/>
                </a:solidFill>
              </a:rPr>
              <a:t> variable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logical</a:t>
            </a:r>
            <a:r>
              <a:rPr lang="de-DE" altLang="de-DE" sz="20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2000" dirty="0" smtClean="0">
                <a:solidFill>
                  <a:srgbClr val="003366"/>
                </a:solidFill>
              </a:rPr>
              <a:t>(non-aggregate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case</a:t>
            </a:r>
            <a:r>
              <a:rPr lang="de-DE" altLang="de-DE" sz="2000" dirty="0" smtClean="0">
                <a:solidFill>
                  <a:srgbClr val="003366"/>
                </a:solidFill>
              </a:rPr>
              <a:t>)</a:t>
            </a:r>
            <a:endParaRPr lang="de-DE" altLang="de-DE" sz="20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467544" y="2420888"/>
            <a:ext cx="705678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>
                <a:solidFill>
                  <a:srgbClr val="003366"/>
                </a:solidFill>
              </a:rPr>
              <a:t>2</a:t>
            </a:r>
            <a:r>
              <a:rPr lang="de-DE" altLang="de-DE" sz="2000" dirty="0" smtClean="0">
                <a:solidFill>
                  <a:srgbClr val="003366"/>
                </a:solidFill>
              </a:rPr>
              <a:t>.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response</a:t>
            </a:r>
            <a:r>
              <a:rPr lang="de-DE" altLang="de-DE" sz="2000" dirty="0" smtClean="0">
                <a:solidFill>
                  <a:srgbClr val="003366"/>
                </a:solidFill>
              </a:rPr>
              <a:t> variable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aggregate</a:t>
            </a:r>
            <a:r>
              <a:rPr lang="de-DE" altLang="de-DE" sz="2000" dirty="0" smtClean="0">
                <a:solidFill>
                  <a:srgbClr val="003366"/>
                </a:solidFill>
              </a:rPr>
              <a:t> (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2000" dirty="0" smtClean="0">
                <a:solidFill>
                  <a:srgbClr val="003366"/>
                </a:solidFill>
              </a:rPr>
              <a:t> in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UCB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example</a:t>
            </a:r>
            <a:r>
              <a:rPr lang="de-DE" altLang="de-DE" sz="2000" dirty="0" smtClean="0">
                <a:solidFill>
                  <a:srgbClr val="003366"/>
                </a:solidFill>
              </a:rPr>
              <a:t>)</a:t>
            </a:r>
            <a:endParaRPr lang="de-DE" altLang="de-DE" sz="20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827584" y="2780928"/>
            <a:ext cx="842493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glm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p~Gender,data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=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UCB,family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=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binomial,weight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=total)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1043608" y="3140968"/>
            <a:ext cx="698477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needs</a:t>
            </a:r>
            <a:r>
              <a:rPr lang="de-DE" altLang="de-DE" sz="1800" dirty="0" smtClean="0">
                <a:solidFill>
                  <a:srgbClr val="003366"/>
                </a:solidFill>
              </a:rPr>
              <a:t> total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number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successes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parameter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weight</a:t>
            </a:r>
            <a:endParaRPr lang="de-DE" altLang="de-DE" sz="18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01008"/>
            <a:ext cx="4602346" cy="261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5148064" y="3861048"/>
            <a:ext cx="387315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b="1" dirty="0" smtClean="0">
                <a:solidFill>
                  <a:srgbClr val="003366"/>
                </a:solidFill>
              </a:rPr>
              <a:t>Women </a:t>
            </a:r>
            <a:r>
              <a:rPr lang="de-DE" altLang="de-DE" sz="1600" b="1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solidFill>
                  <a:srgbClr val="003366"/>
                </a:solidFill>
              </a:rPr>
              <a:t>more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solidFill>
                  <a:srgbClr val="003366"/>
                </a:solidFill>
              </a:rPr>
              <a:t>likely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solidFill>
                  <a:srgbClr val="003366"/>
                </a:solidFill>
              </a:rPr>
              <a:t>rejected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139952" y="4500067"/>
            <a:ext cx="9001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5667394" y="4149080"/>
            <a:ext cx="387315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The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odds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ratio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women</a:t>
            </a:r>
            <a:r>
              <a:rPr lang="de-DE" altLang="de-DE" sz="1600" dirty="0" smtClean="0">
                <a:solidFill>
                  <a:srgbClr val="003366"/>
                </a:solidFill>
              </a:rPr>
              <a:t>/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men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is</a:t>
            </a:r>
            <a:endParaRPr lang="de-DE" altLang="de-DE" sz="1600" i="1" dirty="0" smtClean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4" name="Grafik 3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8104" y="4501546"/>
            <a:ext cx="3501236" cy="22131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2339752" y="6381328"/>
            <a:ext cx="676875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i="1" dirty="0" smtClean="0">
                <a:solidFill>
                  <a:srgbClr val="003366"/>
                </a:solidFill>
              </a:rPr>
              <a:t>do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remember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what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„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odds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ratio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“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means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,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from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2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slides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ago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?</a:t>
            </a:r>
            <a:endParaRPr lang="de-DE" altLang="de-DE" sz="1800" i="1" dirty="0" smtClean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797152"/>
            <a:ext cx="2213977" cy="1557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8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2" grpId="0"/>
      <p:bldP spid="23" grpId="0"/>
      <p:bldP spid="24" grpId="0"/>
      <p:bldP spid="26" grpId="0"/>
      <p:bldP spid="2" grpId="0" animBg="1"/>
      <p:bldP spid="12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FRANZ20KIRE1LY@QJHCBGOPB6GIFLEA" val="5133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f(x)= \log\left(\frac{x}{1-x}\right)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3"/>
  <p:tag name="PICTUREFILESIZE" val="716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f(x)= x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5"/>
  <p:tag name="PICTUREFILESIZE" val="340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f(x)= \log\left(x\right)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0"/>
  <p:tag name="PICTUREFILESIZE" val="555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f(y_i)\approx  \alpha + \beta_1 x_{i,1}+\dots+ \beta_n x_{i,n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3"/>
  <p:tag name="PICTUREFILESIZE" val="999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p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"/>
  <p:tag name="PICTUREFILESIZE" val="114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\Huge&#10;$\frac{p}{1-p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7"/>
  <p:tag name="PICTUREFILESIZE" val="509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\Huge&#10;$\frac{\phantom{X}\frac{p}{1-p}\phantom{X}}{\frac{q}{1-q}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0"/>
  <p:tag name="PICTUREFILESIZE" val="1016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\Huge&#10;$\log\left(\frac{p}{1-p}\right) - \log\left(\frac{q}{1-q}\right)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8"/>
  <p:tag name="PICTUREFILESIZE" val="254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f(x)=\mbox{logit}(x) = \log x - \log(1-x)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0"/>
  <p:tag name="PICTUREFILESIZE" val="1021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How does this help for binary $y_*$, that is, $y_*=0,1$?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52"/>
  <p:tag name="PICTUREFILESIZE" val="1317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y_i\approx  \alpha + \beta_1 x_{i,1}+\dots+ \beta_n x_{i,n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7"/>
  <p:tag name="PICTUREFILESIZE" val="838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$\mbox{AIC}=-2\log\mathcal{L}+2\;\mbox{degF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7"/>
  <p:tag name="PICTUREFILESIZE" val="784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$$-2\log\frac{\mathcal{L}(\mbox{null model})}{\mathcal{L}(\mbox{saturated})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5"/>
  <p:tag name="PICTUREFILESIZE" val="1372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$$-2\log\frac{\mathcal{L}(\mbox{this model})}{\mathcal{L}(\mbox{saturated})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5"/>
  <p:tag name="PICTUREFILESIZE" val="1414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$\exp(0.61)\cdot(1\pm \exp(0.06))\approx 1.84\pm 0.12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6"/>
  <p:tag name="PICTUREFILESIZE" val="1289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$\exp(1.26)\cdot(1\pm \exp(0.11))\approx 3.53\pm 0.40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6"/>
  <p:tag name="PICTUREFILESIZE" val="129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$\exp(-1.05)\cdot(1\pm \exp(0.26))\approx 0.35\pm 0.08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5"/>
  <p:tag name="PICTUREFILESIZE" val="1399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$\exp(1.05+1.03+1.17)\pm\ldots\approx 25.8\pm \ldots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1"/>
  <p:tag name="PICTUREFILESIZE" val="1128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y_*$ and $x_{*,j}$ are continuous variables in $\mathbb{R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3"/>
  <p:tag name="PICTUREFILESIZE" val="1256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allows continuous transformation of $y_i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9"/>
  <p:tag name="PICTUREFILESIZE" val="1033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allows nominal and ordinal $y_*$ and $x_{*,j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9"/>
  <p:tag name="PICTUREFILESIZE" val="108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f(y_i)\approx  \alpha + \beta_1 x_{i,1}+\dots+ \beta_n x_{i,n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3"/>
  <p:tag name="PICTUREFILESIZE" val="999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{\bf Input:}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1"/>
  <p:tag name="PICTUREFILESIZE" val="184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independent data points $x_1,\dots, x_N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6"/>
  <p:tag name="PICTUREFILESIZE" val="953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dependent data points $y_1,\dots, y_N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5"/>
  <p:tag name="PICTUREFILESIZE" val="9563"/>
</p:tagLst>
</file>

<file path=ppt/theme/theme1.xml><?xml version="1.0" encoding="utf-8"?>
<a:theme xmlns:a="http://schemas.openxmlformats.org/drawingml/2006/main" name="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B4620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1619</Words>
  <Application>Microsoft Office PowerPoint</Application>
  <PresentationFormat>Bildschirmpräsentation (4:3)</PresentationFormat>
  <Paragraphs>213</Paragraphs>
  <Slides>22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Custom Design</vt:lpstr>
      <vt:lpstr>STAT7001 – Computing for Practical Statistics 2015 Lecture 5</vt:lpstr>
      <vt:lpstr>Generalized Linear Models</vt:lpstr>
      <vt:lpstr>What is a Generalized Linear Model?</vt:lpstr>
      <vt:lpstr>Today‘s example: UCB admissions</vt:lpstr>
      <vt:lpstr>Today‘s example: UCB admissions</vt:lpstr>
      <vt:lpstr>Memento Simpson‘s Paradox!</vt:lpstr>
      <vt:lpstr>What are the odds?</vt:lpstr>
      <vt:lpstr>Fitting a generalized linear model</vt:lpstr>
      <vt:lpstr>Fitting a logistic regression model</vt:lpstr>
      <vt:lpstr>Diagnostic Plots</vt:lpstr>
      <vt:lpstr>Refining the GLM</vt:lpstr>
      <vt:lpstr>Interaction terms</vt:lpstr>
      <vt:lpstr>ANOVA for variable selection</vt:lpstr>
      <vt:lpstr>On model fitting</vt:lpstr>
      <vt:lpstr>Interpretation and reporting</vt:lpstr>
      <vt:lpstr>Interpretation of results</vt:lpstr>
      <vt:lpstr>Interpretation: UCB admissions example</vt:lpstr>
      <vt:lpstr>Interpretation: UCB admissions example</vt:lpstr>
      <vt:lpstr>PowerPoint-Präsentation</vt:lpstr>
      <vt:lpstr>After Reading Week: SAS</vt:lpstr>
      <vt:lpstr>Week 5 Learning Objectives</vt:lpstr>
      <vt:lpstr>PowerPoint-Präsentation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Simon Brown</dc:creator>
  <cp:lastModifiedBy>Franz J. Király</cp:lastModifiedBy>
  <cp:revision>506</cp:revision>
  <dcterms:created xsi:type="dcterms:W3CDTF">2005-07-13T12:26:50Z</dcterms:created>
  <dcterms:modified xsi:type="dcterms:W3CDTF">2015-02-09T13:52:56Z</dcterms:modified>
</cp:coreProperties>
</file>