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351" r:id="rId3"/>
    <p:sldId id="413" r:id="rId4"/>
    <p:sldId id="414" r:id="rId5"/>
    <p:sldId id="417" r:id="rId6"/>
    <p:sldId id="416" r:id="rId7"/>
    <p:sldId id="418" r:id="rId8"/>
    <p:sldId id="399" r:id="rId9"/>
    <p:sldId id="400" r:id="rId10"/>
    <p:sldId id="397" r:id="rId11"/>
    <p:sldId id="398" r:id="rId12"/>
    <p:sldId id="411" r:id="rId13"/>
    <p:sldId id="401" r:id="rId14"/>
    <p:sldId id="410" r:id="rId15"/>
    <p:sldId id="395" r:id="rId16"/>
    <p:sldId id="402" r:id="rId17"/>
    <p:sldId id="406" r:id="rId18"/>
    <p:sldId id="403" r:id="rId19"/>
    <p:sldId id="404" r:id="rId20"/>
    <p:sldId id="407" r:id="rId21"/>
    <p:sldId id="408" r:id="rId22"/>
    <p:sldId id="412" r:id="rId23"/>
    <p:sldId id="368" r:id="rId24"/>
    <p:sldId id="343" r:id="rId25"/>
    <p:sldId id="329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 varScale="1">
        <p:scale>
          <a:sx n="78" d="100"/>
          <a:sy n="78" d="100"/>
        </p:scale>
        <p:origin x="-1560" y="-8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10.xml"/><Relationship Id="rId21" Type="http://schemas.openxmlformats.org/officeDocument/2006/relationships/image" Target="../media/image26.png"/><Relationship Id="rId7" Type="http://schemas.openxmlformats.org/officeDocument/2006/relationships/tags" Target="../tags/tag14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9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15" Type="http://schemas.openxmlformats.org/officeDocument/2006/relationships/image" Target="../media/image20.png"/><Relationship Id="rId10" Type="http://schemas.openxmlformats.org/officeDocument/2006/relationships/tags" Target="../tags/tag17.xml"/><Relationship Id="rId19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5" Type="http://schemas.openxmlformats.org/officeDocument/2006/relationships/tags" Target="../tags/tag22.xml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tags" Target="../tags/tag21.xml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27.xml"/><Relationship Id="rId21" Type="http://schemas.openxmlformats.org/officeDocument/2006/relationships/image" Target="../media/image42.png"/><Relationship Id="rId7" Type="http://schemas.openxmlformats.org/officeDocument/2006/relationships/tags" Target="../tags/tag31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tags" Target="../tags/tag2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5" Type="http://schemas.openxmlformats.org/officeDocument/2006/relationships/image" Target="../media/image36.png"/><Relationship Id="rId10" Type="http://schemas.openxmlformats.org/officeDocument/2006/relationships/tags" Target="../tags/tag34.xml"/><Relationship Id="rId19" Type="http://schemas.openxmlformats.org/officeDocument/2006/relationships/image" Target="../media/image40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4392120"/>
            <a:ext cx="9186863" cy="246588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7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Custom Routines</a:t>
            </a:r>
          </a:p>
          <a:p>
            <a:pPr eaLnBrk="1" hangingPunct="1"/>
            <a:r>
              <a:rPr lang="en-GB" altLang="de-DE" sz="4400" dirty="0" smtClean="0"/>
              <a:t>and Numerical Optimization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Custom </a:t>
            </a:r>
            <a:r>
              <a:rPr lang="de-DE" altLang="de-DE" sz="3200" dirty="0" err="1" smtClean="0"/>
              <a:t>Functions</a:t>
            </a:r>
            <a:r>
              <a:rPr lang="de-DE" altLang="de-DE" sz="3200" dirty="0" smtClean="0"/>
              <a:t> in SAS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628800"/>
            <a:ext cx="54006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outlib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sasuser.funcs.test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encapsulate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6156176" y="1628800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stored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outlib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045280" y="2060848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(input1,input2,…);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292080" y="2461867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function‘s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name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619672" y="242088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644008" y="2780928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return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speficies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output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547664" y="27089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outputvar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299695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11560" y="3933056"/>
            <a:ext cx="74888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options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cmplib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libraries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);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11560" y="335699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971600" y="5085184"/>
            <a:ext cx="66247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outputresult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(var1,var2,…);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11560" y="45091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somedata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611560" y="566124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419872" y="45091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someproc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971600" y="53732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971600" y="47971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843808" y="4528576"/>
            <a:ext cx="504056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6660232" y="2060848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specifices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signature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004048" y="4262067"/>
            <a:ext cx="432048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list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libraries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routines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683568" y="6021288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179512" y="6389712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https://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support.sas.com/documentation/onlinedoc/base/91/fcmp.pdf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3923928" y="5414195"/>
            <a:ext cx="504056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custom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1600" dirty="0" smtClean="0">
                <a:solidFill>
                  <a:srgbClr val="003366"/>
                </a:solidFill>
              </a:rPr>
              <a:t> just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built</a:t>
            </a:r>
            <a:r>
              <a:rPr lang="de-DE" altLang="de-DE" sz="1600" dirty="0" smtClean="0">
                <a:solidFill>
                  <a:srgbClr val="003366"/>
                </a:solidFill>
              </a:rPr>
              <a:t>-in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ones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4653736" y="3109939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end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33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  <p:bldP spid="28" grpId="0"/>
      <p:bldP spid="29" grpId="0"/>
      <p:bldP spid="30" grpId="0"/>
      <p:bldP spid="31" grpId="0"/>
      <p:bldP spid="33" grpId="0"/>
      <p:bldP spid="26" grpId="0"/>
      <p:bldP spid="22" grpId="0"/>
      <p:bldP spid="23" grpId="0"/>
      <p:bldP spid="24" grpId="0"/>
      <p:bldP spid="32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SAS </a:t>
            </a:r>
            <a:r>
              <a:rPr lang="de-DE" altLang="de-DE" sz="3200" dirty="0" err="1" smtClean="0"/>
              <a:t>example</a:t>
            </a:r>
            <a:r>
              <a:rPr lang="de-DE" altLang="de-DE" sz="3200" dirty="0" smtClean="0"/>
              <a:t>: </a:t>
            </a:r>
            <a:r>
              <a:rPr lang="de-DE" altLang="de-DE" sz="3200" dirty="0" err="1" smtClean="0"/>
              <a:t>subtraction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340768"/>
            <a:ext cx="65167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outlib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sasuser.funcs.subtract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045280" y="1772816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547664" y="2132856"/>
            <a:ext cx="2269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esult = x-y;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547664" y="242088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return(result);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27089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683568" y="594928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83568" y="3501008"/>
            <a:ext cx="46805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options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cmplib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83568" y="4005064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somedata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043608" y="4293096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x y;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83568" y="299695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43608" y="5013176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datalines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043608" y="5301208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1 2</a:t>
            </a: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043608" y="4653136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z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043608" y="5589240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6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4 …</a:t>
            </a:r>
          </a:p>
        </p:txBody>
      </p:sp>
    </p:spTree>
    <p:extLst>
      <p:ext uri="{BB962C8B-B14F-4D97-AF65-F5344CB8AC3E}">
        <p14:creationId xmlns:p14="http://schemas.microsoft.com/office/powerpoint/2010/main" val="31199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4" grpId="0"/>
      <p:bldP spid="47" grpId="0"/>
      <p:bldP spid="24" grpId="0"/>
      <p:bldP spid="32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SAS </a:t>
            </a:r>
            <a:r>
              <a:rPr lang="de-DE" altLang="de-DE" sz="3200" dirty="0" err="1" smtClean="0"/>
              <a:t>example</a:t>
            </a:r>
            <a:r>
              <a:rPr lang="de-DE" altLang="de-DE" sz="3200" dirty="0" smtClean="0"/>
              <a:t>: </a:t>
            </a:r>
            <a:r>
              <a:rPr lang="de-DE" altLang="de-DE" sz="3200" dirty="0" err="1" smtClean="0"/>
              <a:t>mean</a:t>
            </a:r>
            <a:r>
              <a:rPr lang="de-DE" altLang="de-DE" sz="3200" dirty="0" smtClean="0"/>
              <a:t>, variable </a:t>
            </a:r>
            <a:r>
              <a:rPr lang="de-DE" altLang="de-DE" sz="3200" dirty="0" err="1" smtClean="0"/>
              <a:t>arguments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268760"/>
            <a:ext cx="65167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outlib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sasuser.funcs.mymean</a:t>
            </a:r>
            <a:r>
              <a:rPr lang="de-DE" altLang="de-DE" sz="1800" b="1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045280" y="1700808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[*])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varargs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547664" y="2060848"/>
            <a:ext cx="2269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0;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547664" y="3356992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/dim(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371703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683568" y="63093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83568" y="4509120"/>
            <a:ext cx="44644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options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cmplib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83568" y="494116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somedata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043608" y="5589240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x1 -- x5;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83568" y="4005064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43608" y="5229200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infile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…;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6012160" y="1988840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varargs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arguments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vary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547664" y="2420888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do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1 to dim(</a:t>
            </a:r>
            <a:r>
              <a:rPr lang="en-GB" altLang="de-DE" sz="1800" b="1" smtClean="0">
                <a:latin typeface="Miriam Fixed" pitchFamily="49" charset="-79"/>
                <a:cs typeface="Miriam Fixed" pitchFamily="49" charset="-79"/>
              </a:rPr>
              <a:t>inputvec);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979712" y="2708920"/>
            <a:ext cx="51845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+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];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547664" y="3068960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end;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43608" y="5949280"/>
            <a:ext cx="44644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meanx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(x1,x2,x3,x4,x5); 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724128" y="6350299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alternative: 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1600" dirty="0" smtClean="0">
                <a:solidFill>
                  <a:srgbClr val="003366"/>
                </a:solidFill>
              </a:rPr>
              <a:t> an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array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0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  <p:bldP spid="44" grpId="0"/>
      <p:bldP spid="47" grpId="0"/>
      <p:bldP spid="24" grpId="0"/>
      <p:bldP spid="18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Subroutines</a:t>
            </a:r>
            <a:r>
              <a:rPr lang="de-DE" altLang="de-DE" sz="3200" dirty="0" smtClean="0"/>
              <a:t> in SAS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772816"/>
            <a:ext cx="65167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outlib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sasuser.funcs.test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045280" y="2204864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subroutine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routinename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(input1,input2,…);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3212976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683568" y="6021288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043608" y="4941168"/>
            <a:ext cx="4320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CALL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routinename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(var1,var2,…);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83568" y="4365104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somedata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83568" y="551723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3491880" y="4365104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someproc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1043608" y="522920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467544" y="1268760"/>
            <a:ext cx="81369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subroutine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modifies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explicitly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returning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them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79512" y="6389712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https://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support.sas.com/documentation/onlinedoc/base/91/fcmp.pdf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403648" y="2564904"/>
            <a:ext cx="81369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do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something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input1, input2,…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683568" y="3933056"/>
            <a:ext cx="466251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options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cmplib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sasuser.funcs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683568" y="350100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835696" y="2852936"/>
            <a:ext cx="31683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input1 = input1 + 1;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043608" y="465313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915816" y="4384560"/>
            <a:ext cx="504056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3779912" y="5373216"/>
            <a:ext cx="525658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invokes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routine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routinename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run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var1, var2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54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6" grpId="0"/>
      <p:bldP spid="44" grpId="0"/>
      <p:bldP spid="45" grpId="0"/>
      <p:bldP spid="46" grpId="0"/>
      <p:bldP spid="48" grpId="0"/>
      <p:bldP spid="23" grpId="0"/>
      <p:bldP spid="32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Calling DATA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PROC </a:t>
            </a:r>
            <a:r>
              <a:rPr lang="de-DE" altLang="de-DE" sz="3200" dirty="0" err="1" smtClean="0"/>
              <a:t>from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within</a:t>
            </a:r>
            <a:r>
              <a:rPr lang="de-DE" altLang="de-DE" sz="3200" dirty="0" smtClean="0"/>
              <a:t> FCMP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2162040"/>
            <a:ext cx="65167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someproc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4752020" y="1772816"/>
            <a:ext cx="442849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starts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definition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macro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macroname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83568" y="1772816"/>
            <a:ext cx="2843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%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macro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macroname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788024" y="2749899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passed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later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467544" y="1268760"/>
            <a:ext cx="81369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solution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define</a:t>
            </a:r>
            <a:r>
              <a:rPr lang="de-DE" altLang="de-DE" sz="2000" dirty="0" smtClean="0">
                <a:solidFill>
                  <a:srgbClr val="003366"/>
                </a:solidFill>
              </a:rPr>
              <a:t> 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encapsulating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macro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403648" y="2450072"/>
            <a:ext cx="28803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variables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referenced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683568" y="3026136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835696" y="2738104"/>
            <a:ext cx="2700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&amp;varname1, &amp;varname2, …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83568" y="331416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quit;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83568" y="3717032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%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mend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macroname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4788024" y="3728827"/>
            <a:ext cx="442849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ends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definition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macro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macroname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83568" y="4293096"/>
            <a:ext cx="65167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fcmp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outlib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 …;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045280" y="4653136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macrofun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(varname1,varname2,…);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547664" y="5022904"/>
            <a:ext cx="84249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run_macro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(“macroname”,varname1,…,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resultvar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547664" y="5382944"/>
            <a:ext cx="545460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i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eq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0 then 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resultvar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1043608" y="602128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endsub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83568" y="63093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3185846" y="3037931"/>
            <a:ext cx="556261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include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6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&amp;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resultvar</a:t>
            </a:r>
            <a:endParaRPr lang="de-DE" altLang="de-DE" sz="1600" b="1" i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1853698" y="5680704"/>
            <a:ext cx="545460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else return(.);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084168" y="5702227"/>
            <a:ext cx="442849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run_macro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executes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macros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228184" y="5949280"/>
            <a:ext cx="3024336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returns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0 </a:t>
            </a: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success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3419872" y="6381328"/>
            <a:ext cx="442849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type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run_macro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details</a:t>
            </a:r>
            <a:endParaRPr lang="de-DE" altLang="de-DE" sz="1600" b="1" i="1" dirty="0"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None/>
            </a:pP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7" grpId="0"/>
      <p:bldP spid="38" grpId="0"/>
      <p:bldP spid="39" grpId="0"/>
      <p:bldP spid="40" grpId="0"/>
      <p:bldP spid="43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Optimization</a:t>
            </a:r>
            <a:r>
              <a:rPr lang="de-DE" altLang="de-DE" sz="4800" dirty="0" smtClean="0"/>
              <a:t> Basics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608432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Finding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zeroes</a:t>
            </a:r>
            <a:r>
              <a:rPr lang="de-DE" altLang="de-DE" sz="3200" dirty="0" smtClean="0"/>
              <a:t>: Newton-</a:t>
            </a:r>
            <a:r>
              <a:rPr lang="de-DE" altLang="de-DE" sz="3200" dirty="0" err="1" smtClean="0"/>
              <a:t>Raphson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method</a:t>
            </a:r>
            <a:endParaRPr lang="de-DE" altLang="de-DE" sz="3200" dirty="0" smtClean="0"/>
          </a:p>
        </p:txBody>
      </p:sp>
      <p:grpSp>
        <p:nvGrpSpPr>
          <p:cNvPr id="53" name="Gruppieren 52"/>
          <p:cNvGrpSpPr/>
          <p:nvPr/>
        </p:nvGrpSpPr>
        <p:grpSpPr>
          <a:xfrm>
            <a:off x="1439694" y="2817684"/>
            <a:ext cx="5849515" cy="259151"/>
            <a:chOff x="1439694" y="2817684"/>
            <a:chExt cx="5849515" cy="259151"/>
          </a:xfrm>
        </p:grpSpPr>
        <p:cxnSp>
          <p:nvCxnSpPr>
            <p:cNvPr id="35" name="Gerade Verbindung mit Pfeil 34"/>
            <p:cNvCxnSpPr/>
            <p:nvPr/>
          </p:nvCxnSpPr>
          <p:spPr>
            <a:xfrm>
              <a:off x="1439694" y="2817684"/>
              <a:ext cx="56525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 descr="TP_t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4288" y="2961700"/>
              <a:ext cx="124921" cy="11513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50" name="Gruppieren 49"/>
          <p:cNvGrpSpPr/>
          <p:nvPr/>
        </p:nvGrpSpPr>
        <p:grpSpPr>
          <a:xfrm>
            <a:off x="1566567" y="1190381"/>
            <a:ext cx="269129" cy="2952328"/>
            <a:chOff x="1566567" y="1190381"/>
            <a:chExt cx="269129" cy="2952328"/>
          </a:xfrm>
        </p:grpSpPr>
        <p:cxnSp>
          <p:nvCxnSpPr>
            <p:cNvPr id="32" name="Gerade Verbindung mit Pfeil 31"/>
            <p:cNvCxnSpPr/>
            <p:nvPr/>
          </p:nvCxnSpPr>
          <p:spPr>
            <a:xfrm flipV="1">
              <a:off x="1835696" y="1190381"/>
              <a:ext cx="0" cy="2952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fik 36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6567" y="1190381"/>
              <a:ext cx="125113" cy="16316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Freihandform 2"/>
          <p:cNvSpPr/>
          <p:nvPr/>
        </p:nvSpPr>
        <p:spPr>
          <a:xfrm>
            <a:off x="1439694" y="1474456"/>
            <a:ext cx="5350212" cy="2919242"/>
          </a:xfrm>
          <a:custGeom>
            <a:avLst/>
            <a:gdLst>
              <a:gd name="connsiteX0" fmla="*/ 0 w 5350212"/>
              <a:gd name="connsiteY0" fmla="*/ 1276317 h 2919242"/>
              <a:gd name="connsiteX1" fmla="*/ 1089497 w 5350212"/>
              <a:gd name="connsiteY1" fmla="*/ 50632 h 2919242"/>
              <a:gd name="connsiteX2" fmla="*/ 3725693 w 5350212"/>
              <a:gd name="connsiteY2" fmla="*/ 2793832 h 2919242"/>
              <a:gd name="connsiteX3" fmla="*/ 5350212 w 5350212"/>
              <a:gd name="connsiteY3" fmla="*/ 2200445 h 29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0212" h="2919242">
                <a:moveTo>
                  <a:pt x="0" y="1276317"/>
                </a:moveTo>
                <a:cubicBezTo>
                  <a:pt x="234274" y="537015"/>
                  <a:pt x="468548" y="-202287"/>
                  <a:pt x="1089497" y="50632"/>
                </a:cubicBezTo>
                <a:cubicBezTo>
                  <a:pt x="1710446" y="303551"/>
                  <a:pt x="3015574" y="2435530"/>
                  <a:pt x="3725693" y="2793832"/>
                </a:cubicBezTo>
                <a:cubicBezTo>
                  <a:pt x="4435812" y="3152134"/>
                  <a:pt x="4893012" y="2676289"/>
                  <a:pt x="5350212" y="2200445"/>
                </a:cubicBezTo>
              </a:path>
            </a:pathLst>
          </a:custGeom>
          <a:ln w="22225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467544" y="465313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Idea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approximation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654073" y="159354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9175" y="2911370"/>
            <a:ext cx="227669" cy="1654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488" y="4785198"/>
            <a:ext cx="269379" cy="195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5085184"/>
            <a:ext cx="86764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Improve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approximation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intersecting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tangent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x-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axis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654" y="5589240"/>
            <a:ext cx="2114966" cy="6220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6381328"/>
            <a:ext cx="4976401" cy="269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6400" y="4142709"/>
            <a:ext cx="1299791" cy="2944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4391993" y="356039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3655352" y="2675824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/>
        </p:nvCxnSpPr>
        <p:spPr>
          <a:xfrm>
            <a:off x="2199497" y="1271964"/>
            <a:ext cx="2683903" cy="18690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endCxn id="26" idx="7"/>
          </p:cNvCxnSpPr>
          <p:nvPr/>
        </p:nvCxnSpPr>
        <p:spPr>
          <a:xfrm>
            <a:off x="4427984" y="2821087"/>
            <a:ext cx="3033" cy="7460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3386776" y="2492896"/>
            <a:ext cx="1516276" cy="164981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688448" y="2741367"/>
            <a:ext cx="3033" cy="590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80336" y="1651719"/>
            <a:ext cx="4864" cy="11817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949" y="2593092"/>
            <a:ext cx="227255" cy="1651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1543" y="2903797"/>
            <a:ext cx="226842" cy="1648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5" name="Gerade Verbindung 54"/>
          <p:cNvCxnSpPr/>
          <p:nvPr/>
        </p:nvCxnSpPr>
        <p:spPr>
          <a:xfrm>
            <a:off x="3594789" y="2554150"/>
            <a:ext cx="257278" cy="3572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9223" y="2698683"/>
            <a:ext cx="141591" cy="1029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6587495" y="4437112"/>
            <a:ext cx="25210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objective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/>
      <p:bldP spid="39" grpId="0" animBg="1"/>
      <p:bldP spid="18" grpId="0"/>
      <p:bldP spid="26" grpId="0" animBg="1"/>
      <p:bldP spid="27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Newton-</a:t>
            </a:r>
            <a:r>
              <a:rPr lang="de-DE" altLang="de-DE" sz="3200" dirty="0" err="1" smtClean="0"/>
              <a:t>Raphson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stopping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criteria</a:t>
            </a:r>
            <a:endParaRPr lang="de-DE" altLang="de-DE" sz="3200" dirty="0" smtClean="0"/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83568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Start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approximation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742" y="1328814"/>
            <a:ext cx="294403" cy="1957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720080" y="1619072"/>
            <a:ext cx="86764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Improve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approximation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intersecting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tangent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x-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axis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678" y="2132856"/>
            <a:ext cx="2114966" cy="6220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676" y="4221088"/>
            <a:ext cx="2343047" cy="6221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395536" y="3645024"/>
            <a:ext cx="86764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Possile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recommended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stopping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criteria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913" y="4221088"/>
            <a:ext cx="1658383" cy="6220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152" y="2991607"/>
            <a:ext cx="2323688" cy="2700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707904" y="2996952"/>
            <a:ext cx="59046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Nothing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guarantees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will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terminate</a:t>
            </a:r>
            <a:r>
              <a:rPr lang="de-DE" altLang="de-DE" sz="2000" dirty="0" smtClean="0">
                <a:solidFill>
                  <a:srgbClr val="003366"/>
                </a:solidFill>
              </a:rPr>
              <a:t>!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7740352" y="3284984"/>
            <a:ext cx="10540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(a-priori)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67544" y="4941168"/>
            <a:ext cx="3744416" cy="38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relative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change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y-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coordinate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small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644008" y="4941168"/>
            <a:ext cx="3888432" cy="38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relative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change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x-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coordinate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small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467544" y="6041267"/>
            <a:ext cx="3960440" cy="38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certain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iterations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reached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1522" y="5761495"/>
            <a:ext cx="684254" cy="2077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4788024" y="6032484"/>
            <a:ext cx="3960440" cy="38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becomes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big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630" y="5752712"/>
            <a:ext cx="1181895" cy="269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35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7" grpId="0"/>
      <p:bldP spid="28" grpId="0"/>
      <p:bldP spid="2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Minimization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of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functions</a:t>
            </a:r>
            <a:endParaRPr lang="de-DE" altLang="de-DE" sz="3200" dirty="0" smtClean="0"/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2105348"/>
            <a:ext cx="5688632" cy="3060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772816"/>
            <a:ext cx="5030924" cy="2820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2786879"/>
            <a:ext cx="5289028" cy="2820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23528" y="12687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Newton-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Raphson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3861048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Gradient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Descent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982" y="3094982"/>
            <a:ext cx="2156026" cy="6220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222" y="4286322"/>
            <a:ext cx="2384942" cy="269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4332308"/>
            <a:ext cx="3483483" cy="2488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23528" y="515719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Multiple variables: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156" y="5689177"/>
            <a:ext cx="3566156" cy="3321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095" y="5222940"/>
            <a:ext cx="1422905" cy="2942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7176" y="6256200"/>
            <a:ext cx="2529073" cy="2699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65304" y="5680704"/>
            <a:ext cx="29475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Simple Newton-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Raphson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976418" y="6204216"/>
            <a:ext cx="29475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Gradient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descent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1843" y="4681704"/>
            <a:ext cx="3920641" cy="1874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331640" y="2339152"/>
            <a:ext cx="7920880" cy="3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400" dirty="0" smtClean="0">
                <a:solidFill>
                  <a:srgbClr val="003366"/>
                </a:solidFill>
              </a:rPr>
              <a:t> on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boundary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domain</a:t>
            </a:r>
            <a:r>
              <a:rPr lang="de-DE" altLang="de-DE" sz="1400" dirty="0" smtClean="0">
                <a:solidFill>
                  <a:srgbClr val="003366"/>
                </a:solidFill>
              </a:rPr>
              <a:t> –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separately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treated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domain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everything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935242" y="1710536"/>
            <a:ext cx="1795382" cy="3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theorem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42" grpId="0"/>
      <p:bldP spid="43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Example</a:t>
            </a:r>
            <a:r>
              <a:rPr lang="de-DE" altLang="de-DE" sz="3200" dirty="0" smtClean="0"/>
              <a:t>: Newton-</a:t>
            </a:r>
            <a:r>
              <a:rPr lang="de-DE" altLang="de-DE" sz="3200" dirty="0" err="1" smtClean="0"/>
              <a:t>Minimization</a:t>
            </a:r>
            <a:endParaRPr lang="de-DE" altLang="de-DE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80920" cy="521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updates</a:t>
            </a:r>
            <a:endParaRPr lang="de-DE" altLang="de-DE" sz="3600" dirty="0" smtClean="0"/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284616" y="112474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First </a:t>
            </a:r>
            <a:r>
              <a:rPr lang="de-DE" altLang="de-DE" dirty="0">
                <a:solidFill>
                  <a:srgbClr val="003366"/>
                </a:solidFill>
              </a:rPr>
              <a:t>In-Course-Assessment</a:t>
            </a:r>
            <a:endParaRPr lang="de-DE" altLang="de-DE" sz="2000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31016" y="1593004"/>
            <a:ext cx="77574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Grading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1800" dirty="0" smtClean="0">
                <a:solidFill>
                  <a:srgbClr val="003366"/>
                </a:solidFill>
              </a:rPr>
              <a:t> after end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period</a:t>
            </a:r>
            <a:r>
              <a:rPr lang="de-DE" altLang="de-DE" sz="1800" dirty="0" smtClean="0">
                <a:solidFill>
                  <a:srgbClr val="003366"/>
                </a:solidFill>
              </a:rPr>
              <a:t> (Mar 02, 11:55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646440" y="1972500"/>
            <a:ext cx="80300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Feedback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digital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TurnitIn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submission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46440" y="2357264"/>
            <a:ext cx="80300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Grades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feedback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provisional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examiners</a:t>
            </a:r>
            <a:r>
              <a:rPr lang="de-DE" altLang="de-DE" sz="1800" dirty="0" smtClean="0">
                <a:solidFill>
                  <a:srgbClr val="003366"/>
                </a:solidFill>
              </a:rPr>
              <a:t>‘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meeting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in June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30646" y="2843208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Second In-Course-Assessment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06925" y="3284359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Handing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out:</a:t>
            </a:r>
            <a:r>
              <a:rPr lang="de-DE" altLang="de-DE" sz="1800" dirty="0" smtClean="0">
                <a:solidFill>
                  <a:srgbClr val="003366"/>
                </a:solidFill>
              </a:rPr>
              <a:t> Mar 02 (on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)	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b="1" dirty="0" smtClean="0">
                <a:solidFill>
                  <a:srgbClr val="003366"/>
                </a:solidFill>
              </a:rPr>
              <a:t>Submission: </a:t>
            </a:r>
            <a:r>
              <a:rPr lang="de-DE" altLang="de-DE" sz="1800" dirty="0" smtClean="0">
                <a:solidFill>
                  <a:srgbClr val="003366"/>
                </a:solidFill>
              </a:rPr>
              <a:t>Mar 30, 11:55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 =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Monday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midnight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15739" y="3914325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Groups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randomised</a:t>
            </a:r>
            <a:r>
              <a:rPr lang="de-DE" altLang="de-DE" sz="1800" dirty="0" smtClean="0">
                <a:solidFill>
                  <a:srgbClr val="003366"/>
                </a:solidFill>
              </a:rPr>
              <a:t> (R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06926" y="4282749"/>
            <a:ext cx="54006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Sheet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today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330200" y="473352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Group </a:t>
            </a:r>
            <a:r>
              <a:rPr lang="de-DE" altLang="de-DE" dirty="0" err="1" smtClean="0">
                <a:solidFill>
                  <a:srgbClr val="003366"/>
                </a:solidFill>
              </a:rPr>
              <a:t>work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second</a:t>
            </a:r>
            <a:r>
              <a:rPr lang="de-DE" altLang="de-DE" dirty="0" smtClean="0">
                <a:solidFill>
                  <a:srgbClr val="003366"/>
                </a:solidFill>
              </a:rPr>
              <a:t> ICA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06480" y="5246687"/>
            <a:ext cx="73099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liaised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partners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now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294511" y="5599687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respond</a:t>
            </a:r>
            <a:r>
              <a:rPr lang="de-DE" altLang="de-DE" sz="1800" dirty="0">
                <a:solidFill>
                  <a:srgbClr val="003366"/>
                </a:solidFill>
              </a:rPr>
              <a:t>: </a:t>
            </a:r>
            <a:r>
              <a:rPr lang="de-DE" altLang="de-DE" sz="1800" dirty="0" err="1">
                <a:solidFill>
                  <a:srgbClr val="003366"/>
                </a:solidFill>
              </a:rPr>
              <a:t>go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to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workshops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and</a:t>
            </a:r>
            <a:r>
              <a:rPr lang="de-DE" altLang="de-DE" sz="1800" dirty="0">
                <a:solidFill>
                  <a:srgbClr val="003366"/>
                </a:solidFill>
              </a:rPr>
              <a:t> find </a:t>
            </a:r>
            <a:r>
              <a:rPr lang="de-DE" altLang="de-DE" sz="1800" dirty="0" err="1">
                <a:solidFill>
                  <a:srgbClr val="003366"/>
                </a:solidFill>
              </a:rPr>
              <a:t>them</a:t>
            </a:r>
            <a:r>
              <a:rPr lang="de-DE" altLang="de-DE" sz="1800" dirty="0">
                <a:solidFill>
                  <a:srgbClr val="003366"/>
                </a:solidFill>
              </a:rPr>
              <a:t> in </a:t>
            </a:r>
            <a:r>
              <a:rPr lang="de-DE" altLang="de-DE" sz="1800" dirty="0" err="1">
                <a:solidFill>
                  <a:srgbClr val="003366"/>
                </a:solidFill>
              </a:rPr>
              <a:t>person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2014591" y="5947311"/>
            <a:ext cx="612949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instructors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offer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assistance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locating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them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006480" y="6317704"/>
            <a:ext cx="78860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inform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us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contact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Wednesday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>
                <a:solidFill>
                  <a:srgbClr val="003366"/>
                </a:solidFill>
              </a:rPr>
              <a:t>4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th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97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3" grpId="0"/>
      <p:bldP spid="24" grpId="0"/>
      <p:bldP spid="31" grpId="0"/>
      <p:bldP spid="32" grpId="0" build="p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Minimization</a:t>
            </a:r>
            <a:r>
              <a:rPr lang="de-DE" altLang="de-DE" sz="3200" dirty="0" smtClean="0"/>
              <a:t> in R</a:t>
            </a: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395536" y="12687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nlm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minimization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935596" y="6285952"/>
            <a:ext cx="80288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type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nlm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pass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minimizer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11560" y="2492896"/>
            <a:ext cx="68407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nlm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functiontominimize,initialvalue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11560" y="1700808"/>
            <a:ext cx="79928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functiontominimize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(x) </a:t>
            </a:r>
            <a:r>
              <a:rPr lang="en-GB" altLang="de-DE" sz="1400" b="1" dirty="0">
                <a:latin typeface="Miriam Fixed" pitchFamily="49" charset="-79"/>
                <a:cs typeface="Miriam Fixed" pitchFamily="49" charset="-79"/>
              </a:rPr>
              <a:t>x^4 – </a:t>
            </a:r>
            <a:r>
              <a:rPr lang="en-GB" altLang="de-DE" sz="1400" b="1" dirty="0" smtClean="0">
                <a:latin typeface="Miriam Fixed" pitchFamily="49" charset="-79"/>
                <a:cs typeface="Miriam Fixed" pitchFamily="49" charset="-79"/>
              </a:rPr>
              <a:t>2*x^3 </a:t>
            </a:r>
            <a:r>
              <a:rPr lang="en-GB" altLang="de-DE" sz="1400" b="1" dirty="0">
                <a:latin typeface="Miriam Fixed" pitchFamily="49" charset="-79"/>
                <a:cs typeface="Miriam Fixed" pitchFamily="49" charset="-79"/>
              </a:rPr>
              <a:t>+ 3*x^2 – 4*x </a:t>
            </a:r>
            <a:r>
              <a:rPr lang="en-GB" altLang="de-DE" sz="1400" b="1" dirty="0" smtClean="0">
                <a:latin typeface="Miriam Fixed" pitchFamily="49" charset="-79"/>
                <a:cs typeface="Miriam Fixed" pitchFamily="49" charset="-79"/>
              </a:rPr>
              <a:t>+ 5</a:t>
            </a:r>
            <a:endParaRPr lang="de-DE" altLang="de-DE" sz="1100" b="1" dirty="0"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FontTx/>
              <a:buNone/>
            </a:pP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995936" y="2060848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simple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also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defined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{}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5" y="2888224"/>
            <a:ext cx="1372136" cy="219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555776" y="285293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the minimum function value (y-value)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555776" y="328498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the minimum argument (x-value)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555776" y="371703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the gradient at the minimum argument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2555776" y="414908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why termination occurred. 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2771800" y="441765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read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help </a:t>
            </a:r>
            <a:r>
              <a:rPr lang="en-GB" altLang="de-DE" sz="1600" b="1" dirty="0" err="1" smtClean="0">
                <a:latin typeface="Miriam Fixed" pitchFamily="49" charset="-79"/>
                <a:cs typeface="Miriam Fixed" pitchFamily="49" charset="-79"/>
              </a:rPr>
              <a:t>nlm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1600" dirty="0" smtClean="0">
                <a:solidFill>
                  <a:srgbClr val="003366"/>
                </a:solidFill>
              </a:rPr>
              <a:t>for a list. 4 and 5 are bad, 3 may be.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2555776" y="47971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number of iterations total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323528" y="5157192"/>
            <a:ext cx="86409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sometimes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faster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en-GB" altLang="de-DE" sz="2000" b="1" dirty="0" err="1" smtClean="0">
                <a:latin typeface="Miriam Fixed" pitchFamily="49" charset="-79"/>
                <a:cs typeface="Miriam Fixed" pitchFamily="49" charset="-79"/>
              </a:rPr>
              <a:t>functiontominimize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returns</a:t>
            </a:r>
            <a:r>
              <a:rPr lang="de-DE" altLang="de-DE" sz="2000" dirty="0" smtClean="0">
                <a:solidFill>
                  <a:srgbClr val="003366"/>
                </a:solidFill>
              </a:rPr>
              <a:t>    	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explicitly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known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gradient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Hessian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	</a:t>
            </a:r>
            <a:r>
              <a:rPr lang="de-DE" altLang="de-DE" sz="2000" dirty="0">
                <a:solidFill>
                  <a:srgbClr val="003366"/>
                </a:solidFill>
              </a:rPr>
              <a:t>	</a:t>
            </a:r>
            <a:r>
              <a:rPr lang="de-DE" altLang="de-DE" sz="2000" dirty="0" smtClean="0">
                <a:solidFill>
                  <a:srgbClr val="003366"/>
                </a:solidFill>
              </a:rPr>
              <a:t>via (optional) 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gradient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2000" b="1" dirty="0">
                <a:latin typeface="Miriam Fixed" pitchFamily="49" charset="-79"/>
                <a:cs typeface="Miriam Fixed" pitchFamily="49" charset="-79"/>
              </a:rPr>
              <a:t>h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essian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attributes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24" grpId="0"/>
      <p:bldP spid="36" grpId="0"/>
      <p:bldP spid="38" grpId="0"/>
      <p:bldP spid="39" grpId="0"/>
      <p:bldP spid="40" grpId="0"/>
      <p:bldP spid="43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Minimization</a:t>
            </a:r>
            <a:r>
              <a:rPr lang="de-DE" altLang="de-DE" sz="3200" dirty="0" smtClean="0"/>
              <a:t> in SAS</a:t>
            </a: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395536" y="12687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nlp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minimization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323528" y="3717032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000" b="1" dirty="0" err="1" smtClean="0">
                <a:latin typeface="Miriam Fixed" pitchFamily="49" charset="-79"/>
                <a:cs typeface="Miriam Fixed" pitchFamily="49" charset="-79"/>
              </a:rPr>
              <a:t>nlp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do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well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83568" y="1700808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045280" y="2060848"/>
            <a:ext cx="56869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in f;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43608" y="2348880"/>
            <a:ext cx="2269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decvar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x;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043608" y="2708920"/>
            <a:ext cx="44644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 </a:t>
            </a:r>
            <a:r>
              <a:rPr lang="en-GB" altLang="de-DE" sz="1800" b="1" smtClean="0">
                <a:latin typeface="Miriam Fixed" pitchFamily="49" charset="-79"/>
                <a:cs typeface="Miriam Fixed" pitchFamily="49" charset="-79"/>
              </a:rPr>
              <a:t>= </a:t>
            </a:r>
            <a:r>
              <a:rPr lang="en-GB" altLang="de-DE" sz="1400" b="1" smtClean="0">
                <a:latin typeface="Miriam Fixed" pitchFamily="49" charset="-79"/>
                <a:cs typeface="Miriam Fixed" pitchFamily="49" charset="-79"/>
              </a:rPr>
              <a:t>x**4 </a:t>
            </a:r>
            <a:r>
              <a:rPr lang="en-GB" altLang="de-DE" sz="1400" b="1" dirty="0">
                <a:latin typeface="Miriam Fixed" pitchFamily="49" charset="-79"/>
                <a:cs typeface="Miriam Fixed" pitchFamily="49" charset="-79"/>
              </a:rPr>
              <a:t>– </a:t>
            </a:r>
            <a:r>
              <a:rPr lang="en-GB" altLang="de-DE" sz="1400" b="1">
                <a:latin typeface="Miriam Fixed" pitchFamily="49" charset="-79"/>
                <a:cs typeface="Miriam Fixed" pitchFamily="49" charset="-79"/>
              </a:rPr>
              <a:t>2x</a:t>
            </a:r>
            <a:r>
              <a:rPr lang="en-GB" altLang="de-DE" sz="1400" b="1" smtClean="0">
                <a:latin typeface="Miriam Fixed" pitchFamily="49" charset="-79"/>
                <a:cs typeface="Miriam Fixed" pitchFamily="49" charset="-79"/>
              </a:rPr>
              <a:t>**3 </a:t>
            </a:r>
            <a:r>
              <a:rPr lang="en-GB" altLang="de-DE" sz="1400" b="1">
                <a:latin typeface="Miriam Fixed" pitchFamily="49" charset="-79"/>
                <a:cs typeface="Miriam Fixed" pitchFamily="49" charset="-79"/>
              </a:rPr>
              <a:t>+ </a:t>
            </a:r>
            <a:r>
              <a:rPr lang="en-GB" altLang="de-DE" sz="1400" b="1" smtClean="0">
                <a:latin typeface="Miriam Fixed" pitchFamily="49" charset="-79"/>
                <a:cs typeface="Miriam Fixed" pitchFamily="49" charset="-79"/>
              </a:rPr>
              <a:t>3*x**2 </a:t>
            </a:r>
            <a:r>
              <a:rPr lang="en-GB" altLang="de-DE" sz="1400" b="1" dirty="0">
                <a:latin typeface="Miriam Fixed" pitchFamily="49" charset="-79"/>
                <a:cs typeface="Miriam Fixed" pitchFamily="49" charset="-79"/>
              </a:rPr>
              <a:t>– 4*x </a:t>
            </a:r>
            <a:r>
              <a:rPr lang="en-GB" altLang="de-DE" sz="1400" b="1" dirty="0" smtClean="0">
                <a:latin typeface="Miriam Fixed" pitchFamily="49" charset="-79"/>
                <a:cs typeface="Miriam Fixed" pitchFamily="49" charset="-79"/>
              </a:rPr>
              <a:t>+ 5;</a:t>
            </a:r>
            <a:endParaRPr lang="de-DE" altLang="de-DE" sz="1100" b="1" dirty="0"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FontTx/>
              <a:buNone/>
            </a:pP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83568" y="314096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11560" y="4149080"/>
            <a:ext cx="432048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minimization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in multiple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arguments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444208" y="4168536"/>
            <a:ext cx="21602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decvar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x1 x2;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11560" y="4581128"/>
            <a:ext cx="57606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least-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squares</a:t>
            </a:r>
            <a:r>
              <a:rPr lang="de-DE" altLang="de-DE" sz="2000" dirty="0" smtClean="0">
                <a:solidFill>
                  <a:srgbClr val="003366"/>
                </a:solidFill>
              </a:rPr>
              <a:t>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minimization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multiple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444208" y="4581128"/>
            <a:ext cx="21602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lsq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f1 f2;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1560" y="5013176"/>
            <a:ext cx="57606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constrained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optimization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444208" y="5013176"/>
            <a:ext cx="21602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bounds x &gt; 42;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07504" y="6101680"/>
            <a:ext cx="93250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b="1" dirty="0">
                <a:latin typeface="Miriam Fixed" pitchFamily="49" charset="-79"/>
                <a:cs typeface="Miriam Fixed" pitchFamily="49" charset="-79"/>
              </a:rPr>
              <a:t>http://support.sas.com/documentation/cdl/en/ormpug/66851/PDF/default/ormpug.pdf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251520" y="5733256"/>
            <a:ext cx="57606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optimization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features</a:t>
            </a:r>
            <a:r>
              <a:rPr lang="de-DE" altLang="de-DE" sz="2000" dirty="0" smtClean="0">
                <a:solidFill>
                  <a:srgbClr val="003366"/>
                </a:solidFill>
              </a:rPr>
              <a:t> in SAS: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7504" y="6389712"/>
            <a:ext cx="93250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b="1" dirty="0">
                <a:latin typeface="Miriam Fixed" pitchFamily="49" charset="-79"/>
                <a:cs typeface="Miriam Fixed" pitchFamily="49" charset="-79"/>
              </a:rPr>
              <a:t>https://support.sas.com/resources/papers/proceedings10/242-2010.pdf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Minimization</a:t>
            </a:r>
            <a:r>
              <a:rPr lang="de-DE" altLang="de-DE" sz="3200" dirty="0" smtClean="0"/>
              <a:t> in SAS – sample </a:t>
            </a:r>
            <a:r>
              <a:rPr lang="de-DE" altLang="de-DE" sz="3200" dirty="0" err="1" smtClean="0"/>
              <a:t>output</a:t>
            </a:r>
            <a:endParaRPr lang="de-DE" altLang="de-DE" sz="3200" dirty="0" smtClean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2" y="1196752"/>
            <a:ext cx="4678310" cy="54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Gerade Verbindung mit Pfeil 31"/>
          <p:cNvCxnSpPr/>
          <p:nvPr/>
        </p:nvCxnSpPr>
        <p:spPr>
          <a:xfrm flipH="1">
            <a:off x="4283968" y="5697252"/>
            <a:ext cx="1317965" cy="32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5666578" y="5229200"/>
            <a:ext cx="204131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Final results: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882602" y="5517232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y-value of minimum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889965" y="6093296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gradient at the minimum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4971068" y="2420888"/>
            <a:ext cx="695510" cy="82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5436096" y="1484784"/>
            <a:ext cx="38164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Intermediate results (for each step):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868144" y="1772816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>
                <a:solidFill>
                  <a:srgbClr val="003366"/>
                </a:solidFill>
              </a:rPr>
              <a:t>y</a:t>
            </a:r>
            <a:r>
              <a:rPr lang="en-GB" altLang="de-DE" sz="1600" dirty="0" smtClean="0">
                <a:solidFill>
                  <a:srgbClr val="003366"/>
                </a:solidFill>
              </a:rPr>
              <a:t>-value at each step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004049" y="4005064"/>
            <a:ext cx="720079" cy="10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763040" y="3818224"/>
            <a:ext cx="293787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Summary of the above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868144" y="2348880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gradient (maximal entry)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5868144" y="2060848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y-value change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5868144" y="2708920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for constrained optimization only: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177997" y="2996952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active constraints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177997" y="3284984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slack variables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2987825" y="4581128"/>
            <a:ext cx="2448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5436096" y="4394288"/>
            <a:ext cx="36724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Why the optimization terminated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7474141" y="4653136"/>
            <a:ext cx="146525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(important!)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5882602" y="5805264"/>
            <a:ext cx="293050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>
                <a:solidFill>
                  <a:srgbClr val="003366"/>
                </a:solidFill>
              </a:rPr>
              <a:t>x</a:t>
            </a:r>
            <a:r>
              <a:rPr lang="en-GB" altLang="de-DE" sz="1600" dirty="0" smtClean="0">
                <a:solidFill>
                  <a:srgbClr val="003366"/>
                </a:solidFill>
              </a:rPr>
              <a:t>-value of minimum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38" grpId="0"/>
      <p:bldP spid="40" grpId="0"/>
      <p:bldP spid="42" grpId="0"/>
      <p:bldP spid="43" grpId="0"/>
      <p:bldP spid="44" grpId="0"/>
      <p:bldP spid="45" grpId="0"/>
      <p:bldP spid="46" grpId="0"/>
      <p:bldP spid="50" grpId="0"/>
      <p:bldP spid="52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42088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Next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400" dirty="0" smtClean="0"/>
              <a:t>Model </a:t>
            </a:r>
            <a:r>
              <a:rPr lang="de-DE" altLang="de-DE" sz="4400" dirty="0" err="1" smtClean="0"/>
              <a:t>and</a:t>
            </a:r>
            <a:r>
              <a:rPr lang="de-DE" altLang="de-DE" sz="4400" dirty="0" smtClean="0"/>
              <a:t> </a:t>
            </a:r>
            <a:r>
              <a:rPr lang="de-DE" altLang="de-DE" sz="4400" dirty="0" err="1" smtClean="0"/>
              <a:t>Method</a:t>
            </a:r>
            <a:r>
              <a:rPr lang="de-DE" altLang="de-DE" sz="4400" dirty="0" smtClean="0"/>
              <a:t> Validation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6632" y="4365104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decide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„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best</a:t>
            </a:r>
            <a:r>
              <a:rPr lang="de-DE" altLang="de-DE" sz="2400" dirty="0" smtClean="0">
                <a:solidFill>
                  <a:srgbClr val="003366"/>
                </a:solidFill>
              </a:rPr>
              <a:t>“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15616" y="4941168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evaluate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methods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63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7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34448" y="1484784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Functions and routines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2296328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routines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work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331640" y="267973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arguments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local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global variables, </a:t>
            </a:r>
            <a:r>
              <a:rPr lang="de-DE" sz="2400" kern="0" dirty="0" err="1" smtClean="0">
                <a:solidFill>
                  <a:srgbClr val="003366"/>
                </a:solidFill>
              </a:rPr>
              <a:t>outputs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3383735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Writing functions in R and SAS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3834192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Use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signature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functions</a:t>
            </a:r>
            <a:r>
              <a:rPr lang="de-DE" sz="2400" kern="0" dirty="0" smtClean="0">
                <a:solidFill>
                  <a:srgbClr val="003366"/>
                </a:solidFill>
              </a:rPr>
              <a:t> in R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4240544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Using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PROC </a:t>
            </a:r>
            <a:r>
              <a:rPr lang="de-DE" sz="2400" kern="0" dirty="0" err="1" smtClean="0">
                <a:solidFill>
                  <a:srgbClr val="003366"/>
                </a:solidFill>
              </a:rPr>
              <a:t>fcmp</a:t>
            </a:r>
            <a:r>
              <a:rPr lang="de-DE" sz="2400" kern="0" dirty="0" smtClean="0">
                <a:solidFill>
                  <a:srgbClr val="003366"/>
                </a:solidFill>
              </a:rPr>
              <a:t> in SAS,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routines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95536" y="4869160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Optimization Basics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115616" y="5785808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minimization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by</a:t>
            </a:r>
            <a:r>
              <a:rPr lang="de-DE" sz="2400" kern="0" dirty="0" smtClean="0">
                <a:solidFill>
                  <a:srgbClr val="003366"/>
                </a:solidFill>
              </a:rPr>
              <a:t> Newton-</a:t>
            </a:r>
            <a:r>
              <a:rPr lang="de-DE" sz="2400" kern="0" dirty="0" err="1" smtClean="0">
                <a:solidFill>
                  <a:srgbClr val="003366"/>
                </a:solidFill>
              </a:rPr>
              <a:t>Raphson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115616" y="5353760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Newton-</a:t>
            </a:r>
            <a:r>
              <a:rPr lang="de-DE" sz="2400" kern="0" dirty="0" err="1" smtClean="0">
                <a:solidFill>
                  <a:srgbClr val="003366"/>
                </a:solidFill>
              </a:rPr>
              <a:t>Raphson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method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125344" y="6237312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Optimization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routines</a:t>
            </a:r>
            <a:r>
              <a:rPr lang="de-DE" sz="2400" kern="0" dirty="0" smtClean="0">
                <a:solidFill>
                  <a:srgbClr val="003366"/>
                </a:solidFill>
              </a:rPr>
              <a:t> in R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SAS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115616" y="1916832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control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statements</a:t>
            </a:r>
            <a:r>
              <a:rPr lang="de-DE" sz="2400" kern="0" dirty="0" smtClean="0">
                <a:solidFill>
                  <a:srgbClr val="003366"/>
                </a:solidFill>
              </a:rPr>
              <a:t> in R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SAS</a:t>
            </a: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Control Statements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392742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6303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R Control Statements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51520" y="1311584"/>
            <a:ext cx="20882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3232" y="1599616"/>
            <a:ext cx="286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{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63588" y="6424152"/>
            <a:ext cx="7217075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(Control)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07504" y="1000184"/>
            <a:ext cx="5832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Conditional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execution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…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…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1753360"/>
            <a:ext cx="3240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executed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true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28632" y="2060848"/>
            <a:ext cx="16201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}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else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11560" y="2420888"/>
            <a:ext cx="286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{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7920" y="2603816"/>
            <a:ext cx="34580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executed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false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05744" y="2771200"/>
            <a:ext cx="286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328592" y="1835096"/>
            <a:ext cx="3600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 &lt;- 41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487000" y="3403565"/>
            <a:ext cx="3960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the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statement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is</a:t>
            </a:r>
            <a:r>
              <a:rPr lang="de-DE" altLang="de-DE" sz="1600" dirty="0">
                <a:solidFill>
                  <a:srgbClr val="003366"/>
                </a:solidFill>
              </a:rPr>
              <a:t> optional</a:t>
            </a:r>
            <a:endParaRPr lang="de-DE" altLang="de-DE" sz="1600" i="1" dirty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292080" y="2132856"/>
            <a:ext cx="3600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(x==42)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answer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yes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5688632" y="2492896"/>
            <a:ext cx="33123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answer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"no"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824536" y="1455600"/>
            <a:ext cx="44279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check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42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5344632" y="3284984"/>
            <a:ext cx="15705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 &lt;-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42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etc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5256076" y="2866576"/>
            <a:ext cx="13681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answer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87" y="3512581"/>
            <a:ext cx="831273" cy="16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50" y="3026136"/>
            <a:ext cx="718705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107504" y="3870776"/>
            <a:ext cx="56886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Repeated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execution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…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in </a:t>
            </a:r>
            <a:r>
              <a:rPr lang="de-DE" altLang="de-DE" sz="1800" dirty="0">
                <a:solidFill>
                  <a:srgbClr val="003366"/>
                </a:solidFill>
              </a:rPr>
              <a:t>…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251520" y="4201632"/>
            <a:ext cx="48973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(variable in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vector_or_list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13232" y="4489664"/>
            <a:ext cx="286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{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899592" y="4758240"/>
            <a:ext cx="42493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variable </a:t>
            </a: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617144" y="4993720"/>
            <a:ext cx="286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251520" y="5353760"/>
            <a:ext cx="53285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repeatedly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where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403920" y="5651520"/>
            <a:ext cx="57522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variable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1600" dirty="0" smtClean="0">
                <a:solidFill>
                  <a:srgbClr val="003366"/>
                </a:solidFill>
              </a:rPr>
              <a:t> all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600" dirty="0" smtClean="0">
                <a:solidFill>
                  <a:srgbClr val="003366"/>
                </a:solidFill>
              </a:rPr>
              <a:t> in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vector_or_list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4896544" y="4273640"/>
            <a:ext cx="44279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integers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5796136" y="4993720"/>
            <a:ext cx="22682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(n in 9:92) 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5796136" y="4633680"/>
            <a:ext cx="22682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total &lt;- 0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5976156" y="5281752"/>
            <a:ext cx="30603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total &lt;- total + n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9" name="Inhaltsplatzhalter 2"/>
          <p:cNvSpPr txBox="1">
            <a:spLocks/>
          </p:cNvSpPr>
          <p:nvPr/>
        </p:nvSpPr>
        <p:spPr bwMode="auto">
          <a:xfrm>
            <a:off x="5796136" y="5622336"/>
            <a:ext cx="30603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total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28" y="5738918"/>
            <a:ext cx="762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107504" y="6093296"/>
            <a:ext cx="56886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Other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while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repeat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switch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3131240"/>
            <a:ext cx="381642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{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}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blocks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80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2" grpId="0"/>
      <p:bldP spid="22" grpId="0"/>
      <p:bldP spid="24" grpId="0"/>
      <p:bldP spid="25" grpId="0"/>
      <p:bldP spid="28" grpId="0"/>
      <p:bldP spid="29" grpId="0"/>
      <p:bldP spid="30" grpId="0"/>
      <p:bldP spid="31" grpId="0"/>
      <p:bldP spid="43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6303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SAS Control Statements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51520" y="1311584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then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3232" y="1599616"/>
            <a:ext cx="10784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do;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07504" y="1000184"/>
            <a:ext cx="5832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Conditional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execution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…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…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1868192"/>
            <a:ext cx="32403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executed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true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17144" y="2103672"/>
            <a:ext cx="10745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nd;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251520" y="2329424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else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11560" y="2607728"/>
            <a:ext cx="7200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do;</a:t>
            </a: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7920" y="2876304"/>
            <a:ext cx="34580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executed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condition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false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15472" y="3111784"/>
            <a:ext cx="860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end;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328592" y="1835096"/>
            <a:ext cx="3600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 = 41;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487000" y="3670296"/>
            <a:ext cx="3960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optional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292080" y="2132856"/>
            <a:ext cx="3600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(x==42)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answer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’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yes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’;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5688632" y="2492896"/>
            <a:ext cx="33123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else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answer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’no’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824536" y="1455600"/>
            <a:ext cx="44279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check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42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107504" y="4145168"/>
            <a:ext cx="56886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Repeated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execution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do </a:t>
            </a:r>
            <a:r>
              <a:rPr lang="de-DE" altLang="de-DE" sz="1800" dirty="0" smtClean="0">
                <a:solidFill>
                  <a:srgbClr val="003366"/>
                </a:solidFill>
              </a:rPr>
              <a:t>…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…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251520" y="4476024"/>
            <a:ext cx="48973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do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index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start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by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incr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539552" y="4797152"/>
            <a:ext cx="42493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index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251520" y="5085184"/>
            <a:ext cx="7144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nd;</a:t>
            </a:r>
            <a:endParaRPr lang="de-DE" altLang="de-DE" sz="12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251520" y="5392672"/>
            <a:ext cx="53285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repeatedly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where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403920" y="5704072"/>
            <a:ext cx="57522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index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between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start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lim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4896544" y="4456568"/>
            <a:ext cx="44279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integers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5796136" y="5104640"/>
            <a:ext cx="22682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o n=9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92;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5796136" y="4816608"/>
            <a:ext cx="22682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total = 0;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5976156" y="5392672"/>
            <a:ext cx="30603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total = total + n;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9" name="Inhaltsplatzhalter 2"/>
          <p:cNvSpPr txBox="1">
            <a:spLocks/>
          </p:cNvSpPr>
          <p:nvPr/>
        </p:nvSpPr>
        <p:spPr bwMode="auto">
          <a:xfrm>
            <a:off x="5796136" y="5661248"/>
            <a:ext cx="30603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end;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323528" y="6433880"/>
            <a:ext cx="82089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Other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do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while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do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until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goto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link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3397971"/>
            <a:ext cx="381642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o;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end;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blocks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5292080" y="2996952"/>
            <a:ext cx="3960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creates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column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name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answer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b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 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x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19944" y="5988192"/>
            <a:ext cx="45289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by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optional,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incr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increment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default</a:t>
            </a:r>
            <a:r>
              <a:rPr lang="de-DE" altLang="de-DE" sz="1600" dirty="0" smtClean="0">
                <a:solidFill>
                  <a:srgbClr val="003366"/>
                </a:solidFill>
              </a:rPr>
              <a:t> 1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220072" y="6011560"/>
            <a:ext cx="3960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creates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columns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total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22" grpId="0"/>
      <p:bldP spid="24" grpId="0"/>
      <p:bldP spid="21" grpId="0"/>
      <p:bldP spid="25" grpId="0"/>
      <p:bldP spid="28" grpId="0"/>
      <p:bldP spid="29" grpId="0"/>
      <p:bldP spid="30" grpId="0"/>
      <p:bldP spid="31" grpId="0"/>
      <p:bldP spid="43" grpId="0"/>
      <p:bldP spid="47" grpId="0"/>
      <p:bldP spid="49" grpId="0"/>
      <p:bldP spid="50" grpId="0"/>
      <p:bldP spid="53" grpId="0"/>
      <p:bldP spid="54" grpId="0"/>
      <p:bldP spid="56" grpId="0"/>
      <p:bldP spid="57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Custom </a:t>
            </a:r>
            <a:r>
              <a:rPr lang="de-DE" altLang="de-DE" sz="4800" dirty="0" err="1" smtClean="0"/>
              <a:t>Functions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539726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2005010" y="620688"/>
            <a:ext cx="191891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Programming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735575" y="1052736"/>
            <a:ext cx="412445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outputY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395536" y="3140968"/>
            <a:ext cx="82089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e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signature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999240" y="621749"/>
            <a:ext cx="23042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Mathematics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200" y="1091439"/>
            <a:ext cx="1349332" cy="2942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7873" y="1052736"/>
            <a:ext cx="1078583" cy="3193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Rechteck 45"/>
          <p:cNvSpPr/>
          <p:nvPr/>
        </p:nvSpPr>
        <p:spPr bwMode="auto">
          <a:xfrm>
            <a:off x="3563888" y="1916832"/>
            <a:ext cx="1800200" cy="1080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5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Function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smtClean="0">
                <a:solidFill>
                  <a:schemeClr val="bg1"/>
                </a:solidFill>
              </a:rPr>
              <a:t>f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functionF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467544" y="1484784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Intuition: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187624" y="1916832"/>
            <a:ext cx="1257686" cy="1098354"/>
            <a:chOff x="1187624" y="3789040"/>
            <a:chExt cx="1257686" cy="1098354"/>
          </a:xfrm>
        </p:grpSpPr>
        <p:sp>
          <p:nvSpPr>
            <p:cNvPr id="49" name="Rechteck 48"/>
            <p:cNvSpPr/>
            <p:nvPr/>
          </p:nvSpPr>
          <p:spPr bwMode="auto">
            <a:xfrm>
              <a:off x="1187624" y="3789040"/>
              <a:ext cx="1236521" cy="1098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/>
                <a:t>Input</a:t>
              </a:r>
              <a:endParaRPr kumimoji="0" lang="de-DE" sz="2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pic>
          <p:nvPicPr>
            <p:cNvPr id="4" name="Grafik 3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35621" y="4221088"/>
              <a:ext cx="172083" cy="1470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1" name="Inhaltsplatzhalter 2"/>
            <p:cNvSpPr txBox="1">
              <a:spLocks/>
            </p:cNvSpPr>
            <p:nvPr/>
          </p:nvSpPr>
          <p:spPr bwMode="auto">
            <a:xfrm>
              <a:off x="1307220" y="4437112"/>
              <a:ext cx="113809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de-DE" altLang="de-DE" sz="1800" b="1" dirty="0" err="1" smtClean="0">
                  <a:latin typeface="Miriam Fixed" pitchFamily="49" charset="-79"/>
                  <a:cs typeface="Miriam Fixed" pitchFamily="49" charset="-79"/>
                </a:rPr>
                <a:t>inputX</a:t>
              </a:r>
              <a:endParaRPr lang="de-DE" altLang="de-DE" sz="14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482666" y="1916832"/>
            <a:ext cx="1315656" cy="1098354"/>
            <a:chOff x="6482666" y="3789040"/>
            <a:chExt cx="1315656" cy="1098354"/>
          </a:xfrm>
        </p:grpSpPr>
        <p:sp>
          <p:nvSpPr>
            <p:cNvPr id="52" name="Rechteck 51"/>
            <p:cNvSpPr/>
            <p:nvPr/>
          </p:nvSpPr>
          <p:spPr bwMode="auto">
            <a:xfrm>
              <a:off x="6482666" y="3789040"/>
              <a:ext cx="1236521" cy="1098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/>
                <a:t>Output</a:t>
              </a:r>
              <a:endParaRPr kumimoji="0" lang="de-DE" sz="2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pic>
          <p:nvPicPr>
            <p:cNvPr id="5" name="Grafik 4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63721" y="4221088"/>
              <a:ext cx="172575" cy="2212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5" name="Inhaltsplatzhalter 2"/>
            <p:cNvSpPr txBox="1">
              <a:spLocks/>
            </p:cNvSpPr>
            <p:nvPr/>
          </p:nvSpPr>
          <p:spPr bwMode="auto">
            <a:xfrm>
              <a:off x="6516216" y="4437112"/>
              <a:ext cx="128210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de-DE" altLang="de-DE" sz="1800" b="1" dirty="0" err="1" smtClean="0">
                  <a:latin typeface="Miriam Fixed" pitchFamily="49" charset="-79"/>
                  <a:cs typeface="Miriam Fixed" pitchFamily="49" charset="-79"/>
                </a:rPr>
                <a:t>outputY</a:t>
              </a:r>
              <a:endParaRPr lang="de-DE" altLang="de-DE" sz="14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cxnSp>
        <p:nvCxnSpPr>
          <p:cNvPr id="7" name="Gerade Verbindung mit Pfeil 6"/>
          <p:cNvCxnSpPr/>
          <p:nvPr/>
        </p:nvCxnSpPr>
        <p:spPr>
          <a:xfrm>
            <a:off x="2488134" y="2459505"/>
            <a:ext cx="104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416640" y="2473440"/>
            <a:ext cx="104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683569" y="3520464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string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5519" y="3573016"/>
            <a:ext cx="956801" cy="3194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395536" y="393305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such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0152" y="4365104"/>
            <a:ext cx="2403779" cy="29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683568" y="4293096"/>
            <a:ext cx="45462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(input1,input2,paramN)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5220072" y="683218"/>
            <a:ext cx="0" cy="87357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220072" y="3573016"/>
            <a:ext cx="0" cy="11541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95536" y="46959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755576" y="5036544"/>
            <a:ext cx="82089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numeric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r>
              <a:rPr lang="de-DE" altLang="de-DE" sz="1800" dirty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frame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computes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755576" y="5377128"/>
            <a:ext cx="5832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[,2:4],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pearson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73" y="5396584"/>
            <a:ext cx="3004915" cy="68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2051720" y="5665160"/>
            <a:ext cx="3776861" cy="3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an optional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400" dirty="0" smtClean="0">
                <a:solidFill>
                  <a:srgbClr val="003366"/>
                </a:solidFill>
              </a:rPr>
              <a:t> via</a:t>
            </a:r>
            <a:r>
              <a:rPr lang="de-DE" altLang="de-DE" sz="11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100" dirty="0">
                <a:solidFill>
                  <a:srgbClr val="003366"/>
                </a:solidFill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in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403647" y="6424152"/>
            <a:ext cx="662473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corrmat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&lt;-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[,2:4],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pearson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755576" y="611666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variable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workspace</a:t>
            </a:r>
            <a:r>
              <a:rPr lang="de-DE" altLang="de-DE" sz="1800" dirty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263139" y="5866021"/>
            <a:ext cx="3776861" cy="3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4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[2:4])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also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works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27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Custom </a:t>
            </a:r>
            <a:r>
              <a:rPr lang="de-DE" altLang="de-DE" sz="3200" dirty="0" err="1" smtClean="0"/>
              <a:t>Functions</a:t>
            </a:r>
            <a:r>
              <a:rPr lang="de-DE" altLang="de-DE" sz="3200" dirty="0" smtClean="0"/>
              <a:t> in R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628800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(input,param1=default1,…){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323528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defined</a:t>
            </a:r>
            <a:r>
              <a:rPr lang="de-DE" altLang="de-DE" sz="2000" dirty="0" smtClean="0">
                <a:solidFill>
                  <a:srgbClr val="003366"/>
                </a:solidFill>
              </a:rPr>
              <a:t> via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syntax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5292080" y="3044058"/>
            <a:ext cx="381642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return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gives</a:t>
            </a:r>
            <a:r>
              <a:rPr lang="de-DE" altLang="de-DE" sz="1600" dirty="0" smtClean="0">
                <a:solidFill>
                  <a:srgbClr val="003366"/>
                </a:solidFill>
              </a:rPr>
              <a:t> back 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smtClean="0">
                <a:solidFill>
                  <a:srgbClr val="003366"/>
                </a:solidFill>
              </a:rPr>
              <a:t>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single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object</a:t>
            </a:r>
            <a:r>
              <a:rPr lang="de-DE" altLang="de-DE" sz="1600" dirty="0" smtClean="0">
                <a:solidFill>
                  <a:srgbClr val="003366"/>
                </a:solidFill>
              </a:rPr>
              <a:t> 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list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array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148064" y="1998003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inputs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parentheses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283968" y="2358043"/>
            <a:ext cx="486003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default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=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defaultvalue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158440" y="199856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283968" y="2708920"/>
            <a:ext cx="453650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inputs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treated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115616" y="234888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outputvar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899592" y="4509120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exampleresult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(42,param1 = 2)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215516" y="5949280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See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1</a:t>
            </a:r>
            <a:r>
              <a:rPr lang="de-DE" altLang="de-DE" sz="1800" dirty="0" smtClean="0">
                <a:solidFill>
                  <a:srgbClr val="003366"/>
                </a:solidFill>
              </a:rPr>
              <a:t>.5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Maindonald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/Braun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83568" y="2780928"/>
            <a:ext cx="4320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3284984"/>
            <a:ext cx="49685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defines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name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44656" y="3933056"/>
            <a:ext cx="49685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call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just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5229200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exampleresult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(42)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3203848" y="4849704"/>
            <a:ext cx="49685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unnamed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arguments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default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first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203848" y="5589240"/>
            <a:ext cx="49685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03848" y="5589240"/>
            <a:ext cx="49685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take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default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239852" y="6309320"/>
            <a:ext cx="58686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typing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r>
              <a:rPr lang="de-DE" altLang="de-DE" sz="1800" dirty="0" smtClean="0">
                <a:solidFill>
                  <a:srgbClr val="003366"/>
                </a:solidFill>
              </a:rPr>
              <a:t> –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quotation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marks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30" grpId="0"/>
      <p:bldP spid="34" grpId="0"/>
      <p:bldP spid="42" grpId="0"/>
      <p:bldP spid="23" grpId="0"/>
      <p:bldP spid="24" grpId="0"/>
      <p:bldP spid="32" grpId="0"/>
      <p:bldP spid="35" grpId="0"/>
      <p:bldP spid="3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R </a:t>
            </a:r>
            <a:r>
              <a:rPr lang="de-DE" altLang="de-DE" sz="3200" dirty="0" err="1" smtClean="0"/>
              <a:t>examples</a:t>
            </a:r>
            <a:r>
              <a:rPr lang="de-DE" altLang="de-DE" sz="3200" dirty="0" smtClean="0"/>
              <a:t>: </a:t>
            </a:r>
            <a:r>
              <a:rPr lang="de-DE" altLang="de-DE" sz="3200" dirty="0" err="1" smtClean="0"/>
              <a:t>subtraction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mean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628800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=1){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196752"/>
            <a:ext cx="54726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subtracting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integers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115616" y="198884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return(x-y)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83568" y="2348880"/>
            <a:ext cx="4320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47564" y="2852936"/>
            <a:ext cx="19802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(2,4)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572000" y="285293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subtract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(6)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55" y="2914095"/>
            <a:ext cx="744457" cy="25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83" y="2938247"/>
            <a:ext cx="684461" cy="20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67544" y="3501008"/>
            <a:ext cx="6048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computing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vector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83568" y="3933056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excludeNA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=TRUE){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115615" y="4293096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if(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excludeNA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[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!is.na(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83568" y="5877272"/>
            <a:ext cx="4320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115616" y="5085184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for(entry in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+ entry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115616" y="4705688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&lt;- 0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15616" y="5474408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/length(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39552" y="6309320"/>
            <a:ext cx="30243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(c(1:83,NA),F)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4896036" y="6309320"/>
            <a:ext cx="2700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(c(1:83,NA))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49" y="6453336"/>
            <a:ext cx="744091" cy="2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473430"/>
            <a:ext cx="703041" cy="1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7" grpId="0"/>
      <p:bldP spid="33" grpId="0"/>
      <p:bldP spid="37" grpId="0"/>
      <p:bldP spid="38" grpId="0"/>
      <p:bldP spid="39" grpId="0"/>
      <p:bldP spid="40" grpId="0"/>
      <p:bldP spid="43" grpId="0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\frac{f(x_n)}{f'(x_n)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2"/>
  <p:tag name="PICTUREFILESIZE" val="108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terate, e.g., until $f(x_{n})$ is below some threshold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0"/>
  <p:tag name="PICTUREFILESIZE" val="136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:\mathbb{R}\rightarrow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"/>
  <p:tag name="PICTUREFILESIZE" val="34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3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4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3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n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\frac{f(x_n)}{f'(x_n)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2"/>
  <p:tag name="PICTUREFILESIZE" val="108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:\mathcal{X}\rightarrow\mathcal{Y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8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eft |\frac{f(x_{n+1})-f(x_{n})}{f(x_{n})}\right | &lt; \varepsilon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15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eft |\frac{x_{n+1}-x_{n}}{x_{n}}\right | &lt; \varepsilon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70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terate until $f(x_n) &lt; \eta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72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n &gt; N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25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_n)\ge M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9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xtremum $x$ will be a critical point, i.e., $f'(x)=0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27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dea: if $f$ is everywhere differentiable, the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4"/>
  <p:tag name="PICTUREFILESIZE" val="110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o apply Newton-Raphson to find zeros of $f'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5"/>
  <p:tag name="PICTUREFILESIZE" val="132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\frac{f'(x_n)}{f''(x_n)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4"/>
  <p:tag name="PICTUREFILESIZE" val="110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 \gamma\cdot f'(x_n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63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y = f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7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\gamma$ is the so-called step siz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97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 \left(H_f(x_n)\right)^{-1}\cdot \nabla f(x_n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1029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:\mathbb{R}^n\rightarrow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8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{n+1} \leftarrow x_n - \gamma\cdot \nabla f(x_n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2"/>
  <p:tag name="PICTUREFILESIZE" val="689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goes $\gamma$ in direction of tangent instead of to x-axis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1"/>
  <p:tag name="PICTUREFILESIZE" val="139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athcal{X}\subseteq \mathbb{R}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3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_n:\mathcal{X}\rightarrow\mathcal{Y},\;n\in\mathbb{N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65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12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1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197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1588</Words>
  <Application>Microsoft Office PowerPoint</Application>
  <PresentationFormat>Bildschirmpräsentation (4:3)</PresentationFormat>
  <Paragraphs>323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Custom Design</vt:lpstr>
      <vt:lpstr>STAT7001 – Computing for Practical Statistics 2015 Lecture 7</vt:lpstr>
      <vt:lpstr>Course organization updates</vt:lpstr>
      <vt:lpstr>Control Statements</vt:lpstr>
      <vt:lpstr>R Control Statements</vt:lpstr>
      <vt:lpstr>SAS Control Statements</vt:lpstr>
      <vt:lpstr>Custom Functions</vt:lpstr>
      <vt:lpstr>PowerPoint-Präsentation</vt:lpstr>
      <vt:lpstr>Custom Functions in R</vt:lpstr>
      <vt:lpstr>R examples: subtraction and mean</vt:lpstr>
      <vt:lpstr>Custom Functions in SAS</vt:lpstr>
      <vt:lpstr>SAS example: subtraction</vt:lpstr>
      <vt:lpstr>SAS example: mean, variable arguments</vt:lpstr>
      <vt:lpstr>Subroutines in SAS</vt:lpstr>
      <vt:lpstr>Calling DATA and PROC from within FCMP</vt:lpstr>
      <vt:lpstr>Optimization Basics</vt:lpstr>
      <vt:lpstr>Finding zeroes: Newton-Raphson method</vt:lpstr>
      <vt:lpstr>Newton-Raphson stopping criteria</vt:lpstr>
      <vt:lpstr>Minimization of functions</vt:lpstr>
      <vt:lpstr>Example: Newton-Minimization</vt:lpstr>
      <vt:lpstr>Minimization in R</vt:lpstr>
      <vt:lpstr>Minimization in SAS</vt:lpstr>
      <vt:lpstr>Minimization in SAS – sample output</vt:lpstr>
      <vt:lpstr>Next Week: Model and Method Validation</vt:lpstr>
      <vt:lpstr>Week 7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635</cp:revision>
  <dcterms:created xsi:type="dcterms:W3CDTF">2005-07-13T12:26:50Z</dcterms:created>
  <dcterms:modified xsi:type="dcterms:W3CDTF">2015-03-03T15:22:18Z</dcterms:modified>
</cp:coreProperties>
</file>