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9"/>
  </p:notesMasterIdLst>
  <p:sldIdLst>
    <p:sldId id="256" r:id="rId2"/>
    <p:sldId id="351" r:id="rId3"/>
    <p:sldId id="392" r:id="rId4"/>
    <p:sldId id="413" r:id="rId5"/>
    <p:sldId id="422" r:id="rId6"/>
    <p:sldId id="423" r:id="rId7"/>
    <p:sldId id="424" r:id="rId8"/>
    <p:sldId id="421" r:id="rId9"/>
    <p:sldId id="399" r:id="rId10"/>
    <p:sldId id="427" r:id="rId11"/>
    <p:sldId id="428" r:id="rId12"/>
    <p:sldId id="429" r:id="rId13"/>
    <p:sldId id="430" r:id="rId14"/>
    <p:sldId id="425" r:id="rId15"/>
    <p:sldId id="432" r:id="rId16"/>
    <p:sldId id="431" r:id="rId17"/>
    <p:sldId id="414" r:id="rId18"/>
    <p:sldId id="419" r:id="rId19"/>
    <p:sldId id="417" r:id="rId20"/>
    <p:sldId id="418" r:id="rId21"/>
    <p:sldId id="420" r:id="rId22"/>
    <p:sldId id="433" r:id="rId23"/>
    <p:sldId id="434" r:id="rId24"/>
    <p:sldId id="426" r:id="rId25"/>
    <p:sldId id="368" r:id="rId26"/>
    <p:sldId id="343" r:id="rId27"/>
    <p:sldId id="329" r:id="rId28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  <a:srgbClr val="009EC0"/>
    <a:srgbClr val="F2EFF2"/>
    <a:srgbClr val="E9D1DD"/>
    <a:srgbClr val="E5F5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2" autoAdjust="0"/>
    <p:restoredTop sz="94692" autoAdjust="0"/>
  </p:normalViewPr>
  <p:slideViewPr>
    <p:cSldViewPr>
      <p:cViewPr varScale="1">
        <p:scale>
          <a:sx n="78" d="100"/>
          <a:sy n="78" d="100"/>
        </p:scale>
        <p:origin x="-1013" y="-82"/>
      </p:cViewPr>
      <p:guideLst>
        <p:guide orient="horz" pos="578"/>
        <p:guide orient="horz" pos="1706"/>
        <p:guide orient="horz" pos="2840"/>
        <p:guide orient="horz" pos="3884"/>
        <p:guide pos="208"/>
        <p:guide pos="2018"/>
        <p:guide pos="5556"/>
        <p:guide pos="374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B3EA87-E0FE-4B2E-B39F-C672DECFFD3B}" type="datetimeFigureOut">
              <a:rPr lang="en-GB" smtClean="0"/>
              <a:t>16/03/2015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0F5F2F-596E-46D0-A30D-81C151C7AD70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8489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 descr="MidBlue10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313"/>
            <a:ext cx="8496300" cy="13684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de-DE" noProof="0" smtClean="0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23850" y="3068638"/>
            <a:ext cx="8496300" cy="3097212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de-DE" noProof="0" smtClean="0"/>
              <a:t>Click to edit Master subtitle style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0"/>
          </p:nvPr>
        </p:nvSpPr>
        <p:spPr bwMode="auto">
          <a:xfrm>
            <a:off x="323850" y="6245225"/>
            <a:ext cx="8496300" cy="47625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400" smtClean="0"/>
            </a:lvl1pPr>
          </a:lstStyle>
          <a:p>
            <a:pPr>
              <a:defRPr/>
            </a:pPr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414092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2ED968-4390-4911-BAF4-E19CF976F57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421346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97663" y="908050"/>
            <a:ext cx="2122487" cy="5257800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330200" y="908050"/>
            <a:ext cx="6215063" cy="5257800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E45F9-A653-4FE9-B588-5586368707C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629947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ECCB9-52D9-4924-A736-20B76CCA658C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476449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B98DE8-689B-4958-BCD0-F483FDE0E5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83319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30200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51375" y="2708275"/>
            <a:ext cx="4168775" cy="3457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ABAB02-5844-4A1E-8B34-94ECF84E1A1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254359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E9E19B-D248-4C48-B715-15D4F591FBE6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962006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8F9574-7F13-4991-ABEB-1CB61F6F0D5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5387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A36297-36CF-4019-A691-1D076EEC3F98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12497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282A0B-051A-4B14-89E6-8118CC7C0CC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53103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de-DE" noProof="0" smtClean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1784B4-E593-410D-94B5-52152DAADDA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39068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30200" y="908050"/>
            <a:ext cx="8489950" cy="129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30200" y="2708275"/>
            <a:ext cx="8489950" cy="345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 smtClean="0"/>
              <a:t>Click to edit Master text styles</a:t>
            </a:r>
          </a:p>
          <a:p>
            <a:pPr lvl="1"/>
            <a:r>
              <a:rPr lang="en-US" altLang="de-DE" smtClean="0"/>
              <a:t>Second level</a:t>
            </a:r>
          </a:p>
          <a:p>
            <a:pPr lvl="2"/>
            <a:r>
              <a:rPr lang="en-US" altLang="de-DE" smtClean="0"/>
              <a:t>Third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12088" y="6337300"/>
            <a:ext cx="1008062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/>
            </a:lvl1pPr>
          </a:lstStyle>
          <a:p>
            <a:pPr>
              <a:defRPr/>
            </a:pPr>
            <a:fld id="{609CCD60-BCDD-48C0-BC16-D563167A3771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  <p:pic>
        <p:nvPicPr>
          <p:cNvPr id="1029" name="Picture 17" descr="MidBlue9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tags" Target="../tags/tag4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4.png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11" Type="http://schemas.openxmlformats.org/officeDocument/2006/relationships/image" Target="../media/image33.png"/><Relationship Id="rId5" Type="http://schemas.openxmlformats.org/officeDocument/2006/relationships/tags" Target="../tags/tag48.xml"/><Relationship Id="rId10" Type="http://schemas.openxmlformats.org/officeDocument/2006/relationships/image" Target="../media/image32.png"/><Relationship Id="rId4" Type="http://schemas.openxmlformats.org/officeDocument/2006/relationships/tags" Target="../tags/tag47.xml"/><Relationship Id="rId9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tags" Target="../tags/tag55.xml"/><Relationship Id="rId7" Type="http://schemas.openxmlformats.org/officeDocument/2006/relationships/image" Target="../media/image48.png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tags" Target="../tags/tag58.xml"/><Relationship Id="rId7" Type="http://schemas.openxmlformats.org/officeDocument/2006/relationships/image" Target="../media/image48.png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6" Type="http://schemas.openxmlformats.org/officeDocument/2006/relationships/image" Target="../media/image46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9.xml"/><Relationship Id="rId9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48.png"/><Relationship Id="rId4" Type="http://schemas.openxmlformats.org/officeDocument/2006/relationships/image" Target="../media/image5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60.jpeg"/><Relationship Id="rId18" Type="http://schemas.microsoft.com/office/2007/relationships/hdphoto" Target="../media/hdphoto3.wdp"/><Relationship Id="rId26" Type="http://schemas.openxmlformats.org/officeDocument/2006/relationships/image" Target="../media/image70.jpeg"/><Relationship Id="rId3" Type="http://schemas.openxmlformats.org/officeDocument/2006/relationships/slideLayout" Target="../slideLayouts/slideLayout2.xml"/><Relationship Id="rId21" Type="http://schemas.openxmlformats.org/officeDocument/2006/relationships/image" Target="../media/image66.png"/><Relationship Id="rId34" Type="http://schemas.openxmlformats.org/officeDocument/2006/relationships/image" Target="../media/image76.png"/><Relationship Id="rId7" Type="http://schemas.openxmlformats.org/officeDocument/2006/relationships/image" Target="../media/image56.png"/><Relationship Id="rId12" Type="http://schemas.microsoft.com/office/2007/relationships/hdphoto" Target="../media/hdphoto2.wdp"/><Relationship Id="rId17" Type="http://schemas.openxmlformats.org/officeDocument/2006/relationships/image" Target="../media/image64.png"/><Relationship Id="rId25" Type="http://schemas.microsoft.com/office/2007/relationships/hdphoto" Target="../media/hdphoto5.wdp"/><Relationship Id="rId33" Type="http://schemas.openxmlformats.org/officeDocument/2006/relationships/image" Target="../media/image75.png"/><Relationship Id="rId2" Type="http://schemas.openxmlformats.org/officeDocument/2006/relationships/tags" Target="../tags/tag63.xml"/><Relationship Id="rId16" Type="http://schemas.openxmlformats.org/officeDocument/2006/relationships/image" Target="../media/image63.png"/><Relationship Id="rId20" Type="http://schemas.microsoft.com/office/2007/relationships/hdphoto" Target="../media/hdphoto4.wdp"/><Relationship Id="rId29" Type="http://schemas.openxmlformats.org/officeDocument/2006/relationships/image" Target="../media/image73.png"/><Relationship Id="rId1" Type="http://schemas.openxmlformats.org/officeDocument/2006/relationships/tags" Target="../tags/tag62.xml"/><Relationship Id="rId6" Type="http://schemas.openxmlformats.org/officeDocument/2006/relationships/image" Target="../media/image55.png"/><Relationship Id="rId11" Type="http://schemas.openxmlformats.org/officeDocument/2006/relationships/image" Target="../media/image59.png"/><Relationship Id="rId24" Type="http://schemas.openxmlformats.org/officeDocument/2006/relationships/image" Target="../media/image69.png"/><Relationship Id="rId32" Type="http://schemas.microsoft.com/office/2007/relationships/hdphoto" Target="../media/hdphoto7.wdp"/><Relationship Id="rId5" Type="http://schemas.openxmlformats.org/officeDocument/2006/relationships/image" Target="../media/image54.png"/><Relationship Id="rId15" Type="http://schemas.openxmlformats.org/officeDocument/2006/relationships/image" Target="../media/image62.png"/><Relationship Id="rId23" Type="http://schemas.openxmlformats.org/officeDocument/2006/relationships/image" Target="../media/image68.png"/><Relationship Id="rId28" Type="http://schemas.openxmlformats.org/officeDocument/2006/relationships/image" Target="../media/image72.png"/><Relationship Id="rId36" Type="http://schemas.openxmlformats.org/officeDocument/2006/relationships/image" Target="../media/image78.jpeg"/><Relationship Id="rId10" Type="http://schemas.openxmlformats.org/officeDocument/2006/relationships/image" Target="../media/image58.jpeg"/><Relationship Id="rId19" Type="http://schemas.openxmlformats.org/officeDocument/2006/relationships/image" Target="../media/image65.png"/><Relationship Id="rId31" Type="http://schemas.openxmlformats.org/officeDocument/2006/relationships/image" Target="../media/image74.png"/><Relationship Id="rId4" Type="http://schemas.openxmlformats.org/officeDocument/2006/relationships/image" Target="../media/image53.png"/><Relationship Id="rId9" Type="http://schemas.openxmlformats.org/officeDocument/2006/relationships/image" Target="../media/image57.png"/><Relationship Id="rId14" Type="http://schemas.openxmlformats.org/officeDocument/2006/relationships/image" Target="../media/image61.jpeg"/><Relationship Id="rId22" Type="http://schemas.openxmlformats.org/officeDocument/2006/relationships/image" Target="../media/image67.png"/><Relationship Id="rId27" Type="http://schemas.openxmlformats.org/officeDocument/2006/relationships/image" Target="../media/image71.jpeg"/><Relationship Id="rId30" Type="http://schemas.microsoft.com/office/2007/relationships/hdphoto" Target="../media/hdphoto6.wdp"/><Relationship Id="rId35" Type="http://schemas.openxmlformats.org/officeDocument/2006/relationships/image" Target="../media/image77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image" Target="../media/image3.png"/><Relationship Id="rId18" Type="http://schemas.openxmlformats.org/officeDocument/2006/relationships/image" Target="../media/image8.png"/><Relationship Id="rId3" Type="http://schemas.openxmlformats.org/officeDocument/2006/relationships/tags" Target="../tags/tag4.xml"/><Relationship Id="rId21" Type="http://schemas.openxmlformats.org/officeDocument/2006/relationships/image" Target="../media/image11.png"/><Relationship Id="rId7" Type="http://schemas.openxmlformats.org/officeDocument/2006/relationships/tags" Target="../tags/tag8.xml"/><Relationship Id="rId12" Type="http://schemas.openxmlformats.org/officeDocument/2006/relationships/slideLayout" Target="../slideLayouts/slideLayout2.xml"/><Relationship Id="rId17" Type="http://schemas.openxmlformats.org/officeDocument/2006/relationships/image" Target="../media/image7.png"/><Relationship Id="rId2" Type="http://schemas.openxmlformats.org/officeDocument/2006/relationships/tags" Target="../tags/tag3.xml"/><Relationship Id="rId16" Type="http://schemas.openxmlformats.org/officeDocument/2006/relationships/image" Target="../media/image6.png"/><Relationship Id="rId20" Type="http://schemas.openxmlformats.org/officeDocument/2006/relationships/image" Target="../media/image10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image" Target="../media/image5.png"/><Relationship Id="rId23" Type="http://schemas.openxmlformats.org/officeDocument/2006/relationships/image" Target="../media/image13.png"/><Relationship Id="rId10" Type="http://schemas.openxmlformats.org/officeDocument/2006/relationships/tags" Target="../tags/tag11.xml"/><Relationship Id="rId19" Type="http://schemas.openxmlformats.org/officeDocument/2006/relationships/image" Target="../media/image9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image" Target="../media/image4.png"/><Relationship Id="rId22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20.xml"/><Relationship Id="rId13" Type="http://schemas.openxmlformats.org/officeDocument/2006/relationships/tags" Target="../tags/tag25.xml"/><Relationship Id="rId18" Type="http://schemas.openxmlformats.org/officeDocument/2006/relationships/slideLayout" Target="../slideLayouts/slideLayout2.xml"/><Relationship Id="rId26" Type="http://schemas.openxmlformats.org/officeDocument/2006/relationships/image" Target="../media/image17.png"/><Relationship Id="rId3" Type="http://schemas.openxmlformats.org/officeDocument/2006/relationships/tags" Target="../tags/tag15.xml"/><Relationship Id="rId21" Type="http://schemas.openxmlformats.org/officeDocument/2006/relationships/image" Target="../media/image5.png"/><Relationship Id="rId34" Type="http://schemas.openxmlformats.org/officeDocument/2006/relationships/image" Target="../media/image12.png"/><Relationship Id="rId7" Type="http://schemas.openxmlformats.org/officeDocument/2006/relationships/tags" Target="../tags/tag19.xml"/><Relationship Id="rId12" Type="http://schemas.openxmlformats.org/officeDocument/2006/relationships/tags" Target="../tags/tag24.xml"/><Relationship Id="rId17" Type="http://schemas.openxmlformats.org/officeDocument/2006/relationships/tags" Target="../tags/tag29.xml"/><Relationship Id="rId25" Type="http://schemas.openxmlformats.org/officeDocument/2006/relationships/image" Target="../media/image16.png"/><Relationship Id="rId33" Type="http://schemas.openxmlformats.org/officeDocument/2006/relationships/image" Target="../media/image8.png"/><Relationship Id="rId2" Type="http://schemas.openxmlformats.org/officeDocument/2006/relationships/tags" Target="../tags/tag14.xml"/><Relationship Id="rId16" Type="http://schemas.openxmlformats.org/officeDocument/2006/relationships/tags" Target="../tags/tag28.xml"/><Relationship Id="rId20" Type="http://schemas.openxmlformats.org/officeDocument/2006/relationships/image" Target="../media/image4.png"/><Relationship Id="rId29" Type="http://schemas.openxmlformats.org/officeDocument/2006/relationships/image" Target="../media/image20.png"/><Relationship Id="rId1" Type="http://schemas.openxmlformats.org/officeDocument/2006/relationships/tags" Target="../tags/tag13.xml"/><Relationship Id="rId6" Type="http://schemas.openxmlformats.org/officeDocument/2006/relationships/tags" Target="../tags/tag18.xml"/><Relationship Id="rId11" Type="http://schemas.openxmlformats.org/officeDocument/2006/relationships/tags" Target="../tags/tag23.xml"/><Relationship Id="rId24" Type="http://schemas.openxmlformats.org/officeDocument/2006/relationships/image" Target="../media/image15.png"/><Relationship Id="rId32" Type="http://schemas.openxmlformats.org/officeDocument/2006/relationships/image" Target="../media/image7.png"/><Relationship Id="rId5" Type="http://schemas.openxmlformats.org/officeDocument/2006/relationships/tags" Target="../tags/tag17.xml"/><Relationship Id="rId15" Type="http://schemas.openxmlformats.org/officeDocument/2006/relationships/tags" Target="../tags/tag27.xml"/><Relationship Id="rId23" Type="http://schemas.openxmlformats.org/officeDocument/2006/relationships/image" Target="../media/image14.png"/><Relationship Id="rId28" Type="http://schemas.openxmlformats.org/officeDocument/2006/relationships/image" Target="../media/image19.png"/><Relationship Id="rId10" Type="http://schemas.openxmlformats.org/officeDocument/2006/relationships/tags" Target="../tags/tag22.xml"/><Relationship Id="rId19" Type="http://schemas.openxmlformats.org/officeDocument/2006/relationships/image" Target="../media/image3.png"/><Relationship Id="rId31" Type="http://schemas.openxmlformats.org/officeDocument/2006/relationships/image" Target="../media/image11.png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4" Type="http://schemas.openxmlformats.org/officeDocument/2006/relationships/tags" Target="../tags/tag26.xml"/><Relationship Id="rId22" Type="http://schemas.openxmlformats.org/officeDocument/2006/relationships/image" Target="../media/image6.png"/><Relationship Id="rId27" Type="http://schemas.openxmlformats.org/officeDocument/2006/relationships/image" Target="../media/image18.png"/><Relationship Id="rId30" Type="http://schemas.openxmlformats.org/officeDocument/2006/relationships/image" Target="../media/image10.png"/><Relationship Id="rId35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2.xml"/><Relationship Id="rId7" Type="http://schemas.openxmlformats.org/officeDocument/2006/relationships/image" Target="../media/image25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9.png"/><Relationship Id="rId5" Type="http://schemas.openxmlformats.org/officeDocument/2006/relationships/tags" Target="../tags/tag34.xml"/><Relationship Id="rId10" Type="http://schemas.openxmlformats.org/officeDocument/2006/relationships/image" Target="../media/image28.png"/><Relationship Id="rId4" Type="http://schemas.openxmlformats.org/officeDocument/2006/relationships/tags" Target="../tags/tag33.xml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tags" Target="../tags/tag37.xml"/><Relationship Id="rId7" Type="http://schemas.openxmlformats.org/officeDocument/2006/relationships/tags" Target="../tags/tag41.xml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tags" Target="../tags/tag36.xml"/><Relationship Id="rId16" Type="http://schemas.openxmlformats.org/officeDocument/2006/relationships/image" Target="../media/image35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30.png"/><Relationship Id="rId5" Type="http://schemas.openxmlformats.org/officeDocument/2006/relationships/tags" Target="../tags/tag39.xml"/><Relationship Id="rId15" Type="http://schemas.openxmlformats.org/officeDocument/2006/relationships/image" Target="../media/image34.png"/><Relationship Id="rId10" Type="http://schemas.openxmlformats.org/officeDocument/2006/relationships/slideLayout" Target="../slideLayouts/slideLayout2.xml"/><Relationship Id="rId19" Type="http://schemas.openxmlformats.org/officeDocument/2006/relationships/image" Target="../media/image38.png"/><Relationship Id="rId4" Type="http://schemas.openxmlformats.org/officeDocument/2006/relationships/tags" Target="../tags/tag38.xml"/><Relationship Id="rId9" Type="http://schemas.openxmlformats.org/officeDocument/2006/relationships/tags" Target="../tags/tag43.xml"/><Relationship Id="rId1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42863" y="4509120"/>
            <a:ext cx="9186863" cy="2348880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850" y="1484784"/>
            <a:ext cx="8496300" cy="1296417"/>
          </a:xfrm>
        </p:spPr>
        <p:txBody>
          <a:bodyPr/>
          <a:lstStyle/>
          <a:p>
            <a:pPr eaLnBrk="1" hangingPunct="1"/>
            <a:r>
              <a:rPr lang="en-GB" altLang="de-DE" sz="2400" dirty="0" smtClean="0"/>
              <a:t>STAT7001 – Computing for Practical </a:t>
            </a:r>
            <a:r>
              <a:rPr lang="en-GB" altLang="de-DE" sz="2400" smtClean="0"/>
              <a:t>Statistics 2015</a:t>
            </a:r>
            <a:r>
              <a:rPr lang="en-GB" altLang="de-DE" dirty="0" smtClean="0"/>
              <a:t/>
            </a:r>
            <a:br>
              <a:rPr lang="en-GB" altLang="de-DE" dirty="0" smtClean="0"/>
            </a:br>
            <a:r>
              <a:rPr lang="en-GB" altLang="de-DE" sz="5400" dirty="0" smtClean="0"/>
              <a:t>Lecture 9</a:t>
            </a:r>
            <a:endParaRPr lang="en-GB" altLang="de-DE" sz="2000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8313" y="6237288"/>
            <a:ext cx="8496300" cy="504825"/>
          </a:xfrm>
        </p:spPr>
        <p:txBody>
          <a:bodyPr/>
          <a:lstStyle/>
          <a:p>
            <a:pPr algn="r" eaLnBrk="1" hangingPunct="1"/>
            <a:r>
              <a:rPr lang="en-GB" altLang="de-DE" smtClean="0">
                <a:solidFill>
                  <a:schemeClr val="bg1"/>
                </a:solidFill>
              </a:rPr>
              <a:t>Dr Franz J. Király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75576" y="2951687"/>
            <a:ext cx="8496300" cy="1440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0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GB" altLang="de-DE" sz="4400" dirty="0" smtClean="0"/>
              <a:t>Non-Linear Models and</a:t>
            </a:r>
            <a:br>
              <a:rPr lang="en-GB" altLang="de-DE" sz="4400" dirty="0" smtClean="0"/>
            </a:br>
            <a:r>
              <a:rPr lang="en-GB" altLang="de-DE" sz="4400" dirty="0" smtClean="0"/>
              <a:t>Non-Linear Fitting</a:t>
            </a:r>
            <a:endParaRPr lang="en-GB" altLang="de-DE" sz="2400" dirty="0" smtClean="0"/>
          </a:p>
        </p:txBody>
      </p:sp>
      <p:sp>
        <p:nvSpPr>
          <p:cNvPr id="6" name="Rechteck 5"/>
          <p:cNvSpPr/>
          <p:nvPr/>
        </p:nvSpPr>
        <p:spPr>
          <a:xfrm>
            <a:off x="1" y="2914009"/>
            <a:ext cx="413792" cy="2636912"/>
          </a:xfrm>
          <a:prstGeom prst="rect">
            <a:avLst/>
          </a:prstGeom>
          <a:solidFill>
            <a:srgbClr val="009E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de-D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Variable </a:t>
            </a:r>
            <a:r>
              <a:rPr lang="de-DE" altLang="de-DE" sz="3200" dirty="0" err="1" smtClean="0"/>
              <a:t>transformations</a:t>
            </a:r>
            <a:r>
              <a:rPr lang="de-DE" altLang="de-DE" sz="3200" dirty="0" smtClean="0"/>
              <a:t> in SAS </a:t>
            </a:r>
            <a:r>
              <a:rPr lang="de-DE" altLang="de-DE" sz="3200" dirty="0" err="1" smtClean="0"/>
              <a:t>and</a:t>
            </a:r>
            <a:r>
              <a:rPr lang="de-DE" altLang="de-DE" sz="3200" dirty="0" smtClean="0"/>
              <a:t> R</a:t>
            </a:r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683568" y="1196752"/>
            <a:ext cx="741682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linearize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dirty="0" smtClean="0">
                <a:solidFill>
                  <a:srgbClr val="003366"/>
                </a:solidFill>
              </a:rPr>
              <a:t> single-variable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transforms</a:t>
            </a:r>
            <a:r>
              <a:rPr lang="de-DE" altLang="de-DE" sz="2000" dirty="0" smtClean="0">
                <a:solidFill>
                  <a:srgbClr val="003366"/>
                </a:solidFill>
              </a:rPr>
              <a:t> such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pic>
        <p:nvPicPr>
          <p:cNvPr id="5" name="Grafik 4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3367" y="1628802"/>
            <a:ext cx="655596" cy="25866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9832" y="1628800"/>
            <a:ext cx="595998" cy="25866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6370" y="1628800"/>
            <a:ext cx="357598" cy="2586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4150" y="1628800"/>
            <a:ext cx="318262" cy="23839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3576" y="1628800"/>
            <a:ext cx="258986" cy="1790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399" y="1628800"/>
            <a:ext cx="696873" cy="25938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971600" y="2358608"/>
            <a:ext cx="75608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glm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formula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y ~ log(x)+I(x^2)+I(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z+log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(x)),…)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323528" y="1988840"/>
            <a:ext cx="82809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 R:</a:t>
            </a:r>
            <a:r>
              <a:rPr lang="de-DE" altLang="de-DE" sz="2000" dirty="0" smtClean="0">
                <a:solidFill>
                  <a:srgbClr val="003366"/>
                </a:solidFill>
              </a:rPr>
              <a:t> in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formula</a:t>
            </a:r>
            <a:r>
              <a:rPr lang="de-DE" altLang="de-DE" sz="2000" dirty="0" smtClean="0">
                <a:solidFill>
                  <a:srgbClr val="003366"/>
                </a:solidFill>
              </a:rPr>
              <a:t>, via 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log </a:t>
            </a:r>
            <a:r>
              <a:rPr lang="de-DE" altLang="de-DE" sz="2000" dirty="0" smtClean="0">
                <a:solidFill>
                  <a:srgbClr val="003366"/>
                </a:solidFill>
              </a:rPr>
              <a:t>etc.,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I(.)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755576" y="2780928"/>
            <a:ext cx="72673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some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such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log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directly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applied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755576" y="3140968"/>
            <a:ext cx="82809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formula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element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I(.)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evaluates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in-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brackets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part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single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907976" y="3501008"/>
            <a:ext cx="82809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in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above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x^2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z+log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(x)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323528" y="4005064"/>
            <a:ext cx="82809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 SAS: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depends</a:t>
            </a:r>
            <a:r>
              <a:rPr lang="de-DE" altLang="de-DE" sz="2000" dirty="0" smtClean="0">
                <a:solidFill>
                  <a:srgbClr val="003366"/>
                </a:solidFill>
              </a:rPr>
              <a:t> on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PROC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usually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done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adding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new</a:t>
            </a:r>
            <a:r>
              <a:rPr lang="de-DE" altLang="de-DE" sz="2000" dirty="0" smtClean="0">
                <a:solidFill>
                  <a:srgbClr val="003366"/>
                </a:solidFill>
              </a:rPr>
              <a:t> variables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827584" y="4365104"/>
            <a:ext cx="71287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data 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mydatawithnonlinearvariables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; 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1115616" y="4725144"/>
            <a:ext cx="71287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input …;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1115616" y="5013176"/>
            <a:ext cx="31683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xsq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= x*x;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1115616" y="5373216"/>
            <a:ext cx="31683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ylogy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= y + log(y);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187624" y="5661248"/>
            <a:ext cx="57606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…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899592" y="5949280"/>
            <a:ext cx="108012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run;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2411760" y="5877272"/>
            <a:ext cx="393080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then</a:t>
            </a:r>
            <a:r>
              <a:rPr lang="de-DE" altLang="de-DE" sz="2000" dirty="0" smtClean="0">
                <a:solidFill>
                  <a:srgbClr val="003366"/>
                </a:solidFill>
              </a:rPr>
              <a:t> e.g.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run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PROC reg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554667" y="6381328"/>
            <a:ext cx="495343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alternative: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transreg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4644008" y="6453336"/>
            <a:ext cx="4536504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also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capable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finding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suitable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transforms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4361440" y="5013176"/>
            <a:ext cx="40989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makes</a:t>
            </a:r>
            <a:r>
              <a:rPr lang="de-DE" altLang="de-DE" sz="1400" dirty="0" smtClean="0">
                <a:solidFill>
                  <a:srgbClr val="003366"/>
                </a:solidFill>
              </a:rPr>
              <a:t> a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new</a:t>
            </a:r>
            <a:r>
              <a:rPr lang="de-DE" altLang="de-DE" sz="1400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dirty="0" smtClean="0">
                <a:solidFill>
                  <a:srgbClr val="003366"/>
                </a:solidFill>
              </a:rPr>
              <a:t>  </a:t>
            </a:r>
            <a:r>
              <a:rPr lang="en-GB" altLang="de-DE" sz="1400" b="1" dirty="0">
                <a:latin typeface="Miriam Fixed" pitchFamily="49" charset="-79"/>
                <a:cs typeface="Miriam Fixed" pitchFamily="49" charset="-79"/>
              </a:rPr>
              <a:t>x</a:t>
            </a:r>
            <a:r>
              <a:rPr lang="de-DE" altLang="de-DE" sz="1400" dirty="0" smtClean="0">
                <a:solidFill>
                  <a:srgbClr val="003366"/>
                </a:solidFill>
              </a:rPr>
              <a:t>-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squared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term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4355976" y="5373216"/>
            <a:ext cx="40989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makes</a:t>
            </a:r>
            <a:r>
              <a:rPr lang="de-DE" altLang="de-DE" sz="1400" dirty="0" smtClean="0">
                <a:solidFill>
                  <a:srgbClr val="003366"/>
                </a:solidFill>
              </a:rPr>
              <a:t> a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new</a:t>
            </a:r>
            <a:r>
              <a:rPr lang="de-DE" altLang="de-DE" sz="1400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400" dirty="0" smtClean="0">
                <a:solidFill>
                  <a:srgbClr val="003366"/>
                </a:solidFill>
              </a:rPr>
              <a:t> a </a:t>
            </a:r>
            <a:r>
              <a:rPr lang="en-GB" altLang="de-DE" sz="1400" b="1" dirty="0" smtClean="0">
                <a:latin typeface="Miriam Fixed" pitchFamily="49" charset="-79"/>
                <a:cs typeface="Miriam Fixed" pitchFamily="49" charset="-79"/>
              </a:rPr>
              <a:t>y + log(y) </a:t>
            </a:r>
            <a:r>
              <a:rPr lang="de-DE" altLang="de-DE" sz="1400" dirty="0" smtClean="0">
                <a:solidFill>
                  <a:srgbClr val="003366"/>
                </a:solidFill>
              </a:rPr>
              <a:t>-term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35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8" grpId="0"/>
      <p:bldP spid="29" grpId="0"/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Special </a:t>
            </a:r>
            <a:r>
              <a:rPr lang="de-DE" altLang="de-DE" sz="3200" dirty="0" err="1" smtClean="0"/>
              <a:t>case</a:t>
            </a:r>
            <a:r>
              <a:rPr lang="de-DE" altLang="de-DE" sz="3200" dirty="0" smtClean="0"/>
              <a:t>: </a:t>
            </a:r>
            <a:r>
              <a:rPr lang="de-DE" altLang="de-DE" sz="3200" dirty="0" err="1" smtClean="0"/>
              <a:t>polynomial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models</a:t>
            </a:r>
            <a:endParaRPr lang="de-DE" altLang="de-DE" sz="3200" dirty="0" smtClean="0"/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2915816" y="1268760"/>
            <a:ext cx="40684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„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polynomial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degree</a:t>
            </a:r>
            <a:r>
              <a:rPr lang="de-DE" altLang="de-DE" sz="2000" dirty="0" smtClean="0">
                <a:solidFill>
                  <a:srgbClr val="003366"/>
                </a:solidFill>
              </a:rPr>
              <a:t> k“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pic>
        <p:nvPicPr>
          <p:cNvPr id="3" name="Grafik 2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1537" y="1091180"/>
            <a:ext cx="1807858" cy="71504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971600" y="2420888"/>
            <a:ext cx="75608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glm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formula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y ~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poly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x,deg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),…)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323528" y="1988840"/>
            <a:ext cx="82809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 R:</a:t>
            </a:r>
            <a:r>
              <a:rPr lang="de-DE" altLang="de-DE" sz="2000" dirty="0" smtClean="0">
                <a:solidFill>
                  <a:srgbClr val="003366"/>
                </a:solidFill>
              </a:rPr>
              <a:t> in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formula</a:t>
            </a:r>
            <a:r>
              <a:rPr lang="de-DE" altLang="de-DE" sz="2000" dirty="0" smtClean="0">
                <a:solidFill>
                  <a:srgbClr val="003366"/>
                </a:solidFill>
              </a:rPr>
              <a:t>, via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poly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755576" y="2852936"/>
            <a:ext cx="72673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poly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x,deg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adds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each</a:t>
            </a:r>
            <a:r>
              <a:rPr lang="de-DE" altLang="de-DE" sz="1800" dirty="0" smtClean="0">
                <a:solidFill>
                  <a:srgbClr val="003366"/>
                </a:solidFill>
              </a:rPr>
              <a:t> power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x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755576" y="3212976"/>
            <a:ext cx="82809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equivalent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I(x)+I(x^2)+ … +I(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x^deg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907976" y="3573016"/>
            <a:ext cx="82809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>
                <a:solidFill>
                  <a:srgbClr val="003366"/>
                </a:solidFill>
              </a:rPr>
              <a:t>f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800" dirty="0" smtClean="0">
                <a:solidFill>
                  <a:srgbClr val="003366"/>
                </a:solidFill>
              </a:rPr>
              <a:t> multivariate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polynomial</a:t>
            </a:r>
            <a:r>
              <a:rPr lang="de-DE" altLang="de-DE" sz="1800" dirty="0" smtClean="0">
                <a:solidFill>
                  <a:srgbClr val="003366"/>
                </a:solidFill>
              </a:rPr>
              <a:t>, do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poly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x,xdeg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)*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poly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y,ydeg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323528" y="4191904"/>
            <a:ext cx="82809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 SAS: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glm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orthoreg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2000" dirty="0" smtClean="0">
                <a:solidFill>
                  <a:srgbClr val="003366"/>
                </a:solidFill>
              </a:rPr>
              <a:t>(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model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later</a:t>
            </a:r>
            <a:r>
              <a:rPr lang="de-DE" altLang="de-DE" sz="2000" dirty="0" smtClean="0">
                <a:solidFill>
                  <a:srgbClr val="003366"/>
                </a:solidFill>
              </a:rPr>
              <a:t>)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755576" y="4695960"/>
            <a:ext cx="828092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glm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allows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specification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polynomial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907976" y="5056000"/>
            <a:ext cx="215185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model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y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x|x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4932040" y="5079368"/>
            <a:ext cx="215185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model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y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x|z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2924200" y="5079003"/>
            <a:ext cx="193583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degree</a:t>
            </a:r>
            <a:r>
              <a:rPr lang="de-DE" altLang="de-DE" sz="1800" dirty="0" smtClean="0">
                <a:solidFill>
                  <a:srgbClr val="003366"/>
                </a:solidFill>
              </a:rPr>
              <a:t> 2 in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x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6956648" y="5085184"/>
            <a:ext cx="193583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(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cross</a:t>
            </a:r>
            <a:r>
              <a:rPr lang="de-DE" altLang="de-DE" sz="1800" dirty="0" smtClean="0">
                <a:solidFill>
                  <a:srgbClr val="003366"/>
                </a:solidFill>
              </a:rPr>
              <a:t>-term 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x*z</a:t>
            </a:r>
            <a:r>
              <a:rPr lang="de-DE" altLang="de-DE" sz="1800" dirty="0" smtClean="0">
                <a:solidFill>
                  <a:srgbClr val="003366"/>
                </a:solidFill>
              </a:rPr>
              <a:t>)</a:t>
            </a: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755576" y="5632064"/>
            <a:ext cx="655272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orthoreg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specific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syntax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polynomial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1800" dirty="0" smtClean="0">
                <a:solidFill>
                  <a:srgbClr val="003366"/>
                </a:solidFill>
              </a:rPr>
              <a:t>: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1060376" y="5992104"/>
            <a:ext cx="689600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effect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xpoly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polynomial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(x /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degree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42); 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1068760" y="6309320"/>
            <a:ext cx="602352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model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y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xpoly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004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8" grpId="0"/>
      <p:bldP spid="29" grpId="0"/>
      <p:bldP spid="30" grpId="0"/>
      <p:bldP spid="31" grpId="0"/>
      <p:bldP spid="25" grpId="0"/>
      <p:bldP spid="26" grpId="0"/>
      <p:bldP spid="27" grpId="0"/>
      <p:bldP spid="39" grpId="0"/>
      <p:bldP spid="40" grpId="0"/>
      <p:bldP spid="41" grpId="0"/>
      <p:bldP spid="42" grpId="0"/>
      <p:bldP spid="4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Non-linear </a:t>
            </a:r>
            <a:r>
              <a:rPr lang="de-DE" altLang="de-DE" sz="3200" dirty="0" err="1" smtClean="0"/>
              <a:t>fitting</a:t>
            </a:r>
            <a:r>
              <a:rPr lang="de-DE" altLang="de-DE" sz="3200" dirty="0" smtClean="0"/>
              <a:t> in R</a:t>
            </a: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1671" y="3717032"/>
            <a:ext cx="2840529" cy="57573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608828" y="1700808"/>
            <a:ext cx="75608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nonlinmodel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nls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formula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…,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…,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start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…)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323528" y="1196752"/>
            <a:ext cx="82809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>
                <a:solidFill>
                  <a:srgbClr val="003366"/>
                </a:solidFill>
              </a:rPr>
              <a:t>v</a:t>
            </a:r>
            <a:r>
              <a:rPr lang="de-DE" altLang="de-DE" sz="2000" dirty="0" smtClean="0">
                <a:solidFill>
                  <a:srgbClr val="003366"/>
                </a:solidFill>
              </a:rPr>
              <a:t>ia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nls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323528" y="3789040"/>
            <a:ext cx="30963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logistic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growth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539552" y="2132856"/>
            <a:ext cx="82809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The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formula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parameter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formula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usual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syntax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827584" y="2492896"/>
            <a:ext cx="35616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i="1" dirty="0" smtClean="0">
                <a:solidFill>
                  <a:srgbClr val="003366"/>
                </a:solidFill>
              </a:rPr>
              <a:t>not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syntax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800" dirty="0" smtClean="0">
                <a:solidFill>
                  <a:srgbClr val="003366"/>
                </a:solidFill>
              </a:rPr>
              <a:t> in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glm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899592" y="2852936"/>
            <a:ext cx="42484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formula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899592" y="3212976"/>
            <a:ext cx="66967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variables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given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initial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values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start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611560" y="4365104"/>
            <a:ext cx="209661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nonlinmodel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&lt;-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763960" y="4797152"/>
            <a:ext cx="80565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nls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formula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y ~ beta1/(1+exp(beta2+beta3*x)),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1340024" y="5157192"/>
            <a:ext cx="596828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datacontainingonlyxandynobetas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,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6" name="Inhaltsplatzhalter 2"/>
          <p:cNvSpPr txBox="1">
            <a:spLocks/>
          </p:cNvSpPr>
          <p:nvPr/>
        </p:nvSpPr>
        <p:spPr bwMode="auto">
          <a:xfrm>
            <a:off x="1331640" y="5517232"/>
            <a:ext cx="70567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start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list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(beta1 = 1, beta2 = 1, beta3 = 1))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611560" y="6093296"/>
            <a:ext cx="309634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summary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nonlinmodel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3995936" y="6093296"/>
            <a:ext cx="374441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an extensive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summary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81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9" grpId="0"/>
      <p:bldP spid="20" grpId="0"/>
      <p:bldP spid="23" grpId="0"/>
      <p:bldP spid="24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Non-linear </a:t>
            </a:r>
            <a:r>
              <a:rPr lang="de-DE" altLang="de-DE" sz="3200" dirty="0" err="1" smtClean="0"/>
              <a:t>fitting</a:t>
            </a:r>
            <a:r>
              <a:rPr lang="de-DE" altLang="de-DE" sz="3200" dirty="0" smtClean="0"/>
              <a:t> in SAS</a:t>
            </a:r>
          </a:p>
        </p:txBody>
      </p:sp>
      <p:pic>
        <p:nvPicPr>
          <p:cNvPr id="2" name="Grafik 1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31671" y="3573016"/>
            <a:ext cx="2840529" cy="57573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608828" y="1628800"/>
            <a:ext cx="75608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model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mydata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323528" y="1196752"/>
            <a:ext cx="8280920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via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smtClean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2000" b="1" dirty="0" err="1" smtClean="0">
                <a:latin typeface="Miriam Fixed" pitchFamily="49" charset="-79"/>
                <a:cs typeface="Miriam Fixed" pitchFamily="49" charset="-79"/>
              </a:rPr>
              <a:t>model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323528" y="3645024"/>
            <a:ext cx="309634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Example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logistic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growth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4147080" y="2001299"/>
            <a:ext cx="5321464" cy="34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>
                <a:solidFill>
                  <a:srgbClr val="003366"/>
                </a:solidFill>
              </a:rPr>
              <a:t>t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his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dirty="0" smtClean="0">
                <a:solidFill>
                  <a:srgbClr val="003366"/>
                </a:solidFill>
              </a:rPr>
              <a:t> a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formula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600" dirty="0" smtClean="0">
                <a:solidFill>
                  <a:srgbClr val="003366"/>
                </a:solidFill>
              </a:rPr>
              <a:t> variables in </a:t>
            </a:r>
            <a:r>
              <a:rPr lang="de-DE" altLang="de-DE" sz="1600" b="1" dirty="0" err="1">
                <a:latin typeface="Miriam Fixed" pitchFamily="49" charset="-79"/>
                <a:cs typeface="Miriam Fixed" pitchFamily="49" charset="-79"/>
              </a:rPr>
              <a:t>mydata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611560" y="3068960"/>
            <a:ext cx="813271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dirty="0" smtClean="0">
                <a:solidFill>
                  <a:srgbClr val="003366"/>
                </a:solidFill>
              </a:rPr>
              <a:t> a variable 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>
                <a:solidFill>
                  <a:srgbClr val="003366"/>
                </a:solidFill>
              </a:rPr>
              <a:t>f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ormula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not in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mydata</a:t>
            </a:r>
            <a:r>
              <a:rPr lang="de-DE" altLang="de-DE" sz="1600" dirty="0" smtClean="0">
                <a:solidFill>
                  <a:srgbClr val="003366"/>
                </a:solidFill>
              </a:rPr>
              <a:t>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1600" dirty="0" smtClean="0">
                <a:solidFill>
                  <a:srgbClr val="003366"/>
                </a:solidFill>
              </a:rPr>
              <a:t> will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interpreted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600" dirty="0" smtClean="0">
                <a:solidFill>
                  <a:srgbClr val="003366"/>
                </a:solidFill>
              </a:rPr>
              <a:t> variable 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899592" y="1988840"/>
            <a:ext cx="302433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i="1" dirty="0" smtClean="0">
                <a:latin typeface="Miriam Fixed" pitchFamily="49" charset="-79"/>
                <a:cs typeface="Miriam Fixed" pitchFamily="49" charset="-79"/>
              </a:rPr>
              <a:t>„</a:t>
            </a:r>
            <a:r>
              <a:rPr lang="de-DE" altLang="de-DE" sz="1800" b="1" i="1" dirty="0" err="1" smtClean="0">
                <a:latin typeface="Miriam Fixed" pitchFamily="49" charset="-79"/>
                <a:cs typeface="Miriam Fixed" pitchFamily="49" charset="-79"/>
              </a:rPr>
              <a:t>target</a:t>
            </a:r>
            <a:r>
              <a:rPr lang="de-DE" altLang="de-DE" sz="1800" b="1" i="1" dirty="0" smtClean="0">
                <a:latin typeface="Miriam Fixed" pitchFamily="49" charset="-79"/>
                <a:cs typeface="Miriam Fixed" pitchFamily="49" charset="-79"/>
              </a:rPr>
              <a:t> = f(</a:t>
            </a:r>
            <a:r>
              <a:rPr lang="de-DE" altLang="de-DE" sz="1800" b="1" i="1" dirty="0" err="1" smtClean="0">
                <a:latin typeface="Miriam Fixed" pitchFamily="49" charset="-79"/>
                <a:cs typeface="Miriam Fixed" pitchFamily="49" charset="-79"/>
              </a:rPr>
              <a:t>vars</a:t>
            </a:r>
            <a:r>
              <a:rPr lang="de-DE" altLang="de-DE" sz="1800" b="1" i="1" dirty="0" smtClean="0">
                <a:latin typeface="Miriam Fixed" pitchFamily="49" charset="-79"/>
                <a:cs typeface="Miriam Fixed" pitchFamily="49" charset="-79"/>
              </a:rPr>
              <a:t>)“;</a:t>
            </a:r>
            <a:endParaRPr lang="de-DE" altLang="de-DE" sz="14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899592" y="2348880"/>
            <a:ext cx="18085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>
                <a:latin typeface="Miriam Fixed" pitchFamily="49" charset="-79"/>
                <a:cs typeface="Miriam Fixed" pitchFamily="49" charset="-79"/>
              </a:rPr>
              <a:t>f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it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target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4075072" y="2361339"/>
            <a:ext cx="5321464" cy="34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fit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statment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specifies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which</a:t>
            </a:r>
            <a:r>
              <a:rPr lang="de-DE" altLang="de-DE" sz="1600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target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675184" y="2708920"/>
            <a:ext cx="18085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run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611560" y="4149080"/>
            <a:ext cx="75608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model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 =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mydata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1051992" y="4509120"/>
            <a:ext cx="56838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y = beta1/(1 + </a:t>
            </a: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exp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(beta2 + beta3*x));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1043608" y="4869160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fit y;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683568" y="5229200"/>
            <a:ext cx="100811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b="1" dirty="0" err="1" smtClean="0">
                <a:latin typeface="Miriam Fixed" pitchFamily="49" charset="-79"/>
                <a:cs typeface="Miriam Fixed" pitchFamily="49" charset="-79"/>
              </a:rPr>
              <a:t>run</a:t>
            </a:r>
            <a:r>
              <a:rPr lang="de-DE" altLang="de-DE" sz="1800" b="1" dirty="0" smtClean="0">
                <a:latin typeface="Miriam Fixed" pitchFamily="49" charset="-79"/>
                <a:cs typeface="Miriam Fixed" pitchFamily="49" charset="-79"/>
              </a:rPr>
              <a:t>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763960" y="5733256"/>
            <a:ext cx="813271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mydata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only</a:t>
            </a:r>
            <a:r>
              <a:rPr lang="de-DE" altLang="de-DE" sz="1600" dirty="0" smtClean="0">
                <a:solidFill>
                  <a:srgbClr val="003366"/>
                </a:solidFill>
              </a:rPr>
              <a:t> variables 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x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y</a:t>
            </a:r>
            <a:r>
              <a:rPr lang="de-DE" altLang="de-DE" sz="1600" dirty="0" smtClean="0">
                <a:solidFill>
                  <a:srgbClr val="003366"/>
                </a:solidFill>
              </a:rPr>
              <a:t>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proc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model</a:t>
            </a:r>
            <a:r>
              <a:rPr lang="de-DE" altLang="de-DE" sz="1600" dirty="0" smtClean="0">
                <a:solidFill>
                  <a:srgbClr val="003366"/>
                </a:solidFill>
              </a:rPr>
              <a:t> will fit 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beta1,beta2,beta3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2415952" y="6309320"/>
            <a:ext cx="66925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>
                <a:latin typeface="Miriam Fixed" pitchFamily="49" charset="-79"/>
                <a:cs typeface="Miriam Fixed" pitchFamily="49" charset="-79"/>
              </a:rPr>
              <a:t>http://www.okstate.edu/sas/v8/saspdf/ets/chap14.pdf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400984" y="6309320"/>
            <a:ext cx="165073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help</a:t>
            </a:r>
            <a:r>
              <a:rPr lang="de-DE" altLang="de-DE" sz="16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de-DE" altLang="de-DE" sz="1600" b="1" dirty="0" err="1" smtClean="0">
                <a:latin typeface="Miriam Fixed" pitchFamily="49" charset="-79"/>
                <a:cs typeface="Miriam Fixed" pitchFamily="49" charset="-79"/>
              </a:rPr>
              <a:t>model</a:t>
            </a:r>
            <a:endParaRPr lang="de-DE" altLang="de-DE" sz="1600" b="1" i="1" dirty="0" smtClean="0">
              <a:latin typeface="Miriam Fixed" pitchFamily="49" charset="-79"/>
              <a:cs typeface="Miriam Fixed" pitchFamily="49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875468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1" grpId="0"/>
      <p:bldP spid="23" grpId="0"/>
      <p:bldP spid="24" grpId="0"/>
      <p:bldP spid="17" grpId="0"/>
      <p:bldP spid="18" grpId="0"/>
      <p:bldP spid="25" grpId="0"/>
      <p:bldP spid="26" grpId="0"/>
      <p:bldP spid="27" grpId="0"/>
      <p:bldP spid="28" grpId="0"/>
      <p:bldP spid="29" grpId="0"/>
      <p:bldP spid="30" grpId="0"/>
      <p:bldP spid="32" grpId="0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PROC </a:t>
            </a:r>
            <a:r>
              <a:rPr lang="de-DE" altLang="de-DE" sz="3200" dirty="0" err="1" smtClean="0"/>
              <a:t>model</a:t>
            </a:r>
            <a:r>
              <a:rPr lang="de-DE" altLang="de-DE" sz="3200" dirty="0" smtClean="0"/>
              <a:t>: sample </a:t>
            </a:r>
            <a:r>
              <a:rPr lang="de-DE" altLang="de-DE" sz="3200" dirty="0" err="1" smtClean="0"/>
              <a:t>output</a:t>
            </a:r>
            <a:endParaRPr lang="de-DE" altLang="de-DE" sz="32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420888"/>
            <a:ext cx="5621410" cy="42180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6012160" y="2708920"/>
            <a:ext cx="220715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b="1" dirty="0" smtClean="0">
                <a:solidFill>
                  <a:srgbClr val="003366"/>
                </a:solidFill>
              </a:rPr>
              <a:t>Optimization details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60" y="1263441"/>
            <a:ext cx="5616624" cy="941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6012160" y="1196752"/>
            <a:ext cx="220715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b="1" dirty="0" smtClean="0">
                <a:solidFill>
                  <a:srgbClr val="003366"/>
                </a:solidFill>
              </a:rPr>
              <a:t>Model variables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6300193" y="1484784"/>
            <a:ext cx="16561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>
                <a:solidFill>
                  <a:srgbClr val="003366"/>
                </a:solidFill>
              </a:rPr>
              <a:t>a</a:t>
            </a:r>
            <a:r>
              <a:rPr lang="en-GB" altLang="de-DE" sz="1600" dirty="0" smtClean="0">
                <a:solidFill>
                  <a:srgbClr val="003366"/>
                </a:solidFill>
              </a:rPr>
              <a:t>rguments of F: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6596609" y="1772816"/>
            <a:ext cx="2511895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free variables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6042598" y="5589240"/>
            <a:ext cx="292188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>
                <a:solidFill>
                  <a:srgbClr val="003366"/>
                </a:solidFill>
              </a:rPr>
              <a:t>d</a:t>
            </a:r>
            <a:r>
              <a:rPr lang="en-GB" altLang="de-DE" sz="1600" dirty="0" smtClean="0">
                <a:solidFill>
                  <a:srgbClr val="003366"/>
                </a:solidFill>
              </a:rPr>
              <a:t>ata points used in likelihood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49" name="Inhaltsplatzhalter 2"/>
          <p:cNvSpPr txBox="1">
            <a:spLocks/>
          </p:cNvSpPr>
          <p:nvPr/>
        </p:nvSpPr>
        <p:spPr bwMode="auto">
          <a:xfrm>
            <a:off x="6330631" y="5949280"/>
            <a:ext cx="292188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400" i="1" dirty="0" smtClean="0">
                <a:solidFill>
                  <a:srgbClr val="003366"/>
                </a:solidFill>
              </a:rPr>
              <a:t>are these all data points?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6228184" y="2060848"/>
            <a:ext cx="292188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400" i="1" dirty="0" smtClean="0">
                <a:solidFill>
                  <a:srgbClr val="003366"/>
                </a:solidFill>
              </a:rPr>
              <a:t>is these the correct variables?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51" name="Inhaltsplatzhalter 2"/>
          <p:cNvSpPr txBox="1">
            <a:spLocks/>
          </p:cNvSpPr>
          <p:nvPr/>
        </p:nvSpPr>
        <p:spPr bwMode="auto">
          <a:xfrm>
            <a:off x="6084168" y="3222704"/>
            <a:ext cx="316835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Number of free variables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cxnSp>
        <p:nvCxnSpPr>
          <p:cNvPr id="52" name="Gerade Verbindung mit Pfeil 51"/>
          <p:cNvCxnSpPr/>
          <p:nvPr/>
        </p:nvCxnSpPr>
        <p:spPr>
          <a:xfrm flipH="1">
            <a:off x="4139952" y="3429000"/>
            <a:ext cx="1872208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>
            <a:off x="3707904" y="1734152"/>
            <a:ext cx="2448272" cy="182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Inhaltsplatzhalter 2"/>
          <p:cNvSpPr txBox="1">
            <a:spLocks/>
          </p:cNvSpPr>
          <p:nvPr/>
        </p:nvSpPr>
        <p:spPr bwMode="auto">
          <a:xfrm>
            <a:off x="6084168" y="4005064"/>
            <a:ext cx="21602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Convergence criteria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56" name="Inhaltsplatzhalter 2"/>
          <p:cNvSpPr txBox="1">
            <a:spLocks/>
          </p:cNvSpPr>
          <p:nvPr/>
        </p:nvSpPr>
        <p:spPr bwMode="auto">
          <a:xfrm>
            <a:off x="6084168" y="4293096"/>
            <a:ext cx="25922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change in free variables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6084168" y="4581128"/>
            <a:ext cx="25922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Optimization objective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cxnSp>
        <p:nvCxnSpPr>
          <p:cNvPr id="58" name="Gerade Verbindung mit Pfeil 57"/>
          <p:cNvCxnSpPr/>
          <p:nvPr/>
        </p:nvCxnSpPr>
        <p:spPr>
          <a:xfrm flipH="1">
            <a:off x="3966752" y="4473116"/>
            <a:ext cx="2088232" cy="39604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Inhaltsplatzhalter 2"/>
          <p:cNvSpPr txBox="1">
            <a:spLocks/>
          </p:cNvSpPr>
          <p:nvPr/>
        </p:nvSpPr>
        <p:spPr bwMode="auto">
          <a:xfrm>
            <a:off x="6042599" y="4941168"/>
            <a:ext cx="292188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400" i="1" dirty="0" smtClean="0">
                <a:solidFill>
                  <a:srgbClr val="003366"/>
                </a:solidFill>
              </a:rPr>
              <a:t>did the optimization converge?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cxnSp>
        <p:nvCxnSpPr>
          <p:cNvPr id="60" name="Gerade Verbindung mit Pfeil 59"/>
          <p:cNvCxnSpPr/>
          <p:nvPr/>
        </p:nvCxnSpPr>
        <p:spPr>
          <a:xfrm flipH="1">
            <a:off x="3851920" y="5769260"/>
            <a:ext cx="2160240" cy="3600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941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4" grpId="0"/>
      <p:bldP spid="45" grpId="0"/>
      <p:bldP spid="46" grpId="0"/>
      <p:bldP spid="48" grpId="0"/>
      <p:bldP spid="49" grpId="0"/>
      <p:bldP spid="50" grpId="0"/>
      <p:bldP spid="51" grpId="0"/>
      <p:bldP spid="55" grpId="0"/>
      <p:bldP spid="56" grpId="0"/>
      <p:bldP spid="57" grpId="0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PROC </a:t>
            </a:r>
            <a:r>
              <a:rPr lang="de-DE" altLang="de-DE" sz="3200" dirty="0" err="1" smtClean="0"/>
              <a:t>model</a:t>
            </a:r>
            <a:r>
              <a:rPr lang="de-DE" altLang="de-DE" sz="3200" dirty="0" smtClean="0"/>
              <a:t>: sample </a:t>
            </a:r>
            <a:r>
              <a:rPr lang="de-DE" altLang="de-DE" sz="3200" dirty="0" err="1" smtClean="0"/>
              <a:t>output</a:t>
            </a:r>
            <a:endParaRPr lang="de-DE" altLang="de-DE" sz="3200" dirty="0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1" y="1252736"/>
            <a:ext cx="5841552" cy="13841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137" y="3533913"/>
            <a:ext cx="5763462" cy="16232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669" y="5517207"/>
            <a:ext cx="5703491" cy="1080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6037254" y="3501008"/>
            <a:ext cx="220715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b="1" dirty="0" smtClean="0">
                <a:solidFill>
                  <a:srgbClr val="003366"/>
                </a:solidFill>
              </a:rPr>
              <a:t>Parameter estimates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6253278" y="1196752"/>
            <a:ext cx="220715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b="1" dirty="0" smtClean="0">
                <a:solidFill>
                  <a:srgbClr val="003366"/>
                </a:solidFill>
              </a:rPr>
              <a:t>Residual summaries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6516216" y="1556792"/>
            <a:ext cx="1656184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R-squared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6402639" y="5589240"/>
            <a:ext cx="212980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multivariate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fitting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6402639" y="2132856"/>
            <a:ext cx="292188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400" i="1" dirty="0" smtClean="0">
                <a:solidFill>
                  <a:srgbClr val="003366"/>
                </a:solidFill>
              </a:rPr>
              <a:t>close to 1 is a good fit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6300192" y="3789040"/>
            <a:ext cx="21602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Estimate + </a:t>
            </a:r>
            <a:r>
              <a:rPr lang="en-GB" altLang="de-DE" sz="1600" dirty="0" err="1" smtClean="0">
                <a:solidFill>
                  <a:srgbClr val="003366"/>
                </a:solidFill>
              </a:rPr>
              <a:t>st.error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6300192" y="4077072"/>
            <a:ext cx="1260140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t-statistic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6300192" y="4365104"/>
            <a:ext cx="92719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p-value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6186615" y="4725144"/>
            <a:ext cx="292188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400" i="1" dirty="0" smtClean="0">
                <a:solidFill>
                  <a:srgbClr val="003366"/>
                </a:solidFill>
              </a:rPr>
              <a:t>significance? </a:t>
            </a:r>
            <a:r>
              <a:rPr lang="en-GB" altLang="de-DE" sz="1400" i="1" dirty="0">
                <a:solidFill>
                  <a:srgbClr val="003366"/>
                </a:solidFill>
              </a:rPr>
              <a:t>p</a:t>
            </a:r>
            <a:r>
              <a:rPr lang="en-GB" altLang="de-DE" sz="1400" i="1" dirty="0" smtClean="0">
                <a:solidFill>
                  <a:srgbClr val="003366"/>
                </a:solidFill>
              </a:rPr>
              <a:t>roper range?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 flipH="1">
            <a:off x="4716016" y="1898830"/>
            <a:ext cx="1686623" cy="19802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nhaltsplatzhalter 2"/>
          <p:cNvSpPr txBox="1">
            <a:spLocks/>
          </p:cNvSpPr>
          <p:nvPr/>
        </p:nvSpPr>
        <p:spPr bwMode="auto">
          <a:xfrm>
            <a:off x="3317426" y="2708920"/>
            <a:ext cx="226268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sum of squared errors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cxnSp>
        <p:nvCxnSpPr>
          <p:cNvPr id="25" name="Gerade Verbindung mit Pfeil 24"/>
          <p:cNvCxnSpPr/>
          <p:nvPr/>
        </p:nvCxnSpPr>
        <p:spPr>
          <a:xfrm flipH="1" flipV="1">
            <a:off x="3966752" y="2276872"/>
            <a:ext cx="2126322" cy="43204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5816921" y="2708920"/>
            <a:ext cx="2067447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mean squared error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cxnSp>
        <p:nvCxnSpPr>
          <p:cNvPr id="28" name="Gerade Verbindung mit Pfeil 27"/>
          <p:cNvCxnSpPr/>
          <p:nvPr/>
        </p:nvCxnSpPr>
        <p:spPr>
          <a:xfrm flipH="1" flipV="1">
            <a:off x="3275856" y="2242784"/>
            <a:ext cx="792088" cy="4661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4419079" y="3036055"/>
            <a:ext cx="259228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400" dirty="0" smtClean="0">
                <a:solidFill>
                  <a:srgbClr val="003366"/>
                </a:solidFill>
              </a:rPr>
              <a:t>(both are on the </a:t>
            </a:r>
            <a:r>
              <a:rPr lang="en-GB" altLang="de-DE" sz="1400" i="1" dirty="0" smtClean="0">
                <a:solidFill>
                  <a:srgbClr val="003366"/>
                </a:solidFill>
              </a:rPr>
              <a:t>training data</a:t>
            </a:r>
            <a:r>
              <a:rPr lang="en-GB" altLang="de-DE" sz="1400" dirty="0" smtClean="0">
                <a:solidFill>
                  <a:srgbClr val="003366"/>
                </a:solidFill>
              </a:rPr>
              <a:t>!)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467544" y="2636912"/>
            <a:ext cx="230425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model and error </a:t>
            </a:r>
            <a:r>
              <a:rPr lang="en-GB" altLang="de-DE" sz="1600" dirty="0" err="1" smtClean="0">
                <a:solidFill>
                  <a:srgbClr val="003366"/>
                </a:solidFill>
              </a:rPr>
              <a:t>deg.f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  <p:sp>
        <p:nvSpPr>
          <p:cNvPr id="35" name="Inhaltsplatzhalter 2"/>
          <p:cNvSpPr txBox="1">
            <a:spLocks/>
          </p:cNvSpPr>
          <p:nvPr/>
        </p:nvSpPr>
        <p:spPr bwMode="auto">
          <a:xfrm>
            <a:off x="309714" y="2987224"/>
            <a:ext cx="2921889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400" i="1" dirty="0" smtClean="0">
                <a:solidFill>
                  <a:srgbClr val="003366"/>
                </a:solidFill>
              </a:rPr>
              <a:t>DF model should be much smaller</a:t>
            </a:r>
            <a:endParaRPr lang="de-DE" altLang="de-DE" sz="1400" i="1" dirty="0" smtClean="0">
              <a:solidFill>
                <a:srgbClr val="003366"/>
              </a:solidFill>
            </a:endParaRPr>
          </a:p>
        </p:txBody>
      </p:sp>
      <p:cxnSp>
        <p:nvCxnSpPr>
          <p:cNvPr id="36" name="Gerade Verbindung mit Pfeil 35"/>
          <p:cNvCxnSpPr/>
          <p:nvPr/>
        </p:nvCxnSpPr>
        <p:spPr>
          <a:xfrm flipV="1">
            <a:off x="1835696" y="2204864"/>
            <a:ext cx="144016" cy="46613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6084168" y="5301208"/>
            <a:ext cx="2664296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b="1" dirty="0" smtClean="0">
                <a:solidFill>
                  <a:srgbClr val="003366"/>
                </a:solidFill>
              </a:rPr>
              <a:t>Objective residual MSEs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6402639" y="5877272"/>
            <a:ext cx="212980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univariate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case</a:t>
            </a:r>
            <a:r>
              <a:rPr lang="de-DE" altLang="de-DE" sz="1600" dirty="0" smtClean="0">
                <a:solidFill>
                  <a:srgbClr val="003366"/>
                </a:solidFill>
              </a:rPr>
              <a:t>:</a:t>
            </a: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6444208" y="6165304"/>
            <a:ext cx="212980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same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1600" dirty="0" smtClean="0">
                <a:solidFill>
                  <a:srgbClr val="003366"/>
                </a:solidFill>
              </a:rPr>
              <a:t> MSE</a:t>
            </a:r>
          </a:p>
        </p:txBody>
      </p:sp>
      <p:sp>
        <p:nvSpPr>
          <p:cNvPr id="42" name="Inhaltsplatzhalter 2"/>
          <p:cNvSpPr txBox="1">
            <a:spLocks/>
          </p:cNvSpPr>
          <p:nvPr/>
        </p:nvSpPr>
        <p:spPr bwMode="auto">
          <a:xfrm>
            <a:off x="6834687" y="6453336"/>
            <a:ext cx="2129801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without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degf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correction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6516216" y="1844824"/>
            <a:ext cx="2232248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1600" dirty="0" smtClean="0">
                <a:solidFill>
                  <a:srgbClr val="003366"/>
                </a:solidFill>
              </a:rPr>
              <a:t>adjusted R-squared</a:t>
            </a:r>
            <a:endParaRPr lang="de-DE" altLang="de-DE" sz="16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9035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1" grpId="0"/>
      <p:bldP spid="13" grpId="0"/>
      <p:bldP spid="15" grpId="0"/>
      <p:bldP spid="16" grpId="0"/>
      <p:bldP spid="17" grpId="0"/>
      <p:bldP spid="19" grpId="0"/>
      <p:bldP spid="24" grpId="0"/>
      <p:bldP spid="27" grpId="0"/>
      <p:bldP spid="30" grpId="0"/>
      <p:bldP spid="34" grpId="0"/>
      <p:bldP spid="35" grpId="0"/>
      <p:bldP spid="39" grpId="0"/>
      <p:bldP spid="40" grpId="0"/>
      <p:bldP spid="41" grpId="0"/>
      <p:bldP spid="42" grpId="0"/>
      <p:bldP spid="4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Assessment </a:t>
            </a:r>
            <a:r>
              <a:rPr lang="de-DE" altLang="de-DE" sz="3200" dirty="0" err="1" smtClean="0"/>
              <a:t>of</a:t>
            </a:r>
            <a:r>
              <a:rPr lang="de-DE" altLang="de-DE" sz="3200" dirty="0" smtClean="0"/>
              <a:t> non-linear </a:t>
            </a:r>
            <a:r>
              <a:rPr lang="de-DE" altLang="de-DE" sz="3200" dirty="0" err="1" smtClean="0"/>
              <a:t>models</a:t>
            </a:r>
            <a:endParaRPr lang="de-DE" altLang="de-DE" sz="3200" dirty="0" smtClean="0"/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323528" y="1196752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Standard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diagnostic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plots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very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similar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linear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2000" dirty="0" smtClean="0">
                <a:solidFill>
                  <a:srgbClr val="003366"/>
                </a:solidFill>
              </a:rPr>
              <a:t>.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899592" y="4365104"/>
            <a:ext cx="71287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>
                <a:latin typeface="Miriam Fixed" pitchFamily="49" charset="-79"/>
                <a:cs typeface="Miriam Fixed" pitchFamily="49" charset="-79"/>
              </a:rPr>
              <a:t>p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lot(</a:t>
            </a: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mynonlinearmodel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)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797056" y="1700808"/>
            <a:ext cx="78073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Residuals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: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look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remaining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structure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skewness</a:t>
            </a:r>
            <a:r>
              <a:rPr lang="de-DE" altLang="de-DE" sz="1800" dirty="0" smtClean="0">
                <a:solidFill>
                  <a:srgbClr val="003366"/>
                </a:solidFill>
              </a:rPr>
              <a:t>, non-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linearity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outliers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784760" y="2060848"/>
            <a:ext cx="78073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Standardized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residuals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:</a:t>
            </a:r>
            <a:r>
              <a:rPr lang="de-DE" altLang="de-DE" sz="1800" dirty="0" smtClean="0">
                <a:solidFill>
                  <a:srgbClr val="003366"/>
                </a:solidFill>
              </a:rPr>
              <a:t> same,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absolute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value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measure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777600" y="2420888"/>
            <a:ext cx="78073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smtClean="0">
                <a:solidFill>
                  <a:srgbClr val="003366"/>
                </a:solidFill>
              </a:rPr>
              <a:t>QQ-plot:</a:t>
            </a:r>
            <a:r>
              <a:rPr lang="de-DE" altLang="de-DE" sz="1800" dirty="0" smtClean="0">
                <a:solidFill>
                  <a:srgbClr val="003366"/>
                </a:solidFill>
              </a:rPr>
              <a:t> non-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normality</a:t>
            </a:r>
            <a:r>
              <a:rPr lang="de-DE" altLang="de-DE" sz="1800" dirty="0" smtClean="0">
                <a:solidFill>
                  <a:srgbClr val="003366"/>
                </a:solidFill>
              </a:rPr>
              <a:t>, check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noise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assumption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1331640" y="2780928"/>
            <a:ext cx="78073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alternative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transformation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make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residuals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closer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Gaussian</a:t>
            </a:r>
            <a:r>
              <a:rPr lang="de-DE" altLang="de-DE" sz="1800" dirty="0" smtClean="0">
                <a:solidFill>
                  <a:srgbClr val="003366"/>
                </a:solidFill>
              </a:rPr>
              <a:t>?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755576" y="3212976"/>
            <a:ext cx="780739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Leverage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Cook‘s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distance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:</a:t>
            </a:r>
            <a:r>
              <a:rPr lang="de-DE" altLang="de-DE" sz="1800" dirty="0" smtClean="0">
                <a:solidFill>
                  <a:srgbClr val="003366"/>
                </a:solidFill>
              </a:rPr>
              <a:t> informative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points</a:t>
            </a:r>
            <a:r>
              <a:rPr lang="de-DE" altLang="de-DE" sz="1800" dirty="0" smtClean="0">
                <a:solidFill>
                  <a:srgbClr val="003366"/>
                </a:solidFill>
              </a:rPr>
              <a:t>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outliers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323528" y="3933056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 R:</a:t>
            </a:r>
            <a:r>
              <a:rPr lang="de-DE" altLang="de-DE" sz="2000" dirty="0" smtClean="0">
                <a:solidFill>
                  <a:srgbClr val="003366"/>
                </a:solidFill>
              </a:rPr>
              <a:t> via </a:t>
            </a:r>
            <a:r>
              <a:rPr lang="en-GB" altLang="de-DE" sz="2000" b="1" dirty="0" smtClean="0">
                <a:latin typeface="Miriam Fixed" pitchFamily="49" charset="-79"/>
                <a:cs typeface="Miriam Fixed" pitchFamily="49" charset="-79"/>
              </a:rPr>
              <a:t>plot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function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323528" y="5013176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in SAS: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en-GB" altLang="de-DE" sz="2000" dirty="0" smtClean="0">
                <a:solidFill>
                  <a:srgbClr val="003366"/>
                </a:solidFill>
              </a:rPr>
              <a:t>usually plotted by standard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1187624" y="5805264"/>
            <a:ext cx="7128792" cy="360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sz="1800" b="1" dirty="0" err="1" smtClean="0">
                <a:latin typeface="Miriam Fixed" pitchFamily="49" charset="-79"/>
                <a:cs typeface="Miriam Fixed" pitchFamily="49" charset="-79"/>
              </a:rPr>
              <a:t>ods</a:t>
            </a:r>
            <a:r>
              <a:rPr lang="en-GB" altLang="de-DE" sz="1800" b="1" dirty="0" smtClean="0">
                <a:latin typeface="Miriam Fixed" pitchFamily="49" charset="-79"/>
                <a:cs typeface="Miriam Fixed" pitchFamily="49" charset="-79"/>
              </a:rPr>
              <a:t> graphics on;</a:t>
            </a:r>
            <a:endParaRPr lang="de-DE" altLang="de-DE" sz="1400" b="1" dirty="0" smtClean="0">
              <a:latin typeface="Miriam Fixed" pitchFamily="49" charset="-79"/>
              <a:cs typeface="Miriam Fixed" pitchFamily="49" charset="-79"/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827584" y="5416040"/>
            <a:ext cx="777686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2000" dirty="0" smtClean="0">
                <a:solidFill>
                  <a:srgbClr val="003366"/>
                </a:solidFill>
              </a:rPr>
              <a:t>ensure graphical summaries and diagnostics are enabled by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827584" y="6165304"/>
            <a:ext cx="676875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2000" dirty="0" smtClean="0">
                <a:solidFill>
                  <a:srgbClr val="003366"/>
                </a:solidFill>
              </a:rPr>
              <a:t>prior to running </a:t>
            </a:r>
            <a:r>
              <a:rPr lang="en-GB" altLang="de-DE" sz="2000" b="1" dirty="0" smtClean="0">
                <a:latin typeface="Miriam Fixed" pitchFamily="49" charset="-79"/>
                <a:cs typeface="Miriam Fixed" pitchFamily="49" charset="-79"/>
              </a:rPr>
              <a:t>PROC </a:t>
            </a:r>
            <a:r>
              <a:rPr lang="en-GB" altLang="de-DE" sz="2000" b="1" dirty="0" err="1" smtClean="0">
                <a:latin typeface="Miriam Fixed" pitchFamily="49" charset="-79"/>
                <a:cs typeface="Miriam Fixed" pitchFamily="49" charset="-79"/>
              </a:rPr>
              <a:t>reg</a:t>
            </a:r>
            <a:r>
              <a:rPr lang="en-GB" altLang="de-DE" sz="2000" b="1" dirty="0" smtClean="0">
                <a:latin typeface="Miriam Fixed" pitchFamily="49" charset="-79"/>
                <a:cs typeface="Miriam Fixed" pitchFamily="49" charset="-79"/>
              </a:rPr>
              <a:t> </a:t>
            </a:r>
            <a:r>
              <a:rPr lang="en-GB" altLang="de-DE" sz="2000" dirty="0" smtClean="0">
                <a:solidFill>
                  <a:srgbClr val="003366"/>
                </a:solidFill>
              </a:rPr>
              <a:t>or</a:t>
            </a:r>
            <a:r>
              <a:rPr lang="en-GB" altLang="de-DE" sz="2000" b="1" dirty="0" smtClean="0">
                <a:latin typeface="Miriam Fixed" pitchFamily="49" charset="-79"/>
                <a:cs typeface="Miriam Fixed" pitchFamily="49" charset="-79"/>
              </a:rPr>
              <a:t> PROC model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6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7" grpId="0"/>
      <p:bldP spid="33" grpId="0"/>
      <p:bldP spid="37" grpId="0"/>
      <p:bldP spid="38" grpId="0"/>
      <p:bldP spid="39" grpId="0"/>
      <p:bldP spid="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2800" dirty="0" err="1" smtClean="0"/>
              <a:t>Occam‘s</a:t>
            </a:r>
            <a:r>
              <a:rPr lang="de-DE" sz="2800" dirty="0" smtClean="0"/>
              <a:t> </a:t>
            </a:r>
            <a:r>
              <a:rPr lang="de-DE" sz="2800" dirty="0" err="1" smtClean="0"/>
              <a:t>razor</a:t>
            </a:r>
            <a:r>
              <a:rPr lang="de-DE" sz="2800" dirty="0"/>
              <a:t> </a:t>
            </a:r>
            <a:r>
              <a:rPr lang="de-DE" sz="2800" dirty="0" smtClean="0"/>
              <a:t>(semi-quantitative </a:t>
            </a:r>
            <a:r>
              <a:rPr lang="de-DE" sz="2800" dirty="0" err="1" smtClean="0"/>
              <a:t>version</a:t>
            </a:r>
            <a:r>
              <a:rPr lang="de-DE" sz="2800" dirty="0" smtClean="0"/>
              <a:t>)</a:t>
            </a:r>
            <a:endParaRPr lang="de-DE" dirty="0" smtClean="0"/>
          </a:p>
        </p:txBody>
      </p:sp>
      <p:grpSp>
        <p:nvGrpSpPr>
          <p:cNvPr id="11" name="Gruppieren 10"/>
          <p:cNvGrpSpPr/>
          <p:nvPr/>
        </p:nvGrpSpPr>
        <p:grpSpPr>
          <a:xfrm>
            <a:off x="1082934" y="2132856"/>
            <a:ext cx="593466" cy="3505200"/>
            <a:chOff x="1082934" y="2514600"/>
            <a:chExt cx="593466" cy="3505200"/>
          </a:xfrm>
        </p:grpSpPr>
        <p:cxnSp>
          <p:nvCxnSpPr>
            <p:cNvPr id="28" name="Gerade Verbindung mit Pfeil 27"/>
            <p:cNvCxnSpPr/>
            <p:nvPr/>
          </p:nvCxnSpPr>
          <p:spPr bwMode="auto">
            <a:xfrm flipV="1">
              <a:off x="1676400" y="2514600"/>
              <a:ext cx="0" cy="3505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feld 9"/>
            <p:cNvSpPr txBox="1"/>
            <p:nvPr/>
          </p:nvSpPr>
          <p:spPr>
            <a:xfrm rot="16200000">
              <a:off x="582544" y="3091190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 smtClean="0"/>
                <a:t>error</a:t>
              </a:r>
              <a:endParaRPr lang="de-DE" sz="28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1676400" y="5638056"/>
            <a:ext cx="6400800" cy="523220"/>
            <a:chOff x="1676400" y="6019800"/>
            <a:chExt cx="6400800" cy="523220"/>
          </a:xfrm>
        </p:grpSpPr>
        <p:cxnSp>
          <p:nvCxnSpPr>
            <p:cNvPr id="5" name="Gerade Verbindung mit Pfeil 4"/>
            <p:cNvCxnSpPr/>
            <p:nvPr/>
          </p:nvCxnSpPr>
          <p:spPr bwMode="auto">
            <a:xfrm>
              <a:off x="1676400" y="6019800"/>
              <a:ext cx="5867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feld 29"/>
            <p:cNvSpPr txBox="1"/>
            <p:nvPr/>
          </p:nvSpPr>
          <p:spPr>
            <a:xfrm>
              <a:off x="3276600" y="6019800"/>
              <a:ext cx="480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 smtClean="0"/>
                <a:t>model</a:t>
              </a:r>
              <a:r>
                <a:rPr lang="de-DE" sz="2800" dirty="0" smtClean="0"/>
                <a:t> </a:t>
              </a:r>
              <a:r>
                <a:rPr lang="de-DE" sz="2800" dirty="0" err="1" smtClean="0"/>
                <a:t>complexity</a:t>
              </a:r>
              <a:endParaRPr lang="de-DE" sz="28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5410200" y="2979602"/>
            <a:ext cx="1524000" cy="2111449"/>
            <a:chOff x="5410200" y="3361346"/>
            <a:chExt cx="1524000" cy="2111449"/>
          </a:xfrm>
        </p:grpSpPr>
        <p:sp>
          <p:nvSpPr>
            <p:cNvPr id="44" name="Textfeld 43"/>
            <p:cNvSpPr txBox="1"/>
            <p:nvPr/>
          </p:nvSpPr>
          <p:spPr>
            <a:xfrm>
              <a:off x="5410200" y="43434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/>
                <a:t>overfitting</a:t>
              </a:r>
              <a:endParaRPr lang="de-DE" sz="1600" dirty="0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6248400" y="3361346"/>
              <a:ext cx="304800" cy="2111449"/>
              <a:chOff x="6248400" y="3361346"/>
              <a:chExt cx="304800" cy="2111449"/>
            </a:xfrm>
          </p:grpSpPr>
          <p:cxnSp>
            <p:nvCxnSpPr>
              <p:cNvPr id="49" name="Gerade Verbindung mit Pfeil 48"/>
              <p:cNvCxnSpPr/>
              <p:nvPr/>
            </p:nvCxnSpPr>
            <p:spPr bwMode="auto">
              <a:xfrm flipV="1">
                <a:off x="6248400" y="3361346"/>
                <a:ext cx="228600" cy="9144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Gerade Verbindung mit Pfeil 51"/>
              <p:cNvCxnSpPr/>
              <p:nvPr/>
            </p:nvCxnSpPr>
            <p:spPr bwMode="auto">
              <a:xfrm>
                <a:off x="6248400" y="4580546"/>
                <a:ext cx="304800" cy="89224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" name="Gruppieren 5"/>
          <p:cNvGrpSpPr/>
          <p:nvPr/>
        </p:nvGrpSpPr>
        <p:grpSpPr>
          <a:xfrm>
            <a:off x="1905000" y="3037356"/>
            <a:ext cx="1524000" cy="1872454"/>
            <a:chOff x="1905000" y="3419100"/>
            <a:chExt cx="1524000" cy="1872454"/>
          </a:xfrm>
        </p:grpSpPr>
        <p:sp>
          <p:nvSpPr>
            <p:cNvPr id="43" name="Textfeld 42"/>
            <p:cNvSpPr txBox="1"/>
            <p:nvPr/>
          </p:nvSpPr>
          <p:spPr>
            <a:xfrm>
              <a:off x="1905000" y="4953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/>
                <a:t>underfitting</a:t>
              </a:r>
              <a:endParaRPr lang="de-DE" sz="1600" dirty="0"/>
            </a:p>
          </p:txBody>
        </p:sp>
        <p:cxnSp>
          <p:nvCxnSpPr>
            <p:cNvPr id="45" name="Gerade Verbindung mit Pfeil 44"/>
            <p:cNvCxnSpPr/>
            <p:nvPr/>
          </p:nvCxnSpPr>
          <p:spPr bwMode="auto">
            <a:xfrm flipH="1" flipV="1">
              <a:off x="2514600" y="3962400"/>
              <a:ext cx="96140" cy="1009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mit Pfeil 54"/>
            <p:cNvCxnSpPr/>
            <p:nvPr/>
          </p:nvCxnSpPr>
          <p:spPr bwMode="auto">
            <a:xfrm flipH="1" flipV="1">
              <a:off x="2209800" y="3419100"/>
              <a:ext cx="172340" cy="1553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uppieren 7"/>
          <p:cNvGrpSpPr/>
          <p:nvPr/>
        </p:nvGrpSpPr>
        <p:grpSpPr>
          <a:xfrm>
            <a:off x="2971800" y="2132856"/>
            <a:ext cx="1524000" cy="1600201"/>
            <a:chOff x="2971800" y="2514600"/>
            <a:chExt cx="1524000" cy="1600201"/>
          </a:xfrm>
        </p:grpSpPr>
        <p:sp>
          <p:nvSpPr>
            <p:cNvPr id="60" name="Textfeld 59"/>
            <p:cNvSpPr txBox="1"/>
            <p:nvPr/>
          </p:nvSpPr>
          <p:spPr>
            <a:xfrm>
              <a:off x="2971800" y="25146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/>
                <a:t>b</a:t>
              </a:r>
              <a:r>
                <a:rPr lang="de-DE" sz="1600" dirty="0" err="1" smtClean="0"/>
                <a:t>est</a:t>
              </a:r>
              <a:r>
                <a:rPr lang="de-DE" sz="1600" dirty="0" smtClean="0"/>
                <a:t> fit</a:t>
              </a:r>
              <a:endParaRPr lang="de-DE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 bwMode="auto">
            <a:xfrm>
              <a:off x="3733800" y="2853154"/>
              <a:ext cx="152400" cy="12616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uppieren 1"/>
          <p:cNvGrpSpPr/>
          <p:nvPr/>
        </p:nvGrpSpPr>
        <p:grpSpPr>
          <a:xfrm>
            <a:off x="2335826" y="2229567"/>
            <a:ext cx="4794740" cy="1615579"/>
            <a:chOff x="2335826" y="2611311"/>
            <a:chExt cx="4794740" cy="1615579"/>
          </a:xfrm>
        </p:grpSpPr>
        <p:sp>
          <p:nvSpPr>
            <p:cNvPr id="38" name="Freihandform 37"/>
            <p:cNvSpPr/>
            <p:nvPr/>
          </p:nvSpPr>
          <p:spPr>
            <a:xfrm>
              <a:off x="2335826" y="2611311"/>
              <a:ext cx="4794740" cy="1615579"/>
            </a:xfrm>
            <a:custGeom>
              <a:avLst/>
              <a:gdLst>
                <a:gd name="connsiteX0" fmla="*/ 0 w 5011616"/>
                <a:gd name="connsiteY0" fmla="*/ 0 h 2989385"/>
                <a:gd name="connsiteX1" fmla="*/ 1459523 w 5011616"/>
                <a:gd name="connsiteY1" fmla="*/ 2031023 h 2989385"/>
                <a:gd name="connsiteX2" fmla="*/ 5011616 w 5011616"/>
                <a:gd name="connsiteY2" fmla="*/ 2989385 h 2989385"/>
                <a:gd name="connsiteX3" fmla="*/ 5011616 w 5011616"/>
                <a:gd name="connsiteY3" fmla="*/ 2989385 h 2989385"/>
                <a:gd name="connsiteX0" fmla="*/ 0 w 5149610"/>
                <a:gd name="connsiteY0" fmla="*/ 0 h 2989385"/>
                <a:gd name="connsiteX1" fmla="*/ 1459523 w 5149610"/>
                <a:gd name="connsiteY1" fmla="*/ 2031023 h 2989385"/>
                <a:gd name="connsiteX2" fmla="*/ 4842423 w 5149610"/>
                <a:gd name="connsiteY2" fmla="*/ 471404 h 2989385"/>
                <a:gd name="connsiteX3" fmla="*/ 5011616 w 5149610"/>
                <a:gd name="connsiteY3" fmla="*/ 2989385 h 2989385"/>
                <a:gd name="connsiteX4" fmla="*/ 5011616 w 5149610"/>
                <a:gd name="connsiteY4" fmla="*/ 2989385 h 2989385"/>
                <a:gd name="connsiteX0" fmla="*/ 0 w 5149610"/>
                <a:gd name="connsiteY0" fmla="*/ 0 h 2989385"/>
                <a:gd name="connsiteX1" fmla="*/ 1459523 w 5149610"/>
                <a:gd name="connsiteY1" fmla="*/ 2031023 h 2989385"/>
                <a:gd name="connsiteX2" fmla="*/ 4842423 w 5149610"/>
                <a:gd name="connsiteY2" fmla="*/ 471404 h 2989385"/>
                <a:gd name="connsiteX3" fmla="*/ 5011616 w 5149610"/>
                <a:gd name="connsiteY3" fmla="*/ 2989385 h 2989385"/>
                <a:gd name="connsiteX0" fmla="*/ 0 w 4842423"/>
                <a:gd name="connsiteY0" fmla="*/ 0 h 2033526"/>
                <a:gd name="connsiteX1" fmla="*/ 1459523 w 4842423"/>
                <a:gd name="connsiteY1" fmla="*/ 2031023 h 2033526"/>
                <a:gd name="connsiteX2" fmla="*/ 4842423 w 4842423"/>
                <a:gd name="connsiteY2" fmla="*/ 471404 h 2033526"/>
                <a:gd name="connsiteX0" fmla="*/ 0 w 4772413"/>
                <a:gd name="connsiteY0" fmla="*/ 0 h 2031891"/>
                <a:gd name="connsiteX1" fmla="*/ 1459523 w 4772413"/>
                <a:gd name="connsiteY1" fmla="*/ 2031023 h 2031891"/>
                <a:gd name="connsiteX2" fmla="*/ 4772413 w 4772413"/>
                <a:gd name="connsiteY2" fmla="*/ 287441 h 2031891"/>
                <a:gd name="connsiteX0" fmla="*/ 0 w 4772413"/>
                <a:gd name="connsiteY0" fmla="*/ 0 h 2032262"/>
                <a:gd name="connsiteX1" fmla="*/ 1459523 w 4772413"/>
                <a:gd name="connsiteY1" fmla="*/ 2031023 h 2032262"/>
                <a:gd name="connsiteX2" fmla="*/ 4772413 w 4772413"/>
                <a:gd name="connsiteY2" fmla="*/ 287441 h 2032262"/>
                <a:gd name="connsiteX0" fmla="*/ 0 w 4772413"/>
                <a:gd name="connsiteY0" fmla="*/ 0 h 2112680"/>
                <a:gd name="connsiteX1" fmla="*/ 1582042 w 4772413"/>
                <a:gd name="connsiteY1" fmla="*/ 2111508 h 2112680"/>
                <a:gd name="connsiteX2" fmla="*/ 4772413 w 4772413"/>
                <a:gd name="connsiteY2" fmla="*/ 287441 h 211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2413" h="2112680">
                  <a:moveTo>
                    <a:pt x="0" y="0"/>
                  </a:moveTo>
                  <a:cubicBezTo>
                    <a:pt x="312127" y="766396"/>
                    <a:pt x="786640" y="2063601"/>
                    <a:pt x="1582042" y="2111508"/>
                  </a:cubicBezTo>
                  <a:cubicBezTo>
                    <a:pt x="2377444" y="2159415"/>
                    <a:pt x="4189149" y="725591"/>
                    <a:pt x="4772413" y="287441"/>
                  </a:cubicBezTo>
                </a:path>
              </a:pathLst>
            </a:custGeom>
            <a:ln w="25400">
              <a:solidFill>
                <a:schemeClr val="accent2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 rot="20062400">
              <a:off x="4495800" y="3265586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>
                  <a:solidFill>
                    <a:schemeClr val="accent2"/>
                  </a:solidFill>
                </a:rPr>
                <a:t>g</a:t>
              </a:r>
              <a:r>
                <a:rPr lang="de-DE" sz="1600" dirty="0" err="1" smtClean="0">
                  <a:solidFill>
                    <a:schemeClr val="accent2"/>
                  </a:solidFill>
                </a:rPr>
                <a:t>eneralization</a:t>
              </a:r>
              <a:r>
                <a:rPr lang="de-DE" sz="1600" dirty="0" smtClean="0">
                  <a:solidFill>
                    <a:schemeClr val="accent2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accent2"/>
                  </a:solidFill>
                </a:rPr>
                <a:t>error</a:t>
              </a:r>
              <a:endParaRPr lang="de-DE" sz="16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1981200" y="2209057"/>
            <a:ext cx="5263662" cy="3168162"/>
            <a:chOff x="1981200" y="2590801"/>
            <a:chExt cx="5263662" cy="3168162"/>
          </a:xfrm>
        </p:grpSpPr>
        <p:sp>
          <p:nvSpPr>
            <p:cNvPr id="4100" name="Freihandform 4099"/>
            <p:cNvSpPr/>
            <p:nvPr/>
          </p:nvSpPr>
          <p:spPr>
            <a:xfrm>
              <a:off x="1981200" y="2590801"/>
              <a:ext cx="5263662" cy="3168162"/>
            </a:xfrm>
            <a:custGeom>
              <a:avLst/>
              <a:gdLst>
                <a:gd name="connsiteX0" fmla="*/ 0 w 5011616"/>
                <a:gd name="connsiteY0" fmla="*/ 0 h 2989385"/>
                <a:gd name="connsiteX1" fmla="*/ 1459523 w 5011616"/>
                <a:gd name="connsiteY1" fmla="*/ 2031023 h 2989385"/>
                <a:gd name="connsiteX2" fmla="*/ 5011616 w 5011616"/>
                <a:gd name="connsiteY2" fmla="*/ 2989385 h 2989385"/>
                <a:gd name="connsiteX3" fmla="*/ 5011616 w 5011616"/>
                <a:gd name="connsiteY3" fmla="*/ 2989385 h 298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1616" h="2989385">
                  <a:moveTo>
                    <a:pt x="0" y="0"/>
                  </a:moveTo>
                  <a:cubicBezTo>
                    <a:pt x="312127" y="766396"/>
                    <a:pt x="624254" y="1532792"/>
                    <a:pt x="1459523" y="2031023"/>
                  </a:cubicBezTo>
                  <a:cubicBezTo>
                    <a:pt x="2294792" y="2529254"/>
                    <a:pt x="5011616" y="2989385"/>
                    <a:pt x="5011616" y="2989385"/>
                  </a:cubicBezTo>
                  <a:lnTo>
                    <a:pt x="5011616" y="2989385"/>
                  </a:lnTo>
                </a:path>
              </a:pathLst>
            </a:custGeom>
            <a:ln w="25400">
              <a:solidFill>
                <a:schemeClr val="accent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 rot="715655">
              <a:off x="4394079" y="5390192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>
                  <a:solidFill>
                    <a:schemeClr val="accent1"/>
                  </a:solidFill>
                </a:rPr>
                <a:t>training</a:t>
              </a:r>
              <a:r>
                <a:rPr lang="de-DE" sz="1600" dirty="0" smtClean="0">
                  <a:solidFill>
                    <a:schemeClr val="accent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accent1"/>
                  </a:solidFill>
                </a:rPr>
                <a:t>error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76808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3200" dirty="0" err="1" smtClean="0"/>
              <a:t>Example</a:t>
            </a:r>
            <a:r>
              <a:rPr lang="de-DE" sz="3200" dirty="0"/>
              <a:t>: </a:t>
            </a:r>
            <a:r>
              <a:rPr lang="de-DE" sz="3200" dirty="0" err="1"/>
              <a:t>Predicting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future</a:t>
            </a:r>
            <a:endParaRPr lang="de-DE" dirty="0" smtClean="0"/>
          </a:p>
        </p:txBody>
      </p:sp>
      <p:sp>
        <p:nvSpPr>
          <p:cNvPr id="2" name="Rechteck 1"/>
          <p:cNvSpPr/>
          <p:nvPr/>
        </p:nvSpPr>
        <p:spPr bwMode="auto">
          <a:xfrm>
            <a:off x="2895600" y="2060848"/>
            <a:ext cx="32004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" name="Ellipse 2"/>
          <p:cNvSpPr/>
          <p:nvPr/>
        </p:nvSpPr>
        <p:spPr bwMode="auto">
          <a:xfrm>
            <a:off x="4648200" y="2975248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Ellipse 12"/>
          <p:cNvSpPr/>
          <p:nvPr/>
        </p:nvSpPr>
        <p:spPr bwMode="auto">
          <a:xfrm>
            <a:off x="3429000" y="4499248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Ellipse 14"/>
          <p:cNvSpPr/>
          <p:nvPr/>
        </p:nvSpPr>
        <p:spPr bwMode="auto">
          <a:xfrm>
            <a:off x="4419600" y="3280048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Ellipse 16"/>
          <p:cNvSpPr/>
          <p:nvPr/>
        </p:nvSpPr>
        <p:spPr bwMode="auto">
          <a:xfrm>
            <a:off x="5562600" y="2441848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Ellipse 17"/>
          <p:cNvSpPr/>
          <p:nvPr/>
        </p:nvSpPr>
        <p:spPr bwMode="auto">
          <a:xfrm>
            <a:off x="4953000" y="2822848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Ellipse 18"/>
          <p:cNvSpPr/>
          <p:nvPr/>
        </p:nvSpPr>
        <p:spPr bwMode="auto">
          <a:xfrm>
            <a:off x="4038600" y="3584848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Ellipse 19"/>
          <p:cNvSpPr/>
          <p:nvPr/>
        </p:nvSpPr>
        <p:spPr bwMode="auto">
          <a:xfrm>
            <a:off x="3048000" y="4880248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1" name="Ellipse 20"/>
          <p:cNvSpPr/>
          <p:nvPr/>
        </p:nvSpPr>
        <p:spPr bwMode="auto">
          <a:xfrm>
            <a:off x="3657600" y="4118248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Ellipse 21"/>
          <p:cNvSpPr/>
          <p:nvPr/>
        </p:nvSpPr>
        <p:spPr bwMode="auto">
          <a:xfrm>
            <a:off x="5257800" y="2518048"/>
            <a:ext cx="76200" cy="76200"/>
          </a:xfrm>
          <a:prstGeom prst="ellipse">
            <a:avLst/>
          </a:prstGeom>
          <a:solidFill>
            <a:schemeClr val="tx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6" name="Gerade Verbindung 5"/>
          <p:cNvCxnSpPr/>
          <p:nvPr/>
        </p:nvCxnSpPr>
        <p:spPr bwMode="auto">
          <a:xfrm flipV="1">
            <a:off x="2895600" y="-531440"/>
            <a:ext cx="5410200" cy="547785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Grafik 4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4305" y="5413648"/>
            <a:ext cx="1334895" cy="25262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61399" y="3063624"/>
            <a:ext cx="506802" cy="23061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5794648"/>
            <a:ext cx="691095" cy="2308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4079185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3200" dirty="0" err="1" smtClean="0"/>
              <a:t>Example</a:t>
            </a:r>
            <a:r>
              <a:rPr lang="de-DE" sz="3200" dirty="0"/>
              <a:t>: </a:t>
            </a:r>
            <a:r>
              <a:rPr lang="de-DE" sz="3200" dirty="0" err="1"/>
              <a:t>Predicting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future</a:t>
            </a:r>
            <a:endParaRPr lang="de-DE" dirty="0" smtClean="0"/>
          </a:p>
        </p:txBody>
      </p:sp>
      <p:sp>
        <p:nvSpPr>
          <p:cNvPr id="2" name="Rechteck 1"/>
          <p:cNvSpPr/>
          <p:nvPr/>
        </p:nvSpPr>
        <p:spPr bwMode="auto">
          <a:xfrm>
            <a:off x="2895600" y="2060848"/>
            <a:ext cx="32004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3048000" y="2441848"/>
            <a:ext cx="2590800" cy="2514600"/>
            <a:chOff x="3048000" y="2971800"/>
            <a:chExt cx="2590800" cy="2514600"/>
          </a:xfrm>
        </p:grpSpPr>
        <p:sp>
          <p:nvSpPr>
            <p:cNvPr id="3" name="Ellipse 2"/>
            <p:cNvSpPr/>
            <p:nvPr/>
          </p:nvSpPr>
          <p:spPr bwMode="auto">
            <a:xfrm>
              <a:off x="46482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34290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44196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5626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Ellipse 17"/>
            <p:cNvSpPr/>
            <p:nvPr/>
          </p:nvSpPr>
          <p:spPr bwMode="auto">
            <a:xfrm>
              <a:off x="4953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Ellipse 18"/>
            <p:cNvSpPr/>
            <p:nvPr/>
          </p:nvSpPr>
          <p:spPr bwMode="auto">
            <a:xfrm>
              <a:off x="40386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Ellipse 19"/>
            <p:cNvSpPr/>
            <p:nvPr/>
          </p:nvSpPr>
          <p:spPr bwMode="auto">
            <a:xfrm>
              <a:off x="30480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Ellipse 20"/>
            <p:cNvSpPr/>
            <p:nvPr/>
          </p:nvSpPr>
          <p:spPr bwMode="auto">
            <a:xfrm>
              <a:off x="3657600" y="4648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Ellipse 21"/>
            <p:cNvSpPr/>
            <p:nvPr/>
          </p:nvSpPr>
          <p:spPr bwMode="auto">
            <a:xfrm>
              <a:off x="5257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6" name="Gerade Verbindung 5"/>
          <p:cNvCxnSpPr/>
          <p:nvPr/>
        </p:nvCxnSpPr>
        <p:spPr bwMode="auto">
          <a:xfrm flipV="1">
            <a:off x="2895600" y="2060848"/>
            <a:ext cx="2895600" cy="289560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5" name="Grafik 4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94305" y="5413648"/>
            <a:ext cx="1334895" cy="25262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5794648"/>
            <a:ext cx="691095" cy="2308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23" name="Gruppieren 22"/>
          <p:cNvGrpSpPr/>
          <p:nvPr/>
        </p:nvGrpSpPr>
        <p:grpSpPr>
          <a:xfrm>
            <a:off x="5562600" y="2441848"/>
            <a:ext cx="2209800" cy="2438400"/>
            <a:chOff x="4419600" y="2971800"/>
            <a:chExt cx="2209800" cy="2438400"/>
          </a:xfrm>
        </p:grpSpPr>
        <p:sp>
          <p:nvSpPr>
            <p:cNvPr id="24" name="Ellipse 23"/>
            <p:cNvSpPr/>
            <p:nvPr/>
          </p:nvSpPr>
          <p:spPr bwMode="auto">
            <a:xfrm>
              <a:off x="44196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Ellipse 24"/>
            <p:cNvSpPr/>
            <p:nvPr/>
          </p:nvSpPr>
          <p:spPr bwMode="auto">
            <a:xfrm>
              <a:off x="4749325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Ellipse 25"/>
            <p:cNvSpPr/>
            <p:nvPr/>
          </p:nvSpPr>
          <p:spPr bwMode="auto">
            <a:xfrm>
              <a:off x="5067300" y="33147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Ellipse 26"/>
            <p:cNvSpPr/>
            <p:nvPr/>
          </p:nvSpPr>
          <p:spPr bwMode="auto">
            <a:xfrm>
              <a:off x="5486400" y="36576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Ellipse 27"/>
            <p:cNvSpPr/>
            <p:nvPr/>
          </p:nvSpPr>
          <p:spPr bwMode="auto">
            <a:xfrm>
              <a:off x="57912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Ellipse 28"/>
            <p:cNvSpPr/>
            <p:nvPr/>
          </p:nvSpPr>
          <p:spPr bwMode="auto">
            <a:xfrm>
              <a:off x="6096000" y="4495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Ellipse 29"/>
            <p:cNvSpPr/>
            <p:nvPr/>
          </p:nvSpPr>
          <p:spPr bwMode="auto">
            <a:xfrm>
              <a:off x="6400800" y="4953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Ellipse 30"/>
            <p:cNvSpPr/>
            <p:nvPr/>
          </p:nvSpPr>
          <p:spPr bwMode="auto">
            <a:xfrm>
              <a:off x="6553200" y="5334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1" name="Freihandform 10"/>
          <p:cNvSpPr/>
          <p:nvPr/>
        </p:nvSpPr>
        <p:spPr>
          <a:xfrm>
            <a:off x="3187936" y="2536905"/>
            <a:ext cx="4584464" cy="2372897"/>
          </a:xfrm>
          <a:custGeom>
            <a:avLst/>
            <a:gdLst>
              <a:gd name="connsiteX0" fmla="*/ 0 w 2273181"/>
              <a:gd name="connsiteY0" fmla="*/ 1201697 h 1620441"/>
              <a:gd name="connsiteX1" fmla="*/ 1196411 w 2273181"/>
              <a:gd name="connsiteY1" fmla="*/ 5286 h 1620441"/>
              <a:gd name="connsiteX2" fmla="*/ 2273181 w 2273181"/>
              <a:gd name="connsiteY2" fmla="*/ 1620441 h 1620441"/>
              <a:gd name="connsiteX0" fmla="*/ 0 w 2260540"/>
              <a:gd name="connsiteY0" fmla="*/ 1609408 h 1615156"/>
              <a:gd name="connsiteX1" fmla="*/ 1183770 w 2260540"/>
              <a:gd name="connsiteY1" fmla="*/ 1 h 1615156"/>
              <a:gd name="connsiteX2" fmla="*/ 2260540 w 2260540"/>
              <a:gd name="connsiteY2" fmla="*/ 1615156 h 1615156"/>
              <a:gd name="connsiteX0" fmla="*/ 0 w 2260540"/>
              <a:gd name="connsiteY0" fmla="*/ 1609408 h 1615156"/>
              <a:gd name="connsiteX1" fmla="*/ 1183770 w 2260540"/>
              <a:gd name="connsiteY1" fmla="*/ 1 h 1615156"/>
              <a:gd name="connsiteX2" fmla="*/ 2260540 w 2260540"/>
              <a:gd name="connsiteY2" fmla="*/ 1615156 h 1615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60540" h="1615156">
                <a:moveTo>
                  <a:pt x="0" y="1609408"/>
                </a:moveTo>
                <a:cubicBezTo>
                  <a:pt x="379277" y="935589"/>
                  <a:pt x="807013" y="-957"/>
                  <a:pt x="1183770" y="1"/>
                </a:cubicBezTo>
                <a:cubicBezTo>
                  <a:pt x="1560527" y="959"/>
                  <a:pt x="1911586" y="842474"/>
                  <a:pt x="2260540" y="1615156"/>
                </a:cubicBezTo>
              </a:path>
            </a:pathLst>
          </a:custGeom>
          <a:ln w="25400">
            <a:solidFill>
              <a:schemeClr val="accent2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4" name="Grafik 13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5342587"/>
            <a:ext cx="1956776" cy="29966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6" name="Grafik 15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16472" y="5794648"/>
            <a:ext cx="874928" cy="27643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1259632" y="6309320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2000" dirty="0" smtClean="0">
                <a:solidFill>
                  <a:srgbClr val="003366"/>
                </a:solidFill>
              </a:rPr>
              <a:t>you would see the quadratic structure in the linear OLS residuals!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118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3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Course </a:t>
            </a:r>
            <a:r>
              <a:rPr lang="de-DE" altLang="de-DE" sz="3600" dirty="0" err="1" smtClean="0"/>
              <a:t>organization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updates</a:t>
            </a:r>
            <a:endParaRPr lang="de-DE" altLang="de-DE" sz="3600" dirty="0" smtClean="0"/>
          </a:p>
        </p:txBody>
      </p:sp>
      <p:sp>
        <p:nvSpPr>
          <p:cNvPr id="4099" name="Inhaltsplatzhalter 2"/>
          <p:cNvSpPr>
            <a:spLocks noGrp="1"/>
          </p:cNvSpPr>
          <p:nvPr>
            <p:ph idx="1"/>
          </p:nvPr>
        </p:nvSpPr>
        <p:spPr>
          <a:xfrm>
            <a:off x="301016" y="3146784"/>
            <a:ext cx="870585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Second ICA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6" name="Inhaltsplatzhalter 2"/>
          <p:cNvSpPr txBox="1">
            <a:spLocks/>
          </p:cNvSpPr>
          <p:nvPr/>
        </p:nvSpPr>
        <p:spPr bwMode="auto">
          <a:xfrm>
            <a:off x="284616" y="1399136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First ICA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7" name="Inhaltsplatzhalter 2"/>
          <p:cNvSpPr txBox="1">
            <a:spLocks/>
          </p:cNvSpPr>
          <p:nvPr/>
        </p:nvSpPr>
        <p:spPr bwMode="auto">
          <a:xfrm>
            <a:off x="631016" y="1867396"/>
            <a:ext cx="7309937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Grading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likely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complete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week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683568" y="3641787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Due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Tuesday</a:t>
            </a:r>
            <a:r>
              <a:rPr lang="de-DE" altLang="de-DE" sz="1800" dirty="0" smtClean="0">
                <a:solidFill>
                  <a:srgbClr val="003366"/>
                </a:solidFill>
              </a:rPr>
              <a:t> March </a:t>
            </a:r>
            <a:r>
              <a:rPr lang="de-DE" altLang="de-DE" sz="1800" dirty="0" smtClean="0">
                <a:solidFill>
                  <a:srgbClr val="003366"/>
                </a:solidFill>
              </a:rPr>
              <a:t>31</a:t>
            </a:r>
            <a:r>
              <a:rPr lang="de-DE" altLang="de-DE" sz="1800" dirty="0" smtClean="0">
                <a:solidFill>
                  <a:srgbClr val="003366"/>
                </a:solidFill>
              </a:rPr>
              <a:t>, 11:55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–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please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submit</a:t>
            </a:r>
            <a:r>
              <a:rPr lang="de-DE" altLang="de-DE" sz="1800" dirty="0" smtClean="0">
                <a:solidFill>
                  <a:srgbClr val="003366"/>
                </a:solidFill>
              </a:rPr>
              <a:t> in time</a:t>
            </a:r>
          </a:p>
        </p:txBody>
      </p:sp>
      <p:sp>
        <p:nvSpPr>
          <p:cNvPr id="17" name="Inhaltsplatzhalter 2"/>
          <p:cNvSpPr txBox="1">
            <a:spLocks/>
          </p:cNvSpPr>
          <p:nvPr/>
        </p:nvSpPr>
        <p:spPr bwMode="auto">
          <a:xfrm>
            <a:off x="646440" y="2246892"/>
            <a:ext cx="803001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Feedback </a:t>
            </a:r>
            <a:r>
              <a:rPr lang="de-DE" altLang="de-DE" sz="1800" dirty="0" smtClean="0">
                <a:solidFill>
                  <a:srgbClr val="003366"/>
                </a:solidFill>
              </a:rPr>
              <a:t>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available</a:t>
            </a:r>
            <a:r>
              <a:rPr lang="de-DE" altLang="de-DE" sz="1800" dirty="0" smtClean="0">
                <a:solidFill>
                  <a:srgbClr val="003366"/>
                </a:solidFill>
              </a:rPr>
              <a:t> on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digital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TurnitIn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submission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323528" y="4653136"/>
            <a:ext cx="870585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dirty="0" smtClean="0">
                <a:solidFill>
                  <a:srgbClr val="003366"/>
                </a:solidFill>
              </a:rPr>
              <a:t>Course </a:t>
            </a:r>
            <a:r>
              <a:rPr lang="de-DE" altLang="de-DE" dirty="0" err="1" smtClean="0">
                <a:solidFill>
                  <a:srgbClr val="003366"/>
                </a:solidFill>
              </a:rPr>
              <a:t>survey</a:t>
            </a:r>
            <a:r>
              <a:rPr lang="de-DE" altLang="de-DE" dirty="0" smtClean="0">
                <a:solidFill>
                  <a:srgbClr val="003366"/>
                </a:solidFill>
              </a:rPr>
              <a:t> </a:t>
            </a:r>
            <a:r>
              <a:rPr lang="de-DE" altLang="de-DE" dirty="0" err="1" smtClean="0">
                <a:solidFill>
                  <a:srgbClr val="003366"/>
                </a:solidFill>
              </a:rPr>
              <a:t>questionnaires</a:t>
            </a:r>
            <a:endParaRPr lang="de-DE" altLang="de-DE" sz="2000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664112" y="5096256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Thank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all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participating</a:t>
            </a:r>
            <a:r>
              <a:rPr lang="de-DE" altLang="de-DE" sz="1800" dirty="0" smtClean="0">
                <a:solidFill>
                  <a:srgbClr val="003366"/>
                </a:solidFill>
              </a:rPr>
              <a:t>!</a:t>
            </a: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661056" y="5426443"/>
            <a:ext cx="8337029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48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participants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both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workshops</a:t>
            </a:r>
            <a:r>
              <a:rPr lang="de-DE" altLang="de-DE" sz="1800" dirty="0" smtClean="0">
                <a:solidFill>
                  <a:srgbClr val="003366"/>
                </a:solidFill>
              </a:rPr>
              <a:t> (out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smtClean="0">
                <a:solidFill>
                  <a:srgbClr val="003366"/>
                </a:solidFill>
              </a:rPr>
              <a:t> 98)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5" name="Inhaltsplatzhalter 2"/>
          <p:cNvSpPr txBox="1">
            <a:spLocks/>
          </p:cNvSpPr>
          <p:nvPr/>
        </p:nvSpPr>
        <p:spPr bwMode="auto">
          <a:xfrm>
            <a:off x="690240" y="5766352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I </a:t>
            </a:r>
            <a:r>
              <a:rPr lang="de-DE" altLang="de-DE" sz="1800" dirty="0" smtClean="0">
                <a:solidFill>
                  <a:srgbClr val="003366"/>
                </a:solidFill>
              </a:rPr>
              <a:t>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give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smtClean="0">
                <a:solidFill>
                  <a:srgbClr val="003366"/>
                </a:solidFill>
              </a:rPr>
              <a:t>a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detailed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reply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comments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693296" y="3956984"/>
            <a:ext cx="7381945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Please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inform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problems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collaborating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group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19" name="Inhaltsplatzhalter 2"/>
          <p:cNvSpPr txBox="1">
            <a:spLocks/>
          </p:cNvSpPr>
          <p:nvPr/>
        </p:nvSpPr>
        <p:spPr bwMode="auto">
          <a:xfrm>
            <a:off x="633464" y="2607718"/>
            <a:ext cx="8030016" cy="351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Completion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grading</a:t>
            </a:r>
            <a:r>
              <a:rPr lang="de-DE" altLang="de-DE" sz="1800" dirty="0" smtClean="0">
                <a:solidFill>
                  <a:srgbClr val="003366"/>
                </a:solidFill>
              </a:rPr>
              <a:t> 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announced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over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news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forum</a:t>
            </a:r>
            <a:endParaRPr lang="de-DE" altLang="de-DE" sz="1800" dirty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197551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/>
      <p:bldP spid="16" grpId="0"/>
      <p:bldP spid="20" grpId="0" build="p"/>
      <p:bldP spid="21" grpId="0"/>
      <p:bldP spid="22" grpId="0"/>
      <p:bldP spid="25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sz="3200" dirty="0" err="1" smtClean="0"/>
              <a:t>Example</a:t>
            </a:r>
            <a:r>
              <a:rPr lang="de-DE" sz="3200" dirty="0"/>
              <a:t>: </a:t>
            </a:r>
            <a:r>
              <a:rPr lang="de-DE" sz="3200" dirty="0" err="1"/>
              <a:t>Predicting</a:t>
            </a:r>
            <a:r>
              <a:rPr lang="de-DE" sz="3200" dirty="0"/>
              <a:t> </a:t>
            </a:r>
            <a:r>
              <a:rPr lang="de-DE" sz="3200" dirty="0" err="1"/>
              <a:t>the</a:t>
            </a:r>
            <a:r>
              <a:rPr lang="de-DE" sz="3200" dirty="0"/>
              <a:t> </a:t>
            </a:r>
            <a:r>
              <a:rPr lang="de-DE" sz="3200" dirty="0" err="1"/>
              <a:t>future</a:t>
            </a:r>
            <a:endParaRPr lang="de-DE" dirty="0" smtClean="0"/>
          </a:p>
        </p:txBody>
      </p:sp>
      <p:sp>
        <p:nvSpPr>
          <p:cNvPr id="2" name="Rechteck 1"/>
          <p:cNvSpPr/>
          <p:nvPr/>
        </p:nvSpPr>
        <p:spPr bwMode="auto">
          <a:xfrm>
            <a:off x="2895600" y="2060848"/>
            <a:ext cx="3200400" cy="29718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4" name="Gruppieren 3"/>
          <p:cNvGrpSpPr/>
          <p:nvPr/>
        </p:nvGrpSpPr>
        <p:grpSpPr>
          <a:xfrm>
            <a:off x="3048000" y="2441848"/>
            <a:ext cx="2590800" cy="2514600"/>
            <a:chOff x="3048000" y="2971800"/>
            <a:chExt cx="2590800" cy="2514600"/>
          </a:xfrm>
        </p:grpSpPr>
        <p:sp>
          <p:nvSpPr>
            <p:cNvPr id="3" name="Ellipse 2"/>
            <p:cNvSpPr/>
            <p:nvPr/>
          </p:nvSpPr>
          <p:spPr bwMode="auto">
            <a:xfrm>
              <a:off x="4648200" y="3505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" name="Ellipse 12"/>
            <p:cNvSpPr/>
            <p:nvPr/>
          </p:nvSpPr>
          <p:spPr bwMode="auto">
            <a:xfrm>
              <a:off x="3429000" y="5029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Ellipse 14"/>
            <p:cNvSpPr/>
            <p:nvPr/>
          </p:nvSpPr>
          <p:spPr bwMode="auto">
            <a:xfrm>
              <a:off x="4419600" y="3810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Ellipse 16"/>
            <p:cNvSpPr/>
            <p:nvPr/>
          </p:nvSpPr>
          <p:spPr bwMode="auto">
            <a:xfrm>
              <a:off x="5562600" y="2971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8" name="Ellipse 17"/>
            <p:cNvSpPr/>
            <p:nvPr/>
          </p:nvSpPr>
          <p:spPr bwMode="auto">
            <a:xfrm>
              <a:off x="4953000" y="3352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Ellipse 18"/>
            <p:cNvSpPr/>
            <p:nvPr/>
          </p:nvSpPr>
          <p:spPr bwMode="auto">
            <a:xfrm>
              <a:off x="4038600" y="41148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Ellipse 19"/>
            <p:cNvSpPr/>
            <p:nvPr/>
          </p:nvSpPr>
          <p:spPr bwMode="auto">
            <a:xfrm>
              <a:off x="3048000" y="5410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Ellipse 20"/>
            <p:cNvSpPr/>
            <p:nvPr/>
          </p:nvSpPr>
          <p:spPr bwMode="auto">
            <a:xfrm>
              <a:off x="3657600" y="46482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Ellipse 21"/>
            <p:cNvSpPr/>
            <p:nvPr/>
          </p:nvSpPr>
          <p:spPr bwMode="auto">
            <a:xfrm>
              <a:off x="5257800" y="3048000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7" name="Grafik 6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90600" y="5413648"/>
            <a:ext cx="7549536" cy="29966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038600" y="5794648"/>
            <a:ext cx="691095" cy="23082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9" name="Freihandform 8"/>
          <p:cNvSpPr/>
          <p:nvPr/>
        </p:nvSpPr>
        <p:spPr>
          <a:xfrm>
            <a:off x="3059394" y="2076517"/>
            <a:ext cx="2931207" cy="2956844"/>
          </a:xfrm>
          <a:custGeom>
            <a:avLst/>
            <a:gdLst>
              <a:gd name="connsiteX0" fmla="*/ 0 w 2751746"/>
              <a:gd name="connsiteY0" fmla="*/ 2692298 h 2692298"/>
              <a:gd name="connsiteX1" fmla="*/ 179461 w 2751746"/>
              <a:gd name="connsiteY1" fmla="*/ 2025726 h 2692298"/>
              <a:gd name="connsiteX2" fmla="*/ 384561 w 2751746"/>
              <a:gd name="connsiteY2" fmla="*/ 2316283 h 2692298"/>
              <a:gd name="connsiteX3" fmla="*/ 512747 w 2751746"/>
              <a:gd name="connsiteY3" fmla="*/ 2367558 h 2692298"/>
              <a:gd name="connsiteX4" fmla="*/ 623843 w 2751746"/>
              <a:gd name="connsiteY4" fmla="*/ 1940268 h 2692298"/>
              <a:gd name="connsiteX5" fmla="*/ 769121 w 2751746"/>
              <a:gd name="connsiteY5" fmla="*/ 1581345 h 2692298"/>
              <a:gd name="connsiteX6" fmla="*/ 999858 w 2751746"/>
              <a:gd name="connsiteY6" fmla="*/ 1410429 h 2692298"/>
              <a:gd name="connsiteX7" fmla="*/ 1196411 w 2751746"/>
              <a:gd name="connsiteY7" fmla="*/ 1034414 h 2692298"/>
              <a:gd name="connsiteX8" fmla="*/ 1367327 w 2751746"/>
              <a:gd name="connsiteY8" fmla="*/ 1094234 h 2692298"/>
              <a:gd name="connsiteX9" fmla="*/ 1495514 w 2751746"/>
              <a:gd name="connsiteY9" fmla="*/ 1154055 h 2692298"/>
              <a:gd name="connsiteX10" fmla="*/ 1606609 w 2751746"/>
              <a:gd name="connsiteY10" fmla="*/ 786586 h 2692298"/>
              <a:gd name="connsiteX11" fmla="*/ 1726250 w 2751746"/>
              <a:gd name="connsiteY11" fmla="*/ 564395 h 2692298"/>
              <a:gd name="connsiteX12" fmla="*/ 1922804 w 2751746"/>
              <a:gd name="connsiteY12" fmla="*/ 641307 h 2692298"/>
              <a:gd name="connsiteX13" fmla="*/ 2068082 w 2751746"/>
              <a:gd name="connsiteY13" fmla="*/ 752403 h 2692298"/>
              <a:gd name="connsiteX14" fmla="*/ 2221906 w 2751746"/>
              <a:gd name="connsiteY14" fmla="*/ 333659 h 2692298"/>
              <a:gd name="connsiteX15" fmla="*/ 2358639 w 2751746"/>
              <a:gd name="connsiteY15" fmla="*/ 373 h 2692298"/>
              <a:gd name="connsiteX16" fmla="*/ 2521009 w 2751746"/>
              <a:gd name="connsiteY16" fmla="*/ 273838 h 2692298"/>
              <a:gd name="connsiteX17" fmla="*/ 2751746 w 2751746"/>
              <a:gd name="connsiteY17" fmla="*/ 547304 h 2692298"/>
              <a:gd name="connsiteX0" fmla="*/ 0 w 2777383"/>
              <a:gd name="connsiteY0" fmla="*/ 2811939 h 2811939"/>
              <a:gd name="connsiteX1" fmla="*/ 205098 w 2777383"/>
              <a:gd name="connsiteY1" fmla="*/ 2025726 h 2811939"/>
              <a:gd name="connsiteX2" fmla="*/ 410198 w 2777383"/>
              <a:gd name="connsiteY2" fmla="*/ 2316283 h 2811939"/>
              <a:gd name="connsiteX3" fmla="*/ 538384 w 2777383"/>
              <a:gd name="connsiteY3" fmla="*/ 2367558 h 2811939"/>
              <a:gd name="connsiteX4" fmla="*/ 649480 w 2777383"/>
              <a:gd name="connsiteY4" fmla="*/ 1940268 h 2811939"/>
              <a:gd name="connsiteX5" fmla="*/ 794758 w 2777383"/>
              <a:gd name="connsiteY5" fmla="*/ 1581345 h 2811939"/>
              <a:gd name="connsiteX6" fmla="*/ 1025495 w 2777383"/>
              <a:gd name="connsiteY6" fmla="*/ 1410429 h 2811939"/>
              <a:gd name="connsiteX7" fmla="*/ 1222048 w 2777383"/>
              <a:gd name="connsiteY7" fmla="*/ 1034414 h 2811939"/>
              <a:gd name="connsiteX8" fmla="*/ 1392964 w 2777383"/>
              <a:gd name="connsiteY8" fmla="*/ 1094234 h 2811939"/>
              <a:gd name="connsiteX9" fmla="*/ 1521151 w 2777383"/>
              <a:gd name="connsiteY9" fmla="*/ 1154055 h 2811939"/>
              <a:gd name="connsiteX10" fmla="*/ 1632246 w 2777383"/>
              <a:gd name="connsiteY10" fmla="*/ 786586 h 2811939"/>
              <a:gd name="connsiteX11" fmla="*/ 1751887 w 2777383"/>
              <a:gd name="connsiteY11" fmla="*/ 564395 h 2811939"/>
              <a:gd name="connsiteX12" fmla="*/ 1948441 w 2777383"/>
              <a:gd name="connsiteY12" fmla="*/ 641307 h 2811939"/>
              <a:gd name="connsiteX13" fmla="*/ 2093719 w 2777383"/>
              <a:gd name="connsiteY13" fmla="*/ 752403 h 2811939"/>
              <a:gd name="connsiteX14" fmla="*/ 2247543 w 2777383"/>
              <a:gd name="connsiteY14" fmla="*/ 333659 h 2811939"/>
              <a:gd name="connsiteX15" fmla="*/ 2384276 w 2777383"/>
              <a:gd name="connsiteY15" fmla="*/ 373 h 2811939"/>
              <a:gd name="connsiteX16" fmla="*/ 2546646 w 2777383"/>
              <a:gd name="connsiteY16" fmla="*/ 273838 h 2811939"/>
              <a:gd name="connsiteX17" fmla="*/ 2777383 w 2777383"/>
              <a:gd name="connsiteY17" fmla="*/ 547304 h 2811939"/>
              <a:gd name="connsiteX0" fmla="*/ 0 w 2965390"/>
              <a:gd name="connsiteY0" fmla="*/ 2884475 h 2884475"/>
              <a:gd name="connsiteX1" fmla="*/ 205098 w 2965390"/>
              <a:gd name="connsiteY1" fmla="*/ 2098262 h 2884475"/>
              <a:gd name="connsiteX2" fmla="*/ 410198 w 2965390"/>
              <a:gd name="connsiteY2" fmla="*/ 2388819 h 2884475"/>
              <a:gd name="connsiteX3" fmla="*/ 538384 w 2965390"/>
              <a:gd name="connsiteY3" fmla="*/ 2440094 h 2884475"/>
              <a:gd name="connsiteX4" fmla="*/ 649480 w 2965390"/>
              <a:gd name="connsiteY4" fmla="*/ 2012804 h 2884475"/>
              <a:gd name="connsiteX5" fmla="*/ 794758 w 2965390"/>
              <a:gd name="connsiteY5" fmla="*/ 1653881 h 2884475"/>
              <a:gd name="connsiteX6" fmla="*/ 1025495 w 2965390"/>
              <a:gd name="connsiteY6" fmla="*/ 1482965 h 2884475"/>
              <a:gd name="connsiteX7" fmla="*/ 1222048 w 2965390"/>
              <a:gd name="connsiteY7" fmla="*/ 1106950 h 2884475"/>
              <a:gd name="connsiteX8" fmla="*/ 1392964 w 2965390"/>
              <a:gd name="connsiteY8" fmla="*/ 1166770 h 2884475"/>
              <a:gd name="connsiteX9" fmla="*/ 1521151 w 2965390"/>
              <a:gd name="connsiteY9" fmla="*/ 1226591 h 2884475"/>
              <a:gd name="connsiteX10" fmla="*/ 1632246 w 2965390"/>
              <a:gd name="connsiteY10" fmla="*/ 859122 h 2884475"/>
              <a:gd name="connsiteX11" fmla="*/ 1751887 w 2965390"/>
              <a:gd name="connsiteY11" fmla="*/ 636931 h 2884475"/>
              <a:gd name="connsiteX12" fmla="*/ 1948441 w 2965390"/>
              <a:gd name="connsiteY12" fmla="*/ 713843 h 2884475"/>
              <a:gd name="connsiteX13" fmla="*/ 2093719 w 2965390"/>
              <a:gd name="connsiteY13" fmla="*/ 824939 h 2884475"/>
              <a:gd name="connsiteX14" fmla="*/ 2247543 w 2965390"/>
              <a:gd name="connsiteY14" fmla="*/ 406195 h 2884475"/>
              <a:gd name="connsiteX15" fmla="*/ 2384276 w 2965390"/>
              <a:gd name="connsiteY15" fmla="*/ 72909 h 2884475"/>
              <a:gd name="connsiteX16" fmla="*/ 2546646 w 2965390"/>
              <a:gd name="connsiteY16" fmla="*/ 346374 h 2884475"/>
              <a:gd name="connsiteX17" fmla="*/ 2965390 w 2965390"/>
              <a:gd name="connsiteY17" fmla="*/ 13089 h 2884475"/>
              <a:gd name="connsiteX0" fmla="*/ 0 w 2931207"/>
              <a:gd name="connsiteY0" fmla="*/ 2968223 h 2968223"/>
              <a:gd name="connsiteX1" fmla="*/ 205098 w 2931207"/>
              <a:gd name="connsiteY1" fmla="*/ 2182010 h 2968223"/>
              <a:gd name="connsiteX2" fmla="*/ 410198 w 2931207"/>
              <a:gd name="connsiteY2" fmla="*/ 2472567 h 2968223"/>
              <a:gd name="connsiteX3" fmla="*/ 538384 w 2931207"/>
              <a:gd name="connsiteY3" fmla="*/ 2523842 h 2968223"/>
              <a:gd name="connsiteX4" fmla="*/ 649480 w 2931207"/>
              <a:gd name="connsiteY4" fmla="*/ 2096552 h 2968223"/>
              <a:gd name="connsiteX5" fmla="*/ 794758 w 2931207"/>
              <a:gd name="connsiteY5" fmla="*/ 1737629 h 2968223"/>
              <a:gd name="connsiteX6" fmla="*/ 1025495 w 2931207"/>
              <a:gd name="connsiteY6" fmla="*/ 1566713 h 2968223"/>
              <a:gd name="connsiteX7" fmla="*/ 1222048 w 2931207"/>
              <a:gd name="connsiteY7" fmla="*/ 1190698 h 2968223"/>
              <a:gd name="connsiteX8" fmla="*/ 1392964 w 2931207"/>
              <a:gd name="connsiteY8" fmla="*/ 1250518 h 2968223"/>
              <a:gd name="connsiteX9" fmla="*/ 1521151 w 2931207"/>
              <a:gd name="connsiteY9" fmla="*/ 1310339 h 2968223"/>
              <a:gd name="connsiteX10" fmla="*/ 1632246 w 2931207"/>
              <a:gd name="connsiteY10" fmla="*/ 942870 h 2968223"/>
              <a:gd name="connsiteX11" fmla="*/ 1751887 w 2931207"/>
              <a:gd name="connsiteY11" fmla="*/ 720679 h 2968223"/>
              <a:gd name="connsiteX12" fmla="*/ 1948441 w 2931207"/>
              <a:gd name="connsiteY12" fmla="*/ 797591 h 2968223"/>
              <a:gd name="connsiteX13" fmla="*/ 2093719 w 2931207"/>
              <a:gd name="connsiteY13" fmla="*/ 908687 h 2968223"/>
              <a:gd name="connsiteX14" fmla="*/ 2247543 w 2931207"/>
              <a:gd name="connsiteY14" fmla="*/ 489943 h 2968223"/>
              <a:gd name="connsiteX15" fmla="*/ 2384276 w 2931207"/>
              <a:gd name="connsiteY15" fmla="*/ 156657 h 2968223"/>
              <a:gd name="connsiteX16" fmla="*/ 2546646 w 2931207"/>
              <a:gd name="connsiteY16" fmla="*/ 430122 h 2968223"/>
              <a:gd name="connsiteX17" fmla="*/ 2931207 w 2931207"/>
              <a:gd name="connsiteY17" fmla="*/ 11379 h 2968223"/>
              <a:gd name="connsiteX0" fmla="*/ 0 w 2931207"/>
              <a:gd name="connsiteY0" fmla="*/ 2956844 h 2956844"/>
              <a:gd name="connsiteX1" fmla="*/ 205098 w 2931207"/>
              <a:gd name="connsiteY1" fmla="*/ 2170631 h 2956844"/>
              <a:gd name="connsiteX2" fmla="*/ 410198 w 2931207"/>
              <a:gd name="connsiteY2" fmla="*/ 2461188 h 2956844"/>
              <a:gd name="connsiteX3" fmla="*/ 538384 w 2931207"/>
              <a:gd name="connsiteY3" fmla="*/ 2512463 h 2956844"/>
              <a:gd name="connsiteX4" fmla="*/ 649480 w 2931207"/>
              <a:gd name="connsiteY4" fmla="*/ 2085173 h 2956844"/>
              <a:gd name="connsiteX5" fmla="*/ 794758 w 2931207"/>
              <a:gd name="connsiteY5" fmla="*/ 1726250 h 2956844"/>
              <a:gd name="connsiteX6" fmla="*/ 1025495 w 2931207"/>
              <a:gd name="connsiteY6" fmla="*/ 1555334 h 2956844"/>
              <a:gd name="connsiteX7" fmla="*/ 1222048 w 2931207"/>
              <a:gd name="connsiteY7" fmla="*/ 1179319 h 2956844"/>
              <a:gd name="connsiteX8" fmla="*/ 1392964 w 2931207"/>
              <a:gd name="connsiteY8" fmla="*/ 1239139 h 2956844"/>
              <a:gd name="connsiteX9" fmla="*/ 1521151 w 2931207"/>
              <a:gd name="connsiteY9" fmla="*/ 1298960 h 2956844"/>
              <a:gd name="connsiteX10" fmla="*/ 1632246 w 2931207"/>
              <a:gd name="connsiteY10" fmla="*/ 931491 h 2956844"/>
              <a:gd name="connsiteX11" fmla="*/ 1751887 w 2931207"/>
              <a:gd name="connsiteY11" fmla="*/ 709300 h 2956844"/>
              <a:gd name="connsiteX12" fmla="*/ 1948441 w 2931207"/>
              <a:gd name="connsiteY12" fmla="*/ 786212 h 2956844"/>
              <a:gd name="connsiteX13" fmla="*/ 2093719 w 2931207"/>
              <a:gd name="connsiteY13" fmla="*/ 897308 h 2956844"/>
              <a:gd name="connsiteX14" fmla="*/ 2247543 w 2931207"/>
              <a:gd name="connsiteY14" fmla="*/ 478564 h 2956844"/>
              <a:gd name="connsiteX15" fmla="*/ 2384276 w 2931207"/>
              <a:gd name="connsiteY15" fmla="*/ 145278 h 2956844"/>
              <a:gd name="connsiteX16" fmla="*/ 2546646 w 2931207"/>
              <a:gd name="connsiteY16" fmla="*/ 418743 h 2956844"/>
              <a:gd name="connsiteX17" fmla="*/ 2931207 w 2931207"/>
              <a:gd name="connsiteY17" fmla="*/ 0 h 2956844"/>
              <a:gd name="connsiteX0" fmla="*/ 0 w 2931207"/>
              <a:gd name="connsiteY0" fmla="*/ 2956844 h 2956844"/>
              <a:gd name="connsiteX1" fmla="*/ 205098 w 2931207"/>
              <a:gd name="connsiteY1" fmla="*/ 2170631 h 2956844"/>
              <a:gd name="connsiteX2" fmla="*/ 410198 w 2931207"/>
              <a:gd name="connsiteY2" fmla="*/ 2461188 h 2956844"/>
              <a:gd name="connsiteX3" fmla="*/ 538384 w 2931207"/>
              <a:gd name="connsiteY3" fmla="*/ 2512463 h 2956844"/>
              <a:gd name="connsiteX4" fmla="*/ 649480 w 2931207"/>
              <a:gd name="connsiteY4" fmla="*/ 2085173 h 2956844"/>
              <a:gd name="connsiteX5" fmla="*/ 794758 w 2931207"/>
              <a:gd name="connsiteY5" fmla="*/ 1726250 h 2956844"/>
              <a:gd name="connsiteX6" fmla="*/ 1025495 w 2931207"/>
              <a:gd name="connsiteY6" fmla="*/ 1555334 h 2956844"/>
              <a:gd name="connsiteX7" fmla="*/ 1222048 w 2931207"/>
              <a:gd name="connsiteY7" fmla="*/ 1179319 h 2956844"/>
              <a:gd name="connsiteX8" fmla="*/ 1392964 w 2931207"/>
              <a:gd name="connsiteY8" fmla="*/ 1239139 h 2956844"/>
              <a:gd name="connsiteX9" fmla="*/ 1521151 w 2931207"/>
              <a:gd name="connsiteY9" fmla="*/ 1298960 h 2956844"/>
              <a:gd name="connsiteX10" fmla="*/ 1632246 w 2931207"/>
              <a:gd name="connsiteY10" fmla="*/ 931491 h 2956844"/>
              <a:gd name="connsiteX11" fmla="*/ 1751887 w 2931207"/>
              <a:gd name="connsiteY11" fmla="*/ 709300 h 2956844"/>
              <a:gd name="connsiteX12" fmla="*/ 1948441 w 2931207"/>
              <a:gd name="connsiteY12" fmla="*/ 786212 h 2956844"/>
              <a:gd name="connsiteX13" fmla="*/ 2093719 w 2931207"/>
              <a:gd name="connsiteY13" fmla="*/ 897308 h 2956844"/>
              <a:gd name="connsiteX14" fmla="*/ 2247543 w 2931207"/>
              <a:gd name="connsiteY14" fmla="*/ 478564 h 2956844"/>
              <a:gd name="connsiteX15" fmla="*/ 2384276 w 2931207"/>
              <a:gd name="connsiteY15" fmla="*/ 145278 h 2956844"/>
              <a:gd name="connsiteX16" fmla="*/ 2657742 w 2931207"/>
              <a:gd name="connsiteY16" fmla="*/ 546930 h 2956844"/>
              <a:gd name="connsiteX17" fmla="*/ 2931207 w 2931207"/>
              <a:gd name="connsiteY17" fmla="*/ 0 h 2956844"/>
              <a:gd name="connsiteX0" fmla="*/ 0 w 2931207"/>
              <a:gd name="connsiteY0" fmla="*/ 2956844 h 2956844"/>
              <a:gd name="connsiteX1" fmla="*/ 205098 w 2931207"/>
              <a:gd name="connsiteY1" fmla="*/ 2170631 h 2956844"/>
              <a:gd name="connsiteX2" fmla="*/ 410198 w 2931207"/>
              <a:gd name="connsiteY2" fmla="*/ 2461188 h 2956844"/>
              <a:gd name="connsiteX3" fmla="*/ 538384 w 2931207"/>
              <a:gd name="connsiteY3" fmla="*/ 2512463 h 2956844"/>
              <a:gd name="connsiteX4" fmla="*/ 649480 w 2931207"/>
              <a:gd name="connsiteY4" fmla="*/ 2085173 h 2956844"/>
              <a:gd name="connsiteX5" fmla="*/ 794758 w 2931207"/>
              <a:gd name="connsiteY5" fmla="*/ 1726250 h 2956844"/>
              <a:gd name="connsiteX6" fmla="*/ 1025495 w 2931207"/>
              <a:gd name="connsiteY6" fmla="*/ 1555334 h 2956844"/>
              <a:gd name="connsiteX7" fmla="*/ 1222048 w 2931207"/>
              <a:gd name="connsiteY7" fmla="*/ 1179319 h 2956844"/>
              <a:gd name="connsiteX8" fmla="*/ 1392964 w 2931207"/>
              <a:gd name="connsiteY8" fmla="*/ 1239139 h 2956844"/>
              <a:gd name="connsiteX9" fmla="*/ 1521151 w 2931207"/>
              <a:gd name="connsiteY9" fmla="*/ 1298960 h 2956844"/>
              <a:gd name="connsiteX10" fmla="*/ 1632246 w 2931207"/>
              <a:gd name="connsiteY10" fmla="*/ 931491 h 2956844"/>
              <a:gd name="connsiteX11" fmla="*/ 1751887 w 2931207"/>
              <a:gd name="connsiteY11" fmla="*/ 709300 h 2956844"/>
              <a:gd name="connsiteX12" fmla="*/ 1948441 w 2931207"/>
              <a:gd name="connsiteY12" fmla="*/ 786212 h 2956844"/>
              <a:gd name="connsiteX13" fmla="*/ 2093719 w 2931207"/>
              <a:gd name="connsiteY13" fmla="*/ 897308 h 2956844"/>
              <a:gd name="connsiteX14" fmla="*/ 2247543 w 2931207"/>
              <a:gd name="connsiteY14" fmla="*/ 478564 h 2956844"/>
              <a:gd name="connsiteX15" fmla="*/ 2384276 w 2931207"/>
              <a:gd name="connsiteY15" fmla="*/ 145278 h 2956844"/>
              <a:gd name="connsiteX16" fmla="*/ 2657742 w 2931207"/>
              <a:gd name="connsiteY16" fmla="*/ 512747 h 2956844"/>
              <a:gd name="connsiteX17" fmla="*/ 2931207 w 2931207"/>
              <a:gd name="connsiteY17" fmla="*/ 0 h 2956844"/>
              <a:gd name="connsiteX0" fmla="*/ 0 w 2931207"/>
              <a:gd name="connsiteY0" fmla="*/ 2956844 h 2956844"/>
              <a:gd name="connsiteX1" fmla="*/ 205098 w 2931207"/>
              <a:gd name="connsiteY1" fmla="*/ 2170631 h 2956844"/>
              <a:gd name="connsiteX2" fmla="*/ 410198 w 2931207"/>
              <a:gd name="connsiteY2" fmla="*/ 2461188 h 2956844"/>
              <a:gd name="connsiteX3" fmla="*/ 538384 w 2931207"/>
              <a:gd name="connsiteY3" fmla="*/ 2512463 h 2956844"/>
              <a:gd name="connsiteX4" fmla="*/ 649480 w 2931207"/>
              <a:gd name="connsiteY4" fmla="*/ 2085173 h 2956844"/>
              <a:gd name="connsiteX5" fmla="*/ 794758 w 2931207"/>
              <a:gd name="connsiteY5" fmla="*/ 1726250 h 2956844"/>
              <a:gd name="connsiteX6" fmla="*/ 1025495 w 2931207"/>
              <a:gd name="connsiteY6" fmla="*/ 1555334 h 2956844"/>
              <a:gd name="connsiteX7" fmla="*/ 1222048 w 2931207"/>
              <a:gd name="connsiteY7" fmla="*/ 1179319 h 2956844"/>
              <a:gd name="connsiteX8" fmla="*/ 1392964 w 2931207"/>
              <a:gd name="connsiteY8" fmla="*/ 1239139 h 2956844"/>
              <a:gd name="connsiteX9" fmla="*/ 1521151 w 2931207"/>
              <a:gd name="connsiteY9" fmla="*/ 1298960 h 2956844"/>
              <a:gd name="connsiteX10" fmla="*/ 1632246 w 2931207"/>
              <a:gd name="connsiteY10" fmla="*/ 931491 h 2956844"/>
              <a:gd name="connsiteX11" fmla="*/ 1751887 w 2931207"/>
              <a:gd name="connsiteY11" fmla="*/ 709300 h 2956844"/>
              <a:gd name="connsiteX12" fmla="*/ 1948441 w 2931207"/>
              <a:gd name="connsiteY12" fmla="*/ 786212 h 2956844"/>
              <a:gd name="connsiteX13" fmla="*/ 2093719 w 2931207"/>
              <a:gd name="connsiteY13" fmla="*/ 897308 h 2956844"/>
              <a:gd name="connsiteX14" fmla="*/ 2247543 w 2931207"/>
              <a:gd name="connsiteY14" fmla="*/ 478564 h 2956844"/>
              <a:gd name="connsiteX15" fmla="*/ 2384276 w 2931207"/>
              <a:gd name="connsiteY15" fmla="*/ 145278 h 2956844"/>
              <a:gd name="connsiteX16" fmla="*/ 2657742 w 2931207"/>
              <a:gd name="connsiteY16" fmla="*/ 512747 h 2956844"/>
              <a:gd name="connsiteX17" fmla="*/ 2931207 w 2931207"/>
              <a:gd name="connsiteY17" fmla="*/ 0 h 2956844"/>
              <a:gd name="connsiteX0" fmla="*/ 0 w 2931207"/>
              <a:gd name="connsiteY0" fmla="*/ 2956844 h 2956844"/>
              <a:gd name="connsiteX1" fmla="*/ 205098 w 2931207"/>
              <a:gd name="connsiteY1" fmla="*/ 2170631 h 2956844"/>
              <a:gd name="connsiteX2" fmla="*/ 410198 w 2931207"/>
              <a:gd name="connsiteY2" fmla="*/ 2461188 h 2956844"/>
              <a:gd name="connsiteX3" fmla="*/ 538384 w 2931207"/>
              <a:gd name="connsiteY3" fmla="*/ 2512463 h 2956844"/>
              <a:gd name="connsiteX4" fmla="*/ 649480 w 2931207"/>
              <a:gd name="connsiteY4" fmla="*/ 2085173 h 2956844"/>
              <a:gd name="connsiteX5" fmla="*/ 794758 w 2931207"/>
              <a:gd name="connsiteY5" fmla="*/ 1726250 h 2956844"/>
              <a:gd name="connsiteX6" fmla="*/ 1025495 w 2931207"/>
              <a:gd name="connsiteY6" fmla="*/ 1555334 h 2956844"/>
              <a:gd name="connsiteX7" fmla="*/ 1222048 w 2931207"/>
              <a:gd name="connsiteY7" fmla="*/ 1179319 h 2956844"/>
              <a:gd name="connsiteX8" fmla="*/ 1392964 w 2931207"/>
              <a:gd name="connsiteY8" fmla="*/ 1239139 h 2956844"/>
              <a:gd name="connsiteX9" fmla="*/ 1563880 w 2931207"/>
              <a:gd name="connsiteY9" fmla="*/ 1410055 h 2956844"/>
              <a:gd name="connsiteX10" fmla="*/ 1632246 w 2931207"/>
              <a:gd name="connsiteY10" fmla="*/ 931491 h 2956844"/>
              <a:gd name="connsiteX11" fmla="*/ 1751887 w 2931207"/>
              <a:gd name="connsiteY11" fmla="*/ 709300 h 2956844"/>
              <a:gd name="connsiteX12" fmla="*/ 1948441 w 2931207"/>
              <a:gd name="connsiteY12" fmla="*/ 786212 h 2956844"/>
              <a:gd name="connsiteX13" fmla="*/ 2093719 w 2931207"/>
              <a:gd name="connsiteY13" fmla="*/ 897308 h 2956844"/>
              <a:gd name="connsiteX14" fmla="*/ 2247543 w 2931207"/>
              <a:gd name="connsiteY14" fmla="*/ 478564 h 2956844"/>
              <a:gd name="connsiteX15" fmla="*/ 2384276 w 2931207"/>
              <a:gd name="connsiteY15" fmla="*/ 145278 h 2956844"/>
              <a:gd name="connsiteX16" fmla="*/ 2657742 w 2931207"/>
              <a:gd name="connsiteY16" fmla="*/ 512747 h 2956844"/>
              <a:gd name="connsiteX17" fmla="*/ 2931207 w 2931207"/>
              <a:gd name="connsiteY17" fmla="*/ 0 h 2956844"/>
              <a:gd name="connsiteX0" fmla="*/ 0 w 2931207"/>
              <a:gd name="connsiteY0" fmla="*/ 2956844 h 2956844"/>
              <a:gd name="connsiteX1" fmla="*/ 205098 w 2931207"/>
              <a:gd name="connsiteY1" fmla="*/ 2170631 h 2956844"/>
              <a:gd name="connsiteX2" fmla="*/ 410198 w 2931207"/>
              <a:gd name="connsiteY2" fmla="*/ 2461188 h 2956844"/>
              <a:gd name="connsiteX3" fmla="*/ 538384 w 2931207"/>
              <a:gd name="connsiteY3" fmla="*/ 2512463 h 2956844"/>
              <a:gd name="connsiteX4" fmla="*/ 649480 w 2931207"/>
              <a:gd name="connsiteY4" fmla="*/ 2085173 h 2956844"/>
              <a:gd name="connsiteX5" fmla="*/ 794758 w 2931207"/>
              <a:gd name="connsiteY5" fmla="*/ 1726250 h 2956844"/>
              <a:gd name="connsiteX6" fmla="*/ 1025495 w 2931207"/>
              <a:gd name="connsiteY6" fmla="*/ 1555334 h 2956844"/>
              <a:gd name="connsiteX7" fmla="*/ 1222048 w 2931207"/>
              <a:gd name="connsiteY7" fmla="*/ 1179319 h 2956844"/>
              <a:gd name="connsiteX8" fmla="*/ 1392964 w 2931207"/>
              <a:gd name="connsiteY8" fmla="*/ 1239139 h 2956844"/>
              <a:gd name="connsiteX9" fmla="*/ 1538243 w 2931207"/>
              <a:gd name="connsiteY9" fmla="*/ 1401509 h 2956844"/>
              <a:gd name="connsiteX10" fmla="*/ 1632246 w 2931207"/>
              <a:gd name="connsiteY10" fmla="*/ 931491 h 2956844"/>
              <a:gd name="connsiteX11" fmla="*/ 1751887 w 2931207"/>
              <a:gd name="connsiteY11" fmla="*/ 709300 h 2956844"/>
              <a:gd name="connsiteX12" fmla="*/ 1948441 w 2931207"/>
              <a:gd name="connsiteY12" fmla="*/ 786212 h 2956844"/>
              <a:gd name="connsiteX13" fmla="*/ 2093719 w 2931207"/>
              <a:gd name="connsiteY13" fmla="*/ 897308 h 2956844"/>
              <a:gd name="connsiteX14" fmla="*/ 2247543 w 2931207"/>
              <a:gd name="connsiteY14" fmla="*/ 478564 h 2956844"/>
              <a:gd name="connsiteX15" fmla="*/ 2384276 w 2931207"/>
              <a:gd name="connsiteY15" fmla="*/ 145278 h 2956844"/>
              <a:gd name="connsiteX16" fmla="*/ 2657742 w 2931207"/>
              <a:gd name="connsiteY16" fmla="*/ 512747 h 2956844"/>
              <a:gd name="connsiteX17" fmla="*/ 2931207 w 2931207"/>
              <a:gd name="connsiteY17" fmla="*/ 0 h 2956844"/>
              <a:gd name="connsiteX0" fmla="*/ 0 w 2931207"/>
              <a:gd name="connsiteY0" fmla="*/ 2956844 h 2956844"/>
              <a:gd name="connsiteX1" fmla="*/ 205098 w 2931207"/>
              <a:gd name="connsiteY1" fmla="*/ 2170631 h 2956844"/>
              <a:gd name="connsiteX2" fmla="*/ 410198 w 2931207"/>
              <a:gd name="connsiteY2" fmla="*/ 2461188 h 2956844"/>
              <a:gd name="connsiteX3" fmla="*/ 538384 w 2931207"/>
              <a:gd name="connsiteY3" fmla="*/ 2512463 h 2956844"/>
              <a:gd name="connsiteX4" fmla="*/ 649480 w 2931207"/>
              <a:gd name="connsiteY4" fmla="*/ 2085173 h 2956844"/>
              <a:gd name="connsiteX5" fmla="*/ 794758 w 2931207"/>
              <a:gd name="connsiteY5" fmla="*/ 1726250 h 2956844"/>
              <a:gd name="connsiteX6" fmla="*/ 1025495 w 2931207"/>
              <a:gd name="connsiteY6" fmla="*/ 1555334 h 2956844"/>
              <a:gd name="connsiteX7" fmla="*/ 1222048 w 2931207"/>
              <a:gd name="connsiteY7" fmla="*/ 1179319 h 2956844"/>
              <a:gd name="connsiteX8" fmla="*/ 1392964 w 2931207"/>
              <a:gd name="connsiteY8" fmla="*/ 1239139 h 2956844"/>
              <a:gd name="connsiteX9" fmla="*/ 1538243 w 2931207"/>
              <a:gd name="connsiteY9" fmla="*/ 1247684 h 2956844"/>
              <a:gd name="connsiteX10" fmla="*/ 1632246 w 2931207"/>
              <a:gd name="connsiteY10" fmla="*/ 931491 h 2956844"/>
              <a:gd name="connsiteX11" fmla="*/ 1751887 w 2931207"/>
              <a:gd name="connsiteY11" fmla="*/ 709300 h 2956844"/>
              <a:gd name="connsiteX12" fmla="*/ 1948441 w 2931207"/>
              <a:gd name="connsiteY12" fmla="*/ 786212 h 2956844"/>
              <a:gd name="connsiteX13" fmla="*/ 2093719 w 2931207"/>
              <a:gd name="connsiteY13" fmla="*/ 897308 h 2956844"/>
              <a:gd name="connsiteX14" fmla="*/ 2247543 w 2931207"/>
              <a:gd name="connsiteY14" fmla="*/ 478564 h 2956844"/>
              <a:gd name="connsiteX15" fmla="*/ 2384276 w 2931207"/>
              <a:gd name="connsiteY15" fmla="*/ 145278 h 2956844"/>
              <a:gd name="connsiteX16" fmla="*/ 2657742 w 2931207"/>
              <a:gd name="connsiteY16" fmla="*/ 512747 h 2956844"/>
              <a:gd name="connsiteX17" fmla="*/ 2931207 w 2931207"/>
              <a:gd name="connsiteY17" fmla="*/ 0 h 29568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31207" h="2956844">
                <a:moveTo>
                  <a:pt x="0" y="2956844"/>
                </a:moveTo>
                <a:cubicBezTo>
                  <a:pt x="57684" y="2654892"/>
                  <a:pt x="136732" y="2253240"/>
                  <a:pt x="205098" y="2170631"/>
                </a:cubicBezTo>
                <a:cubicBezTo>
                  <a:pt x="273464" y="2088022"/>
                  <a:pt x="354650" y="2404216"/>
                  <a:pt x="410198" y="2461188"/>
                </a:cubicBezTo>
                <a:cubicBezTo>
                  <a:pt x="465746" y="2518160"/>
                  <a:pt x="498504" y="2575132"/>
                  <a:pt x="538384" y="2512463"/>
                </a:cubicBezTo>
                <a:cubicBezTo>
                  <a:pt x="578264" y="2449794"/>
                  <a:pt x="606751" y="2216208"/>
                  <a:pt x="649480" y="2085173"/>
                </a:cubicBezTo>
                <a:cubicBezTo>
                  <a:pt x="692209" y="1954137"/>
                  <a:pt x="732089" y="1814556"/>
                  <a:pt x="794758" y="1726250"/>
                </a:cubicBezTo>
                <a:cubicBezTo>
                  <a:pt x="857427" y="1637944"/>
                  <a:pt x="954280" y="1646489"/>
                  <a:pt x="1025495" y="1555334"/>
                </a:cubicBezTo>
                <a:cubicBezTo>
                  <a:pt x="1096710" y="1464179"/>
                  <a:pt x="1160803" y="1232018"/>
                  <a:pt x="1222048" y="1179319"/>
                </a:cubicBezTo>
                <a:cubicBezTo>
                  <a:pt x="1283293" y="1126620"/>
                  <a:pt x="1340265" y="1227745"/>
                  <a:pt x="1392964" y="1239139"/>
                </a:cubicBezTo>
                <a:cubicBezTo>
                  <a:pt x="1445663" y="1250533"/>
                  <a:pt x="1498363" y="1298959"/>
                  <a:pt x="1538243" y="1247684"/>
                </a:cubicBezTo>
                <a:cubicBezTo>
                  <a:pt x="1578123" y="1196409"/>
                  <a:pt x="1596639" y="1021222"/>
                  <a:pt x="1632246" y="931491"/>
                </a:cubicBezTo>
                <a:cubicBezTo>
                  <a:pt x="1667853" y="841760"/>
                  <a:pt x="1699188" y="733513"/>
                  <a:pt x="1751887" y="709300"/>
                </a:cubicBezTo>
                <a:cubicBezTo>
                  <a:pt x="1804586" y="685087"/>
                  <a:pt x="1891469" y="754877"/>
                  <a:pt x="1948441" y="786212"/>
                </a:cubicBezTo>
                <a:cubicBezTo>
                  <a:pt x="2005413" y="817547"/>
                  <a:pt x="2043869" y="948583"/>
                  <a:pt x="2093719" y="897308"/>
                </a:cubicBezTo>
                <a:cubicBezTo>
                  <a:pt x="2143569" y="846033"/>
                  <a:pt x="2199117" y="603902"/>
                  <a:pt x="2247543" y="478564"/>
                </a:cubicBezTo>
                <a:cubicBezTo>
                  <a:pt x="2295969" y="353226"/>
                  <a:pt x="2315910" y="139581"/>
                  <a:pt x="2384276" y="145278"/>
                </a:cubicBezTo>
                <a:cubicBezTo>
                  <a:pt x="2452642" y="150975"/>
                  <a:pt x="2566587" y="536960"/>
                  <a:pt x="2657742" y="512747"/>
                </a:cubicBezTo>
                <a:cubicBezTo>
                  <a:pt x="2748897" y="488534"/>
                  <a:pt x="2831505" y="293405"/>
                  <a:pt x="2931207" y="0"/>
                </a:cubicBezTo>
              </a:path>
            </a:pathLst>
          </a:custGeom>
          <a:ln w="25400">
            <a:solidFill>
              <a:schemeClr val="accent1"/>
            </a:solidFill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3" name="Inhaltsplatzhalter 2"/>
          <p:cNvSpPr txBox="1">
            <a:spLocks/>
          </p:cNvSpPr>
          <p:nvPr/>
        </p:nvSpPr>
        <p:spPr bwMode="auto">
          <a:xfrm>
            <a:off x="1259632" y="6309320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GB" altLang="de-DE" sz="2000" dirty="0" smtClean="0">
                <a:solidFill>
                  <a:srgbClr val="003366"/>
                </a:solidFill>
              </a:rPr>
              <a:t>this model has no error on the training set! But is it a good model?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5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692696"/>
            <a:ext cx="8489950" cy="648072"/>
          </a:xfrm>
        </p:spPr>
        <p:txBody>
          <a:bodyPr/>
          <a:lstStyle/>
          <a:p>
            <a:pPr eaLnBrk="1" hangingPunct="1"/>
            <a:r>
              <a:rPr lang="de-DE" sz="2800" dirty="0" err="1" smtClean="0"/>
              <a:t>Which</a:t>
            </a:r>
            <a:r>
              <a:rPr lang="de-DE" sz="2800" dirty="0" smtClean="0"/>
              <a:t> </a:t>
            </a:r>
            <a:r>
              <a:rPr lang="de-DE" sz="2800" dirty="0" err="1" smtClean="0"/>
              <a:t>model</a:t>
            </a:r>
            <a:r>
              <a:rPr lang="de-DE" sz="2800" dirty="0" smtClean="0"/>
              <a:t> </a:t>
            </a:r>
            <a:r>
              <a:rPr lang="de-DE" sz="2800" dirty="0" err="1" smtClean="0"/>
              <a:t>is</a:t>
            </a:r>
            <a:r>
              <a:rPr lang="de-DE" sz="2800" dirty="0" smtClean="0"/>
              <a:t> </a:t>
            </a:r>
            <a:r>
              <a:rPr lang="de-DE" sz="2800" dirty="0" err="1" smtClean="0"/>
              <a:t>best</a:t>
            </a:r>
            <a:r>
              <a:rPr lang="de-DE" sz="2800" dirty="0" smtClean="0"/>
              <a:t>?</a:t>
            </a:r>
            <a:endParaRPr lang="de-DE" dirty="0" smtClean="0"/>
          </a:p>
        </p:txBody>
      </p:sp>
      <p:grpSp>
        <p:nvGrpSpPr>
          <p:cNvPr id="11" name="Gruppieren 10"/>
          <p:cNvGrpSpPr/>
          <p:nvPr/>
        </p:nvGrpSpPr>
        <p:grpSpPr>
          <a:xfrm>
            <a:off x="1082934" y="1772816"/>
            <a:ext cx="593466" cy="3505200"/>
            <a:chOff x="1082934" y="2514600"/>
            <a:chExt cx="593466" cy="3505200"/>
          </a:xfrm>
        </p:grpSpPr>
        <p:cxnSp>
          <p:nvCxnSpPr>
            <p:cNvPr id="28" name="Gerade Verbindung mit Pfeil 27"/>
            <p:cNvCxnSpPr/>
            <p:nvPr/>
          </p:nvCxnSpPr>
          <p:spPr bwMode="auto">
            <a:xfrm flipV="1">
              <a:off x="1676400" y="2514600"/>
              <a:ext cx="0" cy="350520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feld 9"/>
            <p:cNvSpPr txBox="1"/>
            <p:nvPr/>
          </p:nvSpPr>
          <p:spPr>
            <a:xfrm rot="16200000">
              <a:off x="582544" y="3091190"/>
              <a:ext cx="1524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 smtClean="0"/>
                <a:t>error</a:t>
              </a:r>
              <a:endParaRPr lang="de-DE" sz="2800" dirty="0"/>
            </a:p>
          </p:txBody>
        </p:sp>
      </p:grpSp>
      <p:grpSp>
        <p:nvGrpSpPr>
          <p:cNvPr id="9" name="Gruppieren 8"/>
          <p:cNvGrpSpPr/>
          <p:nvPr/>
        </p:nvGrpSpPr>
        <p:grpSpPr>
          <a:xfrm>
            <a:off x="1676400" y="5278016"/>
            <a:ext cx="6400800" cy="523220"/>
            <a:chOff x="1676400" y="6019800"/>
            <a:chExt cx="6400800" cy="523220"/>
          </a:xfrm>
        </p:grpSpPr>
        <p:cxnSp>
          <p:nvCxnSpPr>
            <p:cNvPr id="5" name="Gerade Verbindung mit Pfeil 4"/>
            <p:cNvCxnSpPr/>
            <p:nvPr/>
          </p:nvCxnSpPr>
          <p:spPr bwMode="auto">
            <a:xfrm>
              <a:off x="1676400" y="6019800"/>
              <a:ext cx="5867400" cy="0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0" name="Textfeld 29"/>
            <p:cNvSpPr txBox="1"/>
            <p:nvPr/>
          </p:nvSpPr>
          <p:spPr>
            <a:xfrm>
              <a:off x="3276600" y="6019800"/>
              <a:ext cx="48006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2800" dirty="0" err="1" smtClean="0"/>
                <a:t>model</a:t>
              </a:r>
              <a:r>
                <a:rPr lang="de-DE" sz="2800" dirty="0" smtClean="0"/>
                <a:t> </a:t>
              </a:r>
              <a:r>
                <a:rPr lang="de-DE" sz="2800" dirty="0" err="1" smtClean="0"/>
                <a:t>complexity</a:t>
              </a:r>
              <a:endParaRPr lang="de-DE" sz="2800" dirty="0"/>
            </a:p>
          </p:txBody>
        </p:sp>
      </p:grpSp>
      <p:grpSp>
        <p:nvGrpSpPr>
          <p:cNvPr id="7" name="Gruppieren 6"/>
          <p:cNvGrpSpPr/>
          <p:nvPr/>
        </p:nvGrpSpPr>
        <p:grpSpPr>
          <a:xfrm>
            <a:off x="5410200" y="2619562"/>
            <a:ext cx="1524000" cy="2111449"/>
            <a:chOff x="5410200" y="3361346"/>
            <a:chExt cx="1524000" cy="2111449"/>
          </a:xfrm>
        </p:grpSpPr>
        <p:sp>
          <p:nvSpPr>
            <p:cNvPr id="44" name="Textfeld 43"/>
            <p:cNvSpPr txBox="1"/>
            <p:nvPr/>
          </p:nvSpPr>
          <p:spPr>
            <a:xfrm>
              <a:off x="5410200" y="43434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/>
                <a:t>overfitting</a:t>
              </a:r>
              <a:endParaRPr lang="de-DE" sz="1600" dirty="0"/>
            </a:p>
          </p:txBody>
        </p:sp>
        <p:grpSp>
          <p:nvGrpSpPr>
            <p:cNvPr id="4" name="Gruppieren 3"/>
            <p:cNvGrpSpPr/>
            <p:nvPr/>
          </p:nvGrpSpPr>
          <p:grpSpPr>
            <a:xfrm>
              <a:off x="6248400" y="3361346"/>
              <a:ext cx="304800" cy="2111449"/>
              <a:chOff x="6248400" y="3361346"/>
              <a:chExt cx="304800" cy="2111449"/>
            </a:xfrm>
          </p:grpSpPr>
          <p:cxnSp>
            <p:nvCxnSpPr>
              <p:cNvPr id="49" name="Gerade Verbindung mit Pfeil 48"/>
              <p:cNvCxnSpPr/>
              <p:nvPr/>
            </p:nvCxnSpPr>
            <p:spPr bwMode="auto">
              <a:xfrm flipV="1">
                <a:off x="6248400" y="3361346"/>
                <a:ext cx="228600" cy="914400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52" name="Gerade Verbindung mit Pfeil 51"/>
              <p:cNvCxnSpPr/>
              <p:nvPr/>
            </p:nvCxnSpPr>
            <p:spPr bwMode="auto">
              <a:xfrm>
                <a:off x="6248400" y="4580546"/>
                <a:ext cx="304800" cy="892249"/>
              </a:xfrm>
              <a:prstGeom prst="straightConnector1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arrow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6" name="Gruppieren 5"/>
          <p:cNvGrpSpPr/>
          <p:nvPr/>
        </p:nvGrpSpPr>
        <p:grpSpPr>
          <a:xfrm>
            <a:off x="1905000" y="2677316"/>
            <a:ext cx="1524000" cy="1872454"/>
            <a:chOff x="1905000" y="3419100"/>
            <a:chExt cx="1524000" cy="1872454"/>
          </a:xfrm>
        </p:grpSpPr>
        <p:sp>
          <p:nvSpPr>
            <p:cNvPr id="43" name="Textfeld 42"/>
            <p:cNvSpPr txBox="1"/>
            <p:nvPr/>
          </p:nvSpPr>
          <p:spPr>
            <a:xfrm>
              <a:off x="1905000" y="49530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/>
                <a:t>underfitting</a:t>
              </a:r>
              <a:endParaRPr lang="de-DE" sz="1600" dirty="0"/>
            </a:p>
          </p:txBody>
        </p:sp>
        <p:cxnSp>
          <p:nvCxnSpPr>
            <p:cNvPr id="45" name="Gerade Verbindung mit Pfeil 44"/>
            <p:cNvCxnSpPr/>
            <p:nvPr/>
          </p:nvCxnSpPr>
          <p:spPr bwMode="auto">
            <a:xfrm flipH="1" flipV="1">
              <a:off x="2514600" y="3962400"/>
              <a:ext cx="96140" cy="10099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5" name="Gerade Verbindung mit Pfeil 54"/>
            <p:cNvCxnSpPr/>
            <p:nvPr/>
          </p:nvCxnSpPr>
          <p:spPr bwMode="auto">
            <a:xfrm flipH="1" flipV="1">
              <a:off x="2209800" y="3419100"/>
              <a:ext cx="172340" cy="155320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8" name="Gruppieren 7"/>
          <p:cNvGrpSpPr/>
          <p:nvPr/>
        </p:nvGrpSpPr>
        <p:grpSpPr>
          <a:xfrm>
            <a:off x="2971800" y="1772816"/>
            <a:ext cx="1524000" cy="1600201"/>
            <a:chOff x="2971800" y="2514600"/>
            <a:chExt cx="1524000" cy="1600201"/>
          </a:xfrm>
        </p:grpSpPr>
        <p:sp>
          <p:nvSpPr>
            <p:cNvPr id="60" name="Textfeld 59"/>
            <p:cNvSpPr txBox="1"/>
            <p:nvPr/>
          </p:nvSpPr>
          <p:spPr>
            <a:xfrm>
              <a:off x="2971800" y="2514600"/>
              <a:ext cx="1524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/>
                <a:t>b</a:t>
              </a:r>
              <a:r>
                <a:rPr lang="de-DE" sz="1600" dirty="0" err="1" smtClean="0"/>
                <a:t>est</a:t>
              </a:r>
              <a:r>
                <a:rPr lang="de-DE" sz="1600" dirty="0" smtClean="0"/>
                <a:t> fit</a:t>
              </a:r>
              <a:endParaRPr lang="de-DE" sz="1600" dirty="0"/>
            </a:p>
          </p:txBody>
        </p:sp>
        <p:cxnSp>
          <p:nvCxnSpPr>
            <p:cNvPr id="61" name="Gerade Verbindung mit Pfeil 60"/>
            <p:cNvCxnSpPr/>
            <p:nvPr/>
          </p:nvCxnSpPr>
          <p:spPr bwMode="auto">
            <a:xfrm>
              <a:off x="3733800" y="2853154"/>
              <a:ext cx="152400" cy="126164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" name="Gruppieren 1"/>
          <p:cNvGrpSpPr/>
          <p:nvPr/>
        </p:nvGrpSpPr>
        <p:grpSpPr>
          <a:xfrm>
            <a:off x="2335826" y="1869527"/>
            <a:ext cx="4794740" cy="1615579"/>
            <a:chOff x="2335826" y="2611311"/>
            <a:chExt cx="4794740" cy="1615579"/>
          </a:xfrm>
        </p:grpSpPr>
        <p:sp>
          <p:nvSpPr>
            <p:cNvPr id="38" name="Freihandform 37"/>
            <p:cNvSpPr/>
            <p:nvPr/>
          </p:nvSpPr>
          <p:spPr>
            <a:xfrm>
              <a:off x="2335826" y="2611311"/>
              <a:ext cx="4794740" cy="1615579"/>
            </a:xfrm>
            <a:custGeom>
              <a:avLst/>
              <a:gdLst>
                <a:gd name="connsiteX0" fmla="*/ 0 w 5011616"/>
                <a:gd name="connsiteY0" fmla="*/ 0 h 2989385"/>
                <a:gd name="connsiteX1" fmla="*/ 1459523 w 5011616"/>
                <a:gd name="connsiteY1" fmla="*/ 2031023 h 2989385"/>
                <a:gd name="connsiteX2" fmla="*/ 5011616 w 5011616"/>
                <a:gd name="connsiteY2" fmla="*/ 2989385 h 2989385"/>
                <a:gd name="connsiteX3" fmla="*/ 5011616 w 5011616"/>
                <a:gd name="connsiteY3" fmla="*/ 2989385 h 2989385"/>
                <a:gd name="connsiteX0" fmla="*/ 0 w 5149610"/>
                <a:gd name="connsiteY0" fmla="*/ 0 h 2989385"/>
                <a:gd name="connsiteX1" fmla="*/ 1459523 w 5149610"/>
                <a:gd name="connsiteY1" fmla="*/ 2031023 h 2989385"/>
                <a:gd name="connsiteX2" fmla="*/ 4842423 w 5149610"/>
                <a:gd name="connsiteY2" fmla="*/ 471404 h 2989385"/>
                <a:gd name="connsiteX3" fmla="*/ 5011616 w 5149610"/>
                <a:gd name="connsiteY3" fmla="*/ 2989385 h 2989385"/>
                <a:gd name="connsiteX4" fmla="*/ 5011616 w 5149610"/>
                <a:gd name="connsiteY4" fmla="*/ 2989385 h 2989385"/>
                <a:gd name="connsiteX0" fmla="*/ 0 w 5149610"/>
                <a:gd name="connsiteY0" fmla="*/ 0 h 2989385"/>
                <a:gd name="connsiteX1" fmla="*/ 1459523 w 5149610"/>
                <a:gd name="connsiteY1" fmla="*/ 2031023 h 2989385"/>
                <a:gd name="connsiteX2" fmla="*/ 4842423 w 5149610"/>
                <a:gd name="connsiteY2" fmla="*/ 471404 h 2989385"/>
                <a:gd name="connsiteX3" fmla="*/ 5011616 w 5149610"/>
                <a:gd name="connsiteY3" fmla="*/ 2989385 h 2989385"/>
                <a:gd name="connsiteX0" fmla="*/ 0 w 4842423"/>
                <a:gd name="connsiteY0" fmla="*/ 0 h 2033526"/>
                <a:gd name="connsiteX1" fmla="*/ 1459523 w 4842423"/>
                <a:gd name="connsiteY1" fmla="*/ 2031023 h 2033526"/>
                <a:gd name="connsiteX2" fmla="*/ 4842423 w 4842423"/>
                <a:gd name="connsiteY2" fmla="*/ 471404 h 2033526"/>
                <a:gd name="connsiteX0" fmla="*/ 0 w 4772413"/>
                <a:gd name="connsiteY0" fmla="*/ 0 h 2031891"/>
                <a:gd name="connsiteX1" fmla="*/ 1459523 w 4772413"/>
                <a:gd name="connsiteY1" fmla="*/ 2031023 h 2031891"/>
                <a:gd name="connsiteX2" fmla="*/ 4772413 w 4772413"/>
                <a:gd name="connsiteY2" fmla="*/ 287441 h 2031891"/>
                <a:gd name="connsiteX0" fmla="*/ 0 w 4772413"/>
                <a:gd name="connsiteY0" fmla="*/ 0 h 2032262"/>
                <a:gd name="connsiteX1" fmla="*/ 1459523 w 4772413"/>
                <a:gd name="connsiteY1" fmla="*/ 2031023 h 2032262"/>
                <a:gd name="connsiteX2" fmla="*/ 4772413 w 4772413"/>
                <a:gd name="connsiteY2" fmla="*/ 287441 h 2032262"/>
                <a:gd name="connsiteX0" fmla="*/ 0 w 4772413"/>
                <a:gd name="connsiteY0" fmla="*/ 0 h 2112680"/>
                <a:gd name="connsiteX1" fmla="*/ 1582042 w 4772413"/>
                <a:gd name="connsiteY1" fmla="*/ 2111508 h 2112680"/>
                <a:gd name="connsiteX2" fmla="*/ 4772413 w 4772413"/>
                <a:gd name="connsiteY2" fmla="*/ 287441 h 21126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72413" h="2112680">
                  <a:moveTo>
                    <a:pt x="0" y="0"/>
                  </a:moveTo>
                  <a:cubicBezTo>
                    <a:pt x="312127" y="766396"/>
                    <a:pt x="786640" y="2063601"/>
                    <a:pt x="1582042" y="2111508"/>
                  </a:cubicBezTo>
                  <a:cubicBezTo>
                    <a:pt x="2377444" y="2159415"/>
                    <a:pt x="4189149" y="725591"/>
                    <a:pt x="4772413" y="287441"/>
                  </a:cubicBezTo>
                </a:path>
              </a:pathLst>
            </a:custGeom>
            <a:ln w="25400">
              <a:solidFill>
                <a:schemeClr val="accent2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extfeld 63"/>
            <p:cNvSpPr txBox="1"/>
            <p:nvPr/>
          </p:nvSpPr>
          <p:spPr>
            <a:xfrm rot="20062400">
              <a:off x="4495800" y="3265586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>
                  <a:solidFill>
                    <a:schemeClr val="accent2"/>
                  </a:solidFill>
                </a:rPr>
                <a:t>g</a:t>
              </a:r>
              <a:r>
                <a:rPr lang="de-DE" sz="1600" dirty="0" err="1" smtClean="0">
                  <a:solidFill>
                    <a:schemeClr val="accent2"/>
                  </a:solidFill>
                </a:rPr>
                <a:t>eneralization</a:t>
              </a:r>
              <a:r>
                <a:rPr lang="de-DE" sz="1600" dirty="0" smtClean="0">
                  <a:solidFill>
                    <a:schemeClr val="accent2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accent2"/>
                  </a:solidFill>
                </a:rPr>
                <a:t>error</a:t>
              </a:r>
              <a:endParaRPr lang="de-DE" sz="1600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3" name="Gruppieren 2"/>
          <p:cNvGrpSpPr/>
          <p:nvPr/>
        </p:nvGrpSpPr>
        <p:grpSpPr>
          <a:xfrm>
            <a:off x="1981200" y="1849017"/>
            <a:ext cx="5263662" cy="3168162"/>
            <a:chOff x="1981200" y="2590801"/>
            <a:chExt cx="5263662" cy="3168162"/>
          </a:xfrm>
        </p:grpSpPr>
        <p:sp>
          <p:nvSpPr>
            <p:cNvPr id="4100" name="Freihandform 4099"/>
            <p:cNvSpPr/>
            <p:nvPr/>
          </p:nvSpPr>
          <p:spPr>
            <a:xfrm>
              <a:off x="1981200" y="2590801"/>
              <a:ext cx="5263662" cy="3168162"/>
            </a:xfrm>
            <a:custGeom>
              <a:avLst/>
              <a:gdLst>
                <a:gd name="connsiteX0" fmla="*/ 0 w 5011616"/>
                <a:gd name="connsiteY0" fmla="*/ 0 h 2989385"/>
                <a:gd name="connsiteX1" fmla="*/ 1459523 w 5011616"/>
                <a:gd name="connsiteY1" fmla="*/ 2031023 h 2989385"/>
                <a:gd name="connsiteX2" fmla="*/ 5011616 w 5011616"/>
                <a:gd name="connsiteY2" fmla="*/ 2989385 h 2989385"/>
                <a:gd name="connsiteX3" fmla="*/ 5011616 w 5011616"/>
                <a:gd name="connsiteY3" fmla="*/ 2989385 h 2989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11616" h="2989385">
                  <a:moveTo>
                    <a:pt x="0" y="0"/>
                  </a:moveTo>
                  <a:cubicBezTo>
                    <a:pt x="312127" y="766396"/>
                    <a:pt x="624254" y="1532792"/>
                    <a:pt x="1459523" y="2031023"/>
                  </a:cubicBezTo>
                  <a:cubicBezTo>
                    <a:pt x="2294792" y="2529254"/>
                    <a:pt x="5011616" y="2989385"/>
                    <a:pt x="5011616" y="2989385"/>
                  </a:cubicBezTo>
                  <a:lnTo>
                    <a:pt x="5011616" y="2989385"/>
                  </a:lnTo>
                </a:path>
              </a:pathLst>
            </a:custGeom>
            <a:ln w="25400">
              <a:solidFill>
                <a:schemeClr val="accent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extfeld 64"/>
            <p:cNvSpPr txBox="1"/>
            <p:nvPr/>
          </p:nvSpPr>
          <p:spPr>
            <a:xfrm rot="715655">
              <a:off x="4394079" y="5390192"/>
              <a:ext cx="2438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1600" dirty="0" err="1" smtClean="0">
                  <a:solidFill>
                    <a:schemeClr val="accent1"/>
                  </a:solidFill>
                </a:rPr>
                <a:t>training</a:t>
              </a:r>
              <a:r>
                <a:rPr lang="de-DE" sz="1600" dirty="0" smtClean="0">
                  <a:solidFill>
                    <a:schemeClr val="accent1"/>
                  </a:solidFill>
                </a:rPr>
                <a:t> </a:t>
              </a:r>
              <a:r>
                <a:rPr lang="de-DE" sz="1600" dirty="0" err="1" smtClean="0">
                  <a:solidFill>
                    <a:schemeClr val="accent1"/>
                  </a:solidFill>
                </a:rPr>
                <a:t>error</a:t>
              </a:r>
              <a:endParaRPr lang="de-DE" sz="16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27" name="Picture 2" descr="Datei:William of Ockh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0352" y="588803"/>
            <a:ext cx="1296144" cy="1726598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323528" y="6092577"/>
            <a:ext cx="864096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b="1" dirty="0" smtClean="0">
                <a:solidFill>
                  <a:srgbClr val="003366"/>
                </a:solidFill>
              </a:rPr>
              <a:t>Never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make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more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complicated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than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b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400" b="1" dirty="0" smtClean="0">
                <a:solidFill>
                  <a:srgbClr val="003366"/>
                </a:solidFill>
              </a:rPr>
              <a:t>!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grpSp>
        <p:nvGrpSpPr>
          <p:cNvPr id="12" name="Gruppieren 11"/>
          <p:cNvGrpSpPr/>
          <p:nvPr/>
        </p:nvGrpSpPr>
        <p:grpSpPr>
          <a:xfrm>
            <a:off x="6774904" y="3212976"/>
            <a:ext cx="1181472" cy="1037788"/>
            <a:chOff x="6774904" y="3076763"/>
            <a:chExt cx="1181472" cy="1208124"/>
          </a:xfrm>
        </p:grpSpPr>
        <p:sp>
          <p:nvSpPr>
            <p:cNvPr id="34" name="Freihandform 33"/>
            <p:cNvSpPr/>
            <p:nvPr/>
          </p:nvSpPr>
          <p:spPr>
            <a:xfrm>
              <a:off x="6835371" y="3083131"/>
              <a:ext cx="1082096" cy="1201756"/>
            </a:xfrm>
            <a:custGeom>
              <a:avLst/>
              <a:gdLst>
                <a:gd name="connsiteX0" fmla="*/ 0 w 2751746"/>
                <a:gd name="connsiteY0" fmla="*/ 2692298 h 2692298"/>
                <a:gd name="connsiteX1" fmla="*/ 179461 w 2751746"/>
                <a:gd name="connsiteY1" fmla="*/ 2025726 h 2692298"/>
                <a:gd name="connsiteX2" fmla="*/ 384561 w 2751746"/>
                <a:gd name="connsiteY2" fmla="*/ 2316283 h 2692298"/>
                <a:gd name="connsiteX3" fmla="*/ 512747 w 2751746"/>
                <a:gd name="connsiteY3" fmla="*/ 2367558 h 2692298"/>
                <a:gd name="connsiteX4" fmla="*/ 623843 w 2751746"/>
                <a:gd name="connsiteY4" fmla="*/ 1940268 h 2692298"/>
                <a:gd name="connsiteX5" fmla="*/ 769121 w 2751746"/>
                <a:gd name="connsiteY5" fmla="*/ 1581345 h 2692298"/>
                <a:gd name="connsiteX6" fmla="*/ 999858 w 2751746"/>
                <a:gd name="connsiteY6" fmla="*/ 1410429 h 2692298"/>
                <a:gd name="connsiteX7" fmla="*/ 1196411 w 2751746"/>
                <a:gd name="connsiteY7" fmla="*/ 1034414 h 2692298"/>
                <a:gd name="connsiteX8" fmla="*/ 1367327 w 2751746"/>
                <a:gd name="connsiteY8" fmla="*/ 1094234 h 2692298"/>
                <a:gd name="connsiteX9" fmla="*/ 1495514 w 2751746"/>
                <a:gd name="connsiteY9" fmla="*/ 1154055 h 2692298"/>
                <a:gd name="connsiteX10" fmla="*/ 1606609 w 2751746"/>
                <a:gd name="connsiteY10" fmla="*/ 786586 h 2692298"/>
                <a:gd name="connsiteX11" fmla="*/ 1726250 w 2751746"/>
                <a:gd name="connsiteY11" fmla="*/ 564395 h 2692298"/>
                <a:gd name="connsiteX12" fmla="*/ 1922804 w 2751746"/>
                <a:gd name="connsiteY12" fmla="*/ 641307 h 2692298"/>
                <a:gd name="connsiteX13" fmla="*/ 2068082 w 2751746"/>
                <a:gd name="connsiteY13" fmla="*/ 752403 h 2692298"/>
                <a:gd name="connsiteX14" fmla="*/ 2221906 w 2751746"/>
                <a:gd name="connsiteY14" fmla="*/ 333659 h 2692298"/>
                <a:gd name="connsiteX15" fmla="*/ 2358639 w 2751746"/>
                <a:gd name="connsiteY15" fmla="*/ 373 h 2692298"/>
                <a:gd name="connsiteX16" fmla="*/ 2521009 w 2751746"/>
                <a:gd name="connsiteY16" fmla="*/ 273838 h 2692298"/>
                <a:gd name="connsiteX17" fmla="*/ 2751746 w 2751746"/>
                <a:gd name="connsiteY17" fmla="*/ 547304 h 2692298"/>
                <a:gd name="connsiteX0" fmla="*/ 0 w 2777383"/>
                <a:gd name="connsiteY0" fmla="*/ 2811939 h 2811939"/>
                <a:gd name="connsiteX1" fmla="*/ 205098 w 2777383"/>
                <a:gd name="connsiteY1" fmla="*/ 2025726 h 2811939"/>
                <a:gd name="connsiteX2" fmla="*/ 410198 w 2777383"/>
                <a:gd name="connsiteY2" fmla="*/ 2316283 h 2811939"/>
                <a:gd name="connsiteX3" fmla="*/ 538384 w 2777383"/>
                <a:gd name="connsiteY3" fmla="*/ 2367558 h 2811939"/>
                <a:gd name="connsiteX4" fmla="*/ 649480 w 2777383"/>
                <a:gd name="connsiteY4" fmla="*/ 1940268 h 2811939"/>
                <a:gd name="connsiteX5" fmla="*/ 794758 w 2777383"/>
                <a:gd name="connsiteY5" fmla="*/ 1581345 h 2811939"/>
                <a:gd name="connsiteX6" fmla="*/ 1025495 w 2777383"/>
                <a:gd name="connsiteY6" fmla="*/ 1410429 h 2811939"/>
                <a:gd name="connsiteX7" fmla="*/ 1222048 w 2777383"/>
                <a:gd name="connsiteY7" fmla="*/ 1034414 h 2811939"/>
                <a:gd name="connsiteX8" fmla="*/ 1392964 w 2777383"/>
                <a:gd name="connsiteY8" fmla="*/ 1094234 h 2811939"/>
                <a:gd name="connsiteX9" fmla="*/ 1521151 w 2777383"/>
                <a:gd name="connsiteY9" fmla="*/ 1154055 h 2811939"/>
                <a:gd name="connsiteX10" fmla="*/ 1632246 w 2777383"/>
                <a:gd name="connsiteY10" fmla="*/ 786586 h 2811939"/>
                <a:gd name="connsiteX11" fmla="*/ 1751887 w 2777383"/>
                <a:gd name="connsiteY11" fmla="*/ 564395 h 2811939"/>
                <a:gd name="connsiteX12" fmla="*/ 1948441 w 2777383"/>
                <a:gd name="connsiteY12" fmla="*/ 641307 h 2811939"/>
                <a:gd name="connsiteX13" fmla="*/ 2093719 w 2777383"/>
                <a:gd name="connsiteY13" fmla="*/ 752403 h 2811939"/>
                <a:gd name="connsiteX14" fmla="*/ 2247543 w 2777383"/>
                <a:gd name="connsiteY14" fmla="*/ 333659 h 2811939"/>
                <a:gd name="connsiteX15" fmla="*/ 2384276 w 2777383"/>
                <a:gd name="connsiteY15" fmla="*/ 373 h 2811939"/>
                <a:gd name="connsiteX16" fmla="*/ 2546646 w 2777383"/>
                <a:gd name="connsiteY16" fmla="*/ 273838 h 2811939"/>
                <a:gd name="connsiteX17" fmla="*/ 2777383 w 2777383"/>
                <a:gd name="connsiteY17" fmla="*/ 547304 h 2811939"/>
                <a:gd name="connsiteX0" fmla="*/ 0 w 2965390"/>
                <a:gd name="connsiteY0" fmla="*/ 2884475 h 2884475"/>
                <a:gd name="connsiteX1" fmla="*/ 205098 w 2965390"/>
                <a:gd name="connsiteY1" fmla="*/ 2098262 h 2884475"/>
                <a:gd name="connsiteX2" fmla="*/ 410198 w 2965390"/>
                <a:gd name="connsiteY2" fmla="*/ 2388819 h 2884475"/>
                <a:gd name="connsiteX3" fmla="*/ 538384 w 2965390"/>
                <a:gd name="connsiteY3" fmla="*/ 2440094 h 2884475"/>
                <a:gd name="connsiteX4" fmla="*/ 649480 w 2965390"/>
                <a:gd name="connsiteY4" fmla="*/ 2012804 h 2884475"/>
                <a:gd name="connsiteX5" fmla="*/ 794758 w 2965390"/>
                <a:gd name="connsiteY5" fmla="*/ 1653881 h 2884475"/>
                <a:gd name="connsiteX6" fmla="*/ 1025495 w 2965390"/>
                <a:gd name="connsiteY6" fmla="*/ 1482965 h 2884475"/>
                <a:gd name="connsiteX7" fmla="*/ 1222048 w 2965390"/>
                <a:gd name="connsiteY7" fmla="*/ 1106950 h 2884475"/>
                <a:gd name="connsiteX8" fmla="*/ 1392964 w 2965390"/>
                <a:gd name="connsiteY8" fmla="*/ 1166770 h 2884475"/>
                <a:gd name="connsiteX9" fmla="*/ 1521151 w 2965390"/>
                <a:gd name="connsiteY9" fmla="*/ 1226591 h 2884475"/>
                <a:gd name="connsiteX10" fmla="*/ 1632246 w 2965390"/>
                <a:gd name="connsiteY10" fmla="*/ 859122 h 2884475"/>
                <a:gd name="connsiteX11" fmla="*/ 1751887 w 2965390"/>
                <a:gd name="connsiteY11" fmla="*/ 636931 h 2884475"/>
                <a:gd name="connsiteX12" fmla="*/ 1948441 w 2965390"/>
                <a:gd name="connsiteY12" fmla="*/ 713843 h 2884475"/>
                <a:gd name="connsiteX13" fmla="*/ 2093719 w 2965390"/>
                <a:gd name="connsiteY13" fmla="*/ 824939 h 2884475"/>
                <a:gd name="connsiteX14" fmla="*/ 2247543 w 2965390"/>
                <a:gd name="connsiteY14" fmla="*/ 406195 h 2884475"/>
                <a:gd name="connsiteX15" fmla="*/ 2384276 w 2965390"/>
                <a:gd name="connsiteY15" fmla="*/ 72909 h 2884475"/>
                <a:gd name="connsiteX16" fmla="*/ 2546646 w 2965390"/>
                <a:gd name="connsiteY16" fmla="*/ 346374 h 2884475"/>
                <a:gd name="connsiteX17" fmla="*/ 2965390 w 2965390"/>
                <a:gd name="connsiteY17" fmla="*/ 13089 h 2884475"/>
                <a:gd name="connsiteX0" fmla="*/ 0 w 2931207"/>
                <a:gd name="connsiteY0" fmla="*/ 2968223 h 2968223"/>
                <a:gd name="connsiteX1" fmla="*/ 205098 w 2931207"/>
                <a:gd name="connsiteY1" fmla="*/ 2182010 h 2968223"/>
                <a:gd name="connsiteX2" fmla="*/ 410198 w 2931207"/>
                <a:gd name="connsiteY2" fmla="*/ 2472567 h 2968223"/>
                <a:gd name="connsiteX3" fmla="*/ 538384 w 2931207"/>
                <a:gd name="connsiteY3" fmla="*/ 2523842 h 2968223"/>
                <a:gd name="connsiteX4" fmla="*/ 649480 w 2931207"/>
                <a:gd name="connsiteY4" fmla="*/ 2096552 h 2968223"/>
                <a:gd name="connsiteX5" fmla="*/ 794758 w 2931207"/>
                <a:gd name="connsiteY5" fmla="*/ 1737629 h 2968223"/>
                <a:gd name="connsiteX6" fmla="*/ 1025495 w 2931207"/>
                <a:gd name="connsiteY6" fmla="*/ 1566713 h 2968223"/>
                <a:gd name="connsiteX7" fmla="*/ 1222048 w 2931207"/>
                <a:gd name="connsiteY7" fmla="*/ 1190698 h 2968223"/>
                <a:gd name="connsiteX8" fmla="*/ 1392964 w 2931207"/>
                <a:gd name="connsiteY8" fmla="*/ 1250518 h 2968223"/>
                <a:gd name="connsiteX9" fmla="*/ 1521151 w 2931207"/>
                <a:gd name="connsiteY9" fmla="*/ 1310339 h 2968223"/>
                <a:gd name="connsiteX10" fmla="*/ 1632246 w 2931207"/>
                <a:gd name="connsiteY10" fmla="*/ 942870 h 2968223"/>
                <a:gd name="connsiteX11" fmla="*/ 1751887 w 2931207"/>
                <a:gd name="connsiteY11" fmla="*/ 720679 h 2968223"/>
                <a:gd name="connsiteX12" fmla="*/ 1948441 w 2931207"/>
                <a:gd name="connsiteY12" fmla="*/ 797591 h 2968223"/>
                <a:gd name="connsiteX13" fmla="*/ 2093719 w 2931207"/>
                <a:gd name="connsiteY13" fmla="*/ 908687 h 2968223"/>
                <a:gd name="connsiteX14" fmla="*/ 2247543 w 2931207"/>
                <a:gd name="connsiteY14" fmla="*/ 489943 h 2968223"/>
                <a:gd name="connsiteX15" fmla="*/ 2384276 w 2931207"/>
                <a:gd name="connsiteY15" fmla="*/ 156657 h 2968223"/>
                <a:gd name="connsiteX16" fmla="*/ 2546646 w 2931207"/>
                <a:gd name="connsiteY16" fmla="*/ 430122 h 2968223"/>
                <a:gd name="connsiteX17" fmla="*/ 2931207 w 2931207"/>
                <a:gd name="connsiteY17" fmla="*/ 11379 h 2968223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21151 w 2931207"/>
                <a:gd name="connsiteY9" fmla="*/ 1298960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546646 w 2931207"/>
                <a:gd name="connsiteY16" fmla="*/ 418743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21151 w 2931207"/>
                <a:gd name="connsiteY9" fmla="*/ 1298960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46930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21151 w 2931207"/>
                <a:gd name="connsiteY9" fmla="*/ 1298960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12747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21151 w 2931207"/>
                <a:gd name="connsiteY9" fmla="*/ 1298960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12747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63880 w 2931207"/>
                <a:gd name="connsiteY9" fmla="*/ 1410055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12747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38243 w 2931207"/>
                <a:gd name="connsiteY9" fmla="*/ 1401509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12747 h 2956844"/>
                <a:gd name="connsiteX17" fmla="*/ 2931207 w 2931207"/>
                <a:gd name="connsiteY17" fmla="*/ 0 h 2956844"/>
                <a:gd name="connsiteX0" fmla="*/ 0 w 2931207"/>
                <a:gd name="connsiteY0" fmla="*/ 2956844 h 2956844"/>
                <a:gd name="connsiteX1" fmla="*/ 205098 w 2931207"/>
                <a:gd name="connsiteY1" fmla="*/ 2170631 h 2956844"/>
                <a:gd name="connsiteX2" fmla="*/ 410198 w 2931207"/>
                <a:gd name="connsiteY2" fmla="*/ 2461188 h 2956844"/>
                <a:gd name="connsiteX3" fmla="*/ 538384 w 2931207"/>
                <a:gd name="connsiteY3" fmla="*/ 2512463 h 2956844"/>
                <a:gd name="connsiteX4" fmla="*/ 649480 w 2931207"/>
                <a:gd name="connsiteY4" fmla="*/ 2085173 h 2956844"/>
                <a:gd name="connsiteX5" fmla="*/ 794758 w 2931207"/>
                <a:gd name="connsiteY5" fmla="*/ 1726250 h 2956844"/>
                <a:gd name="connsiteX6" fmla="*/ 1025495 w 2931207"/>
                <a:gd name="connsiteY6" fmla="*/ 1555334 h 2956844"/>
                <a:gd name="connsiteX7" fmla="*/ 1222048 w 2931207"/>
                <a:gd name="connsiteY7" fmla="*/ 1179319 h 2956844"/>
                <a:gd name="connsiteX8" fmla="*/ 1392964 w 2931207"/>
                <a:gd name="connsiteY8" fmla="*/ 1239139 h 2956844"/>
                <a:gd name="connsiteX9" fmla="*/ 1538243 w 2931207"/>
                <a:gd name="connsiteY9" fmla="*/ 1247684 h 2956844"/>
                <a:gd name="connsiteX10" fmla="*/ 1632246 w 2931207"/>
                <a:gd name="connsiteY10" fmla="*/ 931491 h 2956844"/>
                <a:gd name="connsiteX11" fmla="*/ 1751887 w 2931207"/>
                <a:gd name="connsiteY11" fmla="*/ 709300 h 2956844"/>
                <a:gd name="connsiteX12" fmla="*/ 1948441 w 2931207"/>
                <a:gd name="connsiteY12" fmla="*/ 786212 h 2956844"/>
                <a:gd name="connsiteX13" fmla="*/ 2093719 w 2931207"/>
                <a:gd name="connsiteY13" fmla="*/ 897308 h 2956844"/>
                <a:gd name="connsiteX14" fmla="*/ 2247543 w 2931207"/>
                <a:gd name="connsiteY14" fmla="*/ 478564 h 2956844"/>
                <a:gd name="connsiteX15" fmla="*/ 2384276 w 2931207"/>
                <a:gd name="connsiteY15" fmla="*/ 145278 h 2956844"/>
                <a:gd name="connsiteX16" fmla="*/ 2657742 w 2931207"/>
                <a:gd name="connsiteY16" fmla="*/ 512747 h 2956844"/>
                <a:gd name="connsiteX17" fmla="*/ 2931207 w 2931207"/>
                <a:gd name="connsiteY17" fmla="*/ 0 h 2956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31207" h="2956844">
                  <a:moveTo>
                    <a:pt x="0" y="2956844"/>
                  </a:moveTo>
                  <a:cubicBezTo>
                    <a:pt x="57684" y="2654892"/>
                    <a:pt x="136732" y="2253240"/>
                    <a:pt x="205098" y="2170631"/>
                  </a:cubicBezTo>
                  <a:cubicBezTo>
                    <a:pt x="273464" y="2088022"/>
                    <a:pt x="354650" y="2404216"/>
                    <a:pt x="410198" y="2461188"/>
                  </a:cubicBezTo>
                  <a:cubicBezTo>
                    <a:pt x="465746" y="2518160"/>
                    <a:pt x="498504" y="2575132"/>
                    <a:pt x="538384" y="2512463"/>
                  </a:cubicBezTo>
                  <a:cubicBezTo>
                    <a:pt x="578264" y="2449794"/>
                    <a:pt x="606751" y="2216208"/>
                    <a:pt x="649480" y="2085173"/>
                  </a:cubicBezTo>
                  <a:cubicBezTo>
                    <a:pt x="692209" y="1954137"/>
                    <a:pt x="732089" y="1814556"/>
                    <a:pt x="794758" y="1726250"/>
                  </a:cubicBezTo>
                  <a:cubicBezTo>
                    <a:pt x="857427" y="1637944"/>
                    <a:pt x="954280" y="1646489"/>
                    <a:pt x="1025495" y="1555334"/>
                  </a:cubicBezTo>
                  <a:cubicBezTo>
                    <a:pt x="1096710" y="1464179"/>
                    <a:pt x="1160803" y="1232018"/>
                    <a:pt x="1222048" y="1179319"/>
                  </a:cubicBezTo>
                  <a:cubicBezTo>
                    <a:pt x="1283293" y="1126620"/>
                    <a:pt x="1340265" y="1227745"/>
                    <a:pt x="1392964" y="1239139"/>
                  </a:cubicBezTo>
                  <a:cubicBezTo>
                    <a:pt x="1445663" y="1250533"/>
                    <a:pt x="1498363" y="1298959"/>
                    <a:pt x="1538243" y="1247684"/>
                  </a:cubicBezTo>
                  <a:cubicBezTo>
                    <a:pt x="1578123" y="1196409"/>
                    <a:pt x="1596639" y="1021222"/>
                    <a:pt x="1632246" y="931491"/>
                  </a:cubicBezTo>
                  <a:cubicBezTo>
                    <a:pt x="1667853" y="841760"/>
                    <a:pt x="1699188" y="733513"/>
                    <a:pt x="1751887" y="709300"/>
                  </a:cubicBezTo>
                  <a:cubicBezTo>
                    <a:pt x="1804586" y="685087"/>
                    <a:pt x="1891469" y="754877"/>
                    <a:pt x="1948441" y="786212"/>
                  </a:cubicBezTo>
                  <a:cubicBezTo>
                    <a:pt x="2005413" y="817547"/>
                    <a:pt x="2043869" y="948583"/>
                    <a:pt x="2093719" y="897308"/>
                  </a:cubicBezTo>
                  <a:cubicBezTo>
                    <a:pt x="2143569" y="846033"/>
                    <a:pt x="2199117" y="603902"/>
                    <a:pt x="2247543" y="478564"/>
                  </a:cubicBezTo>
                  <a:cubicBezTo>
                    <a:pt x="2295969" y="353226"/>
                    <a:pt x="2315910" y="139581"/>
                    <a:pt x="2384276" y="145278"/>
                  </a:cubicBezTo>
                  <a:cubicBezTo>
                    <a:pt x="2452642" y="150975"/>
                    <a:pt x="2566587" y="536960"/>
                    <a:pt x="2657742" y="512747"/>
                  </a:cubicBezTo>
                  <a:cubicBezTo>
                    <a:pt x="2748897" y="488534"/>
                    <a:pt x="2831505" y="293405"/>
                    <a:pt x="2931207" y="0"/>
                  </a:cubicBezTo>
                </a:path>
              </a:pathLst>
            </a:custGeom>
            <a:ln w="25400">
              <a:solidFill>
                <a:schemeClr val="accent1"/>
              </a:solidFill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Rechteck 31"/>
            <p:cNvSpPr/>
            <p:nvPr/>
          </p:nvSpPr>
          <p:spPr bwMode="auto">
            <a:xfrm>
              <a:off x="6774904" y="3076763"/>
              <a:ext cx="1181472" cy="1207834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33" name="Gruppieren 32"/>
            <p:cNvGrpSpPr/>
            <p:nvPr/>
          </p:nvGrpSpPr>
          <p:grpSpPr>
            <a:xfrm>
              <a:off x="6831165" y="3231614"/>
              <a:ext cx="956430" cy="1022014"/>
              <a:chOff x="3048000" y="2971800"/>
              <a:chExt cx="2590800" cy="2514600"/>
            </a:xfrm>
          </p:grpSpPr>
          <p:sp>
            <p:nvSpPr>
              <p:cNvPr id="35" name="Ellipse 34"/>
              <p:cNvSpPr/>
              <p:nvPr/>
            </p:nvSpPr>
            <p:spPr bwMode="auto">
              <a:xfrm>
                <a:off x="4648200" y="3505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6" name="Ellipse 35"/>
              <p:cNvSpPr/>
              <p:nvPr/>
            </p:nvSpPr>
            <p:spPr bwMode="auto">
              <a:xfrm>
                <a:off x="3429000" y="5029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7" name="Ellipse 36"/>
              <p:cNvSpPr/>
              <p:nvPr/>
            </p:nvSpPr>
            <p:spPr bwMode="auto">
              <a:xfrm>
                <a:off x="44196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39" name="Ellipse 38"/>
              <p:cNvSpPr/>
              <p:nvPr/>
            </p:nvSpPr>
            <p:spPr bwMode="auto">
              <a:xfrm>
                <a:off x="5562600" y="2971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0" name="Ellipse 39"/>
              <p:cNvSpPr/>
              <p:nvPr/>
            </p:nvSpPr>
            <p:spPr bwMode="auto">
              <a:xfrm>
                <a:off x="4953000" y="3352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1" name="Ellipse 40"/>
              <p:cNvSpPr/>
              <p:nvPr/>
            </p:nvSpPr>
            <p:spPr bwMode="auto">
              <a:xfrm>
                <a:off x="4038600" y="4114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Ellipse 41"/>
              <p:cNvSpPr/>
              <p:nvPr/>
            </p:nvSpPr>
            <p:spPr bwMode="auto">
              <a:xfrm>
                <a:off x="3048000" y="5410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6" name="Ellipse 45"/>
              <p:cNvSpPr/>
              <p:nvPr/>
            </p:nvSpPr>
            <p:spPr bwMode="auto">
              <a:xfrm>
                <a:off x="3657600" y="4648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7" name="Ellipse 46"/>
              <p:cNvSpPr/>
              <p:nvPr/>
            </p:nvSpPr>
            <p:spPr bwMode="auto">
              <a:xfrm>
                <a:off x="5257800" y="3048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  <p:grpSp>
        <p:nvGrpSpPr>
          <p:cNvPr id="48" name="Gruppieren 47"/>
          <p:cNvGrpSpPr/>
          <p:nvPr/>
        </p:nvGrpSpPr>
        <p:grpSpPr>
          <a:xfrm>
            <a:off x="2267744" y="4568924"/>
            <a:ext cx="1040160" cy="876300"/>
            <a:chOff x="6484168" y="2213248"/>
            <a:chExt cx="3200400" cy="2971800"/>
          </a:xfrm>
        </p:grpSpPr>
        <p:sp>
          <p:nvSpPr>
            <p:cNvPr id="50" name="Rechteck 49"/>
            <p:cNvSpPr/>
            <p:nvPr/>
          </p:nvSpPr>
          <p:spPr bwMode="auto">
            <a:xfrm>
              <a:off x="6484168" y="2213248"/>
              <a:ext cx="3200400" cy="2971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Ellipse 50"/>
            <p:cNvSpPr/>
            <p:nvPr/>
          </p:nvSpPr>
          <p:spPr bwMode="auto">
            <a:xfrm>
              <a:off x="8236768" y="31276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3" name="Ellipse 52"/>
            <p:cNvSpPr/>
            <p:nvPr/>
          </p:nvSpPr>
          <p:spPr bwMode="auto">
            <a:xfrm>
              <a:off x="7017568" y="46516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4" name="Ellipse 53"/>
            <p:cNvSpPr/>
            <p:nvPr/>
          </p:nvSpPr>
          <p:spPr bwMode="auto">
            <a:xfrm>
              <a:off x="8008168" y="34324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Ellipse 55"/>
            <p:cNvSpPr/>
            <p:nvPr/>
          </p:nvSpPr>
          <p:spPr bwMode="auto">
            <a:xfrm>
              <a:off x="9151168" y="25942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Ellipse 56"/>
            <p:cNvSpPr/>
            <p:nvPr/>
          </p:nvSpPr>
          <p:spPr bwMode="auto">
            <a:xfrm>
              <a:off x="8541568" y="29752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8" name="Ellipse 57"/>
            <p:cNvSpPr/>
            <p:nvPr/>
          </p:nvSpPr>
          <p:spPr bwMode="auto">
            <a:xfrm>
              <a:off x="7627168" y="37372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Ellipse 58"/>
            <p:cNvSpPr/>
            <p:nvPr/>
          </p:nvSpPr>
          <p:spPr bwMode="auto">
            <a:xfrm>
              <a:off x="6636568" y="50326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2" name="Ellipse 61"/>
            <p:cNvSpPr/>
            <p:nvPr/>
          </p:nvSpPr>
          <p:spPr bwMode="auto">
            <a:xfrm>
              <a:off x="7246168" y="42706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63" name="Ellipse 62"/>
            <p:cNvSpPr/>
            <p:nvPr/>
          </p:nvSpPr>
          <p:spPr bwMode="auto">
            <a:xfrm>
              <a:off x="8846368" y="2670448"/>
              <a:ext cx="76200" cy="762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66" name="Gerade Verbindung 65"/>
            <p:cNvCxnSpPr/>
            <p:nvPr/>
          </p:nvCxnSpPr>
          <p:spPr bwMode="auto">
            <a:xfrm flipV="1">
              <a:off x="6588224" y="2359887"/>
              <a:ext cx="2673052" cy="2738927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7" name="Gruppieren 66"/>
          <p:cNvGrpSpPr/>
          <p:nvPr/>
        </p:nvGrpSpPr>
        <p:grpSpPr>
          <a:xfrm>
            <a:off x="4283968" y="1321140"/>
            <a:ext cx="1219200" cy="1096773"/>
            <a:chOff x="7492280" y="2132856"/>
            <a:chExt cx="3200400" cy="3005965"/>
          </a:xfrm>
        </p:grpSpPr>
        <p:sp>
          <p:nvSpPr>
            <p:cNvPr id="68" name="Rechteck 67"/>
            <p:cNvSpPr/>
            <p:nvPr/>
          </p:nvSpPr>
          <p:spPr bwMode="auto">
            <a:xfrm>
              <a:off x="7492280" y="2132856"/>
              <a:ext cx="3200400" cy="29718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grpSp>
          <p:nvGrpSpPr>
            <p:cNvPr id="69" name="Gruppieren 68"/>
            <p:cNvGrpSpPr/>
            <p:nvPr/>
          </p:nvGrpSpPr>
          <p:grpSpPr>
            <a:xfrm>
              <a:off x="7644680" y="2513856"/>
              <a:ext cx="2590800" cy="2514600"/>
              <a:chOff x="3048000" y="2971800"/>
              <a:chExt cx="2590800" cy="2514600"/>
            </a:xfrm>
          </p:grpSpPr>
          <p:sp>
            <p:nvSpPr>
              <p:cNvPr id="71" name="Ellipse 70"/>
              <p:cNvSpPr/>
              <p:nvPr/>
            </p:nvSpPr>
            <p:spPr bwMode="auto">
              <a:xfrm>
                <a:off x="4648200" y="3505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2" name="Ellipse 71"/>
              <p:cNvSpPr/>
              <p:nvPr/>
            </p:nvSpPr>
            <p:spPr bwMode="auto">
              <a:xfrm>
                <a:off x="3429000" y="5029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3" name="Ellipse 72"/>
              <p:cNvSpPr/>
              <p:nvPr/>
            </p:nvSpPr>
            <p:spPr bwMode="auto">
              <a:xfrm>
                <a:off x="4419600" y="3810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4" name="Ellipse 73"/>
              <p:cNvSpPr/>
              <p:nvPr/>
            </p:nvSpPr>
            <p:spPr bwMode="auto">
              <a:xfrm>
                <a:off x="5562600" y="2971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5" name="Ellipse 74"/>
              <p:cNvSpPr/>
              <p:nvPr/>
            </p:nvSpPr>
            <p:spPr bwMode="auto">
              <a:xfrm>
                <a:off x="4953000" y="3352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6" name="Ellipse 75"/>
              <p:cNvSpPr/>
              <p:nvPr/>
            </p:nvSpPr>
            <p:spPr bwMode="auto">
              <a:xfrm>
                <a:off x="4038600" y="41148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7" name="Ellipse 76"/>
              <p:cNvSpPr/>
              <p:nvPr/>
            </p:nvSpPr>
            <p:spPr bwMode="auto">
              <a:xfrm>
                <a:off x="3048000" y="5410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8" name="Ellipse 77"/>
              <p:cNvSpPr/>
              <p:nvPr/>
            </p:nvSpPr>
            <p:spPr bwMode="auto">
              <a:xfrm>
                <a:off x="3657600" y="46482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79" name="Ellipse 78"/>
              <p:cNvSpPr/>
              <p:nvPr/>
            </p:nvSpPr>
            <p:spPr bwMode="auto">
              <a:xfrm>
                <a:off x="5257800" y="3048000"/>
                <a:ext cx="76200" cy="76200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e-DE" sz="18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70" name="Freihandform 69"/>
            <p:cNvSpPr/>
            <p:nvPr/>
          </p:nvSpPr>
          <p:spPr>
            <a:xfrm>
              <a:off x="7668344" y="2512352"/>
              <a:ext cx="2966764" cy="2626469"/>
            </a:xfrm>
            <a:custGeom>
              <a:avLst/>
              <a:gdLst>
                <a:gd name="connsiteX0" fmla="*/ 0 w 2821021"/>
                <a:gd name="connsiteY0" fmla="*/ 2626469 h 2626469"/>
                <a:gd name="connsiteX1" fmla="*/ 1575881 w 2821021"/>
                <a:gd name="connsiteY1" fmla="*/ 466928 h 2626469"/>
                <a:gd name="connsiteX2" fmla="*/ 2821021 w 2821021"/>
                <a:gd name="connsiteY2" fmla="*/ 0 h 2626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21021" h="2626469">
                  <a:moveTo>
                    <a:pt x="0" y="2626469"/>
                  </a:moveTo>
                  <a:cubicBezTo>
                    <a:pt x="552855" y="1765571"/>
                    <a:pt x="1105711" y="904673"/>
                    <a:pt x="1575881" y="466928"/>
                  </a:cubicBezTo>
                  <a:cubicBezTo>
                    <a:pt x="2046051" y="29183"/>
                    <a:pt x="2433536" y="14591"/>
                    <a:pt x="2821021" y="0"/>
                  </a:cubicBezTo>
                </a:path>
              </a:pathLst>
            </a:cu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863992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4" name="Gerade Verbindung mit Pfeil 163"/>
          <p:cNvCxnSpPr/>
          <p:nvPr/>
        </p:nvCxnSpPr>
        <p:spPr bwMode="auto">
          <a:xfrm flipV="1">
            <a:off x="3351101" y="2188373"/>
            <a:ext cx="3793731" cy="17997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Gerade Verbindung mit Pfeil 101"/>
          <p:cNvCxnSpPr/>
          <p:nvPr/>
        </p:nvCxnSpPr>
        <p:spPr bwMode="auto">
          <a:xfrm flipV="1">
            <a:off x="3374794" y="2416300"/>
            <a:ext cx="1816094" cy="7950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22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523408"/>
            <a:ext cx="8489950" cy="648742"/>
          </a:xfrm>
        </p:spPr>
        <p:txBody>
          <a:bodyPr/>
          <a:lstStyle/>
          <a:p>
            <a:pPr eaLnBrk="1" hangingPunct="1"/>
            <a:r>
              <a:rPr lang="de-DE" sz="3200" dirty="0" smtClean="0"/>
              <a:t>Validation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predictive</a:t>
            </a:r>
            <a:r>
              <a:rPr lang="de-DE" sz="3200" dirty="0" smtClean="0"/>
              <a:t> </a:t>
            </a:r>
            <a:r>
              <a:rPr lang="de-DE" sz="3200" dirty="0" err="1" smtClean="0"/>
              <a:t>models</a:t>
            </a:r>
            <a:endParaRPr lang="de-DE" sz="3200" dirty="0" smtClean="0"/>
          </a:p>
        </p:txBody>
      </p:sp>
      <p:sp>
        <p:nvSpPr>
          <p:cNvPr id="9" name="Rechteck 8"/>
          <p:cNvSpPr/>
          <p:nvPr/>
        </p:nvSpPr>
        <p:spPr bwMode="auto">
          <a:xfrm>
            <a:off x="2378664" y="4234728"/>
            <a:ext cx="1133554" cy="694267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de-DE" sz="200" dirty="0" smtClean="0">
              <a:solidFill>
                <a:schemeClr val="bg1"/>
              </a:solidFill>
            </a:endParaRPr>
          </a:p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1600" dirty="0" smtClean="0">
                <a:solidFill>
                  <a:schemeClr val="bg1"/>
                </a:solidFill>
              </a:rPr>
              <a:t>Model </a:t>
            </a:r>
            <a:r>
              <a:rPr lang="de-DE" sz="1600" dirty="0" err="1" smtClean="0">
                <a:solidFill>
                  <a:schemeClr val="bg1"/>
                </a:solidFill>
              </a:rPr>
              <a:t>estimation</a:t>
            </a:r>
            <a:endParaRPr kumimoji="0" lang="de-DE" sz="16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cxnSp>
        <p:nvCxnSpPr>
          <p:cNvPr id="12" name="Gerade Verbindung mit Pfeil 11"/>
          <p:cNvCxnSpPr/>
          <p:nvPr/>
        </p:nvCxnSpPr>
        <p:spPr bwMode="auto">
          <a:xfrm>
            <a:off x="2126255" y="4585040"/>
            <a:ext cx="24510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Gerade Verbindung mit Pfeil 32"/>
          <p:cNvCxnSpPr/>
          <p:nvPr/>
        </p:nvCxnSpPr>
        <p:spPr bwMode="auto">
          <a:xfrm>
            <a:off x="1862339" y="2150797"/>
            <a:ext cx="522778" cy="4472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36" name="Gruppieren 1035"/>
          <p:cNvGrpSpPr/>
          <p:nvPr/>
        </p:nvGrpSpPr>
        <p:grpSpPr>
          <a:xfrm>
            <a:off x="442540" y="1497172"/>
            <a:ext cx="3049340" cy="1837946"/>
            <a:chOff x="442540" y="1536084"/>
            <a:chExt cx="3049340" cy="1837946"/>
          </a:xfrm>
        </p:grpSpPr>
        <p:sp>
          <p:nvSpPr>
            <p:cNvPr id="93" name="Freihandform 92"/>
            <p:cNvSpPr/>
            <p:nvPr/>
          </p:nvSpPr>
          <p:spPr bwMode="auto">
            <a:xfrm>
              <a:off x="476513" y="1536084"/>
              <a:ext cx="3015367" cy="1760433"/>
            </a:xfrm>
            <a:custGeom>
              <a:avLst/>
              <a:gdLst>
                <a:gd name="connsiteX0" fmla="*/ 0 w 2059536"/>
                <a:gd name="connsiteY0" fmla="*/ 1760433 h 1760433"/>
                <a:gd name="connsiteX1" fmla="*/ 1504060 w 2059536"/>
                <a:gd name="connsiteY1" fmla="*/ 1333144 h 1760433"/>
                <a:gd name="connsiteX2" fmla="*/ 2059536 w 2059536"/>
                <a:gd name="connsiteY2" fmla="*/ 0 h 17604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59536" h="1760433">
                  <a:moveTo>
                    <a:pt x="0" y="1760433"/>
                  </a:moveTo>
                  <a:cubicBezTo>
                    <a:pt x="580402" y="1693491"/>
                    <a:pt x="1160804" y="1626549"/>
                    <a:pt x="1504060" y="1333144"/>
                  </a:cubicBezTo>
                  <a:cubicBezTo>
                    <a:pt x="1847316" y="1039739"/>
                    <a:pt x="1953426" y="519869"/>
                    <a:pt x="2059536" y="0"/>
                  </a:cubicBezTo>
                </a:path>
              </a:pathLst>
            </a:cu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94" name="Grafik 93" descr="TP_tmp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21349236">
              <a:off x="442540" y="3160794"/>
              <a:ext cx="753911" cy="66265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1" name="Grafik 120" descr="TP_tmp"/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 rot="21269073">
              <a:off x="584796" y="3307777"/>
              <a:ext cx="476074" cy="66253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CCCC"/>
                  </a:solidFill>
                </a14:hiddenFill>
              </a:ex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prstShdw prst="shdw14" dist="35921" dir="2700000">
                      <a:srgbClr val="000000"/>
                    </a:prstShdw>
                  </a:effectLst>
                </a14:hiddenEffects>
              </a:ext>
              <a:ext uri="{31F19639-BCED-4A60-ADC4-E9642A236FB7}">
                <a14:hiddenScene3d xmlns:a14="http://schemas.microsoft.com/office/drawing/2010/main">
                  <a:camera prst="orthographicFront">
                    <a:rot lat="0" lon="0" rev="0"/>
                  </a:camera>
                  <a:lightRig rig="threePt" dir="t">
                    <a:rot lat="0" lon="0" rev="0"/>
                  </a:lightRig>
                </a14:hiddenScene3d>
              </a:ext>
              <a:ext uri="{E45631CC-5BF2-4C18-A39C-3461C7D3F71A}">
                <a14:hiddenSp3d xmlns:a14="http://schemas.microsoft.com/office/drawing/2010/main" extrusionH="457200">
                  <a:contourClr>
                    <a:srgbClr val="000000"/>
                  </a:contourClr>
                </a14:hiddenSp3d>
              </a:ex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sp>
        <p:nvSpPr>
          <p:cNvPr id="59" name="Rechteck 58"/>
          <p:cNvSpPr/>
          <p:nvPr/>
        </p:nvSpPr>
        <p:spPr bwMode="auto">
          <a:xfrm>
            <a:off x="5220072" y="4211360"/>
            <a:ext cx="1371600" cy="694267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de-DE" sz="900" dirty="0" smtClean="0">
                <a:solidFill>
                  <a:schemeClr val="bg1"/>
                </a:solidFill>
              </a:rPr>
              <a:t/>
            </a:r>
            <a:br>
              <a:rPr lang="de-DE" sz="900" dirty="0" smtClean="0">
                <a:solidFill>
                  <a:schemeClr val="bg1"/>
                </a:solidFill>
              </a:rPr>
            </a:br>
            <a:r>
              <a:rPr lang="de-DE" dirty="0" err="1" smtClean="0">
                <a:solidFill>
                  <a:schemeClr val="bg1"/>
                </a:solidFill>
              </a:rPr>
              <a:t>Prediction</a:t>
            </a:r>
            <a:endParaRPr kumimoji="0" lang="de-DE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6" name="Inhaltsplatzhalter 2"/>
          <p:cNvSpPr txBox="1">
            <a:spLocks/>
          </p:cNvSpPr>
          <p:nvPr/>
        </p:nvSpPr>
        <p:spPr bwMode="auto">
          <a:xfrm rot="19794789">
            <a:off x="1812604" y="2587158"/>
            <a:ext cx="1585325" cy="56020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400" dirty="0" err="1">
                <a:solidFill>
                  <a:srgbClr val="003366"/>
                </a:solidFill>
              </a:rPr>
              <a:t>g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eneralizability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assumption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grpSp>
        <p:nvGrpSpPr>
          <p:cNvPr id="1037" name="Gruppieren 1036"/>
          <p:cNvGrpSpPr/>
          <p:nvPr/>
        </p:nvGrpSpPr>
        <p:grpSpPr>
          <a:xfrm>
            <a:off x="519587" y="1389544"/>
            <a:ext cx="1246584" cy="1570301"/>
            <a:chOff x="519587" y="1428456"/>
            <a:chExt cx="1246584" cy="1570301"/>
          </a:xfrm>
        </p:grpSpPr>
        <p:sp>
          <p:nvSpPr>
            <p:cNvPr id="31" name="Rechteck 30"/>
            <p:cNvSpPr/>
            <p:nvPr/>
          </p:nvSpPr>
          <p:spPr bwMode="auto">
            <a:xfrm>
              <a:off x="519587" y="1428456"/>
              <a:ext cx="1246584" cy="116006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73" name="Inhaltsplatzhalter 2"/>
            <p:cNvSpPr txBox="1">
              <a:spLocks/>
            </p:cNvSpPr>
            <p:nvPr/>
          </p:nvSpPr>
          <p:spPr bwMode="auto">
            <a:xfrm>
              <a:off x="657663" y="2620392"/>
              <a:ext cx="970432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1400" dirty="0" smtClean="0">
                  <a:solidFill>
                    <a:srgbClr val="003366"/>
                  </a:solidFill>
                </a:rPr>
                <a:t>„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the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truth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“</a:t>
              </a:r>
            </a:p>
          </p:txBody>
        </p:sp>
        <p:pic>
          <p:nvPicPr>
            <p:cNvPr id="78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922" y="1523280"/>
              <a:ext cx="343501" cy="28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2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8464" y="1503043"/>
              <a:ext cx="385287" cy="2887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4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7547" y="2236493"/>
              <a:ext cx="286251" cy="28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6" name="Picture 7" descr="C:\Users\Franz Király\AppData\Local\Microsoft\Windows\Temporary Internet Files\Content.IE5\91KKHLNN\MP90043927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52" y="2173573"/>
              <a:ext cx="567773" cy="378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0" name="Gruppieren 1029"/>
          <p:cNvGrpSpPr/>
          <p:nvPr/>
        </p:nvGrpSpPr>
        <p:grpSpPr>
          <a:xfrm>
            <a:off x="899592" y="4053623"/>
            <a:ext cx="1310052" cy="1414969"/>
            <a:chOff x="899592" y="4092535"/>
            <a:chExt cx="1310052" cy="1414969"/>
          </a:xfrm>
        </p:grpSpPr>
        <p:sp>
          <p:nvSpPr>
            <p:cNvPr id="87" name="Rechteck 86"/>
            <p:cNvSpPr/>
            <p:nvPr/>
          </p:nvSpPr>
          <p:spPr bwMode="auto">
            <a:xfrm>
              <a:off x="963970" y="4092535"/>
              <a:ext cx="1133259" cy="1054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91" name="Inhaltsplatzhalter 2"/>
            <p:cNvSpPr txBox="1">
              <a:spLocks/>
            </p:cNvSpPr>
            <p:nvPr/>
          </p:nvSpPr>
          <p:spPr bwMode="auto">
            <a:xfrm>
              <a:off x="899592" y="5129139"/>
              <a:ext cx="1310052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1400" dirty="0" smtClean="0">
                  <a:solidFill>
                    <a:srgbClr val="003366"/>
                  </a:solidFill>
                </a:rPr>
                <a:t>„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training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data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“</a:t>
              </a:r>
            </a:p>
          </p:txBody>
        </p:sp>
        <p:pic>
          <p:nvPicPr>
            <p:cNvPr id="92" name="Picture 2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034538" y="4139023"/>
              <a:ext cx="289472" cy="2169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6" name="Picture 7" descr="C:\Users\Franz Király\AppData\Local\Microsoft\Windows\Temporary Internet Files\Content.IE5\91KKHLNN\MP900439270[1].jpg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2147" y="4609983"/>
              <a:ext cx="403327" cy="5014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7" name="Picture 5" descr="C:\Users\Franz Király\AppData\Local\Microsoft\Windows\Temporary Internet Files\Content.IE5\91KKHLNN\MP900438641[1].jpg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30254" y="4787095"/>
              <a:ext cx="234065" cy="34959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8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84267" y="4715087"/>
              <a:ext cx="215065" cy="215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9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54456" y="4920292"/>
              <a:ext cx="259914" cy="1856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0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17" cstate="print">
              <a:extLst>
                <a:ext uri="{BEBA8EAE-BF5A-486C-A8C5-ECC9F3942E4B}">
                  <a14:imgProps xmlns:a14="http://schemas.microsoft.com/office/drawing/2010/main">
                    <a14:imgLayer r:embed="rId18">
                      <a14:imgEffect>
                        <a14:brightnessContrast bright="-1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511360">
              <a:off x="1632310" y="4360469"/>
              <a:ext cx="215065" cy="215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1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BEBA8EAE-BF5A-486C-A8C5-ECC9F3942E4B}">
                  <a14:imgProps xmlns:a14="http://schemas.microsoft.com/office/drawing/2010/main">
                    <a14:imgLayer r:embed="rId20">
                      <a14:imgEffect>
                        <a14:brightnessContrast bright="-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2032" y="4362297"/>
              <a:ext cx="172052" cy="215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7279" y="4103498"/>
              <a:ext cx="215065" cy="215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84439" y="4140870"/>
              <a:ext cx="258077" cy="2150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2"/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5738" y="4342219"/>
              <a:ext cx="205927" cy="1629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32" name="Gruppieren 1031"/>
          <p:cNvGrpSpPr/>
          <p:nvPr/>
        </p:nvGrpSpPr>
        <p:grpSpPr>
          <a:xfrm>
            <a:off x="5262896" y="1877920"/>
            <a:ext cx="1133259" cy="1425389"/>
            <a:chOff x="5262896" y="1916832"/>
            <a:chExt cx="1133259" cy="1425389"/>
          </a:xfrm>
        </p:grpSpPr>
        <p:sp>
          <p:nvSpPr>
            <p:cNvPr id="88" name="Rechteck 87"/>
            <p:cNvSpPr/>
            <p:nvPr/>
          </p:nvSpPr>
          <p:spPr bwMode="auto">
            <a:xfrm>
              <a:off x="5262896" y="1916832"/>
              <a:ext cx="1133259" cy="105460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6" name="Inhaltsplatzhalter 2"/>
            <p:cNvSpPr txBox="1">
              <a:spLocks/>
            </p:cNvSpPr>
            <p:nvPr/>
          </p:nvSpPr>
          <p:spPr bwMode="auto">
            <a:xfrm>
              <a:off x="5363819" y="2963856"/>
              <a:ext cx="1032335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1400" dirty="0" smtClean="0">
                  <a:solidFill>
                    <a:srgbClr val="003366"/>
                  </a:solidFill>
                </a:rPr>
                <a:t>„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test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data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“</a:t>
              </a:r>
            </a:p>
          </p:txBody>
        </p:sp>
        <p:sp>
          <p:nvSpPr>
            <p:cNvPr id="107" name="Ellipse 106"/>
            <p:cNvSpPr/>
            <p:nvPr/>
          </p:nvSpPr>
          <p:spPr bwMode="auto">
            <a:xfrm>
              <a:off x="5503060" y="2051120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8" name="Ellipse 107"/>
            <p:cNvSpPr/>
            <p:nvPr/>
          </p:nvSpPr>
          <p:spPr bwMode="auto">
            <a:xfrm>
              <a:off x="5353147" y="2146886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0" name="Ellipse 109"/>
            <p:cNvSpPr/>
            <p:nvPr/>
          </p:nvSpPr>
          <p:spPr bwMode="auto">
            <a:xfrm>
              <a:off x="6079124" y="1990973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4" name="Ellipse 113"/>
            <p:cNvSpPr/>
            <p:nvPr/>
          </p:nvSpPr>
          <p:spPr bwMode="auto">
            <a:xfrm>
              <a:off x="6199000" y="2103466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15" name="Ellipse 114"/>
            <p:cNvSpPr/>
            <p:nvPr/>
          </p:nvSpPr>
          <p:spPr bwMode="auto">
            <a:xfrm>
              <a:off x="6290242" y="2032564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3" name="Ellipse 122"/>
            <p:cNvSpPr/>
            <p:nvPr/>
          </p:nvSpPr>
          <p:spPr bwMode="auto">
            <a:xfrm>
              <a:off x="5404939" y="1983718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4" name="Ellipse 123"/>
            <p:cNvSpPr/>
            <p:nvPr/>
          </p:nvSpPr>
          <p:spPr bwMode="auto">
            <a:xfrm>
              <a:off x="6254846" y="2742153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5" name="Ellipse 124"/>
            <p:cNvSpPr/>
            <p:nvPr/>
          </p:nvSpPr>
          <p:spPr bwMode="auto">
            <a:xfrm>
              <a:off x="6199000" y="2840988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6" name="Ellipse 125"/>
            <p:cNvSpPr/>
            <p:nvPr/>
          </p:nvSpPr>
          <p:spPr bwMode="auto">
            <a:xfrm>
              <a:off x="6151132" y="2679530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7" name="Ellipse 126"/>
            <p:cNvSpPr/>
            <p:nvPr/>
          </p:nvSpPr>
          <p:spPr bwMode="auto">
            <a:xfrm>
              <a:off x="5404715" y="2807634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28" name="Ellipse 127"/>
            <p:cNvSpPr/>
            <p:nvPr/>
          </p:nvSpPr>
          <p:spPr bwMode="auto">
            <a:xfrm>
              <a:off x="5795863" y="2459842"/>
              <a:ext cx="47868" cy="4884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36" name="Inhaltsplatzhalter 2"/>
          <p:cNvSpPr txBox="1">
            <a:spLocks/>
          </p:cNvSpPr>
          <p:nvPr/>
        </p:nvSpPr>
        <p:spPr bwMode="auto">
          <a:xfrm>
            <a:off x="2061448" y="4921712"/>
            <a:ext cx="1742100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100" dirty="0" smtClean="0">
                <a:solidFill>
                  <a:srgbClr val="003366"/>
                </a:solidFill>
              </a:rPr>
              <a:t>e.g. </a:t>
            </a:r>
            <a:r>
              <a:rPr lang="de-DE" altLang="de-DE" sz="11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100" dirty="0" smtClean="0">
                <a:solidFill>
                  <a:srgbClr val="003366"/>
                </a:solidFill>
              </a:rPr>
              <a:t>, GLM, </a:t>
            </a:r>
            <a:r>
              <a:rPr lang="de-DE" altLang="de-DE" sz="1100" dirty="0" err="1" smtClean="0">
                <a:solidFill>
                  <a:srgbClr val="003366"/>
                </a:solidFill>
              </a:rPr>
              <a:t>advanced</a:t>
            </a:r>
            <a:r>
              <a:rPr lang="de-DE" altLang="de-DE" sz="1100" dirty="0" smtClean="0">
                <a:solidFill>
                  <a:srgbClr val="003366"/>
                </a:solidFill>
              </a:rPr>
              <a:t> </a:t>
            </a:r>
            <a:r>
              <a:rPr lang="de-DE" altLang="de-DE" sz="1100" dirty="0" err="1" smtClean="0">
                <a:solidFill>
                  <a:srgbClr val="003366"/>
                </a:solidFill>
              </a:rPr>
              <a:t>methods</a:t>
            </a:r>
            <a:endParaRPr lang="de-DE" altLang="de-DE" sz="1100" dirty="0" smtClean="0">
              <a:solidFill>
                <a:srgbClr val="003366"/>
              </a:solidFill>
            </a:endParaRPr>
          </a:p>
        </p:txBody>
      </p:sp>
      <p:grpSp>
        <p:nvGrpSpPr>
          <p:cNvPr id="1034" name="Gruppieren 1033"/>
          <p:cNvGrpSpPr/>
          <p:nvPr/>
        </p:nvGrpSpPr>
        <p:grpSpPr>
          <a:xfrm>
            <a:off x="3803280" y="4090543"/>
            <a:ext cx="1133259" cy="1406102"/>
            <a:chOff x="3803280" y="4129455"/>
            <a:chExt cx="1133259" cy="1406102"/>
          </a:xfrm>
        </p:grpSpPr>
        <p:sp>
          <p:nvSpPr>
            <p:cNvPr id="137" name="Rechteck 136"/>
            <p:cNvSpPr/>
            <p:nvPr/>
          </p:nvSpPr>
          <p:spPr bwMode="auto">
            <a:xfrm>
              <a:off x="3803280" y="4129455"/>
              <a:ext cx="1133259" cy="1054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38" name="Inhaltsplatzhalter 2"/>
            <p:cNvSpPr txBox="1">
              <a:spLocks/>
            </p:cNvSpPr>
            <p:nvPr/>
          </p:nvSpPr>
          <p:spPr bwMode="auto">
            <a:xfrm>
              <a:off x="3828374" y="5157192"/>
              <a:ext cx="1057943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 eaLnBrk="1" hangingPunct="1">
                <a:buNone/>
              </a:pPr>
              <a:r>
                <a:rPr lang="de-DE" altLang="de-DE" sz="1400" dirty="0" err="1" smtClean="0">
                  <a:solidFill>
                    <a:srgbClr val="003366"/>
                  </a:solidFill>
                </a:rPr>
                <a:t>predictor</a:t>
              </a:r>
              <a:endParaRPr lang="de-DE" altLang="de-DE" sz="1400" dirty="0" smtClean="0">
                <a:solidFill>
                  <a:srgbClr val="003366"/>
                </a:solidFill>
              </a:endParaRPr>
            </a:p>
          </p:txBody>
        </p:sp>
        <p:pic>
          <p:nvPicPr>
            <p:cNvPr id="139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42816" y="4201092"/>
              <a:ext cx="343501" cy="28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0" name="Picture 2"/>
            <p:cNvPicPr>
              <a:picLocks noChangeAspect="1" noChangeArrowheads="1"/>
            </p:cNvPicPr>
            <p:nvPr/>
          </p:nvPicPr>
          <p:blipFill>
            <a:blip r:embed="rId24" cstate="print"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3875288" y="4208522"/>
              <a:ext cx="350261" cy="2624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1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7000" y="4851025"/>
              <a:ext cx="286251" cy="28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Picture 7" descr="C:\Users\Franz Király\AppData\Local\Microsoft\Windows\Temporary Internet Files\Content.IE5\91KKHLNN\MP900439270[1].jpg"/>
            <p:cNvPicPr>
              <a:picLocks noChangeAspect="1" noChangeArrowheads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8374" y="4826336"/>
              <a:ext cx="469234" cy="3128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Ellipse 12"/>
            <p:cNvSpPr/>
            <p:nvPr/>
          </p:nvSpPr>
          <p:spPr>
            <a:xfrm>
              <a:off x="3846104" y="4850811"/>
              <a:ext cx="416575" cy="299717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3" name="Ellipse 142"/>
            <p:cNvSpPr/>
            <p:nvPr/>
          </p:nvSpPr>
          <p:spPr>
            <a:xfrm>
              <a:off x="3821363" y="4160957"/>
              <a:ext cx="458233" cy="32968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4" name="Ellipse 143"/>
            <p:cNvSpPr/>
            <p:nvPr/>
          </p:nvSpPr>
          <p:spPr>
            <a:xfrm>
              <a:off x="4451352" y="4175943"/>
              <a:ext cx="458233" cy="32968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5" name="Ellipse 144"/>
            <p:cNvSpPr/>
            <p:nvPr/>
          </p:nvSpPr>
          <p:spPr>
            <a:xfrm>
              <a:off x="4441624" y="4825182"/>
              <a:ext cx="458233" cy="32968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cxnSp>
        <p:nvCxnSpPr>
          <p:cNvPr id="146" name="Gerade Verbindung mit Pfeil 145"/>
          <p:cNvCxnSpPr/>
          <p:nvPr/>
        </p:nvCxnSpPr>
        <p:spPr bwMode="auto">
          <a:xfrm flipH="1">
            <a:off x="1531926" y="3294514"/>
            <a:ext cx="346243" cy="73245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7" name="Gerade Verbindung mit Pfeil 146"/>
          <p:cNvCxnSpPr/>
          <p:nvPr/>
        </p:nvCxnSpPr>
        <p:spPr bwMode="auto">
          <a:xfrm>
            <a:off x="3554263" y="4585040"/>
            <a:ext cx="24510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8" name="Gerade Verbindung mit Pfeil 147"/>
          <p:cNvCxnSpPr/>
          <p:nvPr/>
        </p:nvCxnSpPr>
        <p:spPr bwMode="auto">
          <a:xfrm>
            <a:off x="5868144" y="3212976"/>
            <a:ext cx="0" cy="98912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3" name="Gerade Verbindung mit Pfeil 162"/>
          <p:cNvCxnSpPr/>
          <p:nvPr/>
        </p:nvCxnSpPr>
        <p:spPr bwMode="auto">
          <a:xfrm flipV="1">
            <a:off x="6660232" y="4538450"/>
            <a:ext cx="484600" cy="19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033" name="Gruppieren 1032"/>
          <p:cNvGrpSpPr/>
          <p:nvPr/>
        </p:nvGrpSpPr>
        <p:grpSpPr>
          <a:xfrm>
            <a:off x="5333142" y="1085832"/>
            <a:ext cx="1278450" cy="762012"/>
            <a:chOff x="5333142" y="1124744"/>
            <a:chExt cx="1278450" cy="762012"/>
          </a:xfrm>
        </p:grpSpPr>
        <p:pic>
          <p:nvPicPr>
            <p:cNvPr id="130" name="Picture 7" descr="C:\Users\Franz Király\AppData\Local\Microsoft\Windows\Temporary Internet Files\Content.IE5\91KKHLNN\MP900439270[1].jpg"/>
            <p:cNvPicPr>
              <a:picLocks noChangeAspect="1" noChangeArrowheads="1"/>
            </p:cNvPicPr>
            <p:nvPr/>
          </p:nvPicPr>
          <p:blipFill rotWithShape="1"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686"/>
            <a:stretch/>
          </p:blipFill>
          <p:spPr bwMode="auto">
            <a:xfrm>
              <a:off x="5333142" y="1124744"/>
              <a:ext cx="501605" cy="41636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1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2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16561" y="1596963"/>
              <a:ext cx="260228" cy="2602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2" name="Picture 2"/>
            <p:cNvPicPr>
              <a:picLocks noChangeAspect="1" noChangeArrowheads="1"/>
            </p:cNvPicPr>
            <p:nvPr/>
          </p:nvPicPr>
          <p:blipFill>
            <a:blip r:embed="rId29" cstate="print">
              <a:extLst>
                <a:ext uri="{BEBA8EAE-BF5A-486C-A8C5-ECC9F3942E4B}">
                  <a14:imgProps xmlns:a14="http://schemas.microsoft.com/office/drawing/2010/main">
                    <a14:imgLayer r:embed="rId30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5776601" y="1569176"/>
              <a:ext cx="423816" cy="31758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34" name="Inhaltsplatzhalter 2"/>
            <p:cNvSpPr txBox="1">
              <a:spLocks/>
            </p:cNvSpPr>
            <p:nvPr/>
          </p:nvSpPr>
          <p:spPr bwMode="auto">
            <a:xfrm>
              <a:off x="6219744" y="1389125"/>
              <a:ext cx="391848" cy="364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de-DE" sz="1800" dirty="0" smtClean="0"/>
                <a:t>?</a:t>
              </a:r>
              <a:endParaRPr lang="de-DE" sz="1600" dirty="0" smtClean="0"/>
            </a:p>
          </p:txBody>
        </p:sp>
        <p:pic>
          <p:nvPicPr>
            <p:cNvPr id="178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77246" y="1229112"/>
              <a:ext cx="286251" cy="2862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38" name="Gruppieren 1037"/>
          <p:cNvGrpSpPr/>
          <p:nvPr/>
        </p:nvGrpSpPr>
        <p:grpSpPr>
          <a:xfrm>
            <a:off x="7164288" y="1445872"/>
            <a:ext cx="1133259" cy="1418552"/>
            <a:chOff x="7164288" y="1484784"/>
            <a:chExt cx="1133259" cy="1418552"/>
          </a:xfrm>
        </p:grpSpPr>
        <p:sp>
          <p:nvSpPr>
            <p:cNvPr id="165" name="Rechteck 164"/>
            <p:cNvSpPr/>
            <p:nvPr/>
          </p:nvSpPr>
          <p:spPr bwMode="auto">
            <a:xfrm>
              <a:off x="7164288" y="1848736"/>
              <a:ext cx="1133259" cy="1054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66" name="Picture 2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46024" y="1868192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7" name="Picture 2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390040" y="1963568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8" name="Picture 2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00572" y="2030320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69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02877" y="1898411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0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91507" y="1940200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1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89472" y="2021627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2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66104" y="2550408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3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17358" y="2623258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4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0818" y="2712832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5" name="Picture 7" descr="C:\Users\Franz Király\AppData\Local\Microsoft\Windows\Temporary Internet Files\Content.IE5\91KKHLNN\MP900439270[1].jpg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08540" y="2568816"/>
              <a:ext cx="387796" cy="258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7" name="Picture 3" descr="C:\Users\Franz Király\AppData\Local\Microsoft\Windows\Temporary Internet Files\Content.IE5\34FUWLBE\MP900422313[1].jpg"/>
            <p:cNvPicPr>
              <a:picLocks noChangeAspect="1" noChangeArrowheads="1"/>
            </p:cNvPicPr>
            <p:nvPr/>
          </p:nvPicPr>
          <p:blipFill>
            <a:blip r:embed="rId3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1776" y="2202712"/>
              <a:ext cx="471007" cy="372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9" name="Inhaltsplatzhalter 2"/>
            <p:cNvSpPr txBox="1">
              <a:spLocks/>
            </p:cNvSpPr>
            <p:nvPr/>
          </p:nvSpPr>
          <p:spPr bwMode="auto">
            <a:xfrm>
              <a:off x="7164288" y="1484784"/>
              <a:ext cx="1122944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eaLnBrk="1" hangingPunct="1">
                <a:buNone/>
              </a:pPr>
              <a:r>
                <a:rPr lang="de-DE" altLang="de-DE" sz="1400" dirty="0" smtClean="0">
                  <a:solidFill>
                    <a:srgbClr val="003366"/>
                  </a:solidFill>
                </a:rPr>
                <a:t>„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test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 </a:t>
              </a:r>
              <a:r>
                <a:rPr lang="de-DE" altLang="de-DE" sz="1400" dirty="0" err="1" smtClean="0">
                  <a:solidFill>
                    <a:srgbClr val="003366"/>
                  </a:solidFill>
                </a:rPr>
                <a:t>labels</a:t>
              </a:r>
              <a:r>
                <a:rPr lang="de-DE" altLang="de-DE" sz="1400" dirty="0" smtClean="0">
                  <a:solidFill>
                    <a:srgbClr val="003366"/>
                  </a:solidFill>
                </a:rPr>
                <a:t>“</a:t>
              </a:r>
            </a:p>
          </p:txBody>
        </p:sp>
      </p:grpSp>
      <p:cxnSp>
        <p:nvCxnSpPr>
          <p:cNvPr id="180" name="Gerade Verbindung mit Pfeil 179"/>
          <p:cNvCxnSpPr/>
          <p:nvPr/>
        </p:nvCxnSpPr>
        <p:spPr bwMode="auto">
          <a:xfrm>
            <a:off x="7730917" y="2947690"/>
            <a:ext cx="0" cy="989278"/>
          </a:xfrm>
          <a:prstGeom prst="straightConnector1">
            <a:avLst/>
          </a:prstGeom>
          <a:solidFill>
            <a:schemeClr val="accent1"/>
          </a:solidFill>
          <a:ln w="25400" cap="flat" cmpd="dbl" algn="ctr">
            <a:solidFill>
              <a:schemeClr val="tx1"/>
            </a:solidFill>
            <a:prstDash val="dash"/>
            <a:round/>
            <a:headEnd type="stealth" w="med" len="med"/>
            <a:tailEnd type="stealth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Gerade Verbindung mit Pfeil 183"/>
          <p:cNvCxnSpPr/>
          <p:nvPr/>
        </p:nvCxnSpPr>
        <p:spPr bwMode="auto">
          <a:xfrm>
            <a:off x="4965239" y="4561672"/>
            <a:ext cx="245105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9" name="Inhaltsplatzhalter 2"/>
          <p:cNvSpPr txBox="1">
            <a:spLocks/>
          </p:cNvSpPr>
          <p:nvPr/>
        </p:nvSpPr>
        <p:spPr bwMode="auto">
          <a:xfrm>
            <a:off x="7634980" y="3030048"/>
            <a:ext cx="1310052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compare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br>
              <a:rPr lang="de-DE" altLang="de-DE" sz="1600" b="1" dirty="0" smtClean="0">
                <a:solidFill>
                  <a:srgbClr val="003366"/>
                </a:solidFill>
              </a:rPr>
            </a:br>
            <a:r>
              <a:rPr lang="de-DE" altLang="de-DE" sz="1600" b="1" dirty="0" smtClean="0">
                <a:solidFill>
                  <a:srgbClr val="003366"/>
                </a:solidFill>
              </a:rPr>
              <a:t>&amp;</a:t>
            </a:r>
            <a:br>
              <a:rPr lang="de-DE" altLang="de-DE" sz="1600" b="1" dirty="0" smtClean="0">
                <a:solidFill>
                  <a:srgbClr val="003366"/>
                </a:solidFill>
              </a:rPr>
            </a:br>
            <a:r>
              <a:rPr lang="de-DE" altLang="de-DE" sz="1600" b="1" dirty="0" err="1" smtClean="0">
                <a:solidFill>
                  <a:srgbClr val="003366"/>
                </a:solidFill>
              </a:rPr>
              <a:t>quantify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  <p:sp>
        <p:nvSpPr>
          <p:cNvPr id="190" name="Inhaltsplatzhalter 2"/>
          <p:cNvSpPr txBox="1">
            <a:spLocks/>
          </p:cNvSpPr>
          <p:nvPr/>
        </p:nvSpPr>
        <p:spPr bwMode="auto">
          <a:xfrm>
            <a:off x="6136720" y="3423184"/>
            <a:ext cx="146934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400" i="1" dirty="0" smtClean="0">
                <a:solidFill>
                  <a:srgbClr val="003366"/>
                </a:solidFill>
              </a:rPr>
              <a:t>„out-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-sample“</a:t>
            </a:r>
          </a:p>
        </p:txBody>
      </p:sp>
      <p:sp>
        <p:nvSpPr>
          <p:cNvPr id="191" name="Inhaltsplatzhalter 2"/>
          <p:cNvSpPr txBox="1">
            <a:spLocks/>
          </p:cNvSpPr>
          <p:nvPr/>
        </p:nvSpPr>
        <p:spPr bwMode="auto">
          <a:xfrm>
            <a:off x="6136720" y="3135152"/>
            <a:ext cx="146934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400" i="1" dirty="0" smtClean="0">
                <a:solidFill>
                  <a:srgbClr val="003366"/>
                </a:solidFill>
              </a:rPr>
              <a:t>„hold-out “</a:t>
            </a:r>
          </a:p>
        </p:txBody>
      </p:sp>
      <p:sp>
        <p:nvSpPr>
          <p:cNvPr id="192" name="Inhaltsplatzhalter 2"/>
          <p:cNvSpPr txBox="1">
            <a:spLocks/>
          </p:cNvSpPr>
          <p:nvPr/>
        </p:nvSpPr>
        <p:spPr bwMode="auto">
          <a:xfrm>
            <a:off x="2330024" y="3650067"/>
            <a:ext cx="146934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400" i="1" dirty="0" smtClean="0">
                <a:solidFill>
                  <a:srgbClr val="003366"/>
                </a:solidFill>
              </a:rPr>
              <a:t>„in-sample“</a:t>
            </a:r>
          </a:p>
        </p:txBody>
      </p:sp>
      <p:sp>
        <p:nvSpPr>
          <p:cNvPr id="194" name="Inhaltsplatzhalter 2"/>
          <p:cNvSpPr txBox="1">
            <a:spLocks/>
          </p:cNvSpPr>
          <p:nvPr/>
        </p:nvSpPr>
        <p:spPr bwMode="auto">
          <a:xfrm>
            <a:off x="107504" y="5507504"/>
            <a:ext cx="6969542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Always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validate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predictive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out-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-sample!</a:t>
            </a:r>
          </a:p>
        </p:txBody>
      </p:sp>
      <p:sp>
        <p:nvSpPr>
          <p:cNvPr id="195" name="Inhaltsplatzhalter 2"/>
          <p:cNvSpPr txBox="1">
            <a:spLocks/>
          </p:cNvSpPr>
          <p:nvPr/>
        </p:nvSpPr>
        <p:spPr bwMode="auto">
          <a:xfrm>
            <a:off x="467544" y="6290995"/>
            <a:ext cx="8131398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Validate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compare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non-linear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out-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-sample (R)MSE/MAE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sp>
        <p:nvSpPr>
          <p:cNvPr id="197" name="Inhaltsplatzhalter 2"/>
          <p:cNvSpPr txBox="1">
            <a:spLocks/>
          </p:cNvSpPr>
          <p:nvPr/>
        </p:nvSpPr>
        <p:spPr bwMode="auto">
          <a:xfrm>
            <a:off x="323528" y="5848088"/>
            <a:ext cx="862150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i="1" dirty="0" smtClean="0">
                <a:solidFill>
                  <a:srgbClr val="003366"/>
                </a:solidFill>
              </a:rPr>
              <a:t>The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only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way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goodness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actually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observing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800" i="1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1800" i="1" dirty="0" smtClean="0">
                <a:solidFill>
                  <a:srgbClr val="003366"/>
                </a:solidFill>
              </a:rPr>
              <a:t>!</a:t>
            </a:r>
          </a:p>
        </p:txBody>
      </p:sp>
      <p:grpSp>
        <p:nvGrpSpPr>
          <p:cNvPr id="1035" name="Gruppieren 1034"/>
          <p:cNvGrpSpPr/>
          <p:nvPr/>
        </p:nvGrpSpPr>
        <p:grpSpPr>
          <a:xfrm>
            <a:off x="7183744" y="4008976"/>
            <a:ext cx="1160220" cy="1425389"/>
            <a:chOff x="7183744" y="4047888"/>
            <a:chExt cx="1160220" cy="1425389"/>
          </a:xfrm>
        </p:grpSpPr>
        <p:sp>
          <p:nvSpPr>
            <p:cNvPr id="149" name="Rechteck 148"/>
            <p:cNvSpPr/>
            <p:nvPr/>
          </p:nvSpPr>
          <p:spPr bwMode="auto">
            <a:xfrm>
              <a:off x="7193472" y="4047888"/>
              <a:ext cx="1133259" cy="105460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e-DE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51" name="Picture 2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75208" y="4067344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2" name="Picture 2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419224" y="4162720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3" name="Picture 2"/>
            <p:cNvPicPr>
              <a:picLocks noChangeAspect="1" noChangeArrowheads="1"/>
            </p:cNvPicPr>
            <p:nvPr/>
          </p:nvPicPr>
          <p:blipFill>
            <a:blip r:embed="rId31" cstate="print">
              <a:extLst>
                <a:ext uri="{BEBA8EAE-BF5A-486C-A8C5-ECC9F3942E4B}">
                  <a14:imgProps xmlns:a14="http://schemas.microsoft.com/office/drawing/2010/main">
                    <a14:imgLayer r:embed="rId32">
                      <a14:imgEffect>
                        <a14:brightnessContrast bright="3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7229756" y="4229472"/>
              <a:ext cx="179740" cy="1346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4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32061" y="4097563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5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20691" y="4139352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6" name="Picture 3" descr="C:\Users\Franz Király\AppData\Local\Microsoft\Windows\Temporary Internet Files\Content.IE5\91KKHLNN\MC900436892[1].png"/>
            <p:cNvPicPr>
              <a:picLocks noChangeAspect="1" noChangeArrowheads="1"/>
            </p:cNvPicPr>
            <p:nvPr/>
          </p:nvPicPr>
          <p:blipFill>
            <a:blip r:embed="rId3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18656" y="4220779"/>
              <a:ext cx="176269" cy="1468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7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5288" y="4749560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9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46542" y="4822410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0" name="Picture 6" descr="C:\Users\Franz Király\AppData\Local\Microsoft\Windows\Temporary Internet Files\Content.IE5\KCOYNLK6\MC900436911[1].png"/>
            <p:cNvPicPr>
              <a:picLocks noChangeAspect="1" noChangeArrowheads="1"/>
            </p:cNvPicPr>
            <p:nvPr/>
          </p:nvPicPr>
          <p:blipFill>
            <a:blip r:embed="rId3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40002" y="4911984"/>
              <a:ext cx="161582" cy="161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" name="Picture 7" descr="C:\Users\Franz Király\AppData\Local\Microsoft\Windows\Temporary Internet Files\Content.IE5\91KKHLNN\MP900439270[1].jpg"/>
            <p:cNvPicPr>
              <a:picLocks noChangeAspect="1" noChangeArrowheads="1"/>
            </p:cNvPicPr>
            <p:nvPr/>
          </p:nvPicPr>
          <p:blipFill>
            <a:blip r:embed="rId3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37724" y="4767968"/>
              <a:ext cx="387796" cy="2585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2" name="Inhaltsplatzhalter 2"/>
            <p:cNvSpPr txBox="1">
              <a:spLocks/>
            </p:cNvSpPr>
            <p:nvPr/>
          </p:nvSpPr>
          <p:spPr bwMode="auto">
            <a:xfrm>
              <a:off x="7576880" y="4475657"/>
              <a:ext cx="335725" cy="2533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75000"/>
                <a:buFont typeface="Wingdings" pitchFamily="2" charset="2"/>
                <a:buChar char="l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80000"/>
                <a:buChar char="–"/>
                <a:defRPr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chemeClr val="tx1"/>
                </a:buClr>
                <a:buSzPct val="65000"/>
                <a:buFont typeface="Wingdings" pitchFamily="2" charset="2"/>
                <a:buChar char="l"/>
                <a:defRPr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>
                <a:buFont typeface="Wingdings" pitchFamily="2" charset="2"/>
                <a:buNone/>
              </a:pPr>
              <a:r>
                <a:rPr lang="de-DE" sz="1050" dirty="0" smtClean="0"/>
                <a:t>??</a:t>
              </a:r>
              <a:endParaRPr lang="de-DE" sz="1000" dirty="0" smtClean="0"/>
            </a:p>
          </p:txBody>
        </p:sp>
        <p:sp>
          <p:nvSpPr>
            <p:cNvPr id="203" name="Inhaltsplatzhalter 2"/>
            <p:cNvSpPr txBox="1">
              <a:spLocks/>
            </p:cNvSpPr>
            <p:nvPr/>
          </p:nvSpPr>
          <p:spPr bwMode="auto">
            <a:xfrm>
              <a:off x="7183744" y="5094912"/>
              <a:ext cx="1160220" cy="378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</a:defRPr>
              </a:lvl9pPr>
            </a:lstStyle>
            <a:p>
              <a:pPr marL="0" indent="0" algn="ctr" eaLnBrk="1" hangingPunct="1">
                <a:buNone/>
              </a:pPr>
              <a:r>
                <a:rPr lang="de-DE" altLang="de-DE" sz="1400" dirty="0" err="1" smtClean="0">
                  <a:solidFill>
                    <a:srgbClr val="003366"/>
                  </a:solidFill>
                </a:rPr>
                <a:t>predictions</a:t>
              </a:r>
              <a:endParaRPr lang="de-DE" altLang="de-DE" sz="1400" dirty="0" smtClean="0">
                <a:solidFill>
                  <a:srgbClr val="003366"/>
                </a:solidFill>
              </a:endParaRPr>
            </a:p>
          </p:txBody>
        </p:sp>
      </p:grpSp>
      <p:sp>
        <p:nvSpPr>
          <p:cNvPr id="205" name="Inhaltsplatzhalter 2"/>
          <p:cNvSpPr txBox="1">
            <a:spLocks/>
          </p:cNvSpPr>
          <p:nvPr/>
        </p:nvSpPr>
        <p:spPr bwMode="auto">
          <a:xfrm>
            <a:off x="5056600" y="4906168"/>
            <a:ext cx="1742100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100" dirty="0" smtClean="0">
                <a:solidFill>
                  <a:srgbClr val="003366"/>
                </a:solidFill>
              </a:rPr>
              <a:t>e.g. </a:t>
            </a:r>
            <a:r>
              <a:rPr lang="de-DE" altLang="de-DE" sz="1100" dirty="0" err="1" smtClean="0">
                <a:solidFill>
                  <a:srgbClr val="003366"/>
                </a:solidFill>
              </a:rPr>
              <a:t>evaluating</a:t>
            </a:r>
            <a:r>
              <a:rPr lang="de-DE" altLang="de-DE" sz="1100" dirty="0" smtClean="0">
                <a:solidFill>
                  <a:srgbClr val="003366"/>
                </a:solidFill>
              </a:rPr>
              <a:t> </a:t>
            </a:r>
            <a:r>
              <a:rPr lang="de-DE" altLang="de-DE" sz="11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100" dirty="0" smtClean="0">
                <a:solidFill>
                  <a:srgbClr val="003366"/>
                </a:solidFill>
              </a:rPr>
              <a:t> </a:t>
            </a:r>
            <a:r>
              <a:rPr lang="de-DE" altLang="de-DE" sz="11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100" dirty="0" smtClean="0">
                <a:solidFill>
                  <a:srgbClr val="003366"/>
                </a:solidFill>
              </a:rPr>
              <a:t> </a:t>
            </a:r>
            <a:r>
              <a:rPr lang="de-DE" altLang="de-DE" sz="1100" dirty="0" err="1" smtClean="0">
                <a:solidFill>
                  <a:srgbClr val="003366"/>
                </a:solidFill>
              </a:rPr>
              <a:t>model</a:t>
            </a:r>
            <a:endParaRPr lang="de-DE" altLang="de-DE" sz="1100" dirty="0" smtClean="0">
              <a:solidFill>
                <a:srgbClr val="003366"/>
              </a:solidFill>
            </a:endParaRPr>
          </a:p>
        </p:txBody>
      </p:sp>
      <p:sp>
        <p:nvSpPr>
          <p:cNvPr id="109" name="Inhaltsplatzhalter 2"/>
          <p:cNvSpPr txBox="1">
            <a:spLocks/>
          </p:cNvSpPr>
          <p:nvPr/>
        </p:nvSpPr>
        <p:spPr bwMode="auto">
          <a:xfrm>
            <a:off x="6558102" y="688247"/>
            <a:ext cx="156958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see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lecture</a:t>
            </a:r>
            <a:r>
              <a:rPr lang="de-DE" altLang="de-DE" sz="1600" dirty="0" smtClean="0">
                <a:solidFill>
                  <a:srgbClr val="003366"/>
                </a:solidFill>
              </a:rPr>
              <a:t> 8)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548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0" name="Gerade Verbindung mit Pfeil 179"/>
          <p:cNvCxnSpPr/>
          <p:nvPr/>
        </p:nvCxnSpPr>
        <p:spPr bwMode="auto">
          <a:xfrm flipV="1">
            <a:off x="2097668" y="1261425"/>
            <a:ext cx="359305" cy="89459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9" name="Gerade Verbindung mit Pfeil 178"/>
          <p:cNvCxnSpPr/>
          <p:nvPr/>
        </p:nvCxnSpPr>
        <p:spPr bwMode="auto">
          <a:xfrm flipV="1">
            <a:off x="2195681" y="1012693"/>
            <a:ext cx="434759" cy="17433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1" name="Inhaltsplatzhalter 2"/>
          <p:cNvSpPr txBox="1">
            <a:spLocks/>
          </p:cNvSpPr>
          <p:nvPr/>
        </p:nvSpPr>
        <p:spPr bwMode="auto">
          <a:xfrm>
            <a:off x="107504" y="548680"/>
            <a:ext cx="237626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>
                <a:solidFill>
                  <a:srgbClr val="003366"/>
                </a:solidFill>
              </a:rPr>
              <a:t>Cross-validation:</a:t>
            </a:r>
          </a:p>
        </p:txBody>
      </p:sp>
      <p:grpSp>
        <p:nvGrpSpPr>
          <p:cNvPr id="31" name="Gruppieren 30"/>
          <p:cNvGrpSpPr/>
          <p:nvPr/>
        </p:nvGrpSpPr>
        <p:grpSpPr>
          <a:xfrm>
            <a:off x="2716340" y="692696"/>
            <a:ext cx="3511844" cy="792088"/>
            <a:chOff x="2788348" y="4725144"/>
            <a:chExt cx="3511844" cy="792088"/>
          </a:xfrm>
        </p:grpSpPr>
        <p:sp>
          <p:nvSpPr>
            <p:cNvPr id="29" name="Rechteck 28"/>
            <p:cNvSpPr/>
            <p:nvPr/>
          </p:nvSpPr>
          <p:spPr>
            <a:xfrm>
              <a:off x="2788348" y="4725144"/>
              <a:ext cx="3511844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28" name="Gruppieren 27"/>
            <p:cNvGrpSpPr/>
            <p:nvPr/>
          </p:nvGrpSpPr>
          <p:grpSpPr>
            <a:xfrm>
              <a:off x="2996939" y="4849167"/>
              <a:ext cx="3175785" cy="495381"/>
              <a:chOff x="3196390" y="4538578"/>
              <a:chExt cx="3842700" cy="1554718"/>
            </a:xfrm>
          </p:grpSpPr>
          <p:sp>
            <p:nvSpPr>
              <p:cNvPr id="92" name="Flussdiagramm: Mehrere Dokumente 91"/>
              <p:cNvSpPr/>
              <p:nvPr/>
            </p:nvSpPr>
            <p:spPr>
              <a:xfrm>
                <a:off x="3212232" y="4538578"/>
                <a:ext cx="1568334" cy="79208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93" name="Inhaltsplatzhalter 2"/>
              <p:cNvSpPr txBox="1">
                <a:spLocks/>
              </p:cNvSpPr>
              <p:nvPr/>
            </p:nvSpPr>
            <p:spPr bwMode="auto">
              <a:xfrm>
                <a:off x="3340406" y="4669958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training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r>
                  <a:rPr lang="de-DE" altLang="de-DE" sz="700" b="1" dirty="0" smtClean="0"/>
                  <a:t> 1</a:t>
                </a:r>
              </a:p>
            </p:txBody>
          </p:sp>
          <p:sp>
            <p:nvSpPr>
              <p:cNvPr id="94" name="Flussdiagramm: Mehrere Dokumente 93"/>
              <p:cNvSpPr/>
              <p:nvPr/>
            </p:nvSpPr>
            <p:spPr>
              <a:xfrm>
                <a:off x="3196390" y="5438678"/>
                <a:ext cx="1568334" cy="65461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95" name="Inhaltsplatzhalter 2"/>
              <p:cNvSpPr txBox="1">
                <a:spLocks/>
              </p:cNvSpPr>
              <p:nvPr/>
            </p:nvSpPr>
            <p:spPr bwMode="auto">
              <a:xfrm>
                <a:off x="3340406" y="5564369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test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endParaRPr lang="de-DE" altLang="de-DE" sz="700" b="1" dirty="0" smtClean="0"/>
              </a:p>
            </p:txBody>
          </p:sp>
          <p:sp>
            <p:nvSpPr>
              <p:cNvPr id="96" name="Rechteck 95"/>
              <p:cNvSpPr/>
              <p:nvPr/>
            </p:nvSpPr>
            <p:spPr bwMode="auto">
              <a:xfrm>
                <a:off x="5448793" y="4674917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1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97" name="Gerade Verbindung mit Pfeil 96"/>
              <p:cNvCxnSpPr/>
              <p:nvPr/>
            </p:nvCxnSpPr>
            <p:spPr bwMode="auto">
              <a:xfrm flipV="1">
                <a:off x="4900248" y="4859140"/>
                <a:ext cx="458983" cy="1751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8" name="Gerade Verbindung mit Pfeil 97"/>
              <p:cNvCxnSpPr/>
              <p:nvPr/>
            </p:nvCxnSpPr>
            <p:spPr bwMode="auto">
              <a:xfrm flipV="1">
                <a:off x="4893852" y="5647828"/>
                <a:ext cx="468892" cy="11815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9" name="Rechteck 98"/>
              <p:cNvSpPr/>
              <p:nvPr/>
            </p:nvSpPr>
            <p:spPr bwMode="auto">
              <a:xfrm>
                <a:off x="5444480" y="5106965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2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00" name="Rechteck 99"/>
              <p:cNvSpPr/>
              <p:nvPr/>
            </p:nvSpPr>
            <p:spPr bwMode="auto">
              <a:xfrm>
                <a:off x="5444480" y="5517232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3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101" name="Gerade Verbindung mit Pfeil 100"/>
              <p:cNvCxnSpPr/>
              <p:nvPr/>
            </p:nvCxnSpPr>
            <p:spPr bwMode="auto">
              <a:xfrm>
                <a:off x="4894358" y="4953896"/>
                <a:ext cx="464873" cy="2894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2" name="Gerade Verbindung mit Pfeil 101"/>
              <p:cNvCxnSpPr/>
              <p:nvPr/>
            </p:nvCxnSpPr>
            <p:spPr bwMode="auto">
              <a:xfrm>
                <a:off x="4872230" y="5063744"/>
                <a:ext cx="478114" cy="4737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3" name="Gerade Verbindung mit Pfeil 102"/>
              <p:cNvCxnSpPr/>
              <p:nvPr/>
            </p:nvCxnSpPr>
            <p:spPr bwMode="auto">
              <a:xfrm flipV="1">
                <a:off x="4899366" y="5338617"/>
                <a:ext cx="475253" cy="32987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4" name="Gerade Verbindung mit Pfeil 103"/>
              <p:cNvCxnSpPr/>
              <p:nvPr/>
            </p:nvCxnSpPr>
            <p:spPr bwMode="auto">
              <a:xfrm flipV="1">
                <a:off x="4900027" y="4953896"/>
                <a:ext cx="460688" cy="6051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43" name="Gruppieren 142"/>
          <p:cNvGrpSpPr/>
          <p:nvPr/>
        </p:nvGrpSpPr>
        <p:grpSpPr>
          <a:xfrm>
            <a:off x="2555776" y="980728"/>
            <a:ext cx="3511844" cy="792088"/>
            <a:chOff x="2788348" y="4725144"/>
            <a:chExt cx="3511844" cy="792088"/>
          </a:xfrm>
        </p:grpSpPr>
        <p:sp>
          <p:nvSpPr>
            <p:cNvPr id="144" name="Rechteck 143"/>
            <p:cNvSpPr/>
            <p:nvPr/>
          </p:nvSpPr>
          <p:spPr>
            <a:xfrm>
              <a:off x="2788348" y="4725144"/>
              <a:ext cx="3511844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45" name="Gruppieren 144"/>
            <p:cNvGrpSpPr/>
            <p:nvPr/>
          </p:nvGrpSpPr>
          <p:grpSpPr>
            <a:xfrm>
              <a:off x="2996939" y="4849167"/>
              <a:ext cx="3175785" cy="495381"/>
              <a:chOff x="3196390" y="4538578"/>
              <a:chExt cx="3842700" cy="1554718"/>
            </a:xfrm>
          </p:grpSpPr>
          <p:sp>
            <p:nvSpPr>
              <p:cNvPr id="146" name="Flussdiagramm: Mehrere Dokumente 145"/>
              <p:cNvSpPr/>
              <p:nvPr/>
            </p:nvSpPr>
            <p:spPr>
              <a:xfrm>
                <a:off x="3212232" y="4538578"/>
                <a:ext cx="1568334" cy="79208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147" name="Inhaltsplatzhalter 2"/>
              <p:cNvSpPr txBox="1">
                <a:spLocks/>
              </p:cNvSpPr>
              <p:nvPr/>
            </p:nvSpPr>
            <p:spPr bwMode="auto">
              <a:xfrm>
                <a:off x="3340406" y="4669958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training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r>
                  <a:rPr lang="de-DE" altLang="de-DE" sz="700" b="1" dirty="0" smtClean="0"/>
                  <a:t> 2</a:t>
                </a:r>
              </a:p>
            </p:txBody>
          </p:sp>
          <p:sp>
            <p:nvSpPr>
              <p:cNvPr id="148" name="Flussdiagramm: Mehrere Dokumente 147"/>
              <p:cNvSpPr/>
              <p:nvPr/>
            </p:nvSpPr>
            <p:spPr>
              <a:xfrm>
                <a:off x="3196390" y="5438678"/>
                <a:ext cx="1568334" cy="65461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149" name="Inhaltsplatzhalter 2"/>
              <p:cNvSpPr txBox="1">
                <a:spLocks/>
              </p:cNvSpPr>
              <p:nvPr/>
            </p:nvSpPr>
            <p:spPr bwMode="auto">
              <a:xfrm>
                <a:off x="3340406" y="5564369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test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endParaRPr lang="de-DE" altLang="de-DE" sz="700" b="1" dirty="0" smtClean="0"/>
              </a:p>
            </p:txBody>
          </p:sp>
          <p:sp>
            <p:nvSpPr>
              <p:cNvPr id="151" name="Rechteck 150"/>
              <p:cNvSpPr/>
              <p:nvPr/>
            </p:nvSpPr>
            <p:spPr bwMode="auto">
              <a:xfrm>
                <a:off x="5448793" y="4674917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1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152" name="Gerade Verbindung mit Pfeil 151"/>
              <p:cNvCxnSpPr/>
              <p:nvPr/>
            </p:nvCxnSpPr>
            <p:spPr bwMode="auto">
              <a:xfrm flipV="1">
                <a:off x="4900248" y="4859140"/>
                <a:ext cx="458983" cy="1751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3" name="Gerade Verbindung mit Pfeil 152"/>
              <p:cNvCxnSpPr/>
              <p:nvPr/>
            </p:nvCxnSpPr>
            <p:spPr bwMode="auto">
              <a:xfrm flipV="1">
                <a:off x="4893852" y="5647828"/>
                <a:ext cx="468892" cy="11815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54" name="Rechteck 153"/>
              <p:cNvSpPr/>
              <p:nvPr/>
            </p:nvSpPr>
            <p:spPr bwMode="auto">
              <a:xfrm>
                <a:off x="5444480" y="5106965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2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55" name="Rechteck 154"/>
              <p:cNvSpPr/>
              <p:nvPr/>
            </p:nvSpPr>
            <p:spPr bwMode="auto">
              <a:xfrm>
                <a:off x="5444480" y="5517232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3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156" name="Gerade Verbindung mit Pfeil 155"/>
              <p:cNvCxnSpPr/>
              <p:nvPr/>
            </p:nvCxnSpPr>
            <p:spPr bwMode="auto">
              <a:xfrm>
                <a:off x="4894358" y="4953896"/>
                <a:ext cx="464873" cy="2894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7" name="Gerade Verbindung mit Pfeil 156"/>
              <p:cNvCxnSpPr/>
              <p:nvPr/>
            </p:nvCxnSpPr>
            <p:spPr bwMode="auto">
              <a:xfrm>
                <a:off x="4872230" y="5063744"/>
                <a:ext cx="478114" cy="4737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8" name="Gerade Verbindung mit Pfeil 157"/>
              <p:cNvCxnSpPr/>
              <p:nvPr/>
            </p:nvCxnSpPr>
            <p:spPr bwMode="auto">
              <a:xfrm flipV="1">
                <a:off x="4899366" y="5338617"/>
                <a:ext cx="475253" cy="32987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9" name="Gerade Verbindung mit Pfeil 158"/>
              <p:cNvCxnSpPr/>
              <p:nvPr/>
            </p:nvCxnSpPr>
            <p:spPr bwMode="auto">
              <a:xfrm flipV="1">
                <a:off x="4900027" y="4953896"/>
                <a:ext cx="460688" cy="6051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60" name="Gruppieren 159"/>
          <p:cNvGrpSpPr/>
          <p:nvPr/>
        </p:nvGrpSpPr>
        <p:grpSpPr>
          <a:xfrm>
            <a:off x="2411760" y="1268760"/>
            <a:ext cx="3511844" cy="792088"/>
            <a:chOff x="2788348" y="4725144"/>
            <a:chExt cx="3511844" cy="792088"/>
          </a:xfrm>
        </p:grpSpPr>
        <p:sp>
          <p:nvSpPr>
            <p:cNvPr id="161" name="Rechteck 160"/>
            <p:cNvSpPr/>
            <p:nvPr/>
          </p:nvSpPr>
          <p:spPr>
            <a:xfrm>
              <a:off x="2788348" y="4725144"/>
              <a:ext cx="3511844" cy="7920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grpSp>
          <p:nvGrpSpPr>
            <p:cNvPr id="162" name="Gruppieren 161"/>
            <p:cNvGrpSpPr/>
            <p:nvPr/>
          </p:nvGrpSpPr>
          <p:grpSpPr>
            <a:xfrm>
              <a:off x="2996939" y="4849167"/>
              <a:ext cx="3175785" cy="495381"/>
              <a:chOff x="3196390" y="4538578"/>
              <a:chExt cx="3842700" cy="1554718"/>
            </a:xfrm>
          </p:grpSpPr>
          <p:sp>
            <p:nvSpPr>
              <p:cNvPr id="163" name="Flussdiagramm: Mehrere Dokumente 162"/>
              <p:cNvSpPr/>
              <p:nvPr/>
            </p:nvSpPr>
            <p:spPr>
              <a:xfrm>
                <a:off x="3212232" y="4538578"/>
                <a:ext cx="1568334" cy="79208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164" name="Inhaltsplatzhalter 2"/>
              <p:cNvSpPr txBox="1">
                <a:spLocks/>
              </p:cNvSpPr>
              <p:nvPr/>
            </p:nvSpPr>
            <p:spPr bwMode="auto">
              <a:xfrm>
                <a:off x="3340406" y="4669958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training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r>
                  <a:rPr lang="de-DE" altLang="de-DE" sz="700" b="1" dirty="0" smtClean="0"/>
                  <a:t> 3</a:t>
                </a:r>
              </a:p>
            </p:txBody>
          </p:sp>
          <p:sp>
            <p:nvSpPr>
              <p:cNvPr id="165" name="Flussdiagramm: Mehrere Dokumente 164"/>
              <p:cNvSpPr/>
              <p:nvPr/>
            </p:nvSpPr>
            <p:spPr>
              <a:xfrm>
                <a:off x="3196390" y="5438678"/>
                <a:ext cx="1568334" cy="654618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700"/>
              </a:p>
            </p:txBody>
          </p:sp>
          <p:sp>
            <p:nvSpPr>
              <p:cNvPr id="166" name="Inhaltsplatzhalter 2"/>
              <p:cNvSpPr txBox="1">
                <a:spLocks/>
              </p:cNvSpPr>
              <p:nvPr/>
            </p:nvSpPr>
            <p:spPr bwMode="auto">
              <a:xfrm>
                <a:off x="3340406" y="5564369"/>
                <a:ext cx="1224136" cy="3783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8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4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</a:pPr>
                <a:r>
                  <a:rPr lang="de-DE" altLang="de-DE" sz="700" b="1" dirty="0" err="1" smtClean="0"/>
                  <a:t>test</a:t>
                </a:r>
                <a:r>
                  <a:rPr lang="de-DE" altLang="de-DE" sz="700" b="1" dirty="0" smtClean="0"/>
                  <a:t> </a:t>
                </a:r>
                <a:r>
                  <a:rPr lang="de-DE" altLang="de-DE" sz="700" b="1" dirty="0" err="1" smtClean="0"/>
                  <a:t>data</a:t>
                </a:r>
                <a:r>
                  <a:rPr lang="de-DE" altLang="de-DE" sz="700" b="1" dirty="0" smtClean="0"/>
                  <a:t> 3</a:t>
                </a:r>
              </a:p>
            </p:txBody>
          </p:sp>
          <p:sp>
            <p:nvSpPr>
              <p:cNvPr id="167" name="Rechteck 166"/>
              <p:cNvSpPr/>
              <p:nvPr/>
            </p:nvSpPr>
            <p:spPr bwMode="auto">
              <a:xfrm>
                <a:off x="5448793" y="4674917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1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168" name="Gerade Verbindung mit Pfeil 167"/>
              <p:cNvCxnSpPr/>
              <p:nvPr/>
            </p:nvCxnSpPr>
            <p:spPr bwMode="auto">
              <a:xfrm flipV="1">
                <a:off x="4900248" y="4859140"/>
                <a:ext cx="458983" cy="1751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9" name="Gerade Verbindung mit Pfeil 168"/>
              <p:cNvCxnSpPr/>
              <p:nvPr/>
            </p:nvCxnSpPr>
            <p:spPr bwMode="auto">
              <a:xfrm flipV="1">
                <a:off x="4893852" y="5647828"/>
                <a:ext cx="468892" cy="118159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70" name="Rechteck 169"/>
              <p:cNvSpPr/>
              <p:nvPr/>
            </p:nvSpPr>
            <p:spPr bwMode="auto">
              <a:xfrm>
                <a:off x="5444480" y="5106965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2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sp>
            <p:nvSpPr>
              <p:cNvPr id="171" name="Rechteck 170"/>
              <p:cNvSpPr/>
              <p:nvPr/>
            </p:nvSpPr>
            <p:spPr bwMode="auto">
              <a:xfrm>
                <a:off x="5444480" y="5517232"/>
                <a:ext cx="1590297" cy="338259"/>
              </a:xfrm>
              <a:prstGeom prst="rect">
                <a:avLst/>
              </a:prstGeom>
              <a:solidFill>
                <a:srgbClr val="000000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de-DE" sz="600" dirty="0" err="1" smtClean="0">
                    <a:solidFill>
                      <a:schemeClr val="bg1"/>
                    </a:solidFill>
                  </a:rPr>
                  <a:t>Predictor</a:t>
                </a:r>
                <a:r>
                  <a:rPr lang="de-DE" sz="600" dirty="0" smtClean="0">
                    <a:solidFill>
                      <a:schemeClr val="bg1"/>
                    </a:solidFill>
                  </a:rPr>
                  <a:t> 3</a:t>
                </a:r>
                <a:endParaRPr kumimoji="0" lang="de-DE" sz="600" b="0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</a:endParaRPr>
              </a:p>
            </p:txBody>
          </p:sp>
          <p:cxnSp>
            <p:nvCxnSpPr>
              <p:cNvPr id="172" name="Gerade Verbindung mit Pfeil 171"/>
              <p:cNvCxnSpPr/>
              <p:nvPr/>
            </p:nvCxnSpPr>
            <p:spPr bwMode="auto">
              <a:xfrm>
                <a:off x="4894358" y="4953896"/>
                <a:ext cx="464873" cy="289400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3" name="Gerade Verbindung mit Pfeil 172"/>
              <p:cNvCxnSpPr/>
              <p:nvPr/>
            </p:nvCxnSpPr>
            <p:spPr bwMode="auto">
              <a:xfrm>
                <a:off x="4872230" y="5063744"/>
                <a:ext cx="478114" cy="473783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4" name="Gerade Verbindung mit Pfeil 173"/>
              <p:cNvCxnSpPr/>
              <p:nvPr/>
            </p:nvCxnSpPr>
            <p:spPr bwMode="auto">
              <a:xfrm flipV="1">
                <a:off x="4899366" y="5338617"/>
                <a:ext cx="475253" cy="329871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5" name="Gerade Verbindung mit Pfeil 174"/>
              <p:cNvCxnSpPr/>
              <p:nvPr/>
            </p:nvCxnSpPr>
            <p:spPr bwMode="auto">
              <a:xfrm flipV="1">
                <a:off x="4900027" y="4953896"/>
                <a:ext cx="460688" cy="605176"/>
              </a:xfrm>
              <a:prstGeom prst="straightConnector1">
                <a:avLst/>
              </a:prstGeom>
              <a:solidFill>
                <a:schemeClr val="accent1"/>
              </a:solidFill>
              <a:ln w="254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77" name="Flussdiagramm: Mehrere Dokumente 176"/>
          <p:cNvSpPr/>
          <p:nvPr/>
        </p:nvSpPr>
        <p:spPr>
          <a:xfrm>
            <a:off x="539552" y="1045535"/>
            <a:ext cx="1568334" cy="871297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8" name="Inhaltsplatzhalter 2"/>
          <p:cNvSpPr txBox="1">
            <a:spLocks/>
          </p:cNvSpPr>
          <p:nvPr/>
        </p:nvSpPr>
        <p:spPr bwMode="auto">
          <a:xfrm>
            <a:off x="624902" y="1315242"/>
            <a:ext cx="122413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b="1" dirty="0" smtClean="0"/>
              <a:t>all </a:t>
            </a:r>
            <a:r>
              <a:rPr lang="de-DE" altLang="de-DE" sz="2000" b="1" dirty="0" err="1" smtClean="0"/>
              <a:t>data</a:t>
            </a:r>
            <a:endParaRPr lang="de-DE" altLang="de-DE" sz="2000" b="1" dirty="0" smtClean="0"/>
          </a:p>
        </p:txBody>
      </p:sp>
      <p:cxnSp>
        <p:nvCxnSpPr>
          <p:cNvPr id="182" name="Gerade Verbindung mit Pfeil 181"/>
          <p:cNvCxnSpPr/>
          <p:nvPr/>
        </p:nvCxnSpPr>
        <p:spPr bwMode="auto">
          <a:xfrm>
            <a:off x="2051720" y="1526574"/>
            <a:ext cx="292957" cy="13133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4" name="Gerade Verbindung mit Pfeil 183"/>
          <p:cNvCxnSpPr/>
          <p:nvPr/>
        </p:nvCxnSpPr>
        <p:spPr bwMode="auto">
          <a:xfrm>
            <a:off x="6290448" y="1072192"/>
            <a:ext cx="2491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9" name="Gerade Verbindung mit Pfeil 188"/>
          <p:cNvCxnSpPr/>
          <p:nvPr/>
        </p:nvCxnSpPr>
        <p:spPr bwMode="auto">
          <a:xfrm>
            <a:off x="6179544" y="1403048"/>
            <a:ext cx="2491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0" name="Gerade Verbindung mit Pfeil 189"/>
          <p:cNvCxnSpPr/>
          <p:nvPr/>
        </p:nvCxnSpPr>
        <p:spPr bwMode="auto">
          <a:xfrm>
            <a:off x="6054984" y="1753360"/>
            <a:ext cx="2491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" name="Inhaltsplatzhalter 2"/>
          <p:cNvSpPr txBox="1">
            <a:spLocks/>
          </p:cNvSpPr>
          <p:nvPr/>
        </p:nvSpPr>
        <p:spPr bwMode="auto">
          <a:xfrm>
            <a:off x="6510400" y="890395"/>
            <a:ext cx="158417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1,2,3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192" name="Inhaltsplatzhalter 2"/>
          <p:cNvSpPr txBox="1">
            <a:spLocks/>
          </p:cNvSpPr>
          <p:nvPr/>
        </p:nvSpPr>
        <p:spPr bwMode="auto">
          <a:xfrm>
            <a:off x="6428664" y="1230979"/>
            <a:ext cx="158417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1,2,3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sp>
        <p:nvSpPr>
          <p:cNvPr id="195" name="Inhaltsplatzhalter 2"/>
          <p:cNvSpPr txBox="1">
            <a:spLocks/>
          </p:cNvSpPr>
          <p:nvPr/>
        </p:nvSpPr>
        <p:spPr bwMode="auto">
          <a:xfrm>
            <a:off x="6317744" y="1571563"/>
            <a:ext cx="158417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1400" b="1" dirty="0" smtClean="0">
                <a:solidFill>
                  <a:srgbClr val="003366"/>
                </a:solidFill>
              </a:rPr>
              <a:t> 1,2,3</a:t>
            </a:r>
            <a:endParaRPr lang="de-DE" altLang="de-DE" sz="1400" b="1" i="1" dirty="0" smtClean="0">
              <a:solidFill>
                <a:srgbClr val="003366"/>
              </a:solidFill>
            </a:endParaRPr>
          </a:p>
        </p:txBody>
      </p:sp>
      <p:cxnSp>
        <p:nvCxnSpPr>
          <p:cNvPr id="196" name="Gerade Verbindung mit Pfeil 195"/>
          <p:cNvCxnSpPr/>
          <p:nvPr/>
        </p:nvCxnSpPr>
        <p:spPr bwMode="auto">
          <a:xfrm>
            <a:off x="7623616" y="1412776"/>
            <a:ext cx="249136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2" name="Gerade Verbindung mit Pfeil 201"/>
          <p:cNvCxnSpPr/>
          <p:nvPr/>
        </p:nvCxnSpPr>
        <p:spPr bwMode="auto">
          <a:xfrm flipV="1">
            <a:off x="7551608" y="1589996"/>
            <a:ext cx="268576" cy="17411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3" name="Gerade Verbindung mit Pfeil 202"/>
          <p:cNvCxnSpPr/>
          <p:nvPr/>
        </p:nvCxnSpPr>
        <p:spPr bwMode="auto">
          <a:xfrm>
            <a:off x="7691511" y="1062262"/>
            <a:ext cx="178738" cy="23582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4" name="Inhaltsplatzhalter 2"/>
          <p:cNvSpPr txBox="1">
            <a:spLocks/>
          </p:cNvSpPr>
          <p:nvPr/>
        </p:nvSpPr>
        <p:spPr bwMode="auto">
          <a:xfrm>
            <a:off x="7820184" y="1221251"/>
            <a:ext cx="1288320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aggregate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/>
            </a:r>
            <a:br>
              <a:rPr lang="de-DE" altLang="de-DE" sz="1600" b="1" dirty="0" smtClean="0">
                <a:solidFill>
                  <a:srgbClr val="003366"/>
                </a:solidFill>
              </a:rPr>
            </a:br>
            <a:r>
              <a:rPr lang="de-DE" altLang="de-DE" sz="1600" b="1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1200" b="1" dirty="0" smtClean="0">
                <a:solidFill>
                  <a:srgbClr val="003366"/>
                </a:solidFill>
              </a:rPr>
              <a:t> 1,2,3</a:t>
            </a:r>
            <a:endParaRPr lang="de-DE" altLang="de-DE" sz="1200" b="1" i="1" dirty="0" smtClean="0">
              <a:solidFill>
                <a:srgbClr val="003366"/>
              </a:solidFill>
            </a:endParaRPr>
          </a:p>
        </p:txBody>
      </p:sp>
      <p:sp>
        <p:nvSpPr>
          <p:cNvPr id="205" name="Inhaltsplatzhalter 2"/>
          <p:cNvSpPr txBox="1">
            <a:spLocks/>
          </p:cNvSpPr>
          <p:nvPr/>
        </p:nvSpPr>
        <p:spPr bwMode="auto">
          <a:xfrm>
            <a:off x="7380312" y="1772816"/>
            <a:ext cx="194421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i="1" dirty="0" err="1" smtClean="0">
                <a:solidFill>
                  <a:srgbClr val="003366"/>
                </a:solidFill>
              </a:rPr>
              <a:t>comparison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112" name="Inhaltsplatzhalter 2"/>
          <p:cNvSpPr txBox="1">
            <a:spLocks/>
          </p:cNvSpPr>
          <p:nvPr/>
        </p:nvSpPr>
        <p:spPr bwMode="auto">
          <a:xfrm>
            <a:off x="562920" y="3582744"/>
            <a:ext cx="1080147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smtClean="0">
                <a:solidFill>
                  <a:srgbClr val="003366"/>
                </a:solidFill>
              </a:rPr>
              <a:t>k-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fold</a:t>
            </a:r>
            <a:endParaRPr lang="de-DE" altLang="de-DE" sz="1800" b="1" dirty="0" smtClean="0">
              <a:solidFill>
                <a:srgbClr val="003366"/>
              </a:solidFill>
            </a:endParaRPr>
          </a:p>
        </p:txBody>
      </p:sp>
      <p:cxnSp>
        <p:nvCxnSpPr>
          <p:cNvPr id="113" name="Gerade Verbindung 112"/>
          <p:cNvCxnSpPr/>
          <p:nvPr/>
        </p:nvCxnSpPr>
        <p:spPr>
          <a:xfrm>
            <a:off x="2022536" y="2805962"/>
            <a:ext cx="2462" cy="40074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Gerade Verbindung 113"/>
          <p:cNvCxnSpPr/>
          <p:nvPr/>
        </p:nvCxnSpPr>
        <p:spPr>
          <a:xfrm>
            <a:off x="79336" y="3261616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Gerade Verbindung 114"/>
          <p:cNvCxnSpPr/>
          <p:nvPr/>
        </p:nvCxnSpPr>
        <p:spPr>
          <a:xfrm>
            <a:off x="78320" y="3333624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Inhaltsplatzhalter 2"/>
          <p:cNvSpPr txBox="1">
            <a:spLocks/>
          </p:cNvSpPr>
          <p:nvPr/>
        </p:nvSpPr>
        <p:spPr bwMode="auto">
          <a:xfrm>
            <a:off x="2186008" y="2854067"/>
            <a:ext cx="347222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i="1" dirty="0" err="1">
                <a:solidFill>
                  <a:srgbClr val="003366"/>
                </a:solidFill>
              </a:rPr>
              <a:t>h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ow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obtain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/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splits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sp>
        <p:nvSpPr>
          <p:cNvPr id="117" name="Inhaltsplatzhalter 2"/>
          <p:cNvSpPr txBox="1">
            <a:spLocks/>
          </p:cNvSpPr>
          <p:nvPr/>
        </p:nvSpPr>
        <p:spPr bwMode="auto">
          <a:xfrm>
            <a:off x="150328" y="2872392"/>
            <a:ext cx="1872153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i="1" dirty="0" smtClean="0">
                <a:solidFill>
                  <a:srgbClr val="003366"/>
                </a:solidFill>
              </a:rPr>
              <a:t>type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cross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-v.</a:t>
            </a:r>
          </a:p>
        </p:txBody>
      </p:sp>
      <p:sp>
        <p:nvSpPr>
          <p:cNvPr id="118" name="Inhaltsplatzhalter 2"/>
          <p:cNvSpPr txBox="1">
            <a:spLocks/>
          </p:cNvSpPr>
          <p:nvPr/>
        </p:nvSpPr>
        <p:spPr bwMode="auto">
          <a:xfrm>
            <a:off x="6703111" y="2862664"/>
            <a:ext cx="1872153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i="1" dirty="0" err="1" smtClean="0">
                <a:solidFill>
                  <a:srgbClr val="003366"/>
                </a:solidFill>
              </a:rPr>
              <a:t>pros</a:t>
            </a:r>
            <a:r>
              <a:rPr lang="de-DE" altLang="de-DE" sz="1600" b="1" i="1" dirty="0" smtClean="0">
                <a:solidFill>
                  <a:srgbClr val="003366"/>
                </a:solidFill>
              </a:rPr>
              <a:t>/</a:t>
            </a:r>
            <a:r>
              <a:rPr lang="de-DE" altLang="de-DE" sz="1600" b="1" i="1" dirty="0" err="1" smtClean="0">
                <a:solidFill>
                  <a:srgbClr val="003366"/>
                </a:solidFill>
              </a:rPr>
              <a:t>cons</a:t>
            </a:r>
            <a:endParaRPr lang="de-DE" altLang="de-DE" sz="1600" b="1" i="1" dirty="0" smtClean="0">
              <a:solidFill>
                <a:srgbClr val="003366"/>
              </a:solidFill>
            </a:endParaRPr>
          </a:p>
        </p:txBody>
      </p:sp>
      <p:cxnSp>
        <p:nvCxnSpPr>
          <p:cNvPr id="121" name="Gerade Verbindung 120"/>
          <p:cNvCxnSpPr/>
          <p:nvPr/>
        </p:nvCxnSpPr>
        <p:spPr>
          <a:xfrm>
            <a:off x="5910968" y="2805962"/>
            <a:ext cx="2462" cy="400741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Inhaltsplatzhalter 2"/>
          <p:cNvSpPr txBox="1">
            <a:spLocks/>
          </p:cNvSpPr>
          <p:nvPr/>
        </p:nvSpPr>
        <p:spPr bwMode="auto">
          <a:xfrm>
            <a:off x="2094544" y="3751259"/>
            <a:ext cx="3672408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smtClean="0">
                <a:solidFill>
                  <a:srgbClr val="003366"/>
                </a:solidFill>
              </a:rPr>
              <a:t>2.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>
                <a:solidFill>
                  <a:srgbClr val="003366"/>
                </a:solidFill>
              </a:rPr>
              <a:t>o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btain</a:t>
            </a:r>
            <a:r>
              <a:rPr lang="de-DE" altLang="de-DE" sz="1600" dirty="0" smtClean="0">
                <a:solidFill>
                  <a:srgbClr val="003366"/>
                </a:solidFill>
              </a:rPr>
              <a:t> k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train</a:t>
            </a:r>
            <a:r>
              <a:rPr lang="de-DE" altLang="de-DE" sz="1600" dirty="0" smtClean="0">
                <a:solidFill>
                  <a:srgbClr val="003366"/>
                </a:solidFill>
              </a:rPr>
              <a:t>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tests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splits</a:t>
            </a:r>
            <a:r>
              <a:rPr lang="de-DE" altLang="de-DE" sz="1600" dirty="0" smtClean="0">
                <a:solidFill>
                  <a:srgbClr val="003366"/>
                </a:solidFill>
              </a:rPr>
              <a:t> via:</a:t>
            </a:r>
          </a:p>
        </p:txBody>
      </p:sp>
      <p:sp>
        <p:nvSpPr>
          <p:cNvPr id="123" name="Inhaltsplatzhalter 2"/>
          <p:cNvSpPr txBox="1">
            <a:spLocks/>
          </p:cNvSpPr>
          <p:nvPr/>
        </p:nvSpPr>
        <p:spPr bwMode="auto">
          <a:xfrm>
            <a:off x="2084816" y="3409544"/>
            <a:ext cx="3528447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smtClean="0">
                <a:solidFill>
                  <a:srgbClr val="003366"/>
                </a:solidFill>
              </a:rPr>
              <a:t>1.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>
                <a:solidFill>
                  <a:srgbClr val="003366"/>
                </a:solidFill>
              </a:rPr>
              <a:t>d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ivide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in k</a:t>
            </a:r>
            <a:r>
              <a:rPr lang="de-DE" altLang="de-DE" sz="1200" dirty="0" smtClean="0">
                <a:solidFill>
                  <a:srgbClr val="003366"/>
                </a:solidFill>
              </a:rPr>
              <a:t> (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almost</a:t>
            </a:r>
            <a:r>
              <a:rPr lang="de-DE" altLang="de-DE" sz="1200" dirty="0" smtClean="0">
                <a:solidFill>
                  <a:srgbClr val="003366"/>
                </a:solidFill>
              </a:rPr>
              <a:t>)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equal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parts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24" name="Inhaltsplatzhalter 2"/>
          <p:cNvSpPr txBox="1">
            <a:spLocks/>
          </p:cNvSpPr>
          <p:nvPr/>
        </p:nvSpPr>
        <p:spPr bwMode="auto">
          <a:xfrm>
            <a:off x="2454584" y="4010107"/>
            <a:ext cx="3672408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each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part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exactly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once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25" name="Inhaltsplatzhalter 2"/>
          <p:cNvSpPr txBox="1">
            <a:spLocks/>
          </p:cNvSpPr>
          <p:nvPr/>
        </p:nvSpPr>
        <p:spPr bwMode="auto">
          <a:xfrm>
            <a:off x="2454584" y="4255315"/>
            <a:ext cx="3672408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set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26" name="Inhaltsplatzhalter 2"/>
          <p:cNvSpPr txBox="1">
            <a:spLocks/>
          </p:cNvSpPr>
          <p:nvPr/>
        </p:nvSpPr>
        <p:spPr bwMode="auto">
          <a:xfrm>
            <a:off x="438360" y="3986739"/>
            <a:ext cx="1296144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often</a:t>
            </a:r>
            <a:r>
              <a:rPr lang="de-DE" altLang="de-DE" sz="1600" dirty="0" smtClean="0">
                <a:solidFill>
                  <a:srgbClr val="003366"/>
                </a:solidFill>
              </a:rPr>
              <a:t>: k=5</a:t>
            </a:r>
          </a:p>
        </p:txBody>
      </p:sp>
      <p:sp>
        <p:nvSpPr>
          <p:cNvPr id="127" name="Inhaltsplatzhalter 2"/>
          <p:cNvSpPr txBox="1">
            <a:spLocks/>
          </p:cNvSpPr>
          <p:nvPr/>
        </p:nvSpPr>
        <p:spPr bwMode="auto">
          <a:xfrm>
            <a:off x="6054984" y="3472955"/>
            <a:ext cx="280729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good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compromise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between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28" name="Inhaltsplatzhalter 2"/>
          <p:cNvSpPr txBox="1">
            <a:spLocks/>
          </p:cNvSpPr>
          <p:nvPr/>
        </p:nvSpPr>
        <p:spPr bwMode="auto">
          <a:xfrm>
            <a:off x="6344032" y="3736488"/>
            <a:ext cx="280729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runtime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accuracy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32" name="Inhaltsplatzhalter 2"/>
          <p:cNvSpPr txBox="1">
            <a:spLocks/>
          </p:cNvSpPr>
          <p:nvPr/>
        </p:nvSpPr>
        <p:spPr bwMode="auto">
          <a:xfrm>
            <a:off x="395536" y="2258547"/>
            <a:ext cx="8068808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err="1" smtClean="0">
                <a:solidFill>
                  <a:srgbClr val="003366"/>
                </a:solidFill>
              </a:rPr>
              <a:t>select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type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cross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-validation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depending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on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desired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accuracy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err="1" smtClean="0">
                <a:solidFill>
                  <a:srgbClr val="003366"/>
                </a:solidFill>
              </a:rPr>
              <a:t>available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 time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  <p:cxnSp>
        <p:nvCxnSpPr>
          <p:cNvPr id="135" name="Gerade Verbindung 134"/>
          <p:cNvCxnSpPr/>
          <p:nvPr/>
        </p:nvCxnSpPr>
        <p:spPr>
          <a:xfrm>
            <a:off x="79336" y="4725144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Inhaltsplatzhalter 2"/>
          <p:cNvSpPr txBox="1">
            <a:spLocks/>
          </p:cNvSpPr>
          <p:nvPr/>
        </p:nvSpPr>
        <p:spPr bwMode="auto">
          <a:xfrm>
            <a:off x="177085" y="4777696"/>
            <a:ext cx="1681979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leave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-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-out</a:t>
            </a:r>
          </a:p>
        </p:txBody>
      </p:sp>
      <p:sp>
        <p:nvSpPr>
          <p:cNvPr id="137" name="Inhaltsplatzhalter 2"/>
          <p:cNvSpPr txBox="1">
            <a:spLocks/>
          </p:cNvSpPr>
          <p:nvPr/>
        </p:nvSpPr>
        <p:spPr bwMode="auto">
          <a:xfrm>
            <a:off x="6128008" y="4140483"/>
            <a:ext cx="280729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2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1200" dirty="0" smtClean="0">
                <a:solidFill>
                  <a:srgbClr val="003366"/>
                </a:solidFill>
              </a:rPr>
              <a:t> k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small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compared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size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138" name="Inhaltsplatzhalter 2"/>
          <p:cNvSpPr txBox="1">
            <a:spLocks/>
          </p:cNvSpPr>
          <p:nvPr/>
        </p:nvSpPr>
        <p:spPr bwMode="auto">
          <a:xfrm>
            <a:off x="2094544" y="4798283"/>
            <a:ext cx="3528447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= [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number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points</a:t>
            </a:r>
            <a:r>
              <a:rPr lang="de-DE" altLang="de-DE" sz="1600" dirty="0" smtClean="0">
                <a:solidFill>
                  <a:srgbClr val="003366"/>
                </a:solidFill>
              </a:rPr>
              <a:t>]-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fold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39" name="Inhaltsplatzhalter 2"/>
          <p:cNvSpPr txBox="1">
            <a:spLocks/>
          </p:cNvSpPr>
          <p:nvPr/>
        </p:nvSpPr>
        <p:spPr bwMode="auto">
          <a:xfrm>
            <a:off x="6054984" y="4798283"/>
            <a:ext cx="280729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very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accurate</a:t>
            </a:r>
            <a:r>
              <a:rPr lang="de-DE" altLang="de-DE" sz="1600" dirty="0" smtClean="0">
                <a:solidFill>
                  <a:srgbClr val="003366"/>
                </a:solidFill>
              </a:rPr>
              <a:t>, high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run</a:t>
            </a:r>
            <a:r>
              <a:rPr lang="de-DE" altLang="de-DE" sz="1600" dirty="0" smtClean="0">
                <a:solidFill>
                  <a:srgbClr val="003366"/>
                </a:solidFill>
              </a:rPr>
              <a:t>-time</a:t>
            </a:r>
          </a:p>
        </p:txBody>
      </p:sp>
      <p:cxnSp>
        <p:nvCxnSpPr>
          <p:cNvPr id="140" name="Gerade Verbindung 139"/>
          <p:cNvCxnSpPr/>
          <p:nvPr/>
        </p:nvCxnSpPr>
        <p:spPr>
          <a:xfrm>
            <a:off x="78320" y="5262296"/>
            <a:ext cx="8999984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nhaltsplatzhalter 2"/>
          <p:cNvSpPr txBox="1">
            <a:spLocks/>
          </p:cNvSpPr>
          <p:nvPr/>
        </p:nvSpPr>
        <p:spPr bwMode="auto">
          <a:xfrm>
            <a:off x="150328" y="5373216"/>
            <a:ext cx="1681979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repeated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 </a:t>
            </a:r>
            <a:br>
              <a:rPr lang="de-DE" altLang="de-DE" sz="1800" b="1" dirty="0" smtClean="0">
                <a:solidFill>
                  <a:srgbClr val="003366"/>
                </a:solidFill>
              </a:rPr>
            </a:br>
            <a:r>
              <a:rPr lang="de-DE" altLang="de-DE" sz="1800" b="1" dirty="0" smtClean="0">
                <a:solidFill>
                  <a:srgbClr val="003366"/>
                </a:solidFill>
              </a:rPr>
              <a:t>sub-sampling</a:t>
            </a:r>
          </a:p>
        </p:txBody>
      </p:sp>
      <p:sp>
        <p:nvSpPr>
          <p:cNvPr id="142" name="Inhaltsplatzhalter 2"/>
          <p:cNvSpPr txBox="1">
            <a:spLocks/>
          </p:cNvSpPr>
          <p:nvPr/>
        </p:nvSpPr>
        <p:spPr bwMode="auto">
          <a:xfrm>
            <a:off x="323583" y="6021288"/>
            <a:ext cx="1512113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parameters</a:t>
            </a:r>
            <a:r>
              <a:rPr lang="de-DE" altLang="de-DE" sz="1600" dirty="0" smtClean="0">
                <a:solidFill>
                  <a:srgbClr val="003366"/>
                </a:solidFill>
              </a:rPr>
              <a:t>:</a:t>
            </a:r>
            <a:br>
              <a:rPr lang="de-DE" altLang="de-DE" sz="1600" dirty="0" smtClean="0">
                <a:solidFill>
                  <a:srgbClr val="003366"/>
                </a:solidFill>
              </a:rPr>
            </a:br>
            <a:r>
              <a:rPr lang="de-DE" altLang="de-DE" sz="1400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1400" dirty="0" smtClean="0">
                <a:solidFill>
                  <a:srgbClr val="003366"/>
                </a:solidFill>
              </a:rPr>
              <a:t>/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size</a:t>
            </a:r>
            <a:r>
              <a:rPr lang="de-DE" altLang="de-DE" sz="1400" dirty="0" smtClean="0">
                <a:solidFill>
                  <a:srgbClr val="003366"/>
                </a:solidFill>
              </a:rPr>
              <a:t/>
            </a:r>
            <a:br>
              <a:rPr lang="de-DE" altLang="de-DE" sz="1400" dirty="0" smtClean="0">
                <a:solidFill>
                  <a:srgbClr val="003366"/>
                </a:solidFill>
              </a:rPr>
            </a:br>
            <a:r>
              <a:rPr lang="de-DE" altLang="de-DE" sz="1400" dirty="0" smtClean="0">
                <a:solidFill>
                  <a:srgbClr val="003366"/>
                </a:solidFill>
              </a:rPr>
              <a:t>#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repetitions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50" name="Inhaltsplatzhalter 2"/>
          <p:cNvSpPr txBox="1">
            <a:spLocks/>
          </p:cNvSpPr>
          <p:nvPr/>
        </p:nvSpPr>
        <p:spPr bwMode="auto">
          <a:xfrm>
            <a:off x="2094544" y="5330392"/>
            <a:ext cx="3528447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 smtClean="0">
                <a:solidFill>
                  <a:srgbClr val="003366"/>
                </a:solidFill>
              </a:rPr>
              <a:t>1.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>
                <a:solidFill>
                  <a:srgbClr val="003366"/>
                </a:solidFill>
              </a:rPr>
              <a:t>o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btain</a:t>
            </a:r>
            <a:r>
              <a:rPr lang="de-DE" altLang="de-DE" sz="1600" dirty="0" smtClean="0">
                <a:solidFill>
                  <a:srgbClr val="003366"/>
                </a:solidFill>
              </a:rPr>
              <a:t> a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random</a:t>
            </a:r>
            <a:r>
              <a:rPr lang="de-DE" altLang="de-DE" sz="1600" dirty="0" smtClean="0">
                <a:solidFill>
                  <a:srgbClr val="003366"/>
                </a:solidFill>
              </a:rPr>
              <a:t> sub-sample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76" name="Inhaltsplatzhalter 2"/>
          <p:cNvSpPr txBox="1">
            <a:spLocks/>
          </p:cNvSpPr>
          <p:nvPr/>
        </p:nvSpPr>
        <p:spPr bwMode="auto">
          <a:xfrm>
            <a:off x="2310513" y="5590371"/>
            <a:ext cx="3528447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training</a:t>
            </a:r>
            <a:r>
              <a:rPr lang="de-DE" altLang="de-DE" sz="1600" dirty="0" smtClean="0">
                <a:solidFill>
                  <a:srgbClr val="003366"/>
                </a:solidFill>
              </a:rPr>
              <a:t>/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specified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sizes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81" name="Inhaltsplatzhalter 2"/>
          <p:cNvSpPr txBox="1">
            <a:spLocks/>
          </p:cNvSpPr>
          <p:nvPr/>
        </p:nvSpPr>
        <p:spPr bwMode="auto">
          <a:xfrm>
            <a:off x="2462913" y="5857816"/>
            <a:ext cx="2947907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train</a:t>
            </a:r>
            <a:r>
              <a:rPr lang="de-DE" altLang="de-DE" sz="1400" dirty="0" smtClean="0">
                <a:solidFill>
                  <a:srgbClr val="003366"/>
                </a:solidFill>
              </a:rPr>
              <a:t>/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need</a:t>
            </a:r>
            <a:r>
              <a:rPr lang="de-DE" altLang="de-DE" sz="1400" dirty="0" smtClean="0">
                <a:solidFill>
                  <a:srgbClr val="003366"/>
                </a:solidFill>
              </a:rPr>
              <a:t> not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cover</a:t>
            </a:r>
            <a:r>
              <a:rPr lang="de-DE" altLang="de-DE" sz="1400" dirty="0" smtClean="0">
                <a:solidFill>
                  <a:srgbClr val="003366"/>
                </a:solidFill>
              </a:rPr>
              <a:t> all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</a:p>
        </p:txBody>
      </p:sp>
      <p:sp>
        <p:nvSpPr>
          <p:cNvPr id="183" name="Inhaltsplatzhalter 2"/>
          <p:cNvSpPr txBox="1">
            <a:spLocks/>
          </p:cNvSpPr>
          <p:nvPr/>
        </p:nvSpPr>
        <p:spPr bwMode="auto">
          <a:xfrm>
            <a:off x="6054984" y="5403531"/>
            <a:ext cx="280729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arbitrarily</a:t>
            </a:r>
            <a:r>
              <a:rPr lang="de-DE" altLang="de-DE" sz="1600" dirty="0" smtClean="0">
                <a:solidFill>
                  <a:srgbClr val="003366"/>
                </a:solidFill>
              </a:rPr>
              <a:t> quick</a:t>
            </a:r>
          </a:p>
        </p:txBody>
      </p:sp>
      <p:sp>
        <p:nvSpPr>
          <p:cNvPr id="185" name="Inhaltsplatzhalter 2"/>
          <p:cNvSpPr txBox="1">
            <a:spLocks/>
          </p:cNvSpPr>
          <p:nvPr/>
        </p:nvSpPr>
        <p:spPr bwMode="auto">
          <a:xfrm>
            <a:off x="6054984" y="5681835"/>
            <a:ext cx="280729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arbitrarily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inaccurate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86" name="Inhaltsplatzhalter 2"/>
          <p:cNvSpPr txBox="1">
            <a:spLocks/>
          </p:cNvSpPr>
          <p:nvPr/>
        </p:nvSpPr>
        <p:spPr bwMode="auto">
          <a:xfrm>
            <a:off x="6146448" y="6002963"/>
            <a:ext cx="280729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200" dirty="0" smtClean="0">
                <a:solidFill>
                  <a:srgbClr val="003366"/>
                </a:solidFill>
              </a:rPr>
              <a:t>(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depending</a:t>
            </a:r>
            <a:r>
              <a:rPr lang="de-DE" altLang="de-DE" sz="1200" dirty="0" smtClean="0">
                <a:solidFill>
                  <a:srgbClr val="003366"/>
                </a:solidFill>
              </a:rPr>
              <a:t> on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parameter</a:t>
            </a:r>
            <a:r>
              <a:rPr lang="de-DE" altLang="de-DE" sz="1200" dirty="0" smtClean="0">
                <a:solidFill>
                  <a:srgbClr val="003366"/>
                </a:solidFill>
              </a:rPr>
              <a:t> </a:t>
            </a:r>
            <a:r>
              <a:rPr lang="de-DE" altLang="de-DE" sz="1200" dirty="0" err="1" smtClean="0">
                <a:solidFill>
                  <a:srgbClr val="003366"/>
                </a:solidFill>
              </a:rPr>
              <a:t>choice</a:t>
            </a:r>
            <a:r>
              <a:rPr lang="de-DE" altLang="de-DE" sz="1200" dirty="0" smtClean="0">
                <a:solidFill>
                  <a:srgbClr val="003366"/>
                </a:solidFill>
              </a:rPr>
              <a:t>)</a:t>
            </a:r>
          </a:p>
        </p:txBody>
      </p:sp>
      <p:sp>
        <p:nvSpPr>
          <p:cNvPr id="187" name="Inhaltsplatzhalter 2"/>
          <p:cNvSpPr txBox="1">
            <a:spLocks/>
          </p:cNvSpPr>
          <p:nvPr/>
        </p:nvSpPr>
        <p:spPr bwMode="auto">
          <a:xfrm>
            <a:off x="2094544" y="6247040"/>
            <a:ext cx="374441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b="1" dirty="0">
                <a:solidFill>
                  <a:srgbClr val="003366"/>
                </a:solidFill>
              </a:rPr>
              <a:t>2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.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repeat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b="1" dirty="0" smtClean="0">
                <a:solidFill>
                  <a:srgbClr val="003366"/>
                </a:solidFill>
              </a:rPr>
              <a:t>1.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desired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number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times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88" name="Inhaltsplatzhalter 2"/>
          <p:cNvSpPr txBox="1">
            <a:spLocks/>
          </p:cNvSpPr>
          <p:nvPr/>
        </p:nvSpPr>
        <p:spPr bwMode="auto">
          <a:xfrm>
            <a:off x="6045256" y="6353275"/>
            <a:ext cx="2807296" cy="378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combined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with</a:t>
            </a:r>
            <a:r>
              <a:rPr lang="de-DE" altLang="de-DE" sz="1600" dirty="0" smtClean="0">
                <a:solidFill>
                  <a:srgbClr val="003366"/>
                </a:solidFill>
              </a:rPr>
              <a:t> k-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fold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045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Caveats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for</a:t>
            </a:r>
            <a:r>
              <a:rPr lang="de-DE" altLang="de-DE" sz="3200" dirty="0" smtClean="0"/>
              <a:t> non-linear </a:t>
            </a:r>
            <a:r>
              <a:rPr lang="de-DE" altLang="de-DE" sz="3200" dirty="0" err="1" smtClean="0"/>
              <a:t>modelling</a:t>
            </a:r>
            <a:endParaRPr lang="de-DE" altLang="de-DE" sz="3200" dirty="0" smtClean="0"/>
          </a:p>
        </p:txBody>
      </p:sp>
      <p:sp>
        <p:nvSpPr>
          <p:cNvPr id="27" name="Inhaltsplatzhalter 2"/>
          <p:cNvSpPr>
            <a:spLocks noGrp="1"/>
          </p:cNvSpPr>
          <p:nvPr>
            <p:ph idx="1"/>
          </p:nvPr>
        </p:nvSpPr>
        <p:spPr>
          <a:xfrm>
            <a:off x="467544" y="1268760"/>
            <a:ext cx="7848872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Only</a:t>
            </a:r>
            <a:r>
              <a:rPr lang="de-DE" altLang="de-DE" sz="2000" dirty="0" smtClean="0">
                <a:solidFill>
                  <a:srgbClr val="003366"/>
                </a:solidFill>
              </a:rPr>
              <a:t> fit a non-linear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good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reason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do so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1187624" y="1629519"/>
            <a:ext cx="6552728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Clear non-linear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structure</a:t>
            </a:r>
            <a:r>
              <a:rPr lang="de-DE" altLang="de-DE" sz="1600" dirty="0" smtClean="0">
                <a:solidFill>
                  <a:srgbClr val="003366"/>
                </a:solidFill>
              </a:rPr>
              <a:t> 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scatterplot</a:t>
            </a:r>
            <a:r>
              <a:rPr lang="de-DE" altLang="de-DE" sz="1600" dirty="0" smtClean="0">
                <a:solidFill>
                  <a:srgbClr val="003366"/>
                </a:solidFill>
              </a:rPr>
              <a:t>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residuals</a:t>
            </a:r>
            <a:r>
              <a:rPr lang="de-DE" altLang="de-DE" sz="1600" dirty="0" smtClean="0">
                <a:solidFill>
                  <a:srgbClr val="003366"/>
                </a:solidFill>
              </a:rPr>
              <a:t> 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600" dirty="0" smtClean="0">
                <a:solidFill>
                  <a:srgbClr val="003366"/>
                </a:solidFill>
              </a:rPr>
              <a:t> not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noise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1187624" y="1930472"/>
            <a:ext cx="5760640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Theory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predicts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particular</a:t>
            </a:r>
            <a:r>
              <a:rPr lang="de-DE" altLang="de-DE" sz="1600" dirty="0" smtClean="0">
                <a:solidFill>
                  <a:srgbClr val="003366"/>
                </a:solidFill>
              </a:rPr>
              <a:t> (simple) non-linear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structure</a:t>
            </a:r>
            <a:r>
              <a:rPr lang="de-DE" altLang="de-DE" sz="1600" dirty="0" smtClean="0">
                <a:solidFill>
                  <a:srgbClr val="003366"/>
                </a:solidFill>
              </a:rPr>
              <a:t> in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38" name="Inhaltsplatzhalter 2"/>
          <p:cNvSpPr txBox="1">
            <a:spLocks/>
          </p:cNvSpPr>
          <p:nvPr/>
        </p:nvSpPr>
        <p:spPr bwMode="auto">
          <a:xfrm>
            <a:off x="467544" y="2420888"/>
            <a:ext cx="784887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careful</a:t>
            </a:r>
            <a:r>
              <a:rPr lang="de-DE" altLang="de-DE" sz="2000" dirty="0" smtClean="0">
                <a:solidFill>
                  <a:srgbClr val="003366"/>
                </a:solidFill>
              </a:rPr>
              <a:t> not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overfit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1187624" y="2780928"/>
            <a:ext cx="7200800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The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have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considerably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less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degrees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freedom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than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40" name="Inhaltsplatzhalter 2"/>
          <p:cNvSpPr txBox="1">
            <a:spLocks/>
          </p:cNvSpPr>
          <p:nvPr/>
        </p:nvSpPr>
        <p:spPr bwMode="auto">
          <a:xfrm>
            <a:off x="1187624" y="3098144"/>
            <a:ext cx="7704856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Do not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randomly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try</a:t>
            </a:r>
            <a:r>
              <a:rPr lang="de-DE" altLang="de-DE" sz="1600" dirty="0" smtClean="0">
                <a:solidFill>
                  <a:srgbClr val="003366"/>
                </a:solidFill>
              </a:rPr>
              <a:t> out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dozens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until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one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fits</a:t>
            </a:r>
            <a:r>
              <a:rPr lang="de-DE" altLang="de-DE" sz="1600" dirty="0" smtClean="0">
                <a:solidFill>
                  <a:srgbClr val="003366"/>
                </a:solidFill>
              </a:rPr>
              <a:t> –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also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overfitting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467544" y="3645024"/>
            <a:ext cx="820891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make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custom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 smtClean="0">
                <a:solidFill>
                  <a:srgbClr val="003366"/>
                </a:solidFill>
              </a:rPr>
              <a:t>: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make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sure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it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identifiable</a:t>
            </a:r>
            <a:r>
              <a:rPr lang="de-DE" altLang="de-DE" sz="2000" dirty="0" smtClean="0">
                <a:solidFill>
                  <a:srgbClr val="003366"/>
                </a:solidFill>
              </a:rPr>
              <a:t>/non-singular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1187624" y="4005064"/>
            <a:ext cx="7704856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The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parameters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exactly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identifiable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1187624" y="4581128"/>
            <a:ext cx="7704856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redundancies</a:t>
            </a:r>
            <a:r>
              <a:rPr lang="de-DE" altLang="de-DE" sz="1600" dirty="0" smtClean="0">
                <a:solidFill>
                  <a:srgbClr val="003366"/>
                </a:solidFill>
              </a:rPr>
              <a:t>,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eliminate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them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before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fitting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1691680" y="4293096"/>
            <a:ext cx="7200800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(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a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theoretical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property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can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verifed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mathematically</a:t>
            </a:r>
            <a:r>
              <a:rPr lang="de-DE" altLang="de-DE" sz="1600" dirty="0" smtClean="0">
                <a:solidFill>
                  <a:srgbClr val="003366"/>
                </a:solidFill>
              </a:rPr>
              <a:t>)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46" name="Inhaltsplatzhalter 2"/>
          <p:cNvSpPr txBox="1">
            <a:spLocks/>
          </p:cNvSpPr>
          <p:nvPr/>
        </p:nvSpPr>
        <p:spPr bwMode="auto">
          <a:xfrm>
            <a:off x="467544" y="5115087"/>
            <a:ext cx="820891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Evaluate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compare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models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out-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-sample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prediction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error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1187624" y="5464680"/>
            <a:ext cx="7704856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Validate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full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estimated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600" dirty="0" smtClean="0">
                <a:solidFill>
                  <a:srgbClr val="003366"/>
                </a:solidFill>
              </a:rPr>
              <a:t> out-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600" dirty="0" smtClean="0">
                <a:solidFill>
                  <a:srgbClr val="003366"/>
                </a:solidFill>
              </a:rPr>
              <a:t>-sample on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unseen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1187624" y="5762440"/>
            <a:ext cx="7704856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made</a:t>
            </a:r>
            <a:r>
              <a:rPr lang="de-DE" altLang="de-DE" sz="1600" dirty="0" smtClean="0">
                <a:solidFill>
                  <a:srgbClr val="003366"/>
                </a:solidFill>
              </a:rPr>
              <a:t> a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custom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function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class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only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backed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heuristic</a:t>
            </a:r>
            <a:r>
              <a:rPr lang="de-DE" altLang="de-DE" sz="1600" dirty="0" smtClean="0">
                <a:solidFill>
                  <a:srgbClr val="003366"/>
                </a:solidFill>
              </a:rPr>
              <a:t>: </a:t>
            </a:r>
            <a:br>
              <a:rPr lang="de-DE" altLang="de-DE" sz="1600" dirty="0" smtClean="0">
                <a:solidFill>
                  <a:srgbClr val="003366"/>
                </a:solidFill>
              </a:rPr>
            </a:br>
            <a:r>
              <a:rPr lang="de-DE" altLang="de-DE" sz="1600" dirty="0" smtClean="0">
                <a:solidFill>
                  <a:srgbClr val="003366"/>
                </a:solidFill>
              </a:rPr>
              <a:t>	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validate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class</a:t>
            </a:r>
            <a:r>
              <a:rPr lang="de-DE" altLang="de-DE" sz="1600" dirty="0" smtClean="0">
                <a:solidFill>
                  <a:srgbClr val="003366"/>
                </a:solidFill>
              </a:rPr>
              <a:t> on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new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from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similar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scenarios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49" name="Inhaltsplatzhalter 2"/>
          <p:cNvSpPr txBox="1">
            <a:spLocks/>
          </p:cNvSpPr>
          <p:nvPr/>
        </p:nvSpPr>
        <p:spPr bwMode="auto">
          <a:xfrm>
            <a:off x="1187624" y="6309320"/>
            <a:ext cx="7704856" cy="36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Look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overfitting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estimating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generalization</a:t>
            </a:r>
            <a:r>
              <a:rPr lang="de-DE" altLang="de-DE" sz="1600" dirty="0" smtClean="0">
                <a:solidFill>
                  <a:srgbClr val="003366"/>
                </a:solidFill>
              </a:rPr>
              <a:t>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error</a:t>
            </a:r>
            <a:r>
              <a:rPr lang="de-DE" altLang="de-DE" sz="1600" dirty="0" smtClean="0">
                <a:solidFill>
                  <a:srgbClr val="003366"/>
                </a:solidFill>
              </a:rPr>
              <a:t> (MSE on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test</a:t>
            </a:r>
            <a:r>
              <a:rPr lang="de-DE" altLang="de-DE" sz="1600" dirty="0" smtClean="0">
                <a:solidFill>
                  <a:srgbClr val="003366"/>
                </a:solidFill>
              </a:rPr>
              <a:t> sample)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8932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uild="p"/>
      <p:bldP spid="33" grpId="0"/>
      <p:bldP spid="37" grpId="0"/>
      <p:bldP spid="38" grpId="0"/>
      <p:bldP spid="39" grpId="0"/>
      <p:bldP spid="40" grpId="0"/>
      <p:bldP spid="41" grpId="0"/>
      <p:bldP spid="43" grpId="0"/>
      <p:bldP spid="44" grpId="0"/>
      <p:bldP spid="45" grpId="0"/>
      <p:bldP spid="46" grpId="0"/>
      <p:bldP spid="47" grpId="0"/>
      <p:bldP spid="48" grpId="0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420888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smtClean="0"/>
              <a:t>Next </a:t>
            </a:r>
            <a:r>
              <a:rPr lang="de-DE" altLang="de-DE" sz="4800" dirty="0" err="1" smtClean="0"/>
              <a:t>Week</a:t>
            </a:r>
            <a:r>
              <a:rPr lang="de-DE" altLang="de-DE" sz="4800" dirty="0" smtClean="0"/>
              <a:t>:</a:t>
            </a:r>
            <a:br>
              <a:rPr lang="de-DE" altLang="de-DE" sz="4800" dirty="0" smtClean="0"/>
            </a:br>
            <a:r>
              <a:rPr lang="de-DE" altLang="de-DE" sz="4000" dirty="0" smtClean="0"/>
              <a:t>Common Errors in Data Analysis</a:t>
            </a:r>
            <a:endParaRPr lang="de-DE" altLang="de-DE" sz="660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116632" y="4365104"/>
            <a:ext cx="745232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err="1" smtClean="0">
                <a:solidFill>
                  <a:srgbClr val="003366"/>
                </a:solidFill>
              </a:rPr>
              <a:t>Frequent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sources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confusion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misinterpretation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8" name="Inhaltsplatzhalter 2"/>
          <p:cNvSpPr txBox="1">
            <a:spLocks/>
          </p:cNvSpPr>
          <p:nvPr/>
        </p:nvSpPr>
        <p:spPr bwMode="auto">
          <a:xfrm>
            <a:off x="1115616" y="4941168"/>
            <a:ext cx="745232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Comments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400" dirty="0" smtClean="0">
                <a:solidFill>
                  <a:srgbClr val="003366"/>
                </a:solidFill>
              </a:rPr>
              <a:t>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help</a:t>
            </a:r>
            <a:r>
              <a:rPr lang="de-DE" altLang="de-DE" sz="2400" dirty="0" smtClean="0">
                <a:solidFill>
                  <a:srgbClr val="003366"/>
                </a:solidFill>
              </a:rPr>
              <a:t> on *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400" dirty="0" smtClean="0">
                <a:solidFill>
                  <a:srgbClr val="003366"/>
                </a:solidFill>
              </a:rPr>
              <a:t>*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errors</a:t>
            </a:r>
            <a:r>
              <a:rPr lang="de-DE" altLang="de-DE" sz="2400" dirty="0" smtClean="0">
                <a:solidFill>
                  <a:srgbClr val="003366"/>
                </a:solidFill>
              </a:rPr>
              <a:t> in 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dirty="0" smtClean="0">
                <a:solidFill>
                  <a:srgbClr val="003366"/>
                </a:solidFill>
              </a:rPr>
              <a:t> ICA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32637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620688"/>
            <a:ext cx="8489950" cy="792088"/>
          </a:xfrm>
        </p:spPr>
        <p:txBody>
          <a:bodyPr/>
          <a:lstStyle/>
          <a:p>
            <a:pPr algn="ctr" eaLnBrk="1" hangingPunct="1"/>
            <a:r>
              <a:rPr lang="de-DE" altLang="de-DE" sz="4000" dirty="0" err="1" smtClean="0"/>
              <a:t>Week</a:t>
            </a:r>
            <a:r>
              <a:rPr lang="de-DE" altLang="de-DE" sz="4000" dirty="0" smtClean="0"/>
              <a:t> 9 Learning </a:t>
            </a:r>
            <a:r>
              <a:rPr lang="de-DE" altLang="de-DE" sz="4000" dirty="0" err="1" smtClean="0"/>
              <a:t>Objectives</a:t>
            </a:r>
            <a:endParaRPr lang="de-DE" altLang="de-DE" sz="5400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 bwMode="auto">
          <a:xfrm>
            <a:off x="434448" y="1484784"/>
            <a:ext cx="705678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Non-linearity in data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6" name="Inhaltsplatzhalter 2"/>
          <p:cNvSpPr txBox="1">
            <a:spLocks/>
          </p:cNvSpPr>
          <p:nvPr/>
        </p:nvSpPr>
        <p:spPr bwMode="auto">
          <a:xfrm>
            <a:off x="1115616" y="1934938"/>
            <a:ext cx="76328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Understand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what</a:t>
            </a:r>
            <a:r>
              <a:rPr lang="de-DE" sz="2400" kern="0" dirty="0" smtClean="0">
                <a:solidFill>
                  <a:srgbClr val="003366"/>
                </a:solidFill>
              </a:rPr>
              <a:t> non-</a:t>
            </a:r>
            <a:r>
              <a:rPr lang="de-DE" sz="2400" kern="0" dirty="0" err="1" smtClean="0">
                <a:solidFill>
                  <a:srgbClr val="003366"/>
                </a:solidFill>
              </a:rPr>
              <a:t>linearity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is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 bwMode="auto">
          <a:xfrm>
            <a:off x="1115616" y="2366986"/>
            <a:ext cx="698477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Understand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the</a:t>
            </a:r>
            <a:r>
              <a:rPr lang="de-DE" sz="2400" kern="0" dirty="0" smtClean="0">
                <a:solidFill>
                  <a:srgbClr val="003366"/>
                </a:solidFill>
              </a:rPr>
              <a:t> non-linear least </a:t>
            </a:r>
            <a:r>
              <a:rPr lang="de-DE" sz="2400" kern="0" dirty="0" err="1" smtClean="0">
                <a:solidFill>
                  <a:srgbClr val="003366"/>
                </a:solidFill>
              </a:rPr>
              <a:t>squares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model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9" name="Inhaltsplatzhalter 2"/>
          <p:cNvSpPr txBox="1">
            <a:spLocks/>
          </p:cNvSpPr>
          <p:nvPr/>
        </p:nvSpPr>
        <p:spPr bwMode="auto">
          <a:xfrm>
            <a:off x="395536" y="2996952"/>
            <a:ext cx="7776864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How to determine the type of non-linearity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10" name="Inhaltsplatzhalter 2"/>
          <p:cNvSpPr txBox="1">
            <a:spLocks/>
          </p:cNvSpPr>
          <p:nvPr/>
        </p:nvSpPr>
        <p:spPr bwMode="auto">
          <a:xfrm>
            <a:off x="1115616" y="3447409"/>
            <a:ext cx="7632848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Seeing</a:t>
            </a:r>
            <a:r>
              <a:rPr lang="de-DE" sz="2400" kern="0" dirty="0" smtClean="0">
                <a:solidFill>
                  <a:srgbClr val="003366"/>
                </a:solidFill>
              </a:rPr>
              <a:t> non-</a:t>
            </a:r>
            <a:r>
              <a:rPr lang="de-DE" sz="2400" kern="0" dirty="0" err="1" smtClean="0">
                <a:solidFill>
                  <a:srgbClr val="003366"/>
                </a:solidFill>
              </a:rPr>
              <a:t>linearity</a:t>
            </a:r>
            <a:r>
              <a:rPr lang="de-DE" sz="2400" kern="0" dirty="0" smtClean="0">
                <a:solidFill>
                  <a:srgbClr val="003366"/>
                </a:solidFill>
              </a:rPr>
              <a:t> in </a:t>
            </a:r>
            <a:r>
              <a:rPr lang="de-DE" sz="2400" kern="0" dirty="0" err="1" smtClean="0">
                <a:solidFill>
                  <a:srgbClr val="003366"/>
                </a:solidFill>
              </a:rPr>
              <a:t>scatterplots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residual </a:t>
            </a:r>
            <a:r>
              <a:rPr lang="de-DE" sz="2400" kern="0" dirty="0" err="1" smtClean="0">
                <a:solidFill>
                  <a:srgbClr val="003366"/>
                </a:solidFill>
              </a:rPr>
              <a:t>plots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1115616" y="3834305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Finding</a:t>
            </a:r>
            <a:r>
              <a:rPr lang="de-DE" sz="2400" kern="0" dirty="0" smtClean="0">
                <a:solidFill>
                  <a:srgbClr val="003366"/>
                </a:solidFill>
              </a:rPr>
              <a:t> proper variable </a:t>
            </a:r>
            <a:r>
              <a:rPr lang="de-DE" sz="2400" kern="0" dirty="0" err="1" smtClean="0">
                <a:solidFill>
                  <a:srgbClr val="003366"/>
                </a:solidFill>
              </a:rPr>
              <a:t>transforms</a:t>
            </a:r>
            <a:r>
              <a:rPr lang="de-DE" sz="2400" kern="0" dirty="0" smtClean="0">
                <a:solidFill>
                  <a:srgbClr val="003366"/>
                </a:solidFill>
              </a:rPr>
              <a:t> in R/SAS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1115616" y="4247528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Distinguishing</a:t>
            </a:r>
            <a:r>
              <a:rPr lang="de-DE" sz="2400" kern="0" dirty="0" smtClean="0">
                <a:solidFill>
                  <a:srgbClr val="003366"/>
                </a:solidFill>
              </a:rPr>
              <a:t> non-</a:t>
            </a:r>
            <a:r>
              <a:rPr lang="de-DE" sz="2400" kern="0" dirty="0" err="1" smtClean="0">
                <a:solidFill>
                  <a:srgbClr val="003366"/>
                </a:solidFill>
              </a:rPr>
              <a:t>linearity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from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noise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18" name="Inhaltsplatzhalter 2"/>
          <p:cNvSpPr txBox="1">
            <a:spLocks/>
          </p:cNvSpPr>
          <p:nvPr/>
        </p:nvSpPr>
        <p:spPr bwMode="auto">
          <a:xfrm>
            <a:off x="395536" y="4869160"/>
            <a:ext cx="820891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en-GB" altLang="de-DE" dirty="0" smtClean="0"/>
              <a:t>Non-linear fitting in R and SAS</a:t>
            </a:r>
            <a:endParaRPr lang="de-DE" altLang="de-DE" dirty="0" smtClean="0">
              <a:solidFill>
                <a:srgbClr val="003366"/>
              </a:solidFill>
            </a:endParaRPr>
          </a:p>
        </p:txBody>
      </p:sp>
      <p:sp>
        <p:nvSpPr>
          <p:cNvPr id="20" name="Inhaltsplatzhalter 2"/>
          <p:cNvSpPr txBox="1">
            <a:spLocks/>
          </p:cNvSpPr>
          <p:nvPr/>
        </p:nvSpPr>
        <p:spPr bwMode="auto">
          <a:xfrm>
            <a:off x="1115616" y="5785808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Defining</a:t>
            </a:r>
            <a:r>
              <a:rPr lang="de-DE" sz="2400" kern="0" dirty="0" smtClean="0">
                <a:solidFill>
                  <a:srgbClr val="003366"/>
                </a:solidFill>
              </a:rPr>
              <a:t> non-linear </a:t>
            </a:r>
            <a:r>
              <a:rPr lang="de-DE" sz="2400" kern="0" dirty="0" err="1" smtClean="0">
                <a:solidFill>
                  <a:srgbClr val="003366"/>
                </a:solidFill>
              </a:rPr>
              <a:t>models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and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fitting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them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1115616" y="5353760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smtClean="0">
                <a:solidFill>
                  <a:srgbClr val="003366"/>
                </a:solidFill>
              </a:rPr>
              <a:t>Making non-linear </a:t>
            </a:r>
            <a:r>
              <a:rPr lang="de-DE" sz="2400" kern="0" dirty="0" err="1" smtClean="0">
                <a:solidFill>
                  <a:srgbClr val="003366"/>
                </a:solidFill>
              </a:rPr>
              <a:t>transforms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for</a:t>
            </a:r>
            <a:r>
              <a:rPr lang="de-DE" sz="2400" kern="0" dirty="0" smtClean="0">
                <a:solidFill>
                  <a:srgbClr val="003366"/>
                </a:solidFill>
              </a:rPr>
              <a:t> GLM</a:t>
            </a:r>
          </a:p>
        </p:txBody>
      </p:sp>
      <p:sp>
        <p:nvSpPr>
          <p:cNvPr id="16" name="Inhaltsplatzhalter 2"/>
          <p:cNvSpPr txBox="1">
            <a:spLocks/>
          </p:cNvSpPr>
          <p:nvPr/>
        </p:nvSpPr>
        <p:spPr bwMode="auto">
          <a:xfrm>
            <a:off x="1125344" y="6237312"/>
            <a:ext cx="770485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e-DE" sz="2400" kern="0" dirty="0" err="1" smtClean="0">
                <a:solidFill>
                  <a:srgbClr val="003366"/>
                </a:solidFill>
              </a:rPr>
              <a:t>How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to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select</a:t>
            </a:r>
            <a:r>
              <a:rPr lang="de-DE" sz="2400" kern="0" dirty="0">
                <a:solidFill>
                  <a:srgbClr val="003366"/>
                </a:solidFill>
              </a:rPr>
              <a:t> a</a:t>
            </a:r>
            <a:r>
              <a:rPr lang="de-DE" sz="2400" kern="0" dirty="0" smtClean="0">
                <a:solidFill>
                  <a:srgbClr val="003366"/>
                </a:solidFill>
              </a:rPr>
              <a:t> „</a:t>
            </a:r>
            <a:r>
              <a:rPr lang="de-DE" sz="2400" kern="0" dirty="0" err="1" smtClean="0">
                <a:solidFill>
                  <a:srgbClr val="003366"/>
                </a:solidFill>
              </a:rPr>
              <a:t>good</a:t>
            </a:r>
            <a:r>
              <a:rPr lang="de-DE" sz="2400" kern="0" dirty="0" smtClean="0">
                <a:solidFill>
                  <a:srgbClr val="003366"/>
                </a:solidFill>
              </a:rPr>
              <a:t>“ </a:t>
            </a:r>
            <a:r>
              <a:rPr lang="de-DE" sz="2400" kern="0" dirty="0" err="1" smtClean="0">
                <a:solidFill>
                  <a:srgbClr val="003366"/>
                </a:solidFill>
              </a:rPr>
              <a:t>model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amongst</a:t>
            </a:r>
            <a:r>
              <a:rPr lang="de-DE" sz="2400" kern="0" dirty="0" smtClean="0">
                <a:solidFill>
                  <a:srgbClr val="003366"/>
                </a:solidFill>
              </a:rPr>
              <a:t> </a:t>
            </a:r>
            <a:r>
              <a:rPr lang="de-DE" sz="2400" kern="0" dirty="0" err="1" smtClean="0">
                <a:solidFill>
                  <a:srgbClr val="003366"/>
                </a:solidFill>
              </a:rPr>
              <a:t>several</a:t>
            </a:r>
            <a:endParaRPr lang="de-DE" sz="2400" kern="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061750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/>
        </p:nvSpPr>
        <p:spPr>
          <a:xfrm>
            <a:off x="0" y="0"/>
            <a:ext cx="9144000" cy="8367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81022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AutoShape 2"/>
          <p:cNvSpPr>
            <a:spLocks noGrp="1" noChangeArrowheads="1"/>
          </p:cNvSpPr>
          <p:nvPr>
            <p:ph type="title"/>
          </p:nvPr>
        </p:nvSpPr>
        <p:spPr>
          <a:xfrm>
            <a:off x="323528" y="2852936"/>
            <a:ext cx="8489950" cy="864096"/>
          </a:xfrm>
        </p:spPr>
        <p:txBody>
          <a:bodyPr/>
          <a:lstStyle/>
          <a:p>
            <a:pPr algn="ctr" eaLnBrk="1" hangingPunct="1"/>
            <a:r>
              <a:rPr lang="de-DE" altLang="de-DE" sz="4800" dirty="0" smtClean="0"/>
              <a:t>Non-Linear </a:t>
            </a:r>
            <a:r>
              <a:rPr lang="de-DE" altLang="de-DE" sz="4800" dirty="0" err="1" smtClean="0"/>
              <a:t>Modelling</a:t>
            </a:r>
            <a:endParaRPr lang="de-DE" altLang="de-DE" sz="6600" dirty="0" smtClean="0"/>
          </a:p>
        </p:txBody>
      </p:sp>
    </p:spTree>
    <p:extLst>
      <p:ext uri="{BB962C8B-B14F-4D97-AF65-F5344CB8AC3E}">
        <p14:creationId xmlns:p14="http://schemas.microsoft.com/office/powerpoint/2010/main" val="350870459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What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is</a:t>
            </a:r>
            <a:r>
              <a:rPr lang="de-DE" altLang="de-DE" sz="3600" dirty="0" smtClean="0"/>
              <a:t> Non-Linear Regression?</a:t>
            </a:r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251520" y="4573413"/>
            <a:ext cx="8892480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Estimation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2000" dirty="0" smtClean="0">
                <a:solidFill>
                  <a:srgbClr val="003366"/>
                </a:solidFill>
              </a:rPr>
              <a:t> non-linear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dependence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between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continuous</a:t>
            </a:r>
            <a:r>
              <a:rPr lang="de-DE" altLang="de-DE" sz="2000" dirty="0" smtClean="0">
                <a:solidFill>
                  <a:srgbClr val="003366"/>
                </a:solidFill>
              </a:rPr>
              <a:t> variables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cxnSp>
        <p:nvCxnSpPr>
          <p:cNvPr id="5" name="Gerade Verbindung mit Pfeil 4"/>
          <p:cNvCxnSpPr/>
          <p:nvPr/>
        </p:nvCxnSpPr>
        <p:spPr>
          <a:xfrm flipV="1">
            <a:off x="1835696" y="1485454"/>
            <a:ext cx="0" cy="295232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1835696" y="4437781"/>
            <a:ext cx="525658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9592" y="5157861"/>
            <a:ext cx="741258" cy="2867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0658" y="5175967"/>
            <a:ext cx="3922565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23909" y="5432326"/>
            <a:ext cx="3616061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1" name="Inhaltsplatzhalter 2"/>
          <p:cNvSpPr txBox="1">
            <a:spLocks/>
          </p:cNvSpPr>
          <p:nvPr/>
        </p:nvSpPr>
        <p:spPr bwMode="auto">
          <a:xfrm>
            <a:off x="6876256" y="5085853"/>
            <a:ext cx="136815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 </a:t>
            </a:r>
            <a:r>
              <a:rPr lang="de-DE" altLang="de-DE" sz="1600" dirty="0" err="1" smtClean="0">
                <a:solidFill>
                  <a:srgbClr val="003366"/>
                </a:solidFill>
              </a:rPr>
              <a:t>weight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sp>
        <p:nvSpPr>
          <p:cNvPr id="22" name="Inhaltsplatzhalter 2"/>
          <p:cNvSpPr txBox="1">
            <a:spLocks/>
          </p:cNvSpPr>
          <p:nvPr/>
        </p:nvSpPr>
        <p:spPr bwMode="auto">
          <a:xfrm>
            <a:off x="6876256" y="5373166"/>
            <a:ext cx="136815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600" dirty="0" smtClean="0">
                <a:solidFill>
                  <a:srgbClr val="003366"/>
                </a:solidFill>
              </a:rPr>
              <a:t>e.g. pulse</a:t>
            </a:r>
            <a:endParaRPr lang="de-DE" altLang="de-DE" sz="1200" dirty="0" smtClean="0">
              <a:solidFill>
                <a:srgbClr val="003366"/>
              </a:solidFill>
            </a:endParaRPr>
          </a:p>
        </p:txBody>
      </p:sp>
      <p:pic>
        <p:nvPicPr>
          <p:cNvPr id="18" name="Grafik 17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7584" y="5805933"/>
            <a:ext cx="979897" cy="2869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7" name="Grafik 26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5109" y="5864374"/>
            <a:ext cx="2774851" cy="2296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9" name="Grafik 18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48064" y="5844160"/>
            <a:ext cx="1167614" cy="2491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Grafik 43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28261" y="6223697"/>
            <a:ext cx="1780471" cy="2492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64288" y="4509790"/>
            <a:ext cx="124921" cy="11513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66567" y="1485454"/>
            <a:ext cx="125113" cy="1631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Freihandform 2"/>
          <p:cNvSpPr/>
          <p:nvPr/>
        </p:nvSpPr>
        <p:spPr>
          <a:xfrm>
            <a:off x="1605064" y="1607633"/>
            <a:ext cx="5379396" cy="2344366"/>
          </a:xfrm>
          <a:custGeom>
            <a:avLst/>
            <a:gdLst>
              <a:gd name="connsiteX0" fmla="*/ 0 w 5379396"/>
              <a:gd name="connsiteY0" fmla="*/ 2344366 h 2344366"/>
              <a:gd name="connsiteX1" fmla="*/ 1371600 w 5379396"/>
              <a:gd name="connsiteY1" fmla="*/ 389106 h 2344366"/>
              <a:gd name="connsiteX2" fmla="*/ 3200400 w 5379396"/>
              <a:gd name="connsiteY2" fmla="*/ 2081719 h 2344366"/>
              <a:gd name="connsiteX3" fmla="*/ 5379396 w 5379396"/>
              <a:gd name="connsiteY3" fmla="*/ 0 h 2344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79396" h="2344366">
                <a:moveTo>
                  <a:pt x="0" y="2344366"/>
                </a:moveTo>
                <a:cubicBezTo>
                  <a:pt x="419100" y="1388623"/>
                  <a:pt x="838200" y="432880"/>
                  <a:pt x="1371600" y="389106"/>
                </a:cubicBezTo>
                <a:cubicBezTo>
                  <a:pt x="1905000" y="345332"/>
                  <a:pt x="2532434" y="2146570"/>
                  <a:pt x="3200400" y="2081719"/>
                </a:cubicBezTo>
                <a:cubicBezTo>
                  <a:pt x="3868366" y="2016868"/>
                  <a:pt x="4623881" y="1008434"/>
                  <a:pt x="5379396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0" name="Grafik 19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59829" y="6237312"/>
            <a:ext cx="3924339" cy="2492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45" name="Gruppieren 44"/>
          <p:cNvGrpSpPr/>
          <p:nvPr/>
        </p:nvGrpSpPr>
        <p:grpSpPr>
          <a:xfrm>
            <a:off x="2023906" y="1788004"/>
            <a:ext cx="4682045" cy="2001036"/>
            <a:chOff x="2023906" y="1788004"/>
            <a:chExt cx="4682045" cy="2001036"/>
          </a:xfrm>
        </p:grpSpPr>
        <p:sp>
          <p:nvSpPr>
            <p:cNvPr id="2" name="Ellipse 1"/>
            <p:cNvSpPr/>
            <p:nvPr/>
          </p:nvSpPr>
          <p:spPr>
            <a:xfrm>
              <a:off x="3293761" y="242088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743986" y="1844824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Ellipse 24"/>
            <p:cNvSpPr/>
            <p:nvPr/>
          </p:nvSpPr>
          <p:spPr>
            <a:xfrm>
              <a:off x="5606401" y="350100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Ellipse 25"/>
            <p:cNvSpPr/>
            <p:nvPr/>
          </p:nvSpPr>
          <p:spPr>
            <a:xfrm>
              <a:off x="4166241" y="3383951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Ellipse 27"/>
            <p:cNvSpPr/>
            <p:nvPr/>
          </p:nvSpPr>
          <p:spPr>
            <a:xfrm>
              <a:off x="5220072" y="3284984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Ellipse 28"/>
            <p:cNvSpPr/>
            <p:nvPr/>
          </p:nvSpPr>
          <p:spPr>
            <a:xfrm>
              <a:off x="6084168" y="2807217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Ellipse 29"/>
            <p:cNvSpPr/>
            <p:nvPr/>
          </p:nvSpPr>
          <p:spPr>
            <a:xfrm>
              <a:off x="3806201" y="227754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Ellipse 30"/>
            <p:cNvSpPr/>
            <p:nvPr/>
          </p:nvSpPr>
          <p:spPr>
            <a:xfrm>
              <a:off x="4644008" y="3391151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2" name="Ellipse 31"/>
            <p:cNvSpPr/>
            <p:nvPr/>
          </p:nvSpPr>
          <p:spPr>
            <a:xfrm>
              <a:off x="2114110" y="2491363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Ellipse 33"/>
            <p:cNvSpPr/>
            <p:nvPr/>
          </p:nvSpPr>
          <p:spPr>
            <a:xfrm>
              <a:off x="3825306" y="2969051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Ellipse 34"/>
            <p:cNvSpPr/>
            <p:nvPr/>
          </p:nvSpPr>
          <p:spPr>
            <a:xfrm>
              <a:off x="2023906" y="3356992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Ellipse 35"/>
            <p:cNvSpPr/>
            <p:nvPr/>
          </p:nvSpPr>
          <p:spPr>
            <a:xfrm>
              <a:off x="5534393" y="2780928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Ellipse 36"/>
            <p:cNvSpPr/>
            <p:nvPr/>
          </p:nvSpPr>
          <p:spPr>
            <a:xfrm>
              <a:off x="6660232" y="1788004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Ellipse 38"/>
            <p:cNvSpPr/>
            <p:nvPr/>
          </p:nvSpPr>
          <p:spPr>
            <a:xfrm>
              <a:off x="4788024" y="3743321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0" name="Ellipse 39"/>
            <p:cNvSpPr/>
            <p:nvPr/>
          </p:nvSpPr>
          <p:spPr>
            <a:xfrm>
              <a:off x="6470497" y="2132856"/>
              <a:ext cx="45719" cy="45719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42" name="Grafik 41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42730" y="5877272"/>
            <a:ext cx="2295921" cy="249107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68651135"/>
      </p:ext>
    </p:extLst>
  </p:cSld>
  <p:clrMapOvr>
    <a:masterClrMapping/>
  </p:clrMapOvr>
  <p:transition spd="slow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21" grpId="0"/>
      <p:bldP spid="22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9" name="Gerade Verbindung 38"/>
          <p:cNvCxnSpPr/>
          <p:nvPr/>
        </p:nvCxnSpPr>
        <p:spPr>
          <a:xfrm flipV="1">
            <a:off x="6620136" y="1975697"/>
            <a:ext cx="1" cy="157159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29" idx="4"/>
          </p:cNvCxnSpPr>
          <p:nvPr/>
        </p:nvCxnSpPr>
        <p:spPr>
          <a:xfrm flipV="1">
            <a:off x="8365565" y="1441960"/>
            <a:ext cx="0" cy="127716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smtClean="0"/>
              <a:t>Non-linear Least-</a:t>
            </a:r>
            <a:r>
              <a:rPr lang="de-DE" altLang="de-DE" sz="3600" dirty="0" err="1" smtClean="0"/>
              <a:t>Squares</a:t>
            </a:r>
            <a:r>
              <a:rPr lang="de-DE" altLang="de-DE" sz="3600" dirty="0" smtClean="0"/>
              <a:t> Regression</a:t>
            </a:r>
          </a:p>
        </p:txBody>
      </p:sp>
      <p:cxnSp>
        <p:nvCxnSpPr>
          <p:cNvPr id="5" name="Gerade Verbindung mit Pfeil 4"/>
          <p:cNvCxnSpPr/>
          <p:nvPr/>
        </p:nvCxnSpPr>
        <p:spPr>
          <a:xfrm flipH="1" flipV="1">
            <a:off x="5976156" y="1412776"/>
            <a:ext cx="2699" cy="208823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/>
          <p:cNvCxnSpPr/>
          <p:nvPr/>
        </p:nvCxnSpPr>
        <p:spPr>
          <a:xfrm>
            <a:off x="5976156" y="3501008"/>
            <a:ext cx="262829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Grafik 15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1484784"/>
            <a:ext cx="741258" cy="28675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24" name="Grafik 23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10618" y="1502890"/>
            <a:ext cx="3922565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7" name="Grafik 16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63869" y="1759249"/>
            <a:ext cx="3616061" cy="229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8" name="Grafik 17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544" y="2060848"/>
            <a:ext cx="979897" cy="2869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Grafik 2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9552" y="3096123"/>
            <a:ext cx="1133202" cy="19920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598" y="3573016"/>
            <a:ext cx="4553514" cy="238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1" name="Grafik 30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75483" y="4789349"/>
            <a:ext cx="2704432" cy="23859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Ellipse 25"/>
          <p:cNvSpPr/>
          <p:nvPr/>
        </p:nvSpPr>
        <p:spPr>
          <a:xfrm>
            <a:off x="7118569" y="2530006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Grafik 3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874983" y="3068960"/>
            <a:ext cx="1688905" cy="25863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51569" y="3933056"/>
            <a:ext cx="3496495" cy="71527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3" name="Grafik 12" descr="TP_tmp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1560" y="5301208"/>
            <a:ext cx="4343238" cy="229618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7" name="Ellipse 26"/>
          <p:cNvSpPr/>
          <p:nvPr/>
        </p:nvSpPr>
        <p:spPr>
          <a:xfrm>
            <a:off x="6228184" y="2708920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Ellipse 27"/>
          <p:cNvSpPr/>
          <p:nvPr/>
        </p:nvSpPr>
        <p:spPr>
          <a:xfrm>
            <a:off x="7406601" y="208713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Ellipse 28"/>
          <p:cNvSpPr/>
          <p:nvPr/>
        </p:nvSpPr>
        <p:spPr>
          <a:xfrm>
            <a:off x="8342705" y="1523957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Gerade Verbindung 33"/>
          <p:cNvCxnSpPr/>
          <p:nvPr/>
        </p:nvCxnSpPr>
        <p:spPr>
          <a:xfrm flipV="1">
            <a:off x="7428489" y="2137231"/>
            <a:ext cx="1" cy="314321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34"/>
          <p:cNvCxnSpPr/>
          <p:nvPr/>
        </p:nvCxnSpPr>
        <p:spPr>
          <a:xfrm flipV="1">
            <a:off x="7132374" y="2358608"/>
            <a:ext cx="0" cy="16508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36"/>
          <p:cNvCxnSpPr/>
          <p:nvPr/>
        </p:nvCxnSpPr>
        <p:spPr>
          <a:xfrm flipV="1">
            <a:off x="6251042" y="2786584"/>
            <a:ext cx="1" cy="40063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6588224" y="1943992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5" name="Gerade Verbindung 44"/>
          <p:cNvCxnSpPr/>
          <p:nvPr/>
        </p:nvCxnSpPr>
        <p:spPr>
          <a:xfrm flipV="1">
            <a:off x="4526280" y="3096119"/>
            <a:ext cx="360041" cy="31432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Ellipse 46"/>
          <p:cNvSpPr/>
          <p:nvPr/>
        </p:nvSpPr>
        <p:spPr>
          <a:xfrm>
            <a:off x="4886321" y="3068960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6" name="Grafik 45" descr="TP_tmp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16466" y="6358681"/>
            <a:ext cx="5625660" cy="19173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2" name="Grafik 41" descr="TP_tmp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07519" y="3573016"/>
            <a:ext cx="124921" cy="115135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3" name="Grafik 42" descr="TP_tmp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743031" y="1339003"/>
            <a:ext cx="125113" cy="16316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4" name="Grafik 43" descr="TP_tmp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36960" y="2081062"/>
            <a:ext cx="2774851" cy="22961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8" name="Grafik 47" descr="TP_tmp"/>
          <p:cNvPicPr>
            <a:picLocks noChangeAspect="1"/>
          </p:cNvPicPr>
          <p:nvPr>
            <p:custDataLst>
              <p:tags r:id="rId15"/>
            </p:custDataLst>
          </p:nvPr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79915" y="2060848"/>
            <a:ext cx="1167614" cy="249136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9" name="Grafik 48" descr="TP_tmp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0" y="2454000"/>
            <a:ext cx="3924339" cy="24921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95566" y="5594047"/>
            <a:ext cx="3913301" cy="71519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5" name="Freihandform 14"/>
          <p:cNvSpPr/>
          <p:nvPr/>
        </p:nvSpPr>
        <p:spPr>
          <a:xfrm>
            <a:off x="6060332" y="1332689"/>
            <a:ext cx="2363821" cy="1916349"/>
          </a:xfrm>
          <a:custGeom>
            <a:avLst/>
            <a:gdLst>
              <a:gd name="connsiteX0" fmla="*/ 0 w 2363821"/>
              <a:gd name="connsiteY0" fmla="*/ 1916349 h 1916349"/>
              <a:gd name="connsiteX1" fmla="*/ 739302 w 2363821"/>
              <a:gd name="connsiteY1" fmla="*/ 671209 h 1916349"/>
              <a:gd name="connsiteX2" fmla="*/ 1313234 w 2363821"/>
              <a:gd name="connsiteY2" fmla="*/ 1138137 h 1916349"/>
              <a:gd name="connsiteX3" fmla="*/ 2363821 w 2363821"/>
              <a:gd name="connsiteY3" fmla="*/ 0 h 1916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3821" h="1916349">
                <a:moveTo>
                  <a:pt x="0" y="1916349"/>
                </a:moveTo>
                <a:cubicBezTo>
                  <a:pt x="260215" y="1358630"/>
                  <a:pt x="520430" y="800911"/>
                  <a:pt x="739302" y="671209"/>
                </a:cubicBezTo>
                <a:cubicBezTo>
                  <a:pt x="958174" y="541507"/>
                  <a:pt x="1042481" y="1250005"/>
                  <a:pt x="1313234" y="1138137"/>
                </a:cubicBezTo>
                <a:cubicBezTo>
                  <a:pt x="1583987" y="1026269"/>
                  <a:pt x="2363821" y="0"/>
                  <a:pt x="2363821" y="0"/>
                </a:cubicBezTo>
              </a:path>
            </a:pathLst>
          </a:cu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Ellipse 50"/>
          <p:cNvSpPr/>
          <p:nvPr/>
        </p:nvSpPr>
        <p:spPr>
          <a:xfrm>
            <a:off x="7956376" y="2088230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2" name="Gerade Verbindung 51"/>
          <p:cNvCxnSpPr/>
          <p:nvPr/>
        </p:nvCxnSpPr>
        <p:spPr>
          <a:xfrm flipV="1">
            <a:off x="7970181" y="1916832"/>
            <a:ext cx="0" cy="165082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52"/>
          <p:cNvCxnSpPr/>
          <p:nvPr/>
        </p:nvCxnSpPr>
        <p:spPr>
          <a:xfrm flipV="1">
            <a:off x="8086585" y="1598225"/>
            <a:ext cx="1" cy="157159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Ellipse 53"/>
          <p:cNvSpPr/>
          <p:nvPr/>
        </p:nvSpPr>
        <p:spPr>
          <a:xfrm>
            <a:off x="8054673" y="1566520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Gerade Verbindung 54"/>
          <p:cNvCxnSpPr>
            <a:stCxn id="56" idx="4"/>
          </p:cNvCxnSpPr>
          <p:nvPr/>
        </p:nvCxnSpPr>
        <p:spPr>
          <a:xfrm flipV="1">
            <a:off x="6421349" y="2571476"/>
            <a:ext cx="0" cy="127716"/>
          </a:xfrm>
          <a:prstGeom prst="line">
            <a:avLst/>
          </a:prstGeom>
          <a:ln w="952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lipse 55"/>
          <p:cNvSpPr/>
          <p:nvPr/>
        </p:nvSpPr>
        <p:spPr>
          <a:xfrm>
            <a:off x="6398489" y="2653473"/>
            <a:ext cx="45719" cy="45719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8725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How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to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recognize</a:t>
            </a:r>
            <a:r>
              <a:rPr lang="de-DE" altLang="de-DE" sz="3600" dirty="0" smtClean="0"/>
              <a:t> non-</a:t>
            </a:r>
            <a:r>
              <a:rPr lang="de-DE" altLang="de-DE" sz="3600" dirty="0" err="1" smtClean="0"/>
              <a:t>linearity</a:t>
            </a:r>
            <a:endParaRPr lang="de-DE" altLang="de-DE" sz="3600" dirty="0" smtClean="0"/>
          </a:p>
        </p:txBody>
      </p:sp>
      <p:sp>
        <p:nvSpPr>
          <p:cNvPr id="50" name="Inhaltsplatzhalter 2"/>
          <p:cNvSpPr>
            <a:spLocks noGrp="1"/>
          </p:cNvSpPr>
          <p:nvPr>
            <p:ph idx="1"/>
          </p:nvPr>
        </p:nvSpPr>
        <p:spPr>
          <a:xfrm>
            <a:off x="251520" y="1268760"/>
            <a:ext cx="7848872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1. </a:t>
            </a:r>
            <a:r>
              <a:rPr lang="de-DE" altLang="de-DE" sz="2000" dirty="0" err="1">
                <a:solidFill>
                  <a:srgbClr val="003366"/>
                </a:solidFill>
              </a:rPr>
              <a:t>f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rom</a:t>
            </a:r>
            <a:r>
              <a:rPr lang="de-DE" altLang="de-DE" sz="2000" dirty="0" smtClean="0">
                <a:solidFill>
                  <a:srgbClr val="003366"/>
                </a:solidFill>
              </a:rPr>
              <a:t> initial 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explorative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analyses</a:t>
            </a:r>
            <a:r>
              <a:rPr lang="de-DE" altLang="de-DE" sz="2000" dirty="0" smtClean="0">
                <a:solidFill>
                  <a:srgbClr val="003366"/>
                </a:solidFill>
              </a:rPr>
              <a:t>, e.g.,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histogram</a:t>
            </a:r>
            <a:r>
              <a:rPr lang="de-DE" altLang="de-DE" sz="2000" dirty="0" smtClean="0">
                <a:solidFill>
                  <a:srgbClr val="003366"/>
                </a:solidFill>
              </a:rPr>
              <a:t>,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scatterplot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49770"/>
            <a:ext cx="3877047" cy="3408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1043608" y="5157192"/>
            <a:ext cx="2675681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smtClean="0">
                <a:solidFill>
                  <a:srgbClr val="003366"/>
                </a:solidFill>
              </a:rPr>
              <a:t>non-linear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behaviour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6639" y="1749769"/>
            <a:ext cx="3777356" cy="34081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8" name="Inhaltsplatzhalter 2"/>
          <p:cNvSpPr txBox="1">
            <a:spLocks/>
          </p:cNvSpPr>
          <p:nvPr/>
        </p:nvSpPr>
        <p:spPr bwMode="auto">
          <a:xfrm>
            <a:off x="5796136" y="5157911"/>
            <a:ext cx="208823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000" dirty="0" smtClean="0">
                <a:solidFill>
                  <a:srgbClr val="003366"/>
                </a:solidFill>
              </a:rPr>
              <a:t> just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noise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59" name="Inhaltsplatzhalter 2"/>
          <p:cNvSpPr txBox="1">
            <a:spLocks/>
          </p:cNvSpPr>
          <p:nvPr/>
        </p:nvSpPr>
        <p:spPr bwMode="auto">
          <a:xfrm>
            <a:off x="312143" y="5805264"/>
            <a:ext cx="7212185" cy="43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b="1" dirty="0" err="1" smtClean="0">
                <a:solidFill>
                  <a:srgbClr val="003366"/>
                </a:solidFill>
              </a:rPr>
              <a:t>Careful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: do not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mistake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noise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non-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linearity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!</a:t>
            </a:r>
            <a:endParaRPr lang="de-DE" altLang="de-DE" sz="1600" b="1" dirty="0" smtClean="0">
              <a:solidFill>
                <a:srgbClr val="003366"/>
              </a:solidFill>
            </a:endParaRPr>
          </a:p>
        </p:txBody>
      </p:sp>
      <p:sp>
        <p:nvSpPr>
          <p:cNvPr id="60" name="Inhaltsplatzhalter 2"/>
          <p:cNvSpPr txBox="1">
            <a:spLocks/>
          </p:cNvSpPr>
          <p:nvPr/>
        </p:nvSpPr>
        <p:spPr bwMode="auto">
          <a:xfrm>
            <a:off x="899593" y="6165304"/>
            <a:ext cx="7704856" cy="432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There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should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2000" dirty="0" smtClean="0">
                <a:solidFill>
                  <a:srgbClr val="003366"/>
                </a:solidFill>
              </a:rPr>
              <a:t> strong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evidence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choosing</a:t>
            </a:r>
            <a:r>
              <a:rPr lang="de-DE" altLang="de-DE" sz="2000" dirty="0" smtClean="0">
                <a:solidFill>
                  <a:srgbClr val="003366"/>
                </a:solidFill>
              </a:rPr>
              <a:t> a non-linear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 smtClean="0">
                <a:solidFill>
                  <a:srgbClr val="003366"/>
                </a:solidFill>
              </a:rPr>
              <a:t>.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08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/>
      <p:bldP spid="57" grpId="0"/>
      <p:bldP spid="58" grpId="0"/>
      <p:bldP spid="59" grpId="0"/>
      <p:bldP spid="6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476672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600" dirty="0" err="1" smtClean="0"/>
              <a:t>How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to</a:t>
            </a:r>
            <a:r>
              <a:rPr lang="de-DE" altLang="de-DE" sz="3600" dirty="0" smtClean="0"/>
              <a:t> </a:t>
            </a:r>
            <a:r>
              <a:rPr lang="de-DE" altLang="de-DE" sz="3600" dirty="0" err="1" smtClean="0"/>
              <a:t>recognize</a:t>
            </a:r>
            <a:r>
              <a:rPr lang="de-DE" altLang="de-DE" sz="3600" dirty="0" smtClean="0"/>
              <a:t> non-</a:t>
            </a:r>
            <a:r>
              <a:rPr lang="de-DE" altLang="de-DE" sz="3600" dirty="0" err="1" smtClean="0"/>
              <a:t>linearity</a:t>
            </a:r>
            <a:endParaRPr lang="de-DE" altLang="de-DE" sz="3600" dirty="0" smtClean="0"/>
          </a:p>
        </p:txBody>
      </p:sp>
      <p:sp>
        <p:nvSpPr>
          <p:cNvPr id="50" name="Inhaltsplatzhalter 2"/>
          <p:cNvSpPr>
            <a:spLocks noGrp="1"/>
          </p:cNvSpPr>
          <p:nvPr>
            <p:ph idx="1"/>
          </p:nvPr>
        </p:nvSpPr>
        <p:spPr>
          <a:xfrm>
            <a:off x="251519" y="1196752"/>
            <a:ext cx="8260819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000" dirty="0">
                <a:solidFill>
                  <a:srgbClr val="003366"/>
                </a:solidFill>
              </a:rPr>
              <a:t>2</a:t>
            </a:r>
            <a:r>
              <a:rPr lang="de-DE" altLang="de-DE" sz="2000" dirty="0" smtClean="0">
                <a:solidFill>
                  <a:srgbClr val="003366"/>
                </a:solidFill>
              </a:rPr>
              <a:t>. in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diagnostic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plots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2000" dirty="0" smtClean="0">
                <a:solidFill>
                  <a:srgbClr val="003366"/>
                </a:solidFill>
              </a:rPr>
              <a:t> a simpler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 smtClean="0">
                <a:solidFill>
                  <a:srgbClr val="003366"/>
                </a:solidFill>
              </a:rPr>
              <a:t>, e.g.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residual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plot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755576" y="4365104"/>
            <a:ext cx="820891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Consider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fitting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residuals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adding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this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as</a:t>
            </a:r>
            <a:r>
              <a:rPr lang="de-DE" altLang="de-DE" sz="2000" dirty="0" smtClean="0">
                <a:solidFill>
                  <a:srgbClr val="003366"/>
                </a:solidFill>
              </a:rPr>
              <a:t> non-linear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term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58" name="Inhaltsplatzhalter 2"/>
          <p:cNvSpPr txBox="1">
            <a:spLocks/>
          </p:cNvSpPr>
          <p:nvPr/>
        </p:nvSpPr>
        <p:spPr bwMode="auto">
          <a:xfrm>
            <a:off x="2411760" y="4725144"/>
            <a:ext cx="6264696" cy="43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Caution</a:t>
            </a:r>
            <a:r>
              <a:rPr lang="de-DE" altLang="de-DE" sz="1800" dirty="0" smtClean="0">
                <a:solidFill>
                  <a:srgbClr val="003366"/>
                </a:solidFill>
              </a:rPr>
              <a:t>: do not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mistake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noise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800" dirty="0" smtClean="0">
                <a:solidFill>
                  <a:srgbClr val="003366"/>
                </a:solidFill>
              </a:rPr>
              <a:t> non-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linearity</a:t>
            </a:r>
            <a:r>
              <a:rPr lang="de-DE" altLang="de-DE" sz="1800" dirty="0" smtClean="0">
                <a:solidFill>
                  <a:srgbClr val="003366"/>
                </a:solidFill>
              </a:rPr>
              <a:t>.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01527"/>
            <a:ext cx="8044795" cy="2558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Inhaltsplatzhalter 2"/>
          <p:cNvSpPr txBox="1">
            <a:spLocks/>
          </p:cNvSpPr>
          <p:nvPr/>
        </p:nvSpPr>
        <p:spPr bwMode="auto">
          <a:xfrm>
            <a:off x="251520" y="5445224"/>
            <a:ext cx="727280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>
                <a:solidFill>
                  <a:srgbClr val="003366"/>
                </a:solidFill>
              </a:rPr>
              <a:t>3</a:t>
            </a:r>
            <a:r>
              <a:rPr lang="de-DE" altLang="de-DE" sz="2000" dirty="0" smtClean="0">
                <a:solidFill>
                  <a:srgbClr val="003366"/>
                </a:solidFill>
              </a:rPr>
              <a:t>. </a:t>
            </a:r>
            <a:r>
              <a:rPr lang="de-DE" altLang="de-DE" sz="2000" dirty="0" err="1">
                <a:solidFill>
                  <a:srgbClr val="003366"/>
                </a:solidFill>
              </a:rPr>
              <a:t>i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f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knowledge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on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000" b="1" dirty="0" smtClean="0">
                <a:solidFill>
                  <a:srgbClr val="003366"/>
                </a:solidFill>
              </a:rPr>
              <a:t> </a:t>
            </a:r>
            <a:r>
              <a:rPr lang="de-DE" altLang="de-DE" sz="2000" b="1" dirty="0" err="1" smtClean="0">
                <a:solidFill>
                  <a:srgbClr val="003366"/>
                </a:solidFill>
              </a:rPr>
              <a:t>data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suggests</a:t>
            </a:r>
            <a:r>
              <a:rPr lang="de-DE" altLang="de-DE" sz="2000" dirty="0" smtClean="0">
                <a:solidFill>
                  <a:srgbClr val="003366"/>
                </a:solidFill>
              </a:rPr>
              <a:t> a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particular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relation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2" name="Inhaltsplatzhalter 2"/>
          <p:cNvSpPr txBox="1">
            <a:spLocks/>
          </p:cNvSpPr>
          <p:nvPr/>
        </p:nvSpPr>
        <p:spPr bwMode="auto">
          <a:xfrm>
            <a:off x="1196008" y="5876553"/>
            <a:ext cx="143177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Examples</a:t>
            </a:r>
            <a:r>
              <a:rPr lang="de-DE" altLang="de-DE" sz="2000" dirty="0" smtClean="0">
                <a:solidFill>
                  <a:srgbClr val="003366"/>
                </a:solidFill>
              </a:rPr>
              <a:t>: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3" name="Inhaltsplatzhalter 2"/>
          <p:cNvSpPr txBox="1">
            <a:spLocks/>
          </p:cNvSpPr>
          <p:nvPr/>
        </p:nvSpPr>
        <p:spPr bwMode="auto">
          <a:xfrm>
            <a:off x="2636168" y="5877272"/>
            <a:ext cx="1935832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logistic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growth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4" name="Inhaltsplatzhalter 2"/>
          <p:cNvSpPr txBox="1">
            <a:spLocks/>
          </p:cNvSpPr>
          <p:nvPr/>
        </p:nvSpPr>
        <p:spPr bwMode="auto">
          <a:xfrm>
            <a:off x="2195736" y="6308601"/>
            <a:ext cx="619268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formulae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predicted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chemical</a:t>
            </a:r>
            <a:r>
              <a:rPr lang="de-DE" altLang="de-DE" sz="2000" dirty="0" smtClean="0">
                <a:solidFill>
                  <a:srgbClr val="003366"/>
                </a:solidFill>
              </a:rPr>
              <a:t>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physical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theory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  <p:sp>
        <p:nvSpPr>
          <p:cNvPr id="15" name="Inhaltsplatzhalter 2"/>
          <p:cNvSpPr txBox="1">
            <a:spLocks/>
          </p:cNvSpPr>
          <p:nvPr/>
        </p:nvSpPr>
        <p:spPr bwMode="auto">
          <a:xfrm>
            <a:off x="5148064" y="5877272"/>
            <a:ext cx="3672408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supply</a:t>
            </a:r>
            <a:r>
              <a:rPr lang="de-DE" altLang="de-DE" sz="2000" dirty="0" smtClean="0">
                <a:solidFill>
                  <a:srgbClr val="003366"/>
                </a:solidFill>
              </a:rPr>
              <a:t>/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demand</a:t>
            </a:r>
            <a:endParaRPr lang="de-DE" altLang="de-DE" sz="16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8849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12" grpId="0"/>
      <p:bldP spid="13" grpId="0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AutoShape 2"/>
          <p:cNvSpPr>
            <a:spLocks noGrp="1" noChangeArrowheads="1"/>
          </p:cNvSpPr>
          <p:nvPr>
            <p:ph type="title"/>
          </p:nvPr>
        </p:nvSpPr>
        <p:spPr>
          <a:xfrm>
            <a:off x="330200" y="476672"/>
            <a:ext cx="8489950" cy="576263"/>
          </a:xfrm>
        </p:spPr>
        <p:txBody>
          <a:bodyPr/>
          <a:lstStyle/>
          <a:p>
            <a:pPr eaLnBrk="1" hangingPunct="1"/>
            <a:r>
              <a:rPr lang="de-DE" altLang="de-DE" sz="3200" dirty="0" err="1" smtClean="0"/>
              <a:t>How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to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recognize</a:t>
            </a:r>
            <a:r>
              <a:rPr lang="de-DE" altLang="de-DE" sz="3200" dirty="0" smtClean="0"/>
              <a:t> </a:t>
            </a:r>
            <a:r>
              <a:rPr lang="de-DE" altLang="de-DE" sz="3200" dirty="0" err="1" smtClean="0"/>
              <a:t>the</a:t>
            </a:r>
            <a:r>
              <a:rPr lang="de-DE" altLang="de-DE" sz="3200" dirty="0" smtClean="0"/>
              <a:t> type </a:t>
            </a:r>
            <a:r>
              <a:rPr lang="de-DE" altLang="de-DE" sz="3200" dirty="0" err="1" smtClean="0"/>
              <a:t>of</a:t>
            </a:r>
            <a:r>
              <a:rPr lang="de-DE" altLang="de-DE" sz="3200" dirty="0" smtClean="0"/>
              <a:t> non-</a:t>
            </a:r>
            <a:r>
              <a:rPr lang="de-DE" altLang="de-DE" sz="3200" dirty="0" err="1" smtClean="0"/>
              <a:t>linearity</a:t>
            </a:r>
            <a:endParaRPr lang="de-DE" altLang="de-DE" sz="4400" dirty="0" smtClean="0"/>
          </a:p>
        </p:txBody>
      </p:sp>
      <p:pic>
        <p:nvPicPr>
          <p:cNvPr id="10" name="Grafik 9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15906" y="1804626"/>
            <a:ext cx="3464406" cy="27013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6" name="Inhaltsplatzhalter 2"/>
          <p:cNvSpPr>
            <a:spLocks noGrp="1"/>
          </p:cNvSpPr>
          <p:nvPr>
            <p:ph idx="1"/>
          </p:nvPr>
        </p:nvSpPr>
        <p:spPr>
          <a:xfrm>
            <a:off x="516184" y="1717829"/>
            <a:ext cx="3263728" cy="504775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de-DE" altLang="de-DE" sz="2400" dirty="0" err="1">
                <a:solidFill>
                  <a:srgbClr val="003366"/>
                </a:solidFill>
              </a:rPr>
              <a:t>l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inearizable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8" name="Inhaltsplatzhalter 2"/>
          <p:cNvSpPr txBox="1">
            <a:spLocks/>
          </p:cNvSpPr>
          <p:nvPr/>
        </p:nvSpPr>
        <p:spPr bwMode="auto">
          <a:xfrm>
            <a:off x="539552" y="3003526"/>
            <a:ext cx="194421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native GLM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29" name="Inhaltsplatzhalter 2"/>
          <p:cNvSpPr txBox="1">
            <a:spLocks/>
          </p:cNvSpPr>
          <p:nvPr/>
        </p:nvSpPr>
        <p:spPr bwMode="auto">
          <a:xfrm>
            <a:off x="539552" y="3955893"/>
            <a:ext cx="1944216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GLM-</a:t>
            </a:r>
            <a:r>
              <a:rPr lang="de-DE" altLang="de-DE" sz="2400" dirty="0" err="1" smtClean="0">
                <a:solidFill>
                  <a:srgbClr val="003366"/>
                </a:solidFill>
              </a:rPr>
              <a:t>izable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0" name="Inhaltsplatzhalter 2"/>
          <p:cNvSpPr txBox="1">
            <a:spLocks/>
          </p:cNvSpPr>
          <p:nvPr/>
        </p:nvSpPr>
        <p:spPr bwMode="auto">
          <a:xfrm>
            <a:off x="539552" y="5161292"/>
            <a:ext cx="1800200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dirty="0" smtClean="0">
                <a:solidFill>
                  <a:srgbClr val="003366"/>
                </a:solidFill>
              </a:rPr>
              <a:t>non-linear</a:t>
            </a:r>
            <a:endParaRPr lang="de-DE" altLang="de-DE" sz="1800" dirty="0" smtClean="0">
              <a:solidFill>
                <a:srgbClr val="003366"/>
              </a:solidFill>
            </a:endParaRPr>
          </a:p>
        </p:txBody>
      </p:sp>
      <p:sp>
        <p:nvSpPr>
          <p:cNvPr id="31" name="Inhaltsplatzhalter 2"/>
          <p:cNvSpPr txBox="1">
            <a:spLocks/>
          </p:cNvSpPr>
          <p:nvPr/>
        </p:nvSpPr>
        <p:spPr bwMode="auto">
          <a:xfrm>
            <a:off x="691952" y="5569784"/>
            <a:ext cx="2511896" cy="4120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none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above</a:t>
            </a:r>
            <a:endParaRPr lang="de-DE" altLang="de-DE" sz="1400" dirty="0" smtClean="0">
              <a:solidFill>
                <a:srgbClr val="003366"/>
              </a:solidFill>
            </a:endParaRPr>
          </a:p>
        </p:txBody>
      </p:sp>
      <p:sp>
        <p:nvSpPr>
          <p:cNvPr id="32" name="Inhaltsplatzhalter 2"/>
          <p:cNvSpPr txBox="1">
            <a:spLocks/>
          </p:cNvSpPr>
          <p:nvPr/>
        </p:nvSpPr>
        <p:spPr bwMode="auto">
          <a:xfrm>
            <a:off x="668583" y="1085832"/>
            <a:ext cx="6076989" cy="50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2400" i="1" dirty="0" err="1">
                <a:solidFill>
                  <a:srgbClr val="003366"/>
                </a:solidFill>
              </a:rPr>
              <a:t>i</a:t>
            </a:r>
            <a:r>
              <a:rPr lang="de-DE" altLang="de-DE" sz="2400" i="1" dirty="0" err="1" smtClean="0">
                <a:solidFill>
                  <a:srgbClr val="003366"/>
                </a:solidFill>
              </a:rPr>
              <a:t>nvestigate</a:t>
            </a:r>
            <a:r>
              <a:rPr lang="de-DE" altLang="de-DE" sz="2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i="1" dirty="0" err="1" smtClean="0">
                <a:solidFill>
                  <a:srgbClr val="003366"/>
                </a:solidFill>
              </a:rPr>
              <a:t>whether</a:t>
            </a:r>
            <a:r>
              <a:rPr lang="de-DE" altLang="de-DE" sz="2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2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i="1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24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2400" i="1" dirty="0" smtClean="0">
                <a:solidFill>
                  <a:srgbClr val="003366"/>
                </a:solidFill>
              </a:rPr>
              <a:t>…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33" name="Inhaltsplatzhalter 2"/>
          <p:cNvSpPr txBox="1">
            <a:spLocks/>
          </p:cNvSpPr>
          <p:nvPr/>
        </p:nvSpPr>
        <p:spPr bwMode="auto">
          <a:xfrm>
            <a:off x="4283968" y="2064229"/>
            <a:ext cx="4032448" cy="28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i="1" dirty="0" smtClean="0">
                <a:solidFill>
                  <a:srgbClr val="003366"/>
                </a:solidFill>
              </a:rPr>
              <a:t>after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transforming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variables,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linear </a:t>
            </a:r>
            <a:endParaRPr lang="de-DE" altLang="de-DE" sz="1100" i="1" dirty="0" smtClean="0">
              <a:solidFill>
                <a:srgbClr val="003366"/>
              </a:solidFill>
            </a:endParaRPr>
          </a:p>
        </p:txBody>
      </p:sp>
      <p:sp>
        <p:nvSpPr>
          <p:cNvPr id="34" name="Inhaltsplatzhalter 2"/>
          <p:cNvSpPr txBox="1">
            <a:spLocks/>
          </p:cNvSpPr>
          <p:nvPr/>
        </p:nvSpPr>
        <p:spPr bwMode="auto">
          <a:xfrm>
            <a:off x="4283968" y="2280972"/>
            <a:ext cx="4032448" cy="28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find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transormation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400" dirty="0" smtClean="0">
                <a:solidFill>
                  <a:srgbClr val="003366"/>
                </a:solidFill>
              </a:rPr>
              <a:t> do linear OLS</a:t>
            </a:r>
            <a:endParaRPr lang="de-DE" altLang="de-DE" sz="1100" dirty="0" smtClean="0">
              <a:solidFill>
                <a:srgbClr val="003366"/>
              </a:solidFill>
            </a:endParaRPr>
          </a:p>
        </p:txBody>
      </p:sp>
      <p:pic>
        <p:nvPicPr>
          <p:cNvPr id="16" name="Grafik 1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5194" y="3094154"/>
            <a:ext cx="2385578" cy="270041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7" name="Inhaltsplatzhalter 2"/>
          <p:cNvSpPr txBox="1">
            <a:spLocks/>
          </p:cNvSpPr>
          <p:nvPr/>
        </p:nvSpPr>
        <p:spPr bwMode="auto">
          <a:xfrm>
            <a:off x="4283968" y="3327277"/>
            <a:ext cx="4392488" cy="28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a GLM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for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an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appropriate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link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function</a:t>
            </a:r>
            <a:endParaRPr lang="de-DE" altLang="de-DE" sz="1100" i="1" dirty="0" smtClean="0">
              <a:solidFill>
                <a:srgbClr val="003366"/>
              </a:solidFill>
            </a:endParaRPr>
          </a:p>
        </p:txBody>
      </p:sp>
      <p:sp>
        <p:nvSpPr>
          <p:cNvPr id="39" name="Inhaltsplatzhalter 2"/>
          <p:cNvSpPr txBox="1">
            <a:spLocks/>
          </p:cNvSpPr>
          <p:nvPr/>
        </p:nvSpPr>
        <p:spPr bwMode="auto">
          <a:xfrm>
            <a:off x="4283968" y="3543301"/>
            <a:ext cx="4392488" cy="28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find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dirty="0" smtClean="0">
                <a:solidFill>
                  <a:srgbClr val="003366"/>
                </a:solidFill>
              </a:rPr>
              <a:t> link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400" dirty="0" smtClean="0">
                <a:solidFill>
                  <a:srgbClr val="003366"/>
                </a:solidFill>
              </a:rPr>
              <a:t> fit a GLM</a:t>
            </a:r>
            <a:endParaRPr lang="de-DE" altLang="de-DE" sz="1100" dirty="0" smtClean="0">
              <a:solidFill>
                <a:srgbClr val="003366"/>
              </a:solidFill>
            </a:endParaRPr>
          </a:p>
        </p:txBody>
      </p:sp>
      <p:pic>
        <p:nvPicPr>
          <p:cNvPr id="15" name="Grafik 14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4055530"/>
            <a:ext cx="3775173" cy="27009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4" name="Grafik 13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74304" y="1484784"/>
            <a:ext cx="2402152" cy="16757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8" name="Inhaltsplatzhalter 2"/>
          <p:cNvSpPr txBox="1">
            <a:spLocks/>
          </p:cNvSpPr>
          <p:nvPr/>
        </p:nvSpPr>
        <p:spPr bwMode="auto">
          <a:xfrm>
            <a:off x="4355976" y="4305486"/>
            <a:ext cx="2592288" cy="28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i="1" dirty="0" smtClean="0">
                <a:solidFill>
                  <a:srgbClr val="003366"/>
                </a:solidFill>
              </a:rPr>
              <a:t>a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combination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of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i="1" dirty="0" smtClean="0">
                <a:solidFill>
                  <a:srgbClr val="003366"/>
                </a:solidFill>
              </a:rPr>
              <a:t> </a:t>
            </a:r>
            <a:r>
              <a:rPr lang="de-DE" altLang="de-DE" sz="1400" i="1" dirty="0" err="1" smtClean="0">
                <a:solidFill>
                  <a:srgbClr val="003366"/>
                </a:solidFill>
              </a:rPr>
              <a:t>above</a:t>
            </a:r>
            <a:endParaRPr lang="de-DE" altLang="de-DE" sz="1100" i="1" dirty="0" smtClean="0">
              <a:solidFill>
                <a:srgbClr val="003366"/>
              </a:solidFill>
            </a:endParaRPr>
          </a:p>
        </p:txBody>
      </p:sp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4355976" y="4531238"/>
            <a:ext cx="4392488" cy="28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careful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that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dirty="0" smtClean="0">
                <a:solidFill>
                  <a:srgbClr val="003366"/>
                </a:solidFill>
              </a:rPr>
              <a:t> not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too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complicated</a:t>
            </a:r>
            <a:endParaRPr lang="de-DE" altLang="de-DE" sz="1100" dirty="0" smtClean="0">
              <a:solidFill>
                <a:srgbClr val="003366"/>
              </a:solidFill>
            </a:endParaRPr>
          </a:p>
        </p:txBody>
      </p:sp>
      <p:pic>
        <p:nvPicPr>
          <p:cNvPr id="17" name="Grafik 16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3928" y="5260271"/>
            <a:ext cx="2572516" cy="27007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2" name="Inhaltsplatzhalter 2"/>
          <p:cNvSpPr txBox="1">
            <a:spLocks/>
          </p:cNvSpPr>
          <p:nvPr/>
        </p:nvSpPr>
        <p:spPr bwMode="auto">
          <a:xfrm>
            <a:off x="4355976" y="5517232"/>
            <a:ext cx="4320480" cy="28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no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reparameterization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makes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400" dirty="0" smtClean="0">
                <a:solidFill>
                  <a:srgbClr val="003366"/>
                </a:solidFill>
              </a:rPr>
              <a:t> a GLM</a:t>
            </a:r>
            <a:endParaRPr lang="de-DE" altLang="de-DE" sz="1100" dirty="0" smtClean="0">
              <a:solidFill>
                <a:srgbClr val="003366"/>
              </a:solidFill>
            </a:endParaRPr>
          </a:p>
        </p:txBody>
      </p:sp>
      <p:sp>
        <p:nvSpPr>
          <p:cNvPr id="55" name="Inhaltsplatzhalter 2"/>
          <p:cNvSpPr txBox="1">
            <a:spLocks/>
          </p:cNvSpPr>
          <p:nvPr/>
        </p:nvSpPr>
        <p:spPr bwMode="auto">
          <a:xfrm>
            <a:off x="4355976" y="4747981"/>
            <a:ext cx="4392488" cy="28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find link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transformations</a:t>
            </a:r>
            <a:r>
              <a:rPr lang="de-DE" altLang="de-DE" sz="1400" dirty="0" smtClean="0">
                <a:solidFill>
                  <a:srgbClr val="003366"/>
                </a:solidFill>
              </a:rPr>
              <a:t>, fit a GLM</a:t>
            </a:r>
            <a:endParaRPr lang="de-DE" altLang="de-DE" sz="1100" dirty="0" smtClean="0">
              <a:solidFill>
                <a:srgbClr val="003366"/>
              </a:solidFill>
            </a:endParaRPr>
          </a:p>
        </p:txBody>
      </p:sp>
      <p:sp>
        <p:nvSpPr>
          <p:cNvPr id="56" name="Inhaltsplatzhalter 2"/>
          <p:cNvSpPr txBox="1">
            <a:spLocks/>
          </p:cNvSpPr>
          <p:nvPr/>
        </p:nvSpPr>
        <p:spPr bwMode="auto">
          <a:xfrm>
            <a:off x="4283968" y="2515733"/>
            <a:ext cx="4464496" cy="28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sometimes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transforming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target</a:t>
            </a:r>
            <a:r>
              <a:rPr lang="de-DE" altLang="de-DE" sz="1400" dirty="0" smtClean="0">
                <a:solidFill>
                  <a:srgbClr val="003366"/>
                </a:solidFill>
              </a:rPr>
              <a:t> variable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better</a:t>
            </a:r>
            <a:r>
              <a:rPr lang="de-DE" altLang="de-DE" sz="1400" dirty="0" smtClean="0">
                <a:solidFill>
                  <a:srgbClr val="003366"/>
                </a:solidFill>
              </a:rPr>
              <a:t> 		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than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fitting</a:t>
            </a:r>
            <a:r>
              <a:rPr lang="de-DE" altLang="de-DE" sz="1400" dirty="0" smtClean="0">
                <a:solidFill>
                  <a:srgbClr val="003366"/>
                </a:solidFill>
              </a:rPr>
              <a:t> a GLM 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below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endParaRPr lang="de-DE" altLang="de-DE" sz="1100" dirty="0" smtClean="0">
              <a:solidFill>
                <a:srgbClr val="003366"/>
              </a:solidFill>
            </a:endParaRPr>
          </a:p>
        </p:txBody>
      </p:sp>
      <p:sp>
        <p:nvSpPr>
          <p:cNvPr id="57" name="Inhaltsplatzhalter 2"/>
          <p:cNvSpPr txBox="1">
            <a:spLocks/>
          </p:cNvSpPr>
          <p:nvPr/>
        </p:nvSpPr>
        <p:spPr bwMode="auto">
          <a:xfrm>
            <a:off x="4355976" y="5744422"/>
            <a:ext cx="4320480" cy="28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specific</a:t>
            </a:r>
            <a:r>
              <a:rPr lang="de-DE" altLang="de-DE" sz="1400" dirty="0" smtClean="0">
                <a:solidFill>
                  <a:srgbClr val="003366"/>
                </a:solidFill>
              </a:rPr>
              <a:t> non-linear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methods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required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here</a:t>
            </a:r>
            <a:endParaRPr lang="de-DE" altLang="de-DE" sz="1100" dirty="0" smtClean="0">
              <a:solidFill>
                <a:srgbClr val="003366"/>
              </a:solidFill>
            </a:endParaRPr>
          </a:p>
        </p:txBody>
      </p:sp>
      <p:sp>
        <p:nvSpPr>
          <p:cNvPr id="58" name="Inhaltsplatzhalter 2"/>
          <p:cNvSpPr txBox="1">
            <a:spLocks/>
          </p:cNvSpPr>
          <p:nvPr/>
        </p:nvSpPr>
        <p:spPr bwMode="auto">
          <a:xfrm>
            <a:off x="4572000" y="5960446"/>
            <a:ext cx="4320480" cy="28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smtClean="0">
                <a:solidFill>
                  <a:srgbClr val="003366"/>
                </a:solidFill>
              </a:rPr>
              <a:t>e.g.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parametric</a:t>
            </a:r>
            <a:r>
              <a:rPr lang="de-DE" altLang="de-DE" sz="1400" dirty="0" smtClean="0">
                <a:solidFill>
                  <a:srgbClr val="003366"/>
                </a:solidFill>
              </a:rPr>
              <a:t> RSS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minimization</a:t>
            </a:r>
            <a:r>
              <a:rPr lang="de-DE" altLang="de-DE" sz="1400" dirty="0" smtClean="0">
                <a:solidFill>
                  <a:srgbClr val="003366"/>
                </a:solidFill>
              </a:rPr>
              <a:t> 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discussed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today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endParaRPr lang="de-DE" altLang="de-DE" sz="1100" dirty="0" smtClean="0">
              <a:solidFill>
                <a:srgbClr val="003366"/>
              </a:solidFill>
            </a:endParaRPr>
          </a:p>
        </p:txBody>
      </p:sp>
      <p:sp>
        <p:nvSpPr>
          <p:cNvPr id="60" name="Inhaltsplatzhalter 2"/>
          <p:cNvSpPr txBox="1">
            <a:spLocks/>
          </p:cNvSpPr>
          <p:nvPr/>
        </p:nvSpPr>
        <p:spPr bwMode="auto">
          <a:xfrm>
            <a:off x="4932040" y="6430499"/>
            <a:ext cx="4320480" cy="28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kernel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ridge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regression</a:t>
            </a:r>
            <a:r>
              <a:rPr lang="de-DE" altLang="de-DE" sz="1400" dirty="0" smtClean="0">
                <a:solidFill>
                  <a:srgbClr val="003366"/>
                </a:solidFill>
              </a:rPr>
              <a:t> (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machine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learning</a:t>
            </a:r>
            <a:r>
              <a:rPr lang="de-DE" altLang="de-DE" sz="1400" dirty="0" smtClean="0">
                <a:solidFill>
                  <a:srgbClr val="003366"/>
                </a:solidFill>
              </a:rPr>
              <a:t>)</a:t>
            </a:r>
            <a:endParaRPr lang="de-DE" altLang="de-DE" sz="1100" dirty="0" smtClean="0">
              <a:solidFill>
                <a:srgbClr val="003366"/>
              </a:solidFill>
            </a:endParaRPr>
          </a:p>
        </p:txBody>
      </p:sp>
      <p:sp>
        <p:nvSpPr>
          <p:cNvPr id="63" name="Inhaltsplatzhalter 2"/>
          <p:cNvSpPr txBox="1">
            <a:spLocks/>
          </p:cNvSpPr>
          <p:nvPr/>
        </p:nvSpPr>
        <p:spPr bwMode="auto">
          <a:xfrm>
            <a:off x="4932040" y="6182098"/>
            <a:ext cx="4320480" cy="288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FontTx/>
              <a:buNone/>
            </a:pPr>
            <a:r>
              <a:rPr lang="de-DE" altLang="de-DE" sz="1400" dirty="0" err="1" smtClean="0">
                <a:solidFill>
                  <a:srgbClr val="003366"/>
                </a:solidFill>
              </a:rPr>
              <a:t>Bayesian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or</a:t>
            </a:r>
            <a:r>
              <a:rPr lang="de-DE" altLang="de-DE" sz="1400" dirty="0" smtClean="0">
                <a:solidFill>
                  <a:srgbClr val="003366"/>
                </a:solidFill>
              </a:rPr>
              <a:t> non-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parametric</a:t>
            </a:r>
            <a:r>
              <a:rPr lang="de-DE" altLang="de-DE" sz="1400" dirty="0" smtClean="0">
                <a:solidFill>
                  <a:srgbClr val="003366"/>
                </a:solidFill>
              </a:rPr>
              <a:t> </a:t>
            </a:r>
            <a:r>
              <a:rPr lang="de-DE" altLang="de-DE" sz="1400" dirty="0" err="1" smtClean="0">
                <a:solidFill>
                  <a:srgbClr val="003366"/>
                </a:solidFill>
              </a:rPr>
              <a:t>prediction</a:t>
            </a:r>
            <a:endParaRPr lang="de-DE" altLang="de-DE" sz="1100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791353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8" grpId="0"/>
      <p:bldP spid="29" grpId="0"/>
      <p:bldP spid="30" grpId="0"/>
      <p:bldP spid="31" grpId="0"/>
      <p:bldP spid="33" grpId="0"/>
      <p:bldP spid="34" grpId="0"/>
      <p:bldP spid="37" grpId="0"/>
      <p:bldP spid="39" grpId="0"/>
      <p:bldP spid="48" grpId="0"/>
      <p:bldP spid="50" grpId="0"/>
      <p:bldP spid="52" grpId="0"/>
      <p:bldP spid="55" grpId="0"/>
      <p:bldP spid="56" grpId="0"/>
      <p:bldP spid="57" grpId="0"/>
      <p:bldP spid="58" grpId="0"/>
      <p:bldP spid="60" grpId="0"/>
      <p:bldP spid="6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el 1"/>
          <p:cNvSpPr>
            <a:spLocks noGrp="1"/>
          </p:cNvSpPr>
          <p:nvPr>
            <p:ph type="title"/>
          </p:nvPr>
        </p:nvSpPr>
        <p:spPr>
          <a:xfrm>
            <a:off x="323850" y="548680"/>
            <a:ext cx="8489950" cy="720750"/>
          </a:xfrm>
        </p:spPr>
        <p:txBody>
          <a:bodyPr/>
          <a:lstStyle/>
          <a:p>
            <a:pPr eaLnBrk="1" hangingPunct="1"/>
            <a:r>
              <a:rPr lang="de-DE" altLang="de-DE" sz="3200" dirty="0" smtClean="0"/>
              <a:t>Variable </a:t>
            </a:r>
            <a:r>
              <a:rPr lang="de-DE" altLang="de-DE" sz="3200" dirty="0" err="1" smtClean="0"/>
              <a:t>transformations</a:t>
            </a:r>
            <a:endParaRPr lang="de-DE" altLang="de-DE" sz="3200" dirty="0" smtClean="0"/>
          </a:p>
        </p:txBody>
      </p:sp>
      <p:sp>
        <p:nvSpPr>
          <p:cNvPr id="53" name="Inhaltsplatzhalter 2"/>
          <p:cNvSpPr txBox="1">
            <a:spLocks/>
          </p:cNvSpPr>
          <p:nvPr/>
        </p:nvSpPr>
        <p:spPr bwMode="auto">
          <a:xfrm>
            <a:off x="683568" y="1196752"/>
            <a:ext cx="7416824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20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linearize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your</a:t>
            </a:r>
            <a:r>
              <a:rPr lang="de-DE" altLang="de-DE" sz="2000" dirty="0" smtClean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2000" dirty="0">
                <a:solidFill>
                  <a:srgbClr val="003366"/>
                </a:solidFill>
              </a:rPr>
              <a:t>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by</a:t>
            </a:r>
            <a:r>
              <a:rPr lang="de-DE" altLang="de-DE" sz="2000" dirty="0" smtClean="0">
                <a:solidFill>
                  <a:srgbClr val="003366"/>
                </a:solidFill>
              </a:rPr>
              <a:t> single-variable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transforms</a:t>
            </a:r>
            <a:r>
              <a:rPr lang="de-DE" altLang="de-DE" sz="2000" dirty="0" smtClean="0">
                <a:solidFill>
                  <a:srgbClr val="003366"/>
                </a:solidFill>
              </a:rPr>
              <a:t> such </a:t>
            </a:r>
            <a:r>
              <a:rPr lang="de-DE" altLang="de-DE" sz="2000" dirty="0" err="1" smtClean="0">
                <a:solidFill>
                  <a:srgbClr val="003366"/>
                </a:solidFill>
              </a:rPr>
              <a:t>as</a:t>
            </a:r>
            <a:endParaRPr lang="de-DE" altLang="de-DE" sz="2000" i="1" dirty="0" smtClean="0">
              <a:solidFill>
                <a:srgbClr val="003366"/>
              </a:solidFill>
            </a:endParaRPr>
          </a:p>
        </p:txBody>
      </p:sp>
      <p:pic>
        <p:nvPicPr>
          <p:cNvPr id="5" name="Grafik 4" descr="TP_tmp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43367" y="1700810"/>
            <a:ext cx="655596" cy="25866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Grafik 5" descr="TP_tm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229832" y="1700808"/>
            <a:ext cx="595998" cy="258662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4" name="Grafik 3" descr="TP_tmp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26370" y="1700808"/>
            <a:ext cx="357598" cy="2586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Grafik 6" descr="TP_tmp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54150" y="1700808"/>
            <a:ext cx="318262" cy="238399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8" name="Grafik 7" descr="TP_tmp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83576" y="1700808"/>
            <a:ext cx="258986" cy="17902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9" name="Grafik 8" descr="TP_tmp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46399" y="1700808"/>
            <a:ext cx="696873" cy="25938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1" name="Inhaltsplatzhalter 2"/>
          <p:cNvSpPr txBox="1">
            <a:spLocks/>
          </p:cNvSpPr>
          <p:nvPr/>
        </p:nvSpPr>
        <p:spPr bwMode="auto">
          <a:xfrm>
            <a:off x="683568" y="2204864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Caution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: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only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apply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transformations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when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know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what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doing</a:t>
            </a:r>
            <a:r>
              <a:rPr lang="de-DE" altLang="de-DE" sz="1800" dirty="0" smtClean="0">
                <a:solidFill>
                  <a:srgbClr val="003366"/>
                </a:solidFill>
              </a:rPr>
              <a:t>!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3" name="Inhaltsplatzhalter 2"/>
          <p:cNvSpPr txBox="1">
            <a:spLocks/>
          </p:cNvSpPr>
          <p:nvPr/>
        </p:nvSpPr>
        <p:spPr bwMode="auto">
          <a:xfrm>
            <a:off x="1187624" y="2924944"/>
            <a:ext cx="6558867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do 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not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randomly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apply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transformations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until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get</a:t>
            </a:r>
            <a:r>
              <a:rPr lang="de-DE" altLang="de-DE" sz="1800" dirty="0" smtClean="0">
                <a:solidFill>
                  <a:srgbClr val="003366"/>
                </a:solidFill>
              </a:rPr>
              <a:t> an ok fit!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4" name="Inhaltsplatzhalter 2"/>
          <p:cNvSpPr txBox="1">
            <a:spLocks/>
          </p:cNvSpPr>
          <p:nvPr/>
        </p:nvSpPr>
        <p:spPr bwMode="auto">
          <a:xfrm>
            <a:off x="1187624" y="2564904"/>
            <a:ext cx="69847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do 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not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apply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transformations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without</a:t>
            </a:r>
            <a:r>
              <a:rPr lang="de-DE" altLang="de-DE" sz="1800" dirty="0" smtClean="0">
                <a:solidFill>
                  <a:srgbClr val="003366"/>
                </a:solidFill>
              </a:rPr>
              <a:t> 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prior</a:t>
            </a:r>
            <a:r>
              <a:rPr lang="de-DE" altLang="de-DE" sz="1800" dirty="0" smtClean="0">
                <a:solidFill>
                  <a:srgbClr val="003366"/>
                </a:solidFill>
              </a:rPr>
              <a:t> explorative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analysis</a:t>
            </a:r>
            <a:r>
              <a:rPr lang="de-DE" altLang="de-DE" sz="1800" dirty="0" smtClean="0">
                <a:solidFill>
                  <a:srgbClr val="003366"/>
                </a:solidFill>
              </a:rPr>
              <a:t>!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5" name="Inhaltsplatzhalter 2"/>
          <p:cNvSpPr txBox="1">
            <a:spLocks/>
          </p:cNvSpPr>
          <p:nvPr/>
        </p:nvSpPr>
        <p:spPr bwMode="auto">
          <a:xfrm>
            <a:off x="1187624" y="3284984"/>
            <a:ext cx="69847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smtClean="0">
                <a:solidFill>
                  <a:srgbClr val="003366"/>
                </a:solidFill>
              </a:rPr>
              <a:t>do 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not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apply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transformations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b="1" dirty="0" err="1" smtClean="0">
                <a:solidFill>
                  <a:srgbClr val="003366"/>
                </a:solidFill>
              </a:rPr>
              <a:t>without</a:t>
            </a:r>
            <a:r>
              <a:rPr lang="de-DE" altLang="de-DE" sz="1800" dirty="0" smtClean="0">
                <a:solidFill>
                  <a:srgbClr val="003366"/>
                </a:solidFill>
              </a:rPr>
              <a:t> 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reason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to</a:t>
            </a:r>
            <a:r>
              <a:rPr lang="de-DE" altLang="de-DE" sz="1800" dirty="0" smtClean="0">
                <a:solidFill>
                  <a:srgbClr val="003366"/>
                </a:solidFill>
              </a:rPr>
              <a:t> do so!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47" name="Inhaltsplatzhalter 2"/>
          <p:cNvSpPr txBox="1">
            <a:spLocks/>
          </p:cNvSpPr>
          <p:nvPr/>
        </p:nvSpPr>
        <p:spPr bwMode="auto">
          <a:xfrm>
            <a:off x="683568" y="3933056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Caution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: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residuals</a:t>
            </a:r>
            <a:r>
              <a:rPr lang="de-DE" altLang="de-DE" sz="1800" dirty="0" smtClean="0">
                <a:solidFill>
                  <a:srgbClr val="003366"/>
                </a:solidFill>
              </a:rPr>
              <a:t> will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be</a:t>
            </a:r>
            <a:r>
              <a:rPr lang="de-DE" altLang="de-DE" sz="1800" dirty="0" smtClean="0">
                <a:solidFill>
                  <a:srgbClr val="003366"/>
                </a:solidFill>
              </a:rPr>
              <a:t> different,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even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model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equivalent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pic>
        <p:nvPicPr>
          <p:cNvPr id="10" name="Grafik 9" descr="TP_tmp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48193" y="4437112"/>
            <a:ext cx="1251599" cy="258663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Grafik 10" descr="TP_tmp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32356" y="4437112"/>
            <a:ext cx="1212266" cy="258664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0" name="Inhaltsplatzhalter 2"/>
          <p:cNvSpPr txBox="1">
            <a:spLocks/>
          </p:cNvSpPr>
          <p:nvPr/>
        </p:nvSpPr>
        <p:spPr bwMode="auto">
          <a:xfrm>
            <a:off x="2777742" y="4365104"/>
            <a:ext cx="309040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has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residuals</a:t>
            </a:r>
            <a:r>
              <a:rPr lang="de-DE" altLang="de-DE" sz="1800" dirty="0" smtClean="0">
                <a:solidFill>
                  <a:srgbClr val="003366"/>
                </a:solidFill>
              </a:rPr>
              <a:t> different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from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pic>
        <p:nvPicPr>
          <p:cNvPr id="12" name="Grafik 11" descr="TP_tmp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3728" y="4846784"/>
            <a:ext cx="4490270" cy="238400"/>
          </a:xfrm>
          <a:prstGeom prst="rect">
            <a:avLst/>
          </a:prstGeom>
          <a:noFill/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CCCC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prstShdw prst="shdw14" dist="35921" dir="2700000">
                    <a:srgbClr val="000000"/>
                  </a:prstShdw>
                </a:effectLst>
              </a14:hiddenEffects>
            </a:ext>
            <a:ext uri="{31F19639-BCED-4A60-ADC4-E9642A236FB7}">
              <a14:hiddenScene3d xmlns:a14="http://schemas.microsoft.com/office/drawing/2010/main">
                <a:camera prst="orthographicFront">
                  <a:rot lat="0" lon="0" rev="0"/>
                </a:camera>
                <a:lightRig rig="threePt" dir="t">
                  <a:rot lat="0" lon="0" rev="0"/>
                </a:lightRig>
              </a14:hiddenScene3d>
            </a:ext>
            <a:ext uri="{E45631CC-5BF2-4C18-A39C-3461C7D3F71A}">
              <a14:hiddenSp3d xmlns:a14="http://schemas.microsoft.com/office/drawing/2010/main" extrusionH="457200">
                <a:contourClr>
                  <a:srgbClr val="000000"/>
                </a:contourClr>
              </a14:hiddenSp3d>
            </a:ex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4" name="Inhaltsplatzhalter 2"/>
          <p:cNvSpPr txBox="1">
            <a:spLocks/>
          </p:cNvSpPr>
          <p:nvPr/>
        </p:nvSpPr>
        <p:spPr bwMode="auto">
          <a:xfrm>
            <a:off x="683568" y="5445224"/>
            <a:ext cx="7848872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b="1" dirty="0" err="1" smtClean="0">
                <a:solidFill>
                  <a:srgbClr val="003366"/>
                </a:solidFill>
              </a:rPr>
              <a:t>Caution</a:t>
            </a:r>
            <a:r>
              <a:rPr lang="de-DE" altLang="de-DE" sz="1800" b="1" dirty="0" smtClean="0">
                <a:solidFill>
                  <a:srgbClr val="003366"/>
                </a:solidFill>
              </a:rPr>
              <a:t>: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transform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target</a:t>
            </a:r>
            <a:r>
              <a:rPr lang="de-DE" altLang="de-DE" sz="1800" dirty="0" smtClean="0">
                <a:solidFill>
                  <a:srgbClr val="003366"/>
                </a:solidFill>
              </a:rPr>
              <a:t> variable,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are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fitting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a GLM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  <p:sp>
        <p:nvSpPr>
          <p:cNvPr id="55" name="Inhaltsplatzhalter 2"/>
          <p:cNvSpPr txBox="1">
            <a:spLocks/>
          </p:cNvSpPr>
          <p:nvPr/>
        </p:nvSpPr>
        <p:spPr bwMode="auto">
          <a:xfrm>
            <a:off x="1187624" y="5877272"/>
            <a:ext cx="6984776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de-DE" altLang="de-DE" sz="1800" dirty="0" err="1" smtClean="0">
                <a:solidFill>
                  <a:srgbClr val="003366"/>
                </a:solidFill>
              </a:rPr>
              <a:t>use</a:t>
            </a:r>
            <a:r>
              <a:rPr lang="de-DE" altLang="de-DE" sz="1800" dirty="0" smtClean="0">
                <a:solidFill>
                  <a:srgbClr val="003366"/>
                </a:solidFill>
              </a:rPr>
              <a:t> GLM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fitting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and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summary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routines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if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you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transform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the</a:t>
            </a:r>
            <a:r>
              <a:rPr lang="de-DE" altLang="de-DE" sz="1800" dirty="0" smtClean="0">
                <a:solidFill>
                  <a:srgbClr val="003366"/>
                </a:solidFill>
              </a:rPr>
              <a:t> </a:t>
            </a:r>
            <a:r>
              <a:rPr lang="de-DE" altLang="de-DE" sz="1800" dirty="0" err="1" smtClean="0">
                <a:solidFill>
                  <a:srgbClr val="003366"/>
                </a:solidFill>
              </a:rPr>
              <a:t>target</a:t>
            </a:r>
            <a:endParaRPr lang="de-DE" altLang="de-DE" sz="1800" i="1" dirty="0" smtClean="0">
              <a:solidFill>
                <a:srgbClr val="0033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598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41" grpId="0"/>
      <p:bldP spid="43" grpId="0"/>
      <p:bldP spid="44" grpId="0"/>
      <p:bldP spid="45" grpId="0"/>
      <p:bldP spid="47" grpId="0"/>
      <p:bldP spid="50" grpId="0"/>
      <p:bldP spid="54" grpId="0"/>
      <p:bldP spid="5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FRANZ20KIRE1LY@QJHCBGOPB6GIFLEA" val="5133"/>
  <p:tag name="DEFAULTDISPLAYSOURCE" val="\documentclass{article}\pagestyle{empty}&#10;\begin{document}&#10;&#10;\end{document}&#10;"/>
  <p:tag name="EMBEDFONTS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y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241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f( ., {\color{red}\theta})$ an a-priori fixed family of function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199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e.g. pulse = $f(\mbox{height},{\color{red}2}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0"/>
  <p:tag name="PICTUREFILESIZE" val="7926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In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184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ndependent data points $x_1,\dots, x_N\in 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144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ependent data points $y_1,\dots, y_N\in \mathbb{R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9"/>
  <p:tag name="PICTUREFILESIZE" val="1113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Out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"/>
  <p:tag name="PICTUREFILESIZE" val="273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Residuals:}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7"/>
  <p:tag name="PICTUREFILESIZE" val="383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OLS} minimizes squared deviation from model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9"/>
  <p:tag name="PICTUREFILESIZE" val="1203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``Residual Sum of Squares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6"/>
  <p:tag name="PICTUREFILESIZE" val="846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In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1"/>
  <p:tag name="PICTUREFILESIZE" val="184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\rho_i=f(x_i,{\color{red}\theta})-y_i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5"/>
  <p:tag name="PICTUREFILESIZE" val="627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mbox{RSS} = \sum_{i=1}^N \rho_i^2 = \sum_{i=1}^N (y_i-f(x_i,\theta))^2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6"/>
  <p:tag name="PICTUREFILESIZE" val="1881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candidate solutions are critical points of RSS: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7"/>
  <p:tag name="PICTUREFILESIZE" val="12417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also the Maximum Likelihood Estimator for Gaussian noise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94"/>
  <p:tag name="PICTUREFILESIZE" val="1398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x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95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y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2412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Parameters ${\color{red}\theta}\in \mathbb{R}^k$ such that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5"/>
  <p:tag name="PICTUREFILESIZE" val="8917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y_i\approx f( x_i, {\color{red}\theta}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594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f( ., {\color{red}\theta})$ an a-priori fixed family of functions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199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frac{\partial\mbox{RSS}}{\partial \theta} = -2 \sum_{i=1}^N (y_i-f(x_i,\theta))\frac{\partial f(x_i,\theta)}{\partial \theta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97"/>
  <p:tag name="PICTUREFILESIZE" val="2335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independent data points $x_1,\dots, x_N\in \mathbb{R}^n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05"/>
  <p:tag name="PICTUREFILESIZE" val="1144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,\theta) = \beta_1 g_1(x) + \beta_2 g_2(x) +\dots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7"/>
  <p:tag name="PICTUREFILESIZE" val="10164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,\theta) = h(\langle \beta,x\rangle+\alpha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5"/>
  <p:tag name="PICTUREFILESIZE" val="8546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,\theta) = h(\beta_1 g_1(x) + \beta_2 g_2(x) +\dots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2"/>
  <p:tag name="PICTUREFILESIZE" val="11576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below the $\beta$ can be expressed in $\theta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72"/>
  <p:tag name="PICTUREFILESIZE" val="11027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$f(x,\theta) = f(x, \beta_1,\beta_2,\dots)$$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24"/>
  <p:tag name="PICTUREFILESIZE" val="804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exp(x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"/>
  <p:tag name="PICTUREFILESIZE" val="369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log(x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"/>
  <p:tag name="PICTUREFILESIZE" val="355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1/x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"/>
  <p:tag name="PICTUREFILESIZE" val="1929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sqrt{x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"/>
  <p:tag name="PICTUREFILESIZE" val="206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x^\alpha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54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dependent data points $y_1,\dots, y_N\in \mathbb{R}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9"/>
  <p:tag name="PICTUREFILESIZE" val="1113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mbox{logit}(x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5"/>
  <p:tag name="PICTUREFILESIZE" val="366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y\sim \exp(\alpha x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3"/>
  <p:tag name="PICTUREFILESIZE" val="5767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log(y)\sim \alpha x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558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Least-squares estimate for $\alpha$ will be different!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6"/>
  <p:tag name="PICTUREFILESIZE" val="11752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exp(x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3"/>
  <p:tag name="PICTUREFILESIZE" val="3698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log(x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"/>
  <p:tag name="PICTUREFILESIZE" val="355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1/x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8"/>
  <p:tag name="PICTUREFILESIZE" val="1929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sqrt{x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6"/>
  <p:tag name="PICTUREFILESIZE" val="2063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x^\alpha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54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\mbox{logit}(x)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5"/>
  <p:tag name="PICTUREFILESIZE" val="3666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{\bf Output:}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41"/>
  <p:tag name="PICTUREFILESIZE" val="2731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f(x,\theta)=\sum_{k=0}^d \theta_k x^k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1"/>
  <p:tag name="PICTUREFILESIZE" val="1117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f(x,\beta)=\frac{\beta_1}{1+\exp (\beta_2 + \beta_3 x)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3"/>
  <p:tag name="PICTUREFILESIZE" val="1408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$f(x,\beta)=\frac{\beta_1}{1+\exp (\beta_2 + \beta_3 x)}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3"/>
  <p:tag name="PICTUREFILESIZE" val="14084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y=mx+c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8"/>
  <p:tag name="PICTUREFILESIZE" val="371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data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208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model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"/>
  <p:tag name="PICTUREFILESIZE" val="2466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y=mx+c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58"/>
  <p:tag name="PICTUREFILESIZE" val="371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model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"/>
  <p:tag name="PICTUREFILESIZE" val="246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y=ax^2+bx+c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85"/>
  <p:tag name="PICTUREFILESIZE" val="5182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,,reality''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8"/>
  <p:tag name="PICTUREFILESIZE" val="286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Parameters ${\color{red}\theta}\in \mathbb{R}^k$ such that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45"/>
  <p:tag name="PICTUREFILESIZE" val="8917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$y=a_9x^9+a_8x^8+a_7x^7+a_6x^6+a_5x^5+a_4x^4+a_3x^3+a_2x^2+a_1x+a_0$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28"/>
  <p:tag name="PICTUREFILESIZE" val="17878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}&#10;\usepackage[T1]{fontenc}&#10;\usepackage[scaled]{uarial}&#10;\renewcommand*\familydefault{\sfdefault}&#10;\definecolor{schrift}{rgb}{0,0.195,0.391}&#10;\begin{document}&#10;\color{schrift}\large&#10;&#10;model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30"/>
  <p:tag name="PICTUREFILESIZE" val="2466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``world of the unknown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14"/>
  <p:tag name="PICTUREFILESIZE" val="584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``world of data''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72"/>
  <p:tag name="PICTUREFILESIZE" val="441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$y_i\approx f( x_i, {\color{red}\theta})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61"/>
  <p:tag name="PICTUREFILESIZE" val="594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\large&#10;&#10;e.g. $f(x, {\color{red}\theta}) = {\color{red}\theta} \cdot x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93"/>
  <p:tag name="PICTUREFILESIZE" val="640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usepackage{amssymb,amsmath}&#10;\usepackage[T1]{fontenc}&#10;\usepackage[scaled]{uarial}&#10;\renewcommand*\familydefault{\sfdefault}&#10;\definecolor{schrift}{rgb}{0,0.195,0.391}&#10;\begin{document}&#10;\color{schrift}&#10;&#10;\Huge&#10;$$x$$&#10;&#10;&#10;&#10;&#10;\end{document}"/>
  <p:tag name="FILENAME" val="TP_tmp"/>
  <p:tag name="FORMAT" val="png16m"/>
  <p:tag name="RES" val="1200"/>
  <p:tag name="BLEND" val="0"/>
  <p:tag name="TRANSPARENT" val="0"/>
  <p:tag name="TBUG" val="0"/>
  <p:tag name="ALLOWFS" val="0"/>
  <p:tag name="ORIGWIDTH" val="13"/>
  <p:tag name="PICTUREFILESIZE" val="1953"/>
</p:tagLst>
</file>

<file path=ppt/theme/theme1.xml><?xml version="1.0" encoding="utf-8"?>
<a:theme xmlns:a="http://schemas.openxmlformats.org/drawingml/2006/main" name="Custom Design">
  <a:themeElements>
    <a:clrScheme name="Custom Design 15">
      <a:dk1>
        <a:srgbClr val="000000"/>
      </a:dk1>
      <a:lt1>
        <a:srgbClr val="FFFFFF"/>
      </a:lt1>
      <a:dk2>
        <a:srgbClr val="004359"/>
      </a:dk2>
      <a:lt2>
        <a:srgbClr val="808080"/>
      </a:lt2>
      <a:accent1>
        <a:srgbClr val="7FA1AC"/>
      </a:accent1>
      <a:accent2>
        <a:srgbClr val="004359"/>
      </a:accent2>
      <a:accent3>
        <a:srgbClr val="FFFFFF"/>
      </a:accent3>
      <a:accent4>
        <a:srgbClr val="000000"/>
      </a:accent4>
      <a:accent5>
        <a:srgbClr val="C0CDD2"/>
      </a:accent5>
      <a:accent6>
        <a:srgbClr val="003C50"/>
      </a:accent6>
      <a:hlink>
        <a:srgbClr val="4B4620"/>
      </a:hlink>
      <a:folHlink>
        <a:srgbClr val="C88BA9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4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B25D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15">
        <a:dk1>
          <a:srgbClr val="000000"/>
        </a:dk1>
        <a:lt1>
          <a:srgbClr val="FFFFFF"/>
        </a:lt1>
        <a:dk2>
          <a:srgbClr val="004359"/>
        </a:dk2>
        <a:lt2>
          <a:srgbClr val="808080"/>
        </a:lt2>
        <a:accent1>
          <a:srgbClr val="7FA1AC"/>
        </a:accent1>
        <a:accent2>
          <a:srgbClr val="004359"/>
        </a:accent2>
        <a:accent3>
          <a:srgbClr val="FFFFFF"/>
        </a:accent3>
        <a:accent4>
          <a:srgbClr val="000000"/>
        </a:accent4>
        <a:accent5>
          <a:srgbClr val="C0CDD2"/>
        </a:accent5>
        <a:accent6>
          <a:srgbClr val="003C50"/>
        </a:accent6>
        <a:hlink>
          <a:srgbClr val="4B4620"/>
        </a:hlink>
        <a:folHlink>
          <a:srgbClr val="C88BA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1734</Words>
  <Application>Microsoft Office PowerPoint</Application>
  <PresentationFormat>Bildschirmpräsentation (4:3)</PresentationFormat>
  <Paragraphs>301</Paragraphs>
  <Slides>27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27</vt:i4>
      </vt:variant>
    </vt:vector>
  </HeadingPairs>
  <TitlesOfParts>
    <vt:vector size="28" baseType="lpstr">
      <vt:lpstr>Custom Design</vt:lpstr>
      <vt:lpstr>STAT7001 – Computing for Practical Statistics 2015 Lecture 9</vt:lpstr>
      <vt:lpstr>Course organization updates</vt:lpstr>
      <vt:lpstr>Non-Linear Modelling</vt:lpstr>
      <vt:lpstr>What is Non-Linear Regression?</vt:lpstr>
      <vt:lpstr>Non-linear Least-Squares Regression</vt:lpstr>
      <vt:lpstr>How to recognize non-linearity</vt:lpstr>
      <vt:lpstr>How to recognize non-linearity</vt:lpstr>
      <vt:lpstr>How to recognize the type of non-linearity</vt:lpstr>
      <vt:lpstr>Variable transformations</vt:lpstr>
      <vt:lpstr>Variable transformations in SAS and R</vt:lpstr>
      <vt:lpstr>Special case: polynomial models</vt:lpstr>
      <vt:lpstr>Non-linear fitting in R</vt:lpstr>
      <vt:lpstr>Non-linear fitting in SAS</vt:lpstr>
      <vt:lpstr>PROC model: sample output</vt:lpstr>
      <vt:lpstr>PROC model: sample output</vt:lpstr>
      <vt:lpstr>Assessment of non-linear models</vt:lpstr>
      <vt:lpstr>Occam‘s razor (semi-quantitative version)</vt:lpstr>
      <vt:lpstr>Example: Predicting the future</vt:lpstr>
      <vt:lpstr>Example: Predicting the future</vt:lpstr>
      <vt:lpstr>Example: Predicting the future</vt:lpstr>
      <vt:lpstr>Which model is best?</vt:lpstr>
      <vt:lpstr>Validation of predictive models</vt:lpstr>
      <vt:lpstr>PowerPoint-Präsentation</vt:lpstr>
      <vt:lpstr>Caveats for non-linear modelling</vt:lpstr>
      <vt:lpstr>Next Week: Common Errors in Data Analysis</vt:lpstr>
      <vt:lpstr>Week 9 Learning Objectives</vt:lpstr>
      <vt:lpstr>PowerPoint-Präsentation</vt:lpstr>
    </vt:vector>
  </TitlesOfParts>
  <Company>UCL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Simon Brown</dc:creator>
  <cp:lastModifiedBy>Franz J. Király</cp:lastModifiedBy>
  <cp:revision>652</cp:revision>
  <dcterms:created xsi:type="dcterms:W3CDTF">2005-07-13T12:26:50Z</dcterms:created>
  <dcterms:modified xsi:type="dcterms:W3CDTF">2015-03-16T13:19:17Z</dcterms:modified>
</cp:coreProperties>
</file>