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87" r:id="rId2"/>
    <p:sldMasterId id="2147483700" r:id="rId3"/>
    <p:sldMasterId id="2147483713" r:id="rId4"/>
    <p:sldMasterId id="2147483725" r:id="rId5"/>
  </p:sldMasterIdLst>
  <p:notesMasterIdLst>
    <p:notesMasterId r:id="rId35"/>
  </p:notesMasterIdLst>
  <p:sldIdLst>
    <p:sldId id="401" r:id="rId6"/>
    <p:sldId id="402" r:id="rId7"/>
    <p:sldId id="403" r:id="rId8"/>
    <p:sldId id="404" r:id="rId9"/>
    <p:sldId id="407" r:id="rId10"/>
    <p:sldId id="398" r:id="rId11"/>
    <p:sldId id="399" r:id="rId12"/>
    <p:sldId id="347" r:id="rId13"/>
    <p:sldId id="385" r:id="rId14"/>
    <p:sldId id="405" r:id="rId15"/>
    <p:sldId id="375" r:id="rId16"/>
    <p:sldId id="409" r:id="rId17"/>
    <p:sldId id="411" r:id="rId18"/>
    <p:sldId id="413" r:id="rId19"/>
    <p:sldId id="414" r:id="rId20"/>
    <p:sldId id="415" r:id="rId21"/>
    <p:sldId id="416" r:id="rId22"/>
    <p:sldId id="417" r:id="rId23"/>
    <p:sldId id="420" r:id="rId24"/>
    <p:sldId id="421" r:id="rId25"/>
    <p:sldId id="422" r:id="rId26"/>
    <p:sldId id="418" r:id="rId27"/>
    <p:sldId id="423" r:id="rId28"/>
    <p:sldId id="428" r:id="rId29"/>
    <p:sldId id="419" r:id="rId30"/>
    <p:sldId id="425" r:id="rId31"/>
    <p:sldId id="424" r:id="rId32"/>
    <p:sldId id="426" r:id="rId33"/>
    <p:sldId id="302" r:id="rId34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9EC0"/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37" autoAdjust="0"/>
  </p:normalViewPr>
  <p:slideViewPr>
    <p:cSldViewPr>
      <p:cViewPr varScale="1">
        <p:scale>
          <a:sx n="78" d="100"/>
          <a:sy n="78" d="100"/>
        </p:scale>
        <p:origin x="-1560" y="-82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93E86-ECE2-46F8-9BB2-9D20C24FEFE6}" type="datetimeFigureOut">
              <a:rPr lang="de-DE" smtClean="0"/>
              <a:t>15.01.2015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CF7AB-4754-487E-B7B4-B00E955747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117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41409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42134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629947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1FA24-A96C-4A6B-A823-B215015E43F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644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922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4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660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247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35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38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5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4764496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9599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93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9767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01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1FA24-A96C-4A6B-A823-B215015E43F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9644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0C245-7A37-4FE7-8D35-8266C4700989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7598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1ECCB9-52D9-4924-A736-20B76CCA658C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3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B98DE8-689B-4958-BCD0-F483FDE0E585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9604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ABAB02-5844-4A1E-8B34-94ECF84E1A12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9183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9E19B-D248-4C48-B715-15D4F591FBE6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8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331910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F9574-7F13-4991-ABEB-1CB61F6F0D55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453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A36297-36CF-4019-A691-1D076EEC3F98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6484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282A0B-051A-4B14-89E6-8118CC7C0CC5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2903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784B4-E593-410D-94B5-52152DAADDA0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4766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2ED968-4390-4911-BAF4-E19CF976F574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305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BE45F9-A653-4FE9-B588-5586368707C0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7695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760913" y="2362200"/>
            <a:ext cx="3770312" cy="17859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760913" y="4300538"/>
            <a:ext cx="3770312" cy="178593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1FA24-A96C-4A6B-A823-B215015E43F4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85756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717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4758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60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543599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926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3647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77698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3118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9486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9931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7964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20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139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00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9620068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1124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3272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13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82876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4680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2829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565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120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2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58538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11249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5310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39068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882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694C-2E16-409B-87DD-7D7B6819B2E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15/01/2015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9CCD60-BCDD-48C0-BC16-D563167A3771}" type="slidenum">
              <a:rPr lang="en-US" altLang="de-DE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17" descr="MidBlue90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91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528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>
                <a:solidFill>
                  <a:srgbClr val="000000"/>
                </a:solidFill>
              </a:rPr>
              <a:pPr>
                <a:defRPr/>
              </a:pPr>
              <a:t>‹Nr.›</a:t>
            </a:fld>
            <a:endParaRPr lang="en-US" altLang="de-DE">
              <a:solidFill>
                <a:srgbClr val="000000"/>
              </a:solidFill>
            </a:endParaRPr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64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36.xml"/><Relationship Id="rId12" Type="http://schemas.openxmlformats.org/officeDocument/2006/relationships/image" Target="../media/image34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33.png"/><Relationship Id="rId5" Type="http://schemas.openxmlformats.org/officeDocument/2006/relationships/tags" Target="../tags/tag25.xml"/><Relationship Id="rId10" Type="http://schemas.openxmlformats.org/officeDocument/2006/relationships/image" Target="../media/image32.png"/><Relationship Id="rId4" Type="http://schemas.openxmlformats.org/officeDocument/2006/relationships/tags" Target="../tags/tag24.xml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39.png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image" Target="../media/image38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33.png"/><Relationship Id="rId5" Type="http://schemas.openxmlformats.org/officeDocument/2006/relationships/tags" Target="../tags/tag31.xml"/><Relationship Id="rId15" Type="http://schemas.openxmlformats.org/officeDocument/2006/relationships/image" Target="../media/image41.png"/><Relationship Id="rId10" Type="http://schemas.openxmlformats.org/officeDocument/2006/relationships/image" Target="../media/image37.png"/><Relationship Id="rId4" Type="http://schemas.openxmlformats.org/officeDocument/2006/relationships/tags" Target="../tags/tag30.xml"/><Relationship Id="rId9" Type="http://schemas.openxmlformats.org/officeDocument/2006/relationships/image" Target="../media/image36.png"/><Relationship Id="rId1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45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tags" Target="../tags/tag35.xml"/><Relationship Id="rId16" Type="http://schemas.openxmlformats.org/officeDocument/2006/relationships/image" Target="../media/image48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43.png"/><Relationship Id="rId5" Type="http://schemas.openxmlformats.org/officeDocument/2006/relationships/tags" Target="../tags/tag38.xml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tags" Target="../tags/tag37.xml"/><Relationship Id="rId9" Type="http://schemas.openxmlformats.org/officeDocument/2006/relationships/slideLayout" Target="../slideLayouts/slideLayout36.xml"/><Relationship Id="rId1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18" Type="http://schemas.openxmlformats.org/officeDocument/2006/relationships/image" Target="../media/image52.png"/><Relationship Id="rId26" Type="http://schemas.openxmlformats.org/officeDocument/2006/relationships/image" Target="../media/image60.png"/><Relationship Id="rId3" Type="http://schemas.openxmlformats.org/officeDocument/2006/relationships/tags" Target="../tags/tag44.xml"/><Relationship Id="rId21" Type="http://schemas.openxmlformats.org/officeDocument/2006/relationships/image" Target="../media/image55.png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17" Type="http://schemas.openxmlformats.org/officeDocument/2006/relationships/image" Target="../media/image28.png"/><Relationship Id="rId25" Type="http://schemas.openxmlformats.org/officeDocument/2006/relationships/image" Target="../media/image59.png"/><Relationship Id="rId2" Type="http://schemas.openxmlformats.org/officeDocument/2006/relationships/tags" Target="../tags/tag43.xml"/><Relationship Id="rId16" Type="http://schemas.openxmlformats.org/officeDocument/2006/relationships/image" Target="../media/image51.png"/><Relationship Id="rId20" Type="http://schemas.openxmlformats.org/officeDocument/2006/relationships/image" Target="../media/image54.png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24" Type="http://schemas.openxmlformats.org/officeDocument/2006/relationships/image" Target="../media/image58.png"/><Relationship Id="rId5" Type="http://schemas.openxmlformats.org/officeDocument/2006/relationships/tags" Target="../tags/tag46.xml"/><Relationship Id="rId15" Type="http://schemas.openxmlformats.org/officeDocument/2006/relationships/image" Target="../media/image50.png"/><Relationship Id="rId23" Type="http://schemas.openxmlformats.org/officeDocument/2006/relationships/image" Target="../media/image57.png"/><Relationship Id="rId10" Type="http://schemas.openxmlformats.org/officeDocument/2006/relationships/tags" Target="../tags/tag51.xml"/><Relationship Id="rId19" Type="http://schemas.openxmlformats.org/officeDocument/2006/relationships/image" Target="../media/image53.png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56.png"/><Relationship Id="rId27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18" Type="http://schemas.openxmlformats.org/officeDocument/2006/relationships/tags" Target="../tags/tag72.xml"/><Relationship Id="rId26" Type="http://schemas.openxmlformats.org/officeDocument/2006/relationships/image" Target="../media/image68.png"/><Relationship Id="rId3" Type="http://schemas.openxmlformats.org/officeDocument/2006/relationships/tags" Target="../tags/tag57.xml"/><Relationship Id="rId21" Type="http://schemas.openxmlformats.org/officeDocument/2006/relationships/image" Target="../media/image63.png"/><Relationship Id="rId34" Type="http://schemas.openxmlformats.org/officeDocument/2006/relationships/image" Target="../media/image76.png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17" Type="http://schemas.openxmlformats.org/officeDocument/2006/relationships/tags" Target="../tags/tag71.xml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38" Type="http://schemas.openxmlformats.org/officeDocument/2006/relationships/image" Target="../media/image80.png"/><Relationship Id="rId2" Type="http://schemas.openxmlformats.org/officeDocument/2006/relationships/tags" Target="../tags/tag56.xml"/><Relationship Id="rId16" Type="http://schemas.openxmlformats.org/officeDocument/2006/relationships/tags" Target="../tags/tag70.xml"/><Relationship Id="rId20" Type="http://schemas.openxmlformats.org/officeDocument/2006/relationships/image" Target="../media/image62.gif"/><Relationship Id="rId29" Type="http://schemas.openxmlformats.org/officeDocument/2006/relationships/image" Target="../media/image71.png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37" Type="http://schemas.openxmlformats.org/officeDocument/2006/relationships/image" Target="../media/image79.png"/><Relationship Id="rId5" Type="http://schemas.openxmlformats.org/officeDocument/2006/relationships/tags" Target="../tags/tag59.xml"/><Relationship Id="rId15" Type="http://schemas.openxmlformats.org/officeDocument/2006/relationships/tags" Target="../tags/tag69.xml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36" Type="http://schemas.openxmlformats.org/officeDocument/2006/relationships/image" Target="../media/image78.png"/><Relationship Id="rId10" Type="http://schemas.openxmlformats.org/officeDocument/2006/relationships/tags" Target="../tags/tag64.xml"/><Relationship Id="rId19" Type="http://schemas.openxmlformats.org/officeDocument/2006/relationships/slideLayout" Target="../slideLayouts/slideLayout36.xml"/><Relationship Id="rId31" Type="http://schemas.openxmlformats.org/officeDocument/2006/relationships/image" Target="../media/image73.png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tags" Target="../tags/tag68.xml"/><Relationship Id="rId22" Type="http://schemas.openxmlformats.org/officeDocument/2006/relationships/image" Target="../media/image64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Relationship Id="rId35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85.xml"/><Relationship Id="rId18" Type="http://schemas.openxmlformats.org/officeDocument/2006/relationships/tags" Target="../tags/tag90.xml"/><Relationship Id="rId26" Type="http://schemas.openxmlformats.org/officeDocument/2006/relationships/tags" Target="../tags/tag98.xml"/><Relationship Id="rId39" Type="http://schemas.openxmlformats.org/officeDocument/2006/relationships/image" Target="../media/image92.png"/><Relationship Id="rId3" Type="http://schemas.openxmlformats.org/officeDocument/2006/relationships/tags" Target="../tags/tag75.xml"/><Relationship Id="rId21" Type="http://schemas.openxmlformats.org/officeDocument/2006/relationships/tags" Target="../tags/tag93.xml"/><Relationship Id="rId34" Type="http://schemas.openxmlformats.org/officeDocument/2006/relationships/image" Target="../media/image87.png"/><Relationship Id="rId42" Type="http://schemas.openxmlformats.org/officeDocument/2006/relationships/image" Target="../media/image95.png"/><Relationship Id="rId47" Type="http://schemas.openxmlformats.org/officeDocument/2006/relationships/image" Target="../media/image100.png"/><Relationship Id="rId50" Type="http://schemas.openxmlformats.org/officeDocument/2006/relationships/image" Target="../media/image103.png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5" Type="http://schemas.openxmlformats.org/officeDocument/2006/relationships/tags" Target="../tags/tag97.xml"/><Relationship Id="rId33" Type="http://schemas.openxmlformats.org/officeDocument/2006/relationships/image" Target="../media/image86.png"/><Relationship Id="rId38" Type="http://schemas.openxmlformats.org/officeDocument/2006/relationships/image" Target="../media/image91.png"/><Relationship Id="rId46" Type="http://schemas.openxmlformats.org/officeDocument/2006/relationships/image" Target="../media/image99.png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20" Type="http://schemas.openxmlformats.org/officeDocument/2006/relationships/tags" Target="../tags/tag92.xml"/><Relationship Id="rId29" Type="http://schemas.openxmlformats.org/officeDocument/2006/relationships/image" Target="../media/image82.png"/><Relationship Id="rId41" Type="http://schemas.openxmlformats.org/officeDocument/2006/relationships/image" Target="../media/image94.png"/><Relationship Id="rId54" Type="http://schemas.openxmlformats.org/officeDocument/2006/relationships/image" Target="../media/image107.png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24" Type="http://schemas.openxmlformats.org/officeDocument/2006/relationships/tags" Target="../tags/tag96.xml"/><Relationship Id="rId32" Type="http://schemas.openxmlformats.org/officeDocument/2006/relationships/image" Target="../media/image85.png"/><Relationship Id="rId37" Type="http://schemas.openxmlformats.org/officeDocument/2006/relationships/image" Target="../media/image90.png"/><Relationship Id="rId40" Type="http://schemas.openxmlformats.org/officeDocument/2006/relationships/image" Target="../media/image93.png"/><Relationship Id="rId45" Type="http://schemas.openxmlformats.org/officeDocument/2006/relationships/image" Target="../media/image98.png"/><Relationship Id="rId53" Type="http://schemas.openxmlformats.org/officeDocument/2006/relationships/image" Target="../media/image106.png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23" Type="http://schemas.openxmlformats.org/officeDocument/2006/relationships/tags" Target="../tags/tag95.xml"/><Relationship Id="rId28" Type="http://schemas.openxmlformats.org/officeDocument/2006/relationships/image" Target="../media/image81.png"/><Relationship Id="rId36" Type="http://schemas.openxmlformats.org/officeDocument/2006/relationships/image" Target="../media/image89.png"/><Relationship Id="rId49" Type="http://schemas.openxmlformats.org/officeDocument/2006/relationships/image" Target="../media/image102.png"/><Relationship Id="rId10" Type="http://schemas.openxmlformats.org/officeDocument/2006/relationships/tags" Target="../tags/tag82.xml"/><Relationship Id="rId19" Type="http://schemas.openxmlformats.org/officeDocument/2006/relationships/tags" Target="../tags/tag91.xml"/><Relationship Id="rId31" Type="http://schemas.openxmlformats.org/officeDocument/2006/relationships/image" Target="../media/image84.png"/><Relationship Id="rId44" Type="http://schemas.openxmlformats.org/officeDocument/2006/relationships/image" Target="../media/image97.png"/><Relationship Id="rId52" Type="http://schemas.openxmlformats.org/officeDocument/2006/relationships/image" Target="../media/image105.png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tags" Target="../tags/tag94.xml"/><Relationship Id="rId27" Type="http://schemas.openxmlformats.org/officeDocument/2006/relationships/slideLayout" Target="../slideLayouts/slideLayout36.xml"/><Relationship Id="rId30" Type="http://schemas.openxmlformats.org/officeDocument/2006/relationships/image" Target="../media/image83.png"/><Relationship Id="rId35" Type="http://schemas.openxmlformats.org/officeDocument/2006/relationships/image" Target="../media/image88.png"/><Relationship Id="rId43" Type="http://schemas.openxmlformats.org/officeDocument/2006/relationships/image" Target="../media/image96.png"/><Relationship Id="rId48" Type="http://schemas.openxmlformats.org/officeDocument/2006/relationships/image" Target="../media/image101.png"/><Relationship Id="rId8" Type="http://schemas.openxmlformats.org/officeDocument/2006/relationships/tags" Target="../tags/tag80.xml"/><Relationship Id="rId51" Type="http://schemas.openxmlformats.org/officeDocument/2006/relationships/image" Target="../media/image10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13" Type="http://schemas.openxmlformats.org/officeDocument/2006/relationships/tags" Target="../tags/tag111.xml"/><Relationship Id="rId18" Type="http://schemas.openxmlformats.org/officeDocument/2006/relationships/tags" Target="../tags/tag116.xml"/><Relationship Id="rId26" Type="http://schemas.openxmlformats.org/officeDocument/2006/relationships/image" Target="../media/image111.png"/><Relationship Id="rId39" Type="http://schemas.openxmlformats.org/officeDocument/2006/relationships/image" Target="../media/image124.png"/><Relationship Id="rId3" Type="http://schemas.openxmlformats.org/officeDocument/2006/relationships/tags" Target="../tags/tag101.xml"/><Relationship Id="rId21" Type="http://schemas.openxmlformats.org/officeDocument/2006/relationships/slideLayout" Target="../slideLayouts/slideLayout36.xml"/><Relationship Id="rId34" Type="http://schemas.openxmlformats.org/officeDocument/2006/relationships/image" Target="../media/image119.png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tags" Target="../tags/tag115.xml"/><Relationship Id="rId25" Type="http://schemas.openxmlformats.org/officeDocument/2006/relationships/image" Target="../media/image110.png"/><Relationship Id="rId33" Type="http://schemas.openxmlformats.org/officeDocument/2006/relationships/image" Target="../media/image118.png"/><Relationship Id="rId38" Type="http://schemas.openxmlformats.org/officeDocument/2006/relationships/image" Target="../media/image123.png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20" Type="http://schemas.openxmlformats.org/officeDocument/2006/relationships/tags" Target="../tags/tag118.xml"/><Relationship Id="rId29" Type="http://schemas.openxmlformats.org/officeDocument/2006/relationships/image" Target="../media/image114.png"/><Relationship Id="rId41" Type="http://schemas.openxmlformats.org/officeDocument/2006/relationships/image" Target="../media/image126.png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image" Target="../media/image109.png"/><Relationship Id="rId32" Type="http://schemas.openxmlformats.org/officeDocument/2006/relationships/image" Target="../media/image117.png"/><Relationship Id="rId37" Type="http://schemas.openxmlformats.org/officeDocument/2006/relationships/image" Target="../media/image122.png"/><Relationship Id="rId40" Type="http://schemas.openxmlformats.org/officeDocument/2006/relationships/image" Target="../media/image125.png"/><Relationship Id="rId5" Type="http://schemas.openxmlformats.org/officeDocument/2006/relationships/tags" Target="../tags/tag103.xml"/><Relationship Id="rId15" Type="http://schemas.openxmlformats.org/officeDocument/2006/relationships/tags" Target="../tags/tag113.xml"/><Relationship Id="rId23" Type="http://schemas.openxmlformats.org/officeDocument/2006/relationships/image" Target="../media/image108.png"/><Relationship Id="rId28" Type="http://schemas.openxmlformats.org/officeDocument/2006/relationships/image" Target="../media/image113.png"/><Relationship Id="rId36" Type="http://schemas.openxmlformats.org/officeDocument/2006/relationships/image" Target="../media/image121.png"/><Relationship Id="rId10" Type="http://schemas.openxmlformats.org/officeDocument/2006/relationships/tags" Target="../tags/tag108.xml"/><Relationship Id="rId19" Type="http://schemas.openxmlformats.org/officeDocument/2006/relationships/tags" Target="../tags/tag117.xml"/><Relationship Id="rId31" Type="http://schemas.openxmlformats.org/officeDocument/2006/relationships/image" Target="../media/image116.png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Relationship Id="rId22" Type="http://schemas.openxmlformats.org/officeDocument/2006/relationships/image" Target="../media/image84.png"/><Relationship Id="rId27" Type="http://schemas.openxmlformats.org/officeDocument/2006/relationships/image" Target="../media/image112.png"/><Relationship Id="rId30" Type="http://schemas.openxmlformats.org/officeDocument/2006/relationships/image" Target="../media/image115.png"/><Relationship Id="rId35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26.xml"/><Relationship Id="rId13" Type="http://schemas.openxmlformats.org/officeDocument/2006/relationships/tags" Target="../tags/tag131.xml"/><Relationship Id="rId18" Type="http://schemas.openxmlformats.org/officeDocument/2006/relationships/tags" Target="../tags/tag136.xml"/><Relationship Id="rId26" Type="http://schemas.openxmlformats.org/officeDocument/2006/relationships/image" Target="../media/image128.png"/><Relationship Id="rId39" Type="http://schemas.openxmlformats.org/officeDocument/2006/relationships/image" Target="../media/image141.png"/><Relationship Id="rId3" Type="http://schemas.openxmlformats.org/officeDocument/2006/relationships/tags" Target="../tags/tag121.xml"/><Relationship Id="rId21" Type="http://schemas.openxmlformats.org/officeDocument/2006/relationships/tags" Target="../tags/tag139.xml"/><Relationship Id="rId34" Type="http://schemas.openxmlformats.org/officeDocument/2006/relationships/image" Target="../media/image136.png"/><Relationship Id="rId42" Type="http://schemas.openxmlformats.org/officeDocument/2006/relationships/image" Target="../media/image142.png"/><Relationship Id="rId47" Type="http://schemas.openxmlformats.org/officeDocument/2006/relationships/image" Target="../media/image147.png"/><Relationship Id="rId7" Type="http://schemas.openxmlformats.org/officeDocument/2006/relationships/tags" Target="../tags/tag125.xml"/><Relationship Id="rId12" Type="http://schemas.openxmlformats.org/officeDocument/2006/relationships/tags" Target="../tags/tag130.xml"/><Relationship Id="rId17" Type="http://schemas.openxmlformats.org/officeDocument/2006/relationships/tags" Target="../tags/tag135.xml"/><Relationship Id="rId25" Type="http://schemas.openxmlformats.org/officeDocument/2006/relationships/image" Target="../media/image127.png"/><Relationship Id="rId33" Type="http://schemas.openxmlformats.org/officeDocument/2006/relationships/image" Target="../media/image135.png"/><Relationship Id="rId38" Type="http://schemas.openxmlformats.org/officeDocument/2006/relationships/image" Target="../media/image140.png"/><Relationship Id="rId46" Type="http://schemas.openxmlformats.org/officeDocument/2006/relationships/image" Target="../media/image146.png"/><Relationship Id="rId2" Type="http://schemas.openxmlformats.org/officeDocument/2006/relationships/tags" Target="../tags/tag120.xml"/><Relationship Id="rId16" Type="http://schemas.openxmlformats.org/officeDocument/2006/relationships/tags" Target="../tags/tag134.xml"/><Relationship Id="rId20" Type="http://schemas.openxmlformats.org/officeDocument/2006/relationships/tags" Target="../tags/tag138.xml"/><Relationship Id="rId29" Type="http://schemas.openxmlformats.org/officeDocument/2006/relationships/image" Target="../media/image131.png"/><Relationship Id="rId41" Type="http://schemas.openxmlformats.org/officeDocument/2006/relationships/image" Target="../media/image21.png"/><Relationship Id="rId1" Type="http://schemas.openxmlformats.org/officeDocument/2006/relationships/tags" Target="../tags/tag119.xml"/><Relationship Id="rId6" Type="http://schemas.openxmlformats.org/officeDocument/2006/relationships/tags" Target="../tags/tag124.xml"/><Relationship Id="rId11" Type="http://schemas.openxmlformats.org/officeDocument/2006/relationships/tags" Target="../tags/tag129.xml"/><Relationship Id="rId24" Type="http://schemas.openxmlformats.org/officeDocument/2006/relationships/slideLayout" Target="../slideLayouts/slideLayout36.xml"/><Relationship Id="rId32" Type="http://schemas.openxmlformats.org/officeDocument/2006/relationships/image" Target="../media/image134.png"/><Relationship Id="rId37" Type="http://schemas.openxmlformats.org/officeDocument/2006/relationships/image" Target="../media/image139.png"/><Relationship Id="rId40" Type="http://schemas.openxmlformats.org/officeDocument/2006/relationships/image" Target="../media/image20.png"/><Relationship Id="rId45" Type="http://schemas.openxmlformats.org/officeDocument/2006/relationships/image" Target="../media/image145.png"/><Relationship Id="rId5" Type="http://schemas.openxmlformats.org/officeDocument/2006/relationships/tags" Target="../tags/tag123.xml"/><Relationship Id="rId15" Type="http://schemas.openxmlformats.org/officeDocument/2006/relationships/tags" Target="../tags/tag133.xml"/><Relationship Id="rId23" Type="http://schemas.openxmlformats.org/officeDocument/2006/relationships/tags" Target="../tags/tag141.xml"/><Relationship Id="rId28" Type="http://schemas.openxmlformats.org/officeDocument/2006/relationships/image" Target="../media/image130.png"/><Relationship Id="rId36" Type="http://schemas.openxmlformats.org/officeDocument/2006/relationships/image" Target="../media/image138.png"/><Relationship Id="rId10" Type="http://schemas.openxmlformats.org/officeDocument/2006/relationships/tags" Target="../tags/tag128.xml"/><Relationship Id="rId19" Type="http://schemas.openxmlformats.org/officeDocument/2006/relationships/tags" Target="../tags/tag137.xml"/><Relationship Id="rId31" Type="http://schemas.openxmlformats.org/officeDocument/2006/relationships/image" Target="../media/image133.png"/><Relationship Id="rId44" Type="http://schemas.openxmlformats.org/officeDocument/2006/relationships/image" Target="../media/image144.png"/><Relationship Id="rId4" Type="http://schemas.openxmlformats.org/officeDocument/2006/relationships/tags" Target="../tags/tag122.xml"/><Relationship Id="rId9" Type="http://schemas.openxmlformats.org/officeDocument/2006/relationships/tags" Target="../tags/tag127.xml"/><Relationship Id="rId14" Type="http://schemas.openxmlformats.org/officeDocument/2006/relationships/tags" Target="../tags/tag132.xml"/><Relationship Id="rId22" Type="http://schemas.openxmlformats.org/officeDocument/2006/relationships/tags" Target="../tags/tag140.xml"/><Relationship Id="rId27" Type="http://schemas.openxmlformats.org/officeDocument/2006/relationships/image" Target="../media/image129.png"/><Relationship Id="rId30" Type="http://schemas.openxmlformats.org/officeDocument/2006/relationships/image" Target="../media/image132.png"/><Relationship Id="rId35" Type="http://schemas.openxmlformats.org/officeDocument/2006/relationships/image" Target="../media/image137.png"/><Relationship Id="rId43" Type="http://schemas.openxmlformats.org/officeDocument/2006/relationships/image" Target="../media/image1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49.xml"/><Relationship Id="rId13" Type="http://schemas.openxmlformats.org/officeDocument/2006/relationships/tags" Target="../tags/tag154.xml"/><Relationship Id="rId18" Type="http://schemas.openxmlformats.org/officeDocument/2006/relationships/slideLayout" Target="../slideLayouts/slideLayout36.xml"/><Relationship Id="rId26" Type="http://schemas.openxmlformats.org/officeDocument/2006/relationships/image" Target="../media/image155.png"/><Relationship Id="rId3" Type="http://schemas.openxmlformats.org/officeDocument/2006/relationships/tags" Target="../tags/tag144.xml"/><Relationship Id="rId21" Type="http://schemas.openxmlformats.org/officeDocument/2006/relationships/image" Target="../media/image150.png"/><Relationship Id="rId34" Type="http://schemas.openxmlformats.org/officeDocument/2006/relationships/image" Target="../media/image161.png"/><Relationship Id="rId7" Type="http://schemas.openxmlformats.org/officeDocument/2006/relationships/tags" Target="../tags/tag148.xml"/><Relationship Id="rId12" Type="http://schemas.openxmlformats.org/officeDocument/2006/relationships/tags" Target="../tags/tag153.xml"/><Relationship Id="rId17" Type="http://schemas.openxmlformats.org/officeDocument/2006/relationships/tags" Target="../tags/tag158.xml"/><Relationship Id="rId25" Type="http://schemas.openxmlformats.org/officeDocument/2006/relationships/image" Target="../media/image154.png"/><Relationship Id="rId33" Type="http://schemas.openxmlformats.org/officeDocument/2006/relationships/image" Target="../media/image160.png"/><Relationship Id="rId2" Type="http://schemas.openxmlformats.org/officeDocument/2006/relationships/tags" Target="../tags/tag143.xml"/><Relationship Id="rId16" Type="http://schemas.openxmlformats.org/officeDocument/2006/relationships/tags" Target="../tags/tag157.xml"/><Relationship Id="rId20" Type="http://schemas.openxmlformats.org/officeDocument/2006/relationships/image" Target="../media/image149.png"/><Relationship Id="rId29" Type="http://schemas.openxmlformats.org/officeDocument/2006/relationships/image" Target="../media/image21.png"/><Relationship Id="rId1" Type="http://schemas.openxmlformats.org/officeDocument/2006/relationships/tags" Target="../tags/tag142.xml"/><Relationship Id="rId6" Type="http://schemas.openxmlformats.org/officeDocument/2006/relationships/tags" Target="../tags/tag147.xml"/><Relationship Id="rId11" Type="http://schemas.openxmlformats.org/officeDocument/2006/relationships/tags" Target="../tags/tag152.xml"/><Relationship Id="rId24" Type="http://schemas.openxmlformats.org/officeDocument/2006/relationships/image" Target="../media/image153.png"/><Relationship Id="rId32" Type="http://schemas.openxmlformats.org/officeDocument/2006/relationships/image" Target="../media/image159.png"/><Relationship Id="rId5" Type="http://schemas.openxmlformats.org/officeDocument/2006/relationships/tags" Target="../tags/tag146.xml"/><Relationship Id="rId15" Type="http://schemas.openxmlformats.org/officeDocument/2006/relationships/tags" Target="../tags/tag156.xml"/><Relationship Id="rId23" Type="http://schemas.openxmlformats.org/officeDocument/2006/relationships/image" Target="../media/image152.png"/><Relationship Id="rId28" Type="http://schemas.openxmlformats.org/officeDocument/2006/relationships/image" Target="../media/image157.png"/><Relationship Id="rId10" Type="http://schemas.openxmlformats.org/officeDocument/2006/relationships/tags" Target="../tags/tag151.xml"/><Relationship Id="rId19" Type="http://schemas.openxmlformats.org/officeDocument/2006/relationships/image" Target="../media/image148.png"/><Relationship Id="rId31" Type="http://schemas.openxmlformats.org/officeDocument/2006/relationships/image" Target="../media/image158.png"/><Relationship Id="rId4" Type="http://schemas.openxmlformats.org/officeDocument/2006/relationships/tags" Target="../tags/tag145.xml"/><Relationship Id="rId9" Type="http://schemas.openxmlformats.org/officeDocument/2006/relationships/tags" Target="../tags/tag150.xml"/><Relationship Id="rId14" Type="http://schemas.openxmlformats.org/officeDocument/2006/relationships/tags" Target="../tags/tag155.xml"/><Relationship Id="rId22" Type="http://schemas.openxmlformats.org/officeDocument/2006/relationships/image" Target="../media/image151.png"/><Relationship Id="rId27" Type="http://schemas.openxmlformats.org/officeDocument/2006/relationships/image" Target="../media/image156.png"/><Relationship Id="rId30" Type="http://schemas.openxmlformats.org/officeDocument/2006/relationships/image" Target="../media/image22.png"/><Relationship Id="rId35" Type="http://schemas.openxmlformats.org/officeDocument/2006/relationships/image" Target="../media/image1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66.xml"/><Relationship Id="rId13" Type="http://schemas.openxmlformats.org/officeDocument/2006/relationships/image" Target="../media/image164.png"/><Relationship Id="rId18" Type="http://schemas.openxmlformats.org/officeDocument/2006/relationships/image" Target="../media/image29.png"/><Relationship Id="rId3" Type="http://schemas.openxmlformats.org/officeDocument/2006/relationships/tags" Target="../tags/tag161.xml"/><Relationship Id="rId7" Type="http://schemas.openxmlformats.org/officeDocument/2006/relationships/tags" Target="../tags/tag165.xml"/><Relationship Id="rId12" Type="http://schemas.openxmlformats.org/officeDocument/2006/relationships/image" Target="../media/image163.png"/><Relationship Id="rId17" Type="http://schemas.openxmlformats.org/officeDocument/2006/relationships/image" Target="../media/image28.png"/><Relationship Id="rId2" Type="http://schemas.openxmlformats.org/officeDocument/2006/relationships/tags" Target="../tags/tag160.xml"/><Relationship Id="rId16" Type="http://schemas.openxmlformats.org/officeDocument/2006/relationships/image" Target="../media/image27.png"/><Relationship Id="rId20" Type="http://schemas.openxmlformats.org/officeDocument/2006/relationships/image" Target="../media/image166.png"/><Relationship Id="rId1" Type="http://schemas.openxmlformats.org/officeDocument/2006/relationships/tags" Target="../tags/tag159.xml"/><Relationship Id="rId6" Type="http://schemas.openxmlformats.org/officeDocument/2006/relationships/tags" Target="../tags/tag164.xml"/><Relationship Id="rId11" Type="http://schemas.openxmlformats.org/officeDocument/2006/relationships/slideLayout" Target="../slideLayouts/slideLayout36.xml"/><Relationship Id="rId5" Type="http://schemas.openxmlformats.org/officeDocument/2006/relationships/tags" Target="../tags/tag163.xml"/><Relationship Id="rId15" Type="http://schemas.openxmlformats.org/officeDocument/2006/relationships/image" Target="../media/image26.png"/><Relationship Id="rId10" Type="http://schemas.openxmlformats.org/officeDocument/2006/relationships/tags" Target="../tags/tag168.xml"/><Relationship Id="rId19" Type="http://schemas.openxmlformats.org/officeDocument/2006/relationships/image" Target="../media/image165.png"/><Relationship Id="rId4" Type="http://schemas.openxmlformats.org/officeDocument/2006/relationships/tags" Target="../tags/tag162.xml"/><Relationship Id="rId9" Type="http://schemas.openxmlformats.org/officeDocument/2006/relationships/tags" Target="../tags/tag167.xml"/><Relationship Id="rId1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76.xml"/><Relationship Id="rId13" Type="http://schemas.openxmlformats.org/officeDocument/2006/relationships/tags" Target="../tags/tag181.xml"/><Relationship Id="rId18" Type="http://schemas.openxmlformats.org/officeDocument/2006/relationships/image" Target="../media/image168.png"/><Relationship Id="rId26" Type="http://schemas.openxmlformats.org/officeDocument/2006/relationships/image" Target="../media/image175.png"/><Relationship Id="rId3" Type="http://schemas.openxmlformats.org/officeDocument/2006/relationships/tags" Target="../tags/tag171.xml"/><Relationship Id="rId21" Type="http://schemas.openxmlformats.org/officeDocument/2006/relationships/image" Target="../media/image109.png"/><Relationship Id="rId7" Type="http://schemas.openxmlformats.org/officeDocument/2006/relationships/tags" Target="../tags/tag175.xml"/><Relationship Id="rId12" Type="http://schemas.openxmlformats.org/officeDocument/2006/relationships/tags" Target="../tags/tag180.xml"/><Relationship Id="rId17" Type="http://schemas.openxmlformats.org/officeDocument/2006/relationships/image" Target="../media/image167.png"/><Relationship Id="rId25" Type="http://schemas.openxmlformats.org/officeDocument/2006/relationships/image" Target="../media/image174.png"/><Relationship Id="rId2" Type="http://schemas.openxmlformats.org/officeDocument/2006/relationships/tags" Target="../tags/tag170.xml"/><Relationship Id="rId16" Type="http://schemas.openxmlformats.org/officeDocument/2006/relationships/slideLayout" Target="../slideLayouts/slideLayout36.xml"/><Relationship Id="rId20" Type="http://schemas.openxmlformats.org/officeDocument/2006/relationships/image" Target="../media/image170.png"/><Relationship Id="rId29" Type="http://schemas.openxmlformats.org/officeDocument/2006/relationships/image" Target="../media/image178.png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tags" Target="../tags/tag179.xml"/><Relationship Id="rId24" Type="http://schemas.openxmlformats.org/officeDocument/2006/relationships/image" Target="../media/image173.png"/><Relationship Id="rId5" Type="http://schemas.openxmlformats.org/officeDocument/2006/relationships/tags" Target="../tags/tag173.xml"/><Relationship Id="rId15" Type="http://schemas.openxmlformats.org/officeDocument/2006/relationships/tags" Target="../tags/tag183.xml"/><Relationship Id="rId23" Type="http://schemas.openxmlformats.org/officeDocument/2006/relationships/image" Target="../media/image172.png"/><Relationship Id="rId28" Type="http://schemas.openxmlformats.org/officeDocument/2006/relationships/image" Target="../media/image177.png"/><Relationship Id="rId10" Type="http://schemas.openxmlformats.org/officeDocument/2006/relationships/tags" Target="../tags/tag178.xml"/><Relationship Id="rId19" Type="http://schemas.openxmlformats.org/officeDocument/2006/relationships/image" Target="../media/image169.png"/><Relationship Id="rId31" Type="http://schemas.openxmlformats.org/officeDocument/2006/relationships/image" Target="../media/image180.png"/><Relationship Id="rId4" Type="http://schemas.openxmlformats.org/officeDocument/2006/relationships/tags" Target="../tags/tag172.xml"/><Relationship Id="rId9" Type="http://schemas.openxmlformats.org/officeDocument/2006/relationships/tags" Target="../tags/tag177.xml"/><Relationship Id="rId14" Type="http://schemas.openxmlformats.org/officeDocument/2006/relationships/tags" Target="../tags/tag182.xml"/><Relationship Id="rId22" Type="http://schemas.openxmlformats.org/officeDocument/2006/relationships/image" Target="../media/image171.png"/><Relationship Id="rId27" Type="http://schemas.openxmlformats.org/officeDocument/2006/relationships/image" Target="../media/image176.png"/><Relationship Id="rId30" Type="http://schemas.openxmlformats.org/officeDocument/2006/relationships/image" Target="../media/image17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0.png"/><Relationship Id="rId18" Type="http://schemas.openxmlformats.org/officeDocument/2006/relationships/image" Target="../media/image14.png"/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image" Target="../media/image13.png"/><Relationship Id="rId2" Type="http://schemas.openxmlformats.org/officeDocument/2006/relationships/tags" Target="../tags/tag3.xml"/><Relationship Id="rId16" Type="http://schemas.openxmlformats.org/officeDocument/2006/relationships/image" Target="../media/image12.jpeg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microsoft.com/office/2007/relationships/hdphoto" Target="../media/hdphoto2.wdp"/><Relationship Id="rId19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7.png"/><Relationship Id="rId1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6.xml"/><Relationship Id="rId7" Type="http://schemas.openxmlformats.org/officeDocument/2006/relationships/slideLayout" Target="../slideLayouts/slideLayout2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10" Type="http://schemas.openxmlformats.org/officeDocument/2006/relationships/image" Target="../media/image18.png"/><Relationship Id="rId4" Type="http://schemas.openxmlformats.org/officeDocument/2006/relationships/tags" Target="../tags/tag7.xml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2.xml"/><Relationship Id="rId7" Type="http://schemas.openxmlformats.org/officeDocument/2006/relationships/image" Target="../media/image20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36.xml"/><Relationship Id="rId4" Type="http://schemas.openxmlformats.org/officeDocument/2006/relationships/tags" Target="../tags/tag13.xml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27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26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25.png"/><Relationship Id="rId5" Type="http://schemas.openxmlformats.org/officeDocument/2006/relationships/tags" Target="../tags/tag18.xml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tags" Target="../tags/tag17.xml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42863" y="3789040"/>
            <a:ext cx="9186863" cy="3068960"/>
          </a:xfrm>
          <a:prstGeom prst="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784"/>
            <a:ext cx="8496300" cy="1296417"/>
          </a:xfrm>
        </p:spPr>
        <p:txBody>
          <a:bodyPr/>
          <a:lstStyle/>
          <a:p>
            <a:pPr algn="l" eaLnBrk="1" hangingPunct="1"/>
            <a:r>
              <a:rPr lang="en-GB" altLang="de-DE" sz="2400" dirty="0" smtClean="0"/>
              <a:t>STATG019 – Selected Topics in Statistics 2015</a:t>
            </a:r>
            <a:r>
              <a:rPr lang="en-GB" altLang="de-DE" dirty="0" smtClean="0"/>
              <a:t/>
            </a:r>
            <a:br>
              <a:rPr lang="en-GB" altLang="de-DE" dirty="0" smtClean="0"/>
            </a:br>
            <a:r>
              <a:rPr lang="en-GB" altLang="de-DE" sz="5400" dirty="0" smtClean="0"/>
              <a:t>Lecture 1</a:t>
            </a:r>
            <a:endParaRPr lang="en-GB" altLang="de-DE" sz="2000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6237288"/>
            <a:ext cx="8496300" cy="504825"/>
          </a:xfrm>
        </p:spPr>
        <p:txBody>
          <a:bodyPr>
            <a:normAutofit fontScale="92500" lnSpcReduction="10000"/>
          </a:bodyPr>
          <a:lstStyle/>
          <a:p>
            <a:pPr algn="r" eaLnBrk="1" hangingPunct="1"/>
            <a:r>
              <a:rPr lang="en-GB" altLang="de-DE" smtClean="0">
                <a:solidFill>
                  <a:schemeClr val="bg1"/>
                </a:solidFill>
              </a:rPr>
              <a:t>Dr Franz J. Király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5576" y="2951687"/>
            <a:ext cx="8496300" cy="144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de-DE" sz="4400" dirty="0" smtClean="0">
                <a:solidFill>
                  <a:srgbClr val="004359"/>
                </a:solidFill>
              </a:rPr>
              <a:t>An Introduction to Kernels</a:t>
            </a:r>
            <a:endParaRPr lang="en-GB" altLang="de-DE" sz="2400" dirty="0" smtClean="0">
              <a:solidFill>
                <a:srgbClr val="004359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1" y="2914009"/>
            <a:ext cx="413792" cy="2636912"/>
          </a:xfrm>
          <a:prstGeom prst="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548680"/>
            <a:ext cx="7924800" cy="866800"/>
          </a:xfrm>
        </p:spPr>
        <p:txBody>
          <a:bodyPr>
            <a:normAutofit/>
          </a:bodyPr>
          <a:lstStyle/>
          <a:p>
            <a:pPr eaLnBrk="1" hangingPunct="1"/>
            <a:r>
              <a:rPr lang="de-DE" dirty="0" err="1" smtClean="0"/>
              <a:t>Kernelization</a:t>
            </a:r>
            <a:endParaRPr lang="de-DE" dirty="0" smtClean="0"/>
          </a:p>
        </p:txBody>
      </p:sp>
      <p:pic>
        <p:nvPicPr>
          <p:cNvPr id="2" name="Grafik 1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8384" y="3099046"/>
            <a:ext cx="3703382" cy="27606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7" name="Textfeld 46"/>
          <p:cNvSpPr txBox="1"/>
          <p:nvPr/>
        </p:nvSpPr>
        <p:spPr>
          <a:xfrm>
            <a:off x="539552" y="1556792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Kernels allow to make linear algorithms work on non-linear features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827584" y="1975107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Idea: replace scalar product in algorithm by “kernel product”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52494" y="2636912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Example: (ridge) regression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10" name="Grafik 9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4790" y="3933056"/>
            <a:ext cx="3076349" cy="3146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1409619" y="3037022"/>
            <a:ext cx="93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Input: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204831" y="3437132"/>
            <a:ext cx="120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Output: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2339752" y="3501008"/>
            <a:ext cx="202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 smtClean="0">
                <a:solidFill>
                  <a:schemeClr val="tx2"/>
                </a:solidFill>
              </a:rPr>
              <a:t>regressor</a:t>
            </a:r>
            <a:r>
              <a:rPr lang="en-GB" sz="1600" dirty="0" smtClean="0">
                <a:solidFill>
                  <a:schemeClr val="tx2"/>
                </a:solidFill>
              </a:rPr>
              <a:t> function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1388040" y="4906448"/>
            <a:ext cx="28695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“</a:t>
            </a:r>
            <a:r>
              <a:rPr lang="en-GB" sz="2000" dirty="0" err="1" smtClean="0">
                <a:solidFill>
                  <a:schemeClr val="tx2"/>
                </a:solidFill>
              </a:rPr>
              <a:t>Kernelized</a:t>
            </a:r>
            <a:r>
              <a:rPr lang="en-GB" sz="2000" dirty="0" smtClean="0">
                <a:solidFill>
                  <a:schemeClr val="tx2"/>
                </a:solidFill>
              </a:rPr>
              <a:t>” variant: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6" name="Grafik 5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2645" y="5367823"/>
            <a:ext cx="2760914" cy="27798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7704" y="5889135"/>
            <a:ext cx="1556694" cy="29688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56951" y="5914560"/>
            <a:ext cx="1612293" cy="2590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Textfeld 30"/>
          <p:cNvSpPr txBox="1"/>
          <p:nvPr/>
        </p:nvSpPr>
        <p:spPr>
          <a:xfrm>
            <a:off x="1830671" y="6186790"/>
            <a:ext cx="202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“kernel matrix”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953020" y="6222594"/>
            <a:ext cx="3076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“kernel evaluation vector”</a:t>
            </a:r>
            <a:endParaRPr lang="en-GB" sz="1600" dirty="0">
              <a:solidFill>
                <a:schemeClr val="tx2"/>
              </a:solidFill>
            </a:endParaRPr>
          </a:p>
        </p:txBody>
      </p:sp>
      <p:grpSp>
        <p:nvGrpSpPr>
          <p:cNvPr id="33" name="Gruppieren 32"/>
          <p:cNvGrpSpPr/>
          <p:nvPr/>
        </p:nvGrpSpPr>
        <p:grpSpPr>
          <a:xfrm>
            <a:off x="6987720" y="3068960"/>
            <a:ext cx="1760744" cy="1080120"/>
            <a:chOff x="5976156" y="1411934"/>
            <a:chExt cx="2628292" cy="2089074"/>
          </a:xfrm>
        </p:grpSpPr>
        <p:cxnSp>
          <p:nvCxnSpPr>
            <p:cNvPr id="34" name="Gerade Verbindung 33"/>
            <p:cNvCxnSpPr/>
            <p:nvPr/>
          </p:nvCxnSpPr>
          <p:spPr>
            <a:xfrm flipV="1">
              <a:off x="7726545" y="1804521"/>
              <a:ext cx="1" cy="157159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>
              <a:stCxn id="41" idx="4"/>
            </p:cNvCxnSpPr>
            <p:nvPr/>
          </p:nvCxnSpPr>
          <p:spPr>
            <a:xfrm flipV="1">
              <a:off x="8293557" y="1546803"/>
              <a:ext cx="0" cy="12771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/>
            <p:cNvCxnSpPr/>
            <p:nvPr/>
          </p:nvCxnSpPr>
          <p:spPr>
            <a:xfrm flipH="1" flipV="1">
              <a:off x="5976156" y="1412776"/>
              <a:ext cx="2699" cy="2088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mit Pfeil 36"/>
            <p:cNvCxnSpPr/>
            <p:nvPr/>
          </p:nvCxnSpPr>
          <p:spPr>
            <a:xfrm>
              <a:off x="5976156" y="3501008"/>
              <a:ext cx="26282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7164288" y="2519185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39" name="Ellipse 38"/>
            <p:cNvSpPr/>
            <p:nvPr/>
          </p:nvSpPr>
          <p:spPr>
            <a:xfrm>
              <a:off x="6228184" y="2807217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0" name="Ellipse 39"/>
            <p:cNvSpPr/>
            <p:nvPr/>
          </p:nvSpPr>
          <p:spPr>
            <a:xfrm>
              <a:off x="6974553" y="2087137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1" name="Ellipse 40"/>
            <p:cNvSpPr/>
            <p:nvPr/>
          </p:nvSpPr>
          <p:spPr>
            <a:xfrm>
              <a:off x="8270697" y="1628800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42" name="Gerade Verbindung 41"/>
            <p:cNvCxnSpPr/>
            <p:nvPr/>
          </p:nvCxnSpPr>
          <p:spPr>
            <a:xfrm flipV="1">
              <a:off x="6084168" y="1411934"/>
              <a:ext cx="2376264" cy="165702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 flipV="1">
              <a:off x="6987388" y="2137231"/>
              <a:ext cx="1" cy="314321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 flipV="1">
              <a:off x="7187146" y="2347787"/>
              <a:ext cx="0" cy="165082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flipV="1">
              <a:off x="6251042" y="2884881"/>
              <a:ext cx="1" cy="40063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7694633" y="1772816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7024788" y="4992507"/>
            <a:ext cx="1760744" cy="1116758"/>
            <a:chOff x="7024788" y="4992507"/>
            <a:chExt cx="1760744" cy="1116758"/>
          </a:xfrm>
        </p:grpSpPr>
        <p:cxnSp>
          <p:nvCxnSpPr>
            <p:cNvPr id="58" name="Gerade Verbindung 57"/>
            <p:cNvCxnSpPr>
              <a:stCxn id="64" idx="4"/>
            </p:cNvCxnSpPr>
            <p:nvPr/>
          </p:nvCxnSpPr>
          <p:spPr>
            <a:xfrm flipV="1">
              <a:off x="8577260" y="5098877"/>
              <a:ext cx="0" cy="66033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/>
            <p:nvPr/>
          </p:nvCxnSpPr>
          <p:spPr>
            <a:xfrm flipH="1" flipV="1">
              <a:off x="7024788" y="5029580"/>
              <a:ext cx="1808" cy="10796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/>
            <p:cNvCxnSpPr/>
            <p:nvPr/>
          </p:nvCxnSpPr>
          <p:spPr>
            <a:xfrm>
              <a:off x="7024788" y="6109265"/>
              <a:ext cx="17607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/>
            <p:cNvSpPr/>
            <p:nvPr/>
          </p:nvSpPr>
          <p:spPr>
            <a:xfrm>
              <a:off x="7869240" y="5239371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2" name="Ellipse 61"/>
            <p:cNvSpPr/>
            <p:nvPr/>
          </p:nvSpPr>
          <p:spPr>
            <a:xfrm>
              <a:off x="7199957" y="5805264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3" name="Ellipse 62"/>
            <p:cNvSpPr/>
            <p:nvPr/>
          </p:nvSpPr>
          <p:spPr>
            <a:xfrm>
              <a:off x="7693634" y="5538114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4" name="Ellipse 63"/>
            <p:cNvSpPr/>
            <p:nvPr/>
          </p:nvSpPr>
          <p:spPr>
            <a:xfrm>
              <a:off x="8561946" y="5141272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9" name="Ellipse 68"/>
            <p:cNvSpPr/>
            <p:nvPr/>
          </p:nvSpPr>
          <p:spPr>
            <a:xfrm>
              <a:off x="8206657" y="4992507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081736" y="5017501"/>
              <a:ext cx="1595336" cy="935688"/>
            </a:xfrm>
            <a:custGeom>
              <a:avLst/>
              <a:gdLst>
                <a:gd name="connsiteX0" fmla="*/ 0 w 1595336"/>
                <a:gd name="connsiteY0" fmla="*/ 789912 h 935688"/>
                <a:gd name="connsiteX1" fmla="*/ 505838 w 1595336"/>
                <a:gd name="connsiteY1" fmla="*/ 877461 h 935688"/>
                <a:gd name="connsiteX2" fmla="*/ 924128 w 1595336"/>
                <a:gd name="connsiteY2" fmla="*/ 21427 h 935688"/>
                <a:gd name="connsiteX3" fmla="*/ 1595336 w 1595336"/>
                <a:gd name="connsiteY3" fmla="*/ 342439 h 93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336" h="935688">
                  <a:moveTo>
                    <a:pt x="0" y="789912"/>
                  </a:moveTo>
                  <a:cubicBezTo>
                    <a:pt x="175908" y="897727"/>
                    <a:pt x="351817" y="1005542"/>
                    <a:pt x="505838" y="877461"/>
                  </a:cubicBezTo>
                  <a:cubicBezTo>
                    <a:pt x="659859" y="749380"/>
                    <a:pt x="742545" y="110597"/>
                    <a:pt x="924128" y="21427"/>
                  </a:cubicBezTo>
                  <a:cubicBezTo>
                    <a:pt x="1105711" y="-67743"/>
                    <a:pt x="1350523" y="137348"/>
                    <a:pt x="1595336" y="342439"/>
                  </a:cubicBezTo>
                </a:path>
              </a:pathLst>
            </a:cu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1" name="Grafik 10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58640" y="4374832"/>
            <a:ext cx="1909194" cy="25908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2183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7" grpId="0"/>
      <p:bldP spid="19" grpId="0"/>
      <p:bldP spid="20" grpId="0"/>
      <p:bldP spid="23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548680"/>
            <a:ext cx="7924800" cy="866800"/>
          </a:xfrm>
        </p:spPr>
        <p:txBody>
          <a:bodyPr>
            <a:normAutofit/>
          </a:bodyPr>
          <a:lstStyle/>
          <a:p>
            <a:pPr eaLnBrk="1" hangingPunct="1"/>
            <a:r>
              <a:rPr lang="de-DE" dirty="0" err="1" smtClean="0"/>
              <a:t>Kernelization</a:t>
            </a:r>
            <a:endParaRPr lang="de-DE" dirty="0" smtClean="0"/>
          </a:p>
        </p:txBody>
      </p:sp>
      <p:sp>
        <p:nvSpPr>
          <p:cNvPr id="49" name="Textfeld 48"/>
          <p:cNvSpPr txBox="1"/>
          <p:nvPr/>
        </p:nvSpPr>
        <p:spPr>
          <a:xfrm>
            <a:off x="552494" y="1516722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Example: support vector machine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104380" y="2060848"/>
            <a:ext cx="93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Input: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899592" y="2460958"/>
            <a:ext cx="1206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Output: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1979712" y="2524834"/>
            <a:ext cx="3151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separator/decision function</a:t>
            </a:r>
            <a:endParaRPr lang="en-GB" sz="1600" dirty="0">
              <a:solidFill>
                <a:schemeClr val="tx2"/>
              </a:solidFill>
            </a:endParaRPr>
          </a:p>
        </p:txBody>
      </p:sp>
      <p:pic>
        <p:nvPicPr>
          <p:cNvPr id="3" name="Grafik 2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9712" y="2162040"/>
            <a:ext cx="3571015" cy="23361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0229" y="2924944"/>
            <a:ext cx="2037924" cy="27794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187624" y="4397042"/>
            <a:ext cx="4104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“</a:t>
            </a:r>
            <a:r>
              <a:rPr lang="en-GB" sz="2000" dirty="0" err="1" smtClean="0">
                <a:solidFill>
                  <a:schemeClr val="tx2"/>
                </a:solidFill>
              </a:rPr>
              <a:t>Kernelized</a:t>
            </a:r>
            <a:r>
              <a:rPr lang="en-GB" sz="2000" dirty="0" smtClean="0">
                <a:solidFill>
                  <a:schemeClr val="tx2"/>
                </a:solidFill>
              </a:rPr>
              <a:t>”, non-linear variant: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7" name="Grafik 6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28714" y="6300469"/>
            <a:ext cx="1556694" cy="29688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6" name="Gerade Verbindung mit Pfeil 35"/>
          <p:cNvCxnSpPr/>
          <p:nvPr/>
        </p:nvCxnSpPr>
        <p:spPr>
          <a:xfrm flipH="1" flipV="1">
            <a:off x="6444208" y="2060848"/>
            <a:ext cx="1808" cy="167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/>
          <p:nvPr/>
        </p:nvCxnSpPr>
        <p:spPr>
          <a:xfrm>
            <a:off x="6444208" y="3733001"/>
            <a:ext cx="21483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>
          <a:xfrm flipV="1">
            <a:off x="6660232" y="2500255"/>
            <a:ext cx="1591906" cy="85673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9672" y="3420182"/>
            <a:ext cx="4169247" cy="29685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8370" y="4941168"/>
            <a:ext cx="4021872" cy="68606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0544" y="3861048"/>
            <a:ext cx="3131944" cy="22236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5045" y="5998932"/>
            <a:ext cx="3465486" cy="22236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6" name="Ellipse 15"/>
          <p:cNvSpPr/>
          <p:nvPr/>
        </p:nvSpPr>
        <p:spPr>
          <a:xfrm>
            <a:off x="7092280" y="4725144"/>
            <a:ext cx="985675" cy="8769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Gerade Verbindung mit Pfeil 55"/>
          <p:cNvCxnSpPr/>
          <p:nvPr/>
        </p:nvCxnSpPr>
        <p:spPr>
          <a:xfrm flipH="1" flipV="1">
            <a:off x="6444208" y="4437112"/>
            <a:ext cx="1808" cy="167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/>
          <p:cNvCxnSpPr/>
          <p:nvPr/>
        </p:nvCxnSpPr>
        <p:spPr>
          <a:xfrm>
            <a:off x="6444208" y="6109265"/>
            <a:ext cx="214836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uppieren 24"/>
          <p:cNvGrpSpPr/>
          <p:nvPr/>
        </p:nvGrpSpPr>
        <p:grpSpPr>
          <a:xfrm>
            <a:off x="6660232" y="4413474"/>
            <a:ext cx="1932342" cy="1535806"/>
            <a:chOff x="6660232" y="4413474"/>
            <a:chExt cx="1932342" cy="1535806"/>
          </a:xfrm>
        </p:grpSpPr>
        <p:cxnSp>
          <p:nvCxnSpPr>
            <p:cNvPr id="58" name="Gerade Verbindung 57"/>
            <p:cNvCxnSpPr>
              <a:stCxn id="64" idx="4"/>
            </p:cNvCxnSpPr>
            <p:nvPr/>
          </p:nvCxnSpPr>
          <p:spPr>
            <a:xfrm flipV="1">
              <a:off x="8577260" y="5098877"/>
              <a:ext cx="0" cy="66033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lipse 60"/>
            <p:cNvSpPr/>
            <p:nvPr/>
          </p:nvSpPr>
          <p:spPr>
            <a:xfrm>
              <a:off x="7052933" y="4725144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2" name="Ellipse 61"/>
            <p:cNvSpPr/>
            <p:nvPr/>
          </p:nvSpPr>
          <p:spPr>
            <a:xfrm>
              <a:off x="7199957" y="5805264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3" name="Ellipse 62"/>
            <p:cNvSpPr/>
            <p:nvPr/>
          </p:nvSpPr>
          <p:spPr>
            <a:xfrm>
              <a:off x="7693634" y="5781626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4" name="Ellipse 63"/>
            <p:cNvSpPr/>
            <p:nvPr/>
          </p:nvSpPr>
          <p:spPr>
            <a:xfrm>
              <a:off x="8561946" y="5141272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9" name="Ellipse 68"/>
            <p:cNvSpPr/>
            <p:nvPr/>
          </p:nvSpPr>
          <p:spPr>
            <a:xfrm>
              <a:off x="7997756" y="4701506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7" name="Ellipse 76"/>
            <p:cNvSpPr/>
            <p:nvPr/>
          </p:nvSpPr>
          <p:spPr>
            <a:xfrm>
              <a:off x="7421692" y="4413474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8" name="Ellipse 77"/>
            <p:cNvSpPr/>
            <p:nvPr/>
          </p:nvSpPr>
          <p:spPr>
            <a:xfrm>
              <a:off x="6732240" y="5061546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9" name="Ellipse 78"/>
            <p:cNvSpPr/>
            <p:nvPr/>
          </p:nvSpPr>
          <p:spPr>
            <a:xfrm>
              <a:off x="8213780" y="5565602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80" name="Ellipse 79"/>
            <p:cNvSpPr/>
            <p:nvPr/>
          </p:nvSpPr>
          <p:spPr>
            <a:xfrm>
              <a:off x="8285788" y="4989538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81" name="Ellipse 80"/>
            <p:cNvSpPr/>
            <p:nvPr/>
          </p:nvSpPr>
          <p:spPr>
            <a:xfrm>
              <a:off x="8028384" y="4437112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82" name="Ellipse 81"/>
            <p:cNvSpPr/>
            <p:nvPr/>
          </p:nvSpPr>
          <p:spPr>
            <a:xfrm>
              <a:off x="8429804" y="4725144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83" name="Ellipse 82"/>
            <p:cNvSpPr/>
            <p:nvPr/>
          </p:nvSpPr>
          <p:spPr>
            <a:xfrm>
              <a:off x="6804248" y="4653136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84" name="Ellipse 83"/>
            <p:cNvSpPr/>
            <p:nvPr/>
          </p:nvSpPr>
          <p:spPr>
            <a:xfrm>
              <a:off x="6876256" y="5421586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85" name="Ellipse 84"/>
            <p:cNvSpPr/>
            <p:nvPr/>
          </p:nvSpPr>
          <p:spPr>
            <a:xfrm>
              <a:off x="6660232" y="5877272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v</a:t>
              </a:r>
              <a:endParaRPr lang="en-GB" sz="1600" dirty="0"/>
            </a:p>
          </p:txBody>
        </p:sp>
        <p:sp>
          <p:nvSpPr>
            <p:cNvPr id="86" name="Ellipse 85"/>
            <p:cNvSpPr/>
            <p:nvPr/>
          </p:nvSpPr>
          <p:spPr>
            <a:xfrm>
              <a:off x="8285788" y="5925642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v</a:t>
              </a:r>
              <a:endParaRPr lang="en-GB" sz="1600" dirty="0"/>
            </a:p>
          </p:txBody>
        </p:sp>
        <p:sp>
          <p:nvSpPr>
            <p:cNvPr id="87" name="Ellipse 86"/>
            <p:cNvSpPr/>
            <p:nvPr/>
          </p:nvSpPr>
          <p:spPr>
            <a:xfrm>
              <a:off x="7596336" y="4917530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88" name="Ellipse 87"/>
            <p:cNvSpPr/>
            <p:nvPr/>
          </p:nvSpPr>
          <p:spPr>
            <a:xfrm>
              <a:off x="7748736" y="5133554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89" name="Ellipse 88"/>
            <p:cNvSpPr/>
            <p:nvPr/>
          </p:nvSpPr>
          <p:spPr>
            <a:xfrm>
              <a:off x="7748736" y="5349578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0" name="Ellipse 89"/>
            <p:cNvSpPr/>
            <p:nvPr/>
          </p:nvSpPr>
          <p:spPr>
            <a:xfrm>
              <a:off x="7277676" y="5069930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1" name="Ellipse 90"/>
            <p:cNvSpPr/>
            <p:nvPr/>
          </p:nvSpPr>
          <p:spPr>
            <a:xfrm>
              <a:off x="7380312" y="5421586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2" name="Ellipse 91"/>
            <p:cNvSpPr/>
            <p:nvPr/>
          </p:nvSpPr>
          <p:spPr>
            <a:xfrm>
              <a:off x="7524328" y="5157192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3" name="Ellipse 92"/>
            <p:cNvSpPr/>
            <p:nvPr/>
          </p:nvSpPr>
          <p:spPr>
            <a:xfrm>
              <a:off x="7380312" y="4869160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4" name="Ellipse 93"/>
            <p:cNvSpPr/>
            <p:nvPr/>
          </p:nvSpPr>
          <p:spPr>
            <a:xfrm>
              <a:off x="7853740" y="4941168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5" name="Ellipse 94"/>
            <p:cNvSpPr/>
            <p:nvPr/>
          </p:nvSpPr>
          <p:spPr>
            <a:xfrm>
              <a:off x="7925748" y="5277570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7524328" y="5013176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7596336" y="5493594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7236296" y="5205562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6701612" y="2420888"/>
            <a:ext cx="1573424" cy="1080120"/>
            <a:chOff x="6701612" y="2420888"/>
            <a:chExt cx="1573424" cy="1080120"/>
          </a:xfrm>
        </p:grpSpPr>
        <p:sp>
          <p:nvSpPr>
            <p:cNvPr id="39" name="Ellipse 38"/>
            <p:cNvSpPr/>
            <p:nvPr/>
          </p:nvSpPr>
          <p:spPr>
            <a:xfrm>
              <a:off x="7308304" y="3212976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1" name="Ellipse 40"/>
            <p:cNvSpPr/>
            <p:nvPr/>
          </p:nvSpPr>
          <p:spPr>
            <a:xfrm>
              <a:off x="7174014" y="2524834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5" name="Ellipse 64"/>
            <p:cNvSpPr/>
            <p:nvPr/>
          </p:nvSpPr>
          <p:spPr>
            <a:xfrm>
              <a:off x="7092280" y="3477370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6" name="Ellipse 65"/>
            <p:cNvSpPr/>
            <p:nvPr/>
          </p:nvSpPr>
          <p:spPr>
            <a:xfrm>
              <a:off x="7740352" y="3212976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7" name="Ellipse 66"/>
            <p:cNvSpPr/>
            <p:nvPr/>
          </p:nvSpPr>
          <p:spPr>
            <a:xfrm>
              <a:off x="7925748" y="2852936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8" name="Ellipse 67"/>
            <p:cNvSpPr/>
            <p:nvPr/>
          </p:nvSpPr>
          <p:spPr>
            <a:xfrm>
              <a:off x="7956376" y="3212976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0" name="Ellipse 69"/>
            <p:cNvSpPr/>
            <p:nvPr/>
          </p:nvSpPr>
          <p:spPr>
            <a:xfrm>
              <a:off x="7421692" y="3477370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1" name="Ellipse 70"/>
            <p:cNvSpPr/>
            <p:nvPr/>
          </p:nvSpPr>
          <p:spPr>
            <a:xfrm>
              <a:off x="6876256" y="2757290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2" name="Ellipse 71"/>
            <p:cNvSpPr/>
            <p:nvPr/>
          </p:nvSpPr>
          <p:spPr>
            <a:xfrm>
              <a:off x="7164288" y="2829298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3" name="Ellipse 72"/>
            <p:cNvSpPr/>
            <p:nvPr/>
          </p:nvSpPr>
          <p:spPr>
            <a:xfrm>
              <a:off x="6948264" y="2420888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4" name="Ellipse 73"/>
            <p:cNvSpPr/>
            <p:nvPr/>
          </p:nvSpPr>
          <p:spPr>
            <a:xfrm>
              <a:off x="7565708" y="2420888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5" name="Ellipse 74"/>
            <p:cNvSpPr/>
            <p:nvPr/>
          </p:nvSpPr>
          <p:spPr>
            <a:xfrm>
              <a:off x="7925748" y="2492896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6" name="Ellipse 75"/>
            <p:cNvSpPr/>
            <p:nvPr/>
          </p:nvSpPr>
          <p:spPr>
            <a:xfrm>
              <a:off x="6701612" y="3045322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9" name="Ellipse 98"/>
            <p:cNvSpPr/>
            <p:nvPr/>
          </p:nvSpPr>
          <p:spPr>
            <a:xfrm>
              <a:off x="7748736" y="3429000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7668344" y="3045322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01" name="Ellipse 100"/>
            <p:cNvSpPr/>
            <p:nvPr/>
          </p:nvSpPr>
          <p:spPr>
            <a:xfrm>
              <a:off x="8244408" y="3068960"/>
              <a:ext cx="30628" cy="23638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</p:spTree>
    <p:extLst>
      <p:ext uri="{BB962C8B-B14F-4D97-AF65-F5344CB8AC3E}">
        <p14:creationId xmlns:p14="http://schemas.microsoft.com/office/powerpoint/2010/main" val="181131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3" grpId="0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781300"/>
            <a:ext cx="8489950" cy="7921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sz="4800" dirty="0" smtClean="0"/>
              <a:t>The </a:t>
            </a:r>
            <a:r>
              <a:rPr lang="de-DE" altLang="de-DE" sz="4800" dirty="0" err="1" smtClean="0"/>
              <a:t>kernel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trick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75645151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/>
          <p:cNvSpPr txBox="1"/>
          <p:nvPr/>
        </p:nvSpPr>
        <p:spPr>
          <a:xfrm>
            <a:off x="727826" y="647731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1F497D"/>
                </a:solidFill>
              </a:rPr>
              <a:t>Most scalable algorithms employ linear principles</a:t>
            </a:r>
            <a:endParaRPr lang="en-GB" sz="2000" dirty="0">
              <a:solidFill>
                <a:srgbClr val="1F497D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22480" y="1079779"/>
            <a:ext cx="449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1F497D"/>
                </a:solidFill>
              </a:rPr>
              <a:t>Most data exhibit non-linear features</a:t>
            </a:r>
            <a:endParaRPr lang="en-GB" sz="2000" dirty="0">
              <a:solidFill>
                <a:srgbClr val="1F497D"/>
              </a:solidFill>
            </a:endParaRPr>
          </a:p>
        </p:txBody>
      </p:sp>
      <p:pic>
        <p:nvPicPr>
          <p:cNvPr id="5" name="Grafik 4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864" y="2437793"/>
            <a:ext cx="6650604" cy="25096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7" name="Textfeld 46"/>
          <p:cNvSpPr txBox="1"/>
          <p:nvPr/>
        </p:nvSpPr>
        <p:spPr>
          <a:xfrm>
            <a:off x="323528" y="1681352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rgbClr val="1F497D"/>
                </a:solidFill>
              </a:rPr>
              <a:t>Naïve idea</a:t>
            </a:r>
            <a:r>
              <a:rPr lang="en-GB" sz="2000" dirty="0" smtClean="0">
                <a:solidFill>
                  <a:srgbClr val="1F497D"/>
                </a:solidFill>
              </a:rPr>
              <a:t> to make non-linear algorithms:</a:t>
            </a:r>
            <a:endParaRPr lang="en-GB" sz="2000" dirty="0">
              <a:solidFill>
                <a:srgbClr val="1F497D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444208" y="476672"/>
            <a:ext cx="1920680" cy="459091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" name="Freihandform 1"/>
          <p:cNvSpPr/>
          <p:nvPr/>
        </p:nvSpPr>
        <p:spPr>
          <a:xfrm>
            <a:off x="5004048" y="1223795"/>
            <a:ext cx="3511685" cy="312698"/>
          </a:xfrm>
          <a:custGeom>
            <a:avLst/>
            <a:gdLst>
              <a:gd name="connsiteX0" fmla="*/ 0 w 3511685"/>
              <a:gd name="connsiteY0" fmla="*/ 340989 h 457822"/>
              <a:gd name="connsiteX1" fmla="*/ 359923 w 3511685"/>
              <a:gd name="connsiteY1" fmla="*/ 521 h 457822"/>
              <a:gd name="connsiteX2" fmla="*/ 817123 w 3511685"/>
              <a:gd name="connsiteY2" fmla="*/ 409082 h 457822"/>
              <a:gd name="connsiteX3" fmla="*/ 1507787 w 3511685"/>
              <a:gd name="connsiteY3" fmla="*/ 107525 h 457822"/>
              <a:gd name="connsiteX4" fmla="*/ 1750979 w 3511685"/>
              <a:gd name="connsiteY4" fmla="*/ 457721 h 457822"/>
              <a:gd name="connsiteX5" fmla="*/ 2461098 w 3511685"/>
              <a:gd name="connsiteY5" fmla="*/ 146436 h 457822"/>
              <a:gd name="connsiteX6" fmla="*/ 2772383 w 3511685"/>
              <a:gd name="connsiteY6" fmla="*/ 389627 h 457822"/>
              <a:gd name="connsiteX7" fmla="*/ 2976664 w 3511685"/>
              <a:gd name="connsiteY7" fmla="*/ 321533 h 457822"/>
              <a:gd name="connsiteX8" fmla="*/ 3287949 w 3511685"/>
              <a:gd name="connsiteY8" fmla="*/ 418810 h 457822"/>
              <a:gd name="connsiteX9" fmla="*/ 3511685 w 3511685"/>
              <a:gd name="connsiteY9" fmla="*/ 331261 h 45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1685" h="457822">
                <a:moveTo>
                  <a:pt x="0" y="340989"/>
                </a:moveTo>
                <a:cubicBezTo>
                  <a:pt x="111868" y="165080"/>
                  <a:pt x="223736" y="-10828"/>
                  <a:pt x="359923" y="521"/>
                </a:cubicBezTo>
                <a:cubicBezTo>
                  <a:pt x="496110" y="11870"/>
                  <a:pt x="625812" y="391248"/>
                  <a:pt x="817123" y="409082"/>
                </a:cubicBezTo>
                <a:cubicBezTo>
                  <a:pt x="1008434" y="426916"/>
                  <a:pt x="1352144" y="99418"/>
                  <a:pt x="1507787" y="107525"/>
                </a:cubicBezTo>
                <a:cubicBezTo>
                  <a:pt x="1663430" y="115632"/>
                  <a:pt x="1592094" y="451236"/>
                  <a:pt x="1750979" y="457721"/>
                </a:cubicBezTo>
                <a:cubicBezTo>
                  <a:pt x="1909864" y="464206"/>
                  <a:pt x="2290864" y="157785"/>
                  <a:pt x="2461098" y="146436"/>
                </a:cubicBezTo>
                <a:cubicBezTo>
                  <a:pt x="2631332" y="135087"/>
                  <a:pt x="2686455" y="360444"/>
                  <a:pt x="2772383" y="389627"/>
                </a:cubicBezTo>
                <a:cubicBezTo>
                  <a:pt x="2858311" y="418810"/>
                  <a:pt x="2890736" y="316669"/>
                  <a:pt x="2976664" y="321533"/>
                </a:cubicBezTo>
                <a:cubicBezTo>
                  <a:pt x="3062592" y="326397"/>
                  <a:pt x="3198779" y="417189"/>
                  <a:pt x="3287949" y="418810"/>
                </a:cubicBezTo>
                <a:cubicBezTo>
                  <a:pt x="3377119" y="420431"/>
                  <a:pt x="3444402" y="375846"/>
                  <a:pt x="3511685" y="331261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black"/>
              </a:solidFill>
            </a:endParaRPr>
          </a:p>
        </p:txBody>
      </p:sp>
      <p:pic>
        <p:nvPicPr>
          <p:cNvPr id="6" name="Grafik 5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2125242"/>
            <a:ext cx="5311711" cy="25096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314" y="2731582"/>
            <a:ext cx="5834572" cy="27227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Textfeld 25"/>
          <p:cNvSpPr txBox="1"/>
          <p:nvPr/>
        </p:nvSpPr>
        <p:spPr>
          <a:xfrm>
            <a:off x="323528" y="3101350"/>
            <a:ext cx="792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>
                <a:solidFill>
                  <a:srgbClr val="1F497D"/>
                </a:solidFill>
              </a:rPr>
              <a:t>This idea (with a bit of care) works, and is at the basis of a 	considerable part of modern statistics!</a:t>
            </a:r>
            <a:endParaRPr lang="en-GB" sz="2000" i="1" dirty="0">
              <a:solidFill>
                <a:srgbClr val="1F497D"/>
              </a:solidFill>
            </a:endParaRPr>
          </a:p>
        </p:txBody>
      </p:sp>
      <p:pic>
        <p:nvPicPr>
          <p:cNvPr id="4" name="Grafik 3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1804" y="4229878"/>
            <a:ext cx="3483298" cy="31464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Grafik 19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67578" y="4200926"/>
            <a:ext cx="2335517" cy="46376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9" name="Textfeld 28"/>
          <p:cNvSpPr txBox="1"/>
          <p:nvPr/>
        </p:nvSpPr>
        <p:spPr>
          <a:xfrm>
            <a:off x="827584" y="3829712"/>
            <a:ext cx="697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1F497D"/>
                </a:solidFill>
              </a:rPr>
              <a:t>E.g., non-linear </a:t>
            </a:r>
            <a:r>
              <a:rPr lang="en-GB" dirty="0" err="1" smtClean="0">
                <a:solidFill>
                  <a:srgbClr val="1F497D"/>
                </a:solidFill>
              </a:rPr>
              <a:t>Tikhonov</a:t>
            </a:r>
            <a:r>
              <a:rPr lang="en-GB" dirty="0" smtClean="0">
                <a:solidFill>
                  <a:srgbClr val="1F497D"/>
                </a:solidFill>
              </a:rPr>
              <a:t>-regularized least-squares regression:</a:t>
            </a:r>
            <a:endParaRPr lang="en-GB" dirty="0">
              <a:solidFill>
                <a:srgbClr val="1F497D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376080" y="472443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1F497D"/>
                </a:solidFill>
              </a:rPr>
              <a:t>But</a:t>
            </a:r>
            <a:r>
              <a:rPr lang="en-GB" dirty="0" smtClean="0">
                <a:solidFill>
                  <a:srgbClr val="1F497D"/>
                </a:solidFill>
              </a:rPr>
              <a:t> there are issues with this approach:</a:t>
            </a:r>
            <a:endParaRPr lang="en-GB" dirty="0">
              <a:solidFill>
                <a:srgbClr val="1F497D"/>
              </a:solidFill>
            </a:endParaRPr>
          </a:p>
        </p:txBody>
      </p:sp>
      <p:pic>
        <p:nvPicPr>
          <p:cNvPr id="14" name="Grafik 13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5145368"/>
            <a:ext cx="6399907" cy="24459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5425062"/>
            <a:ext cx="5931137" cy="2849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9" name="Textfeld 38"/>
          <p:cNvSpPr txBox="1"/>
          <p:nvPr/>
        </p:nvSpPr>
        <p:spPr>
          <a:xfrm>
            <a:off x="788672" y="5722822"/>
            <a:ext cx="1531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1F497D"/>
                </a:solidFill>
              </a:rPr>
              <a:t>This causes:</a:t>
            </a:r>
            <a:endParaRPr lang="en-GB" dirty="0">
              <a:solidFill>
                <a:srgbClr val="1F497D"/>
              </a:solidFill>
            </a:endParaRPr>
          </a:p>
        </p:txBody>
      </p:sp>
      <p:sp>
        <p:nvSpPr>
          <p:cNvPr id="40" name="Textfeld 39"/>
          <p:cNvSpPr txBox="1"/>
          <p:nvPr/>
        </p:nvSpPr>
        <p:spPr>
          <a:xfrm>
            <a:off x="2248288" y="5733692"/>
            <a:ext cx="284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1F497D"/>
                </a:solidFill>
              </a:rPr>
              <a:t>bad scaling/high runtime</a:t>
            </a:r>
            <a:endParaRPr lang="en-GB" dirty="0">
              <a:solidFill>
                <a:srgbClr val="1F497D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1907704" y="604509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1F497D"/>
                </a:solidFill>
              </a:rPr>
              <a:t>b</a:t>
            </a:r>
            <a:r>
              <a:rPr lang="en-GB" dirty="0" smtClean="0">
                <a:solidFill>
                  <a:srgbClr val="1F497D"/>
                </a:solidFill>
              </a:rPr>
              <a:t>adly conditioned matrices</a:t>
            </a:r>
            <a:endParaRPr lang="en-GB" dirty="0">
              <a:solidFill>
                <a:srgbClr val="1F497D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5200616" y="5733256"/>
            <a:ext cx="396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solidFill>
                  <a:srgbClr val="1F497D"/>
                </a:solidFill>
              </a:rPr>
              <a:t>overfitting</a:t>
            </a:r>
            <a:r>
              <a:rPr lang="en-GB" dirty="0" smtClean="0">
                <a:solidFill>
                  <a:srgbClr val="1F497D"/>
                </a:solidFill>
              </a:rPr>
              <a:t> (even with regularization)</a:t>
            </a:r>
            <a:endParaRPr lang="en-GB" dirty="0">
              <a:solidFill>
                <a:srgbClr val="1F497D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5243440" y="6040744"/>
            <a:ext cx="312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1F497D"/>
                </a:solidFill>
              </a:rPr>
              <a:t>lung cancer</a:t>
            </a:r>
            <a:endParaRPr lang="en-GB" dirty="0">
              <a:solidFill>
                <a:srgbClr val="1F497D"/>
              </a:solidFill>
            </a:endParaRPr>
          </a:p>
        </p:txBody>
      </p:sp>
      <p:pic>
        <p:nvPicPr>
          <p:cNvPr id="3" name="Grafik 2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205" y="6456429"/>
            <a:ext cx="4484042" cy="24456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0318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6" grpId="0"/>
      <p:bldP spid="29" grpId="0"/>
      <p:bldP spid="33" grpId="0"/>
      <p:bldP spid="39" grpId="0"/>
      <p:bldP spid="40" grpId="0"/>
      <p:bldP spid="41" grpId="0"/>
      <p:bldP spid="42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fik 18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1800" y="5373216"/>
            <a:ext cx="2131998" cy="81520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1844824"/>
            <a:ext cx="6885852" cy="28819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2" name="Textfeld 81"/>
          <p:cNvSpPr txBox="1"/>
          <p:nvPr/>
        </p:nvSpPr>
        <p:spPr>
          <a:xfrm>
            <a:off x="323528" y="1412776"/>
            <a:ext cx="7732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Observation 1 (easy):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323528" y="2887022"/>
            <a:ext cx="138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Example: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7" name="Grafik 6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9935" y="2927092"/>
            <a:ext cx="1863432" cy="32161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6" name="Textfeld 85"/>
          <p:cNvSpPr txBox="1"/>
          <p:nvPr/>
        </p:nvSpPr>
        <p:spPr>
          <a:xfrm>
            <a:off x="1390706" y="3281980"/>
            <a:ext cx="2910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“homogenous polynomial kernel”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15" name="Grafik 14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7984" y="2849932"/>
            <a:ext cx="4347956" cy="52865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9" name="Textfeld 88"/>
          <p:cNvSpPr txBox="1"/>
          <p:nvPr/>
        </p:nvSpPr>
        <p:spPr>
          <a:xfrm>
            <a:off x="2987824" y="601232"/>
            <a:ext cx="4801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>
                <a:solidFill>
                  <a:schemeClr val="tx2"/>
                </a:solidFill>
              </a:rPr>
              <a:t>(classical, </a:t>
            </a:r>
            <a:r>
              <a:rPr lang="en-GB" sz="1600" i="1" dirty="0" err="1" smtClean="0">
                <a:solidFill>
                  <a:schemeClr val="tx2"/>
                </a:solidFill>
              </a:rPr>
              <a:t>Aizerman</a:t>
            </a:r>
            <a:r>
              <a:rPr lang="en-GB" sz="1600" i="1" dirty="0" smtClean="0">
                <a:solidFill>
                  <a:schemeClr val="tx2"/>
                </a:solidFill>
              </a:rPr>
              <a:t> et al 1964; </a:t>
            </a:r>
            <a:r>
              <a:rPr lang="en-GB" sz="1600" i="1" dirty="0" err="1" smtClean="0">
                <a:solidFill>
                  <a:schemeClr val="tx2"/>
                </a:solidFill>
              </a:rPr>
              <a:t>Vapnik</a:t>
            </a:r>
            <a:r>
              <a:rPr lang="en-GB" sz="1600" i="1" dirty="0" smtClean="0">
                <a:solidFill>
                  <a:schemeClr val="tx2"/>
                </a:solidFill>
              </a:rPr>
              <a:t>, 1995)</a:t>
            </a:r>
            <a:endParaRPr lang="en-GB" sz="1600" i="1" dirty="0">
              <a:solidFill>
                <a:schemeClr val="tx2"/>
              </a:solidFill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4572000" y="3304440"/>
            <a:ext cx="154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“Veronese map”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178696" y="476672"/>
            <a:ext cx="351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The kernel trick</a:t>
            </a:r>
            <a:endParaRPr lang="en-GB" sz="2800" b="1" dirty="0">
              <a:solidFill>
                <a:schemeClr val="tx2"/>
              </a:solidFill>
            </a:endParaRPr>
          </a:p>
        </p:txBody>
      </p:sp>
      <p:pic>
        <p:nvPicPr>
          <p:cNvPr id="4" name="Grafik 3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7473" y="1089802"/>
            <a:ext cx="3262567" cy="25096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Grafik 9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0097" y="2191715"/>
            <a:ext cx="2885879" cy="26842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" name="Grafik 49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3910" y="2522767"/>
            <a:ext cx="5627897" cy="26840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93186" y="3642020"/>
            <a:ext cx="1026686" cy="24754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8" name="Grafik 47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9666" y="3394475"/>
            <a:ext cx="1616470" cy="24754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Grafik 48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8201" y="3682507"/>
            <a:ext cx="2300932" cy="24754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6" name="Textfeld 95"/>
          <p:cNvSpPr txBox="1"/>
          <p:nvPr/>
        </p:nvSpPr>
        <p:spPr>
          <a:xfrm>
            <a:off x="323528" y="4077072"/>
            <a:ext cx="3369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Observation 2 (difficult):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97" name="Textfeld 96"/>
          <p:cNvSpPr txBox="1"/>
          <p:nvPr/>
        </p:nvSpPr>
        <p:spPr>
          <a:xfrm>
            <a:off x="837312" y="4437112"/>
            <a:ext cx="7861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Many classical algorithms may be recast in scalar products only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323528" y="4941168"/>
            <a:ext cx="4680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Example 1: </a:t>
            </a:r>
            <a:r>
              <a:rPr lang="en-GB" sz="2000" dirty="0" smtClean="0">
                <a:solidFill>
                  <a:schemeClr val="tx2"/>
                </a:solidFill>
              </a:rPr>
              <a:t>principal components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99" name="Textfeld 98"/>
          <p:cNvSpPr txBox="1"/>
          <p:nvPr/>
        </p:nvSpPr>
        <p:spPr>
          <a:xfrm>
            <a:off x="4716016" y="4941168"/>
            <a:ext cx="39102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Example 2: </a:t>
            </a:r>
            <a:r>
              <a:rPr lang="en-GB" sz="2000" dirty="0" smtClean="0">
                <a:solidFill>
                  <a:schemeClr val="tx2"/>
                </a:solidFill>
              </a:rPr>
              <a:t>ridge regression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43" name="Grafik 42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5406312"/>
            <a:ext cx="1037821" cy="27808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" name="Grafik 101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4088" y="5367185"/>
            <a:ext cx="3205710" cy="31467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3" name="Textfeld 102"/>
          <p:cNvSpPr txBox="1"/>
          <p:nvPr/>
        </p:nvSpPr>
        <p:spPr>
          <a:xfrm>
            <a:off x="1013899" y="5641503"/>
            <a:ext cx="1469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(plus </a:t>
            </a:r>
            <a:r>
              <a:rPr lang="en-GB" sz="1400" dirty="0" err="1" smtClean="0">
                <a:solidFill>
                  <a:schemeClr val="tx2"/>
                </a:solidFill>
              </a:rPr>
              <a:t>centering</a:t>
            </a:r>
            <a:r>
              <a:rPr lang="en-GB" sz="1400" dirty="0" smtClean="0">
                <a:solidFill>
                  <a:schemeClr val="tx2"/>
                </a:solidFill>
              </a:rPr>
              <a:t>)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47" name="Grafik 46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6368373"/>
            <a:ext cx="3893283" cy="28499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6" name="Textfeld 105"/>
          <p:cNvSpPr txBox="1"/>
          <p:nvPr/>
        </p:nvSpPr>
        <p:spPr>
          <a:xfrm>
            <a:off x="323528" y="6021288"/>
            <a:ext cx="33690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Bad news: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107" name="Textfeld 106"/>
          <p:cNvSpPr txBox="1"/>
          <p:nvPr/>
        </p:nvSpPr>
        <p:spPr>
          <a:xfrm>
            <a:off x="4947382" y="6021288"/>
            <a:ext cx="185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Good news: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108" name="Textfeld 107"/>
          <p:cNvSpPr txBox="1"/>
          <p:nvPr/>
        </p:nvSpPr>
        <p:spPr>
          <a:xfrm>
            <a:off x="5292080" y="6310815"/>
            <a:ext cx="331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t</a:t>
            </a:r>
            <a:r>
              <a:rPr lang="en-GB" dirty="0" smtClean="0">
                <a:solidFill>
                  <a:schemeClr val="tx2"/>
                </a:solidFill>
              </a:rPr>
              <a:t>hey are very closely related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67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4" grpId="0"/>
      <p:bldP spid="86" grpId="0"/>
      <p:bldP spid="89" grpId="0"/>
      <p:bldP spid="91" grpId="0"/>
      <p:bldP spid="83" grpId="0"/>
      <p:bldP spid="96" grpId="0"/>
      <p:bldP spid="97" grpId="0"/>
      <p:bldP spid="98" grpId="0"/>
      <p:bldP spid="99" grpId="0"/>
      <p:bldP spid="103" grpId="0"/>
      <p:bldP spid="106" grpId="0"/>
      <p:bldP spid="107" grpId="0"/>
      <p:bldP spid="10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upload.wikimedia.org/wikipedia/commons/thumb/e/e9/Singular_value_decomposition.gif/280px-Singular_value_decomposition.gif"/>
          <p:cNvPicPr>
            <a:picLocks noChangeAspect="1" noChangeArrowheads="1" noCrop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314" y="1432232"/>
            <a:ext cx="2933700" cy="242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Textfeld 81"/>
          <p:cNvSpPr txBox="1"/>
          <p:nvPr/>
        </p:nvSpPr>
        <p:spPr>
          <a:xfrm>
            <a:off x="323528" y="620688"/>
            <a:ext cx="7732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Theorem (Singular Value Decomposition):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2" name="Grafik 1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052736"/>
            <a:ext cx="5483541" cy="26842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9552" y="1391148"/>
            <a:ext cx="1791764" cy="24896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fik 4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9084" y="1422238"/>
            <a:ext cx="432916" cy="20656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8" name="Textfeld 97"/>
          <p:cNvSpPr txBox="1"/>
          <p:nvPr/>
        </p:nvSpPr>
        <p:spPr>
          <a:xfrm>
            <a:off x="1547664" y="3789040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animation stolen from Wikipedia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8" name="Grafik 7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2037" y="1402782"/>
            <a:ext cx="2288275" cy="26840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4454" y="1720432"/>
            <a:ext cx="2185617" cy="24738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2850" y="2029491"/>
            <a:ext cx="1979430" cy="26846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2093" y="2440460"/>
            <a:ext cx="2762547" cy="28825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2080" y="2780928"/>
            <a:ext cx="2019963" cy="24739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Textfeld 45"/>
          <p:cNvSpPr txBox="1"/>
          <p:nvPr/>
        </p:nvSpPr>
        <p:spPr>
          <a:xfrm>
            <a:off x="5228456" y="3008575"/>
            <a:ext cx="3087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(and usually ordered </a:t>
            </a:r>
            <a:r>
              <a:rPr lang="en-GB" sz="1400" dirty="0" err="1" smtClean="0">
                <a:solidFill>
                  <a:schemeClr val="tx2"/>
                </a:solidFill>
              </a:rPr>
              <a:t>descendingly</a:t>
            </a:r>
            <a:r>
              <a:rPr lang="en-GB" sz="1400" dirty="0" smtClean="0">
                <a:solidFill>
                  <a:schemeClr val="tx2"/>
                </a:solidFill>
              </a:rPr>
              <a:t>)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4716016" y="3368615"/>
            <a:ext cx="3087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which is unique up to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004048" y="3645024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orthogonal action on row-/column spaces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21" name="Grafik 20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1300" y="3942348"/>
            <a:ext cx="3789172" cy="15362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3" name="Textfeld 52"/>
          <p:cNvSpPr txBox="1"/>
          <p:nvPr/>
        </p:nvSpPr>
        <p:spPr>
          <a:xfrm>
            <a:off x="323528" y="4725144"/>
            <a:ext cx="352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Corollary </a:t>
            </a:r>
            <a:r>
              <a:rPr lang="en-GB" sz="2000" dirty="0" smtClean="0">
                <a:solidFill>
                  <a:schemeClr val="tx2"/>
                </a:solidFill>
              </a:rPr>
              <a:t>(by “uniqueness”)</a:t>
            </a:r>
            <a:r>
              <a:rPr lang="en-GB" sz="2000" b="1" dirty="0" smtClean="0">
                <a:solidFill>
                  <a:schemeClr val="tx2"/>
                </a:solidFill>
              </a:rPr>
              <a:t>: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22" name="Grafik 21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22729" y="4333747"/>
            <a:ext cx="4493687" cy="24738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0337" y="4621801"/>
            <a:ext cx="2102556" cy="2473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Grafik 26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5719616"/>
            <a:ext cx="2226370" cy="2881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Grafik 29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0324" y="5733256"/>
            <a:ext cx="2411905" cy="26840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Grafik 25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896" y="5709888"/>
            <a:ext cx="2205343" cy="2881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6" name="Textfeld 65"/>
          <p:cNvSpPr txBox="1"/>
          <p:nvPr/>
        </p:nvSpPr>
        <p:spPr>
          <a:xfrm>
            <a:off x="2896360" y="5621903"/>
            <a:ext cx="49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tx2"/>
                </a:solidFill>
              </a:rPr>
              <a:t>=</a:t>
            </a:r>
            <a:endParaRPr lang="en-GB" sz="2400" dirty="0">
              <a:solidFill>
                <a:schemeClr val="tx2"/>
              </a:solidFill>
            </a:endParaRPr>
          </a:p>
        </p:txBody>
      </p:sp>
      <p:sp>
        <p:nvSpPr>
          <p:cNvPr id="67" name="Textfeld 66"/>
          <p:cNvSpPr txBox="1"/>
          <p:nvPr/>
        </p:nvSpPr>
        <p:spPr>
          <a:xfrm>
            <a:off x="5619024" y="5618424"/>
            <a:ext cx="542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tx2"/>
                </a:solidFill>
              </a:rPr>
              <a:t>=</a:t>
            </a:r>
            <a:endParaRPr lang="en-GB" sz="2400" dirty="0">
              <a:solidFill>
                <a:schemeClr val="tx2"/>
              </a:solidFill>
            </a:endParaRPr>
          </a:p>
        </p:txBody>
      </p:sp>
      <p:pic>
        <p:nvPicPr>
          <p:cNvPr id="28" name="Grafik 27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5114209"/>
            <a:ext cx="2309245" cy="2881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Grafik 28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42019" y="5143727"/>
            <a:ext cx="2742149" cy="24737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3" name="Textfeld 72"/>
          <p:cNvSpPr txBox="1"/>
          <p:nvPr/>
        </p:nvSpPr>
        <p:spPr>
          <a:xfrm>
            <a:off x="2906088" y="5013176"/>
            <a:ext cx="496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tx2"/>
                </a:solidFill>
              </a:rPr>
              <a:t>=</a:t>
            </a:r>
            <a:endParaRPr lang="en-GB" sz="2400" dirty="0">
              <a:solidFill>
                <a:schemeClr val="tx2"/>
              </a:solidFill>
            </a:endParaRPr>
          </a:p>
        </p:txBody>
      </p:sp>
      <p:pic>
        <p:nvPicPr>
          <p:cNvPr id="31" name="Grafik 30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5639" y="5398488"/>
            <a:ext cx="2288632" cy="2882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Textfeld 75"/>
          <p:cNvSpPr txBox="1"/>
          <p:nvPr/>
        </p:nvSpPr>
        <p:spPr>
          <a:xfrm>
            <a:off x="5613208" y="5307024"/>
            <a:ext cx="542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tx2"/>
                </a:solidFill>
              </a:rPr>
              <a:t>=</a:t>
            </a:r>
            <a:endParaRPr lang="en-GB" sz="2400" dirty="0">
              <a:solidFill>
                <a:schemeClr val="tx2"/>
              </a:solidFill>
            </a:endParaRPr>
          </a:p>
        </p:txBody>
      </p:sp>
      <p:pic>
        <p:nvPicPr>
          <p:cNvPr id="32" name="Grafik 31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9984" y="5443058"/>
            <a:ext cx="2597830" cy="24741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9" name="Textfeld 78"/>
          <p:cNvSpPr txBox="1"/>
          <p:nvPr/>
        </p:nvSpPr>
        <p:spPr>
          <a:xfrm>
            <a:off x="323528" y="6194488"/>
            <a:ext cx="7732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This flavour of duality is at the core of ``</a:t>
            </a:r>
            <a:r>
              <a:rPr lang="en-GB" sz="2000" b="1" dirty="0" err="1" smtClean="0">
                <a:solidFill>
                  <a:schemeClr val="tx2"/>
                </a:solidFill>
              </a:rPr>
              <a:t>kernelization</a:t>
            </a:r>
            <a:r>
              <a:rPr lang="en-GB" sz="2000" b="1" dirty="0" smtClean="0">
                <a:solidFill>
                  <a:schemeClr val="tx2"/>
                </a:solidFill>
              </a:rPr>
              <a:t>’’.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7092280" y="5949280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Inner product matrix!</a:t>
            </a:r>
            <a:endParaRPr lang="en-GB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6137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98" grpId="0"/>
      <p:bldP spid="46" grpId="0"/>
      <p:bldP spid="48" grpId="0"/>
      <p:bldP spid="49" grpId="0"/>
      <p:bldP spid="53" grpId="0"/>
      <p:bldP spid="66" grpId="0"/>
      <p:bldP spid="67" grpId="0"/>
      <p:bldP spid="73" grpId="0"/>
      <p:bldP spid="76" grpId="0"/>
      <p:bldP spid="79" grpId="0"/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1"/>
          <p:cNvPicPr>
            <a:picLocks noChangeAspect="1" noChangeArrowheads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11" t="-2162" r="33803" b="-1"/>
          <a:stretch/>
        </p:blipFill>
        <p:spPr bwMode="auto">
          <a:xfrm rot="3502386">
            <a:off x="1903002" y="670141"/>
            <a:ext cx="915168" cy="3108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Ellipse 33"/>
          <p:cNvSpPr/>
          <p:nvPr/>
        </p:nvSpPr>
        <p:spPr bwMode="auto">
          <a:xfrm rot="20007960">
            <a:off x="1534631" y="2015752"/>
            <a:ext cx="1532064" cy="417279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Textfeld 81"/>
          <p:cNvSpPr txBox="1"/>
          <p:nvPr/>
        </p:nvSpPr>
        <p:spPr>
          <a:xfrm>
            <a:off x="323528" y="1052736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Principal Component Analysis: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17" name="Grafik 16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6956" y="2057136"/>
            <a:ext cx="750147" cy="30028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8" name="Grafik 37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0885" y="1755021"/>
            <a:ext cx="4367923" cy="26300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178696" y="476672"/>
            <a:ext cx="8209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 smtClean="0">
                <a:solidFill>
                  <a:schemeClr val="tx2"/>
                </a:solidFill>
              </a:rPr>
              <a:t>Kernelizing</a:t>
            </a:r>
            <a:r>
              <a:rPr lang="en-GB" sz="2800" b="1" dirty="0" smtClean="0">
                <a:solidFill>
                  <a:schemeClr val="tx2"/>
                </a:solidFill>
              </a:rPr>
              <a:t> principal component analysis</a:t>
            </a:r>
            <a:endParaRPr lang="en-GB" sz="2800" b="1" dirty="0">
              <a:solidFill>
                <a:schemeClr val="tx2"/>
              </a:solidFill>
            </a:endParaRPr>
          </a:p>
        </p:txBody>
      </p:sp>
      <p:pic>
        <p:nvPicPr>
          <p:cNvPr id="37" name="Grafik 36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3830" y="3160424"/>
            <a:ext cx="1761982" cy="67372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3" name="Textfeld 42"/>
          <p:cNvSpPr txBox="1"/>
          <p:nvPr/>
        </p:nvSpPr>
        <p:spPr>
          <a:xfrm>
            <a:off x="4158064" y="1400441"/>
            <a:ext cx="42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1.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4171704" y="2020778"/>
            <a:ext cx="423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tx2"/>
                </a:solidFill>
              </a:rPr>
              <a:t>2</a:t>
            </a:r>
            <a:r>
              <a:rPr lang="en-GB" sz="2000" b="1" dirty="0" smtClean="0">
                <a:solidFill>
                  <a:schemeClr val="tx2"/>
                </a:solidFill>
              </a:rPr>
              <a:t>.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18" name="Grafik 17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67157" y="2104707"/>
            <a:ext cx="3525323" cy="24417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2474975"/>
            <a:ext cx="1994505" cy="20456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Grafik 19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74821" y="2473940"/>
            <a:ext cx="2045651" cy="20456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8107" y="1496190"/>
            <a:ext cx="2230277" cy="26298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4" name="Textfeld 63"/>
          <p:cNvSpPr txBox="1"/>
          <p:nvPr/>
        </p:nvSpPr>
        <p:spPr>
          <a:xfrm>
            <a:off x="4465267" y="1422504"/>
            <a:ext cx="17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compute: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3851920" y="268830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“Principal scores”: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323528" y="3121512"/>
            <a:ext cx="5245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Kernel Principal Component Analysis: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59" name="Grafik 58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5696" y="3547738"/>
            <a:ext cx="1056504" cy="33363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9" name="Grafik 118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18700" y="4850513"/>
            <a:ext cx="5023335" cy="29692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2" name="Grafik 61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86838" y="3596384"/>
            <a:ext cx="1649258" cy="25912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8" name="Grafik 67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8144" y="3876533"/>
            <a:ext cx="2894516" cy="22972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3" name="Textfeld 82"/>
          <p:cNvSpPr txBox="1"/>
          <p:nvPr/>
        </p:nvSpPr>
        <p:spPr>
          <a:xfrm>
            <a:off x="691734" y="3491280"/>
            <a:ext cx="12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Observe: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1026" name="Grafik 1025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8552" y="2756446"/>
            <a:ext cx="2213932" cy="26225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35" name="Grafik 1034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0207765">
            <a:off x="1720648" y="2394147"/>
            <a:ext cx="2240555" cy="20508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36" name="Grafik 1035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81458" y="1190307"/>
            <a:ext cx="1742298" cy="22237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4" name="Textfeld 83"/>
          <p:cNvSpPr txBox="1"/>
          <p:nvPr/>
        </p:nvSpPr>
        <p:spPr>
          <a:xfrm>
            <a:off x="3067998" y="3556166"/>
            <a:ext cx="1287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where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85" name="Textfeld 84"/>
          <p:cNvSpPr txBox="1"/>
          <p:nvPr/>
        </p:nvSpPr>
        <p:spPr>
          <a:xfrm>
            <a:off x="5444262" y="3553560"/>
            <a:ext cx="495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and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72" name="Grafik 71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148" y="3985608"/>
            <a:ext cx="3984456" cy="22240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7" name="Grafik 106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4264757"/>
            <a:ext cx="6079559" cy="29691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1" name="Grafik 90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8398" y="4570958"/>
            <a:ext cx="4967818" cy="29693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4" name="Grafik 93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6392" y="5229200"/>
            <a:ext cx="4762455" cy="2412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32" name="Grafik 1031" descr="TP_t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5514782"/>
            <a:ext cx="3743249" cy="29683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" name="Grafik 101" descr="TP_tmp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4539" y="5557262"/>
            <a:ext cx="4259949" cy="20780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5" name="Grafik 104" descr="TP_tmp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2103" y="5808357"/>
            <a:ext cx="4396401" cy="21931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34" name="Grafik 1033" descr="TP_tmp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5811648"/>
            <a:ext cx="3483826" cy="25909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1" name="Grafik 110" descr="TP_tmp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5396" y="6027672"/>
            <a:ext cx="2089052" cy="16878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4" name="Grafik 113" descr="TP_tmp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5493" y="6099680"/>
            <a:ext cx="4280643" cy="24127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0" name="Grafik 119" descr="TP_tmp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2555" y="6381328"/>
            <a:ext cx="5986421" cy="25911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23" name="Gerade Verbindung mit Pfeil 122"/>
          <p:cNvCxnSpPr/>
          <p:nvPr/>
        </p:nvCxnSpPr>
        <p:spPr>
          <a:xfrm flipV="1">
            <a:off x="2300663" y="1886523"/>
            <a:ext cx="645727" cy="340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/>
          <p:nvPr/>
        </p:nvCxnSpPr>
        <p:spPr>
          <a:xfrm flipH="1" flipV="1">
            <a:off x="2178274" y="2047456"/>
            <a:ext cx="122802" cy="16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Grafik 126" descr="TP_tmp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0451" y="1766426"/>
            <a:ext cx="535285" cy="18350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7490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82" grpId="0"/>
      <p:bldP spid="43" grpId="0"/>
      <p:bldP spid="47" grpId="0"/>
      <p:bldP spid="64" grpId="0"/>
      <p:bldP spid="65" grpId="0"/>
      <p:bldP spid="69" grpId="0"/>
      <p:bldP spid="83" grpId="0"/>
      <p:bldP spid="84" grpId="0"/>
      <p:bldP spid="8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feld 81"/>
          <p:cNvSpPr txBox="1"/>
          <p:nvPr/>
        </p:nvSpPr>
        <p:spPr>
          <a:xfrm>
            <a:off x="323528" y="1052736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Ridge regression = </a:t>
            </a:r>
            <a:r>
              <a:rPr lang="en-GB" sz="2000" b="1" dirty="0" err="1" smtClean="0">
                <a:solidFill>
                  <a:schemeClr val="tx2"/>
                </a:solidFill>
              </a:rPr>
              <a:t>Tikhonov</a:t>
            </a:r>
            <a:r>
              <a:rPr lang="en-GB" sz="2000" b="1" dirty="0" smtClean="0">
                <a:solidFill>
                  <a:schemeClr val="tx2"/>
                </a:solidFill>
              </a:rPr>
              <a:t>-regularized OLS: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178696" y="476672"/>
            <a:ext cx="8209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err="1" smtClean="0">
                <a:solidFill>
                  <a:schemeClr val="tx2"/>
                </a:solidFill>
              </a:rPr>
              <a:t>Kernelizing</a:t>
            </a:r>
            <a:r>
              <a:rPr lang="en-GB" sz="2800" b="1" dirty="0" smtClean="0">
                <a:solidFill>
                  <a:schemeClr val="tx2"/>
                </a:solidFill>
              </a:rPr>
              <a:t> ridge regression</a:t>
            </a:r>
            <a:endParaRPr lang="en-GB" sz="2800" b="1" dirty="0">
              <a:solidFill>
                <a:schemeClr val="tx2"/>
              </a:solidFill>
            </a:endParaRPr>
          </a:p>
        </p:txBody>
      </p:sp>
      <p:pic>
        <p:nvPicPr>
          <p:cNvPr id="37" name="Grafik 36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8184" y="1196752"/>
            <a:ext cx="1761982" cy="67372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3968" y="1550347"/>
            <a:ext cx="1705230" cy="22246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4" name="Textfeld 63"/>
          <p:cNvSpPr txBox="1"/>
          <p:nvPr/>
        </p:nvSpPr>
        <p:spPr>
          <a:xfrm>
            <a:off x="4195215" y="1858900"/>
            <a:ext cx="179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compute: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3563888" y="23356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tx2"/>
                </a:solidFill>
              </a:rPr>
              <a:t>Prediction: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323528" y="2747832"/>
            <a:ext cx="5245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Kernel ridge regression (=</a:t>
            </a:r>
            <a:r>
              <a:rPr lang="en-GB" sz="2000" b="1" dirty="0" err="1" smtClean="0">
                <a:solidFill>
                  <a:schemeClr val="tx2"/>
                </a:solidFill>
              </a:rPr>
              <a:t>kTROLS</a:t>
            </a:r>
            <a:r>
              <a:rPr lang="en-GB" sz="2000" b="1" dirty="0" smtClean="0">
                <a:solidFill>
                  <a:schemeClr val="tx2"/>
                </a:solidFill>
              </a:rPr>
              <a:t>):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5" name="Grafik 4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04048" y="2355850"/>
            <a:ext cx="1106404" cy="30051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3" name="Textfeld 82"/>
          <p:cNvSpPr txBox="1"/>
          <p:nvPr/>
        </p:nvSpPr>
        <p:spPr>
          <a:xfrm>
            <a:off x="691734" y="3098580"/>
            <a:ext cx="1287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tx2"/>
                </a:solidFill>
              </a:rPr>
              <a:t>Note:</a:t>
            </a:r>
            <a:endParaRPr lang="en-GB" dirty="0">
              <a:solidFill>
                <a:schemeClr val="tx2"/>
              </a:solidFill>
            </a:endParaRPr>
          </a:p>
        </p:txBody>
      </p:sp>
      <p:pic>
        <p:nvPicPr>
          <p:cNvPr id="12" name="Grafik 11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8644" y="3170152"/>
            <a:ext cx="3021620" cy="24132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Grafik 21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4230816"/>
            <a:ext cx="3058321" cy="24132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Grafik 26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1448" y="3837680"/>
            <a:ext cx="3038234" cy="27792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Grafik 31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5427230"/>
            <a:ext cx="5335755" cy="27790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Grafik 29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76" y="5036544"/>
            <a:ext cx="2816340" cy="33355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39" name="Gruppieren 38"/>
          <p:cNvGrpSpPr/>
          <p:nvPr/>
        </p:nvGrpSpPr>
        <p:grpSpPr>
          <a:xfrm>
            <a:off x="1523138" y="1556792"/>
            <a:ext cx="1600676" cy="981927"/>
            <a:chOff x="5976156" y="1411934"/>
            <a:chExt cx="2628292" cy="2089074"/>
          </a:xfrm>
        </p:grpSpPr>
        <p:cxnSp>
          <p:nvCxnSpPr>
            <p:cNvPr id="40" name="Gerade Verbindung 39"/>
            <p:cNvCxnSpPr/>
            <p:nvPr/>
          </p:nvCxnSpPr>
          <p:spPr>
            <a:xfrm flipV="1">
              <a:off x="7726545" y="1804521"/>
              <a:ext cx="1" cy="157159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>
              <a:stCxn id="50" idx="4"/>
            </p:cNvCxnSpPr>
            <p:nvPr/>
          </p:nvCxnSpPr>
          <p:spPr>
            <a:xfrm flipV="1">
              <a:off x="8293557" y="1546803"/>
              <a:ext cx="0" cy="127716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mit Pfeil 43"/>
            <p:cNvCxnSpPr/>
            <p:nvPr/>
          </p:nvCxnSpPr>
          <p:spPr>
            <a:xfrm flipH="1" flipV="1">
              <a:off x="5976156" y="1412776"/>
              <a:ext cx="2699" cy="20882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/>
            <p:cNvCxnSpPr/>
            <p:nvPr/>
          </p:nvCxnSpPr>
          <p:spPr>
            <a:xfrm>
              <a:off x="5976156" y="3501008"/>
              <a:ext cx="262829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/>
            <p:cNvSpPr/>
            <p:nvPr/>
          </p:nvSpPr>
          <p:spPr>
            <a:xfrm>
              <a:off x="7164288" y="2519185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8" name="Ellipse 47"/>
            <p:cNvSpPr/>
            <p:nvPr/>
          </p:nvSpPr>
          <p:spPr>
            <a:xfrm>
              <a:off x="6228184" y="2807217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9" name="Ellipse 48"/>
            <p:cNvSpPr/>
            <p:nvPr/>
          </p:nvSpPr>
          <p:spPr>
            <a:xfrm>
              <a:off x="6974553" y="2087137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50" name="Ellipse 49"/>
            <p:cNvSpPr/>
            <p:nvPr/>
          </p:nvSpPr>
          <p:spPr>
            <a:xfrm>
              <a:off x="8270697" y="1628800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cxnSp>
          <p:nvCxnSpPr>
            <p:cNvPr id="51" name="Gerade Verbindung 50"/>
            <p:cNvCxnSpPr/>
            <p:nvPr/>
          </p:nvCxnSpPr>
          <p:spPr>
            <a:xfrm flipV="1">
              <a:off x="6084168" y="1411934"/>
              <a:ext cx="2376264" cy="1657026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/>
          </p:nvCxnSpPr>
          <p:spPr>
            <a:xfrm flipV="1">
              <a:off x="6987388" y="2137231"/>
              <a:ext cx="1" cy="314321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/>
          </p:nvCxnSpPr>
          <p:spPr>
            <a:xfrm flipV="1">
              <a:off x="7187146" y="2347787"/>
              <a:ext cx="0" cy="165082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53"/>
            <p:cNvCxnSpPr/>
            <p:nvPr/>
          </p:nvCxnSpPr>
          <p:spPr>
            <a:xfrm flipV="1">
              <a:off x="6251042" y="2884881"/>
              <a:ext cx="1" cy="40063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/>
            <p:cNvSpPr/>
            <p:nvPr/>
          </p:nvSpPr>
          <p:spPr>
            <a:xfrm>
              <a:off x="7694633" y="1772816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</p:grpSp>
      <p:pic>
        <p:nvPicPr>
          <p:cNvPr id="8" name="Grafik 7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2066" y="1896363"/>
            <a:ext cx="2502304" cy="31473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95145" y="2460075"/>
            <a:ext cx="2423087" cy="16710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4008" y="3179880"/>
            <a:ext cx="3466899" cy="2413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7795" y="3514615"/>
            <a:ext cx="5116373" cy="25915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1" name="Textfeld 70"/>
          <p:cNvSpPr txBox="1"/>
          <p:nvPr/>
        </p:nvSpPr>
        <p:spPr>
          <a:xfrm>
            <a:off x="1051707" y="3794856"/>
            <a:ext cx="179210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with this,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23" name="Grafik 22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34280" y="4115984"/>
            <a:ext cx="630572" cy="48154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5" name="Grafik 24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5632" y="3530192"/>
            <a:ext cx="2316832" cy="2413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3" name="Grafik 72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55308" y="4653136"/>
            <a:ext cx="2966367" cy="31476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6" name="Textfeld 85"/>
          <p:cNvSpPr txBox="1"/>
          <p:nvPr/>
        </p:nvSpPr>
        <p:spPr>
          <a:xfrm>
            <a:off x="956398" y="4643844"/>
            <a:ext cx="363114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By symmetry of the expression,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35" name="Grafik 34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7904" y="5065728"/>
            <a:ext cx="1945506" cy="27792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89" name="Gruppieren 88"/>
          <p:cNvGrpSpPr/>
          <p:nvPr/>
        </p:nvGrpSpPr>
        <p:grpSpPr>
          <a:xfrm>
            <a:off x="6905440" y="5081272"/>
            <a:ext cx="1760744" cy="1116758"/>
            <a:chOff x="7024788" y="4992507"/>
            <a:chExt cx="1760744" cy="1116758"/>
          </a:xfrm>
        </p:grpSpPr>
        <p:cxnSp>
          <p:nvCxnSpPr>
            <p:cNvPr id="90" name="Gerade Verbindung 89"/>
            <p:cNvCxnSpPr>
              <a:stCxn id="98" idx="4"/>
            </p:cNvCxnSpPr>
            <p:nvPr/>
          </p:nvCxnSpPr>
          <p:spPr>
            <a:xfrm flipV="1">
              <a:off x="8577260" y="5098877"/>
              <a:ext cx="0" cy="66033"/>
            </a:xfrm>
            <a:prstGeom prst="line">
              <a:avLst/>
            </a:prstGeom>
            <a:ln w="95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mit Pfeil 91"/>
            <p:cNvCxnSpPr/>
            <p:nvPr/>
          </p:nvCxnSpPr>
          <p:spPr>
            <a:xfrm flipH="1" flipV="1">
              <a:off x="7024788" y="5029580"/>
              <a:ext cx="1808" cy="10796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mit Pfeil 92"/>
            <p:cNvCxnSpPr/>
            <p:nvPr/>
          </p:nvCxnSpPr>
          <p:spPr>
            <a:xfrm>
              <a:off x="7024788" y="6109265"/>
              <a:ext cx="176074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Ellipse 94"/>
            <p:cNvSpPr/>
            <p:nvPr/>
          </p:nvSpPr>
          <p:spPr>
            <a:xfrm>
              <a:off x="7869240" y="5239371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6" name="Ellipse 95"/>
            <p:cNvSpPr/>
            <p:nvPr/>
          </p:nvSpPr>
          <p:spPr>
            <a:xfrm>
              <a:off x="7199957" y="5805264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7" name="Ellipse 96"/>
            <p:cNvSpPr/>
            <p:nvPr/>
          </p:nvSpPr>
          <p:spPr>
            <a:xfrm>
              <a:off x="7693634" y="5538114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8" name="Ellipse 97"/>
            <p:cNvSpPr/>
            <p:nvPr/>
          </p:nvSpPr>
          <p:spPr>
            <a:xfrm>
              <a:off x="8561946" y="5141272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99" name="Ellipse 98"/>
            <p:cNvSpPr/>
            <p:nvPr/>
          </p:nvSpPr>
          <p:spPr>
            <a:xfrm>
              <a:off x="8206657" y="4992507"/>
              <a:ext cx="30628" cy="2363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01" name="Freihandform 100"/>
            <p:cNvSpPr/>
            <p:nvPr/>
          </p:nvSpPr>
          <p:spPr>
            <a:xfrm>
              <a:off x="7081736" y="5017501"/>
              <a:ext cx="1595336" cy="935688"/>
            </a:xfrm>
            <a:custGeom>
              <a:avLst/>
              <a:gdLst>
                <a:gd name="connsiteX0" fmla="*/ 0 w 1595336"/>
                <a:gd name="connsiteY0" fmla="*/ 789912 h 935688"/>
                <a:gd name="connsiteX1" fmla="*/ 505838 w 1595336"/>
                <a:gd name="connsiteY1" fmla="*/ 877461 h 935688"/>
                <a:gd name="connsiteX2" fmla="*/ 924128 w 1595336"/>
                <a:gd name="connsiteY2" fmla="*/ 21427 h 935688"/>
                <a:gd name="connsiteX3" fmla="*/ 1595336 w 1595336"/>
                <a:gd name="connsiteY3" fmla="*/ 342439 h 93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5336" h="935688">
                  <a:moveTo>
                    <a:pt x="0" y="789912"/>
                  </a:moveTo>
                  <a:cubicBezTo>
                    <a:pt x="175908" y="897727"/>
                    <a:pt x="351817" y="1005542"/>
                    <a:pt x="505838" y="877461"/>
                  </a:cubicBezTo>
                  <a:cubicBezTo>
                    <a:pt x="659859" y="749380"/>
                    <a:pt x="742545" y="110597"/>
                    <a:pt x="924128" y="21427"/>
                  </a:cubicBezTo>
                  <a:cubicBezTo>
                    <a:pt x="1105711" y="-67743"/>
                    <a:pt x="1350523" y="137348"/>
                    <a:pt x="1595336" y="342439"/>
                  </a:cubicBezTo>
                </a:path>
              </a:pathLst>
            </a:cu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7" name="Grafik 56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60980" y="5790551"/>
            <a:ext cx="5227244" cy="29695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1" name="Grafik 60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6127164"/>
            <a:ext cx="4115568" cy="29698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3" name="Grafik 62" descr="TP_t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2346" y="2247963"/>
            <a:ext cx="2743606" cy="18134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0" name="Grafik 69" descr="TP_tmp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6480539"/>
            <a:ext cx="5895285" cy="24137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0919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64" grpId="0"/>
      <p:bldP spid="65" grpId="0"/>
      <p:bldP spid="69" grpId="0"/>
      <p:bldP spid="83" grpId="0"/>
      <p:bldP spid="71" grpId="0"/>
      <p:bldP spid="8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781300"/>
            <a:ext cx="8489950" cy="7921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sz="4800" dirty="0" smtClean="0"/>
              <a:t>The</a:t>
            </a:r>
            <a:br>
              <a:rPr lang="de-DE" altLang="de-DE" sz="4800" dirty="0" smtClean="0"/>
            </a:br>
            <a:r>
              <a:rPr lang="de-DE" altLang="de-DE" sz="4800" dirty="0" err="1" smtClean="0"/>
              <a:t>Reproducing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kernel</a:t>
            </a:r>
            <a:r>
              <a:rPr lang="de-DE" altLang="de-DE" sz="4800" dirty="0" smtClean="0"/>
              <a:t> Hilbert </a:t>
            </a:r>
            <a:r>
              <a:rPr lang="de-DE" altLang="de-DE" sz="4800" dirty="0" err="1" smtClean="0"/>
              <a:t>space</a:t>
            </a:r>
            <a:r>
              <a:rPr lang="de-DE" altLang="de-DE" sz="4800" dirty="0" smtClean="0"/>
              <a:t/>
            </a:r>
            <a:br>
              <a:rPr lang="de-DE" altLang="de-DE" sz="4800" dirty="0" smtClean="0"/>
            </a:br>
            <a:r>
              <a:rPr lang="de-DE" altLang="de-DE" sz="4800" dirty="0" err="1" smtClean="0"/>
              <a:t>formalism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12917898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feld 83"/>
          <p:cNvSpPr txBox="1"/>
          <p:nvPr/>
        </p:nvSpPr>
        <p:spPr>
          <a:xfrm>
            <a:off x="323527" y="1844824"/>
            <a:ext cx="2069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Observation 3: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83" name="Textfeld 82"/>
          <p:cNvSpPr txBox="1"/>
          <p:nvPr/>
        </p:nvSpPr>
        <p:spPr>
          <a:xfrm>
            <a:off x="178696" y="476672"/>
            <a:ext cx="741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The kernel trick in RKHS-generality</a:t>
            </a:r>
            <a:endParaRPr lang="en-GB" sz="2800" b="1" dirty="0">
              <a:solidFill>
                <a:schemeClr val="tx2"/>
              </a:solidFill>
            </a:endParaRPr>
          </a:p>
        </p:txBody>
      </p:sp>
      <p:pic>
        <p:nvPicPr>
          <p:cNvPr id="3" name="Grafik 2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9712" y="1118986"/>
            <a:ext cx="2719229" cy="25096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0082" y="1081091"/>
            <a:ext cx="2226254" cy="26838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59064" y="3659519"/>
            <a:ext cx="2781977" cy="20955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6" name="Textfeld 95"/>
          <p:cNvSpPr txBox="1"/>
          <p:nvPr/>
        </p:nvSpPr>
        <p:spPr>
          <a:xfrm>
            <a:off x="323528" y="4797152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Theorem (Moore-</a:t>
            </a:r>
            <a:r>
              <a:rPr lang="en-GB" sz="2000" b="1" dirty="0" err="1" smtClean="0">
                <a:solidFill>
                  <a:schemeClr val="tx2"/>
                </a:solidFill>
              </a:rPr>
              <a:t>Aronszajn</a:t>
            </a:r>
            <a:r>
              <a:rPr lang="en-GB" sz="2000" b="1" dirty="0" smtClean="0">
                <a:solidFill>
                  <a:schemeClr val="tx2"/>
                </a:solidFill>
              </a:rPr>
              <a:t>, 1950):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5" name="Grafik 4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1489393"/>
            <a:ext cx="4750462" cy="32664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3571" y="1940749"/>
            <a:ext cx="4994733" cy="2446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0694" y="2276872"/>
            <a:ext cx="5300562" cy="24466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9" name="Textfeld 38"/>
          <p:cNvSpPr txBox="1"/>
          <p:nvPr/>
        </p:nvSpPr>
        <p:spPr>
          <a:xfrm>
            <a:off x="323528" y="3550603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Definition: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17" name="Grafik 16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8024" y="3662681"/>
            <a:ext cx="1351207" cy="18858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4" name="Grafik 33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519" y="5896728"/>
            <a:ext cx="5218641" cy="24460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3309" y="3978012"/>
            <a:ext cx="3472667" cy="25100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3" name="Grafik 22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4291297"/>
            <a:ext cx="6987622" cy="25103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2" name="Grafik 21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3728" y="4535036"/>
            <a:ext cx="1902115" cy="18860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0192" y="4517049"/>
            <a:ext cx="330120" cy="1886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Grafik 26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9953" y="3950713"/>
            <a:ext cx="3774587" cy="14982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6" name="Textfeld 55"/>
          <p:cNvSpPr txBox="1"/>
          <p:nvPr/>
        </p:nvSpPr>
        <p:spPr>
          <a:xfrm>
            <a:off x="323528" y="1012666"/>
            <a:ext cx="2069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Previously: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28" name="Grafik 27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4485" y="5227315"/>
            <a:ext cx="4497323" cy="25103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Grafik 31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5554251"/>
            <a:ext cx="3472777" cy="25101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1" name="Grafik 60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5736" y="2551133"/>
            <a:ext cx="3003615" cy="57037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2" name="Grafik 61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4385" y="1464547"/>
            <a:ext cx="1540023" cy="26579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9" name="Grafik 28" descr="TP_tmp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92080" y="2636912"/>
            <a:ext cx="3447226" cy="22240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4" name="Textfeld 63"/>
          <p:cNvSpPr txBox="1"/>
          <p:nvPr/>
        </p:nvSpPr>
        <p:spPr>
          <a:xfrm>
            <a:off x="6158687" y="1428820"/>
            <a:ext cx="7116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e.g.</a:t>
            </a:r>
            <a:endParaRPr lang="en-GB" sz="1600" dirty="0">
              <a:solidFill>
                <a:schemeClr val="tx2"/>
              </a:solidFill>
            </a:endParaRPr>
          </a:p>
        </p:txBody>
      </p:sp>
      <p:sp>
        <p:nvSpPr>
          <p:cNvPr id="65" name="Textfeld 64"/>
          <p:cNvSpPr txBox="1"/>
          <p:nvPr/>
        </p:nvSpPr>
        <p:spPr>
          <a:xfrm>
            <a:off x="788672" y="2635754"/>
            <a:ext cx="206966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 smtClean="0">
                <a:solidFill>
                  <a:schemeClr val="tx2"/>
                </a:solidFill>
              </a:rPr>
              <a:t>For example,</a:t>
            </a:r>
            <a:endParaRPr lang="en-GB" sz="1700" dirty="0">
              <a:solidFill>
                <a:schemeClr val="tx2"/>
              </a:solidFill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2051720" y="2996952"/>
            <a:ext cx="341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“Gauss kernel”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9" name="Textfeld 68"/>
          <p:cNvSpPr txBox="1"/>
          <p:nvPr/>
        </p:nvSpPr>
        <p:spPr>
          <a:xfrm>
            <a:off x="5177248" y="2787025"/>
            <a:ext cx="382562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700" dirty="0">
                <a:solidFill>
                  <a:schemeClr val="tx2"/>
                </a:solidFill>
              </a:rPr>
              <a:t>a</a:t>
            </a:r>
            <a:r>
              <a:rPr lang="en-GB" sz="1700" dirty="0" smtClean="0">
                <a:solidFill>
                  <a:schemeClr val="tx2"/>
                </a:solidFill>
              </a:rPr>
              <a:t>nd works very nicely for clustering.</a:t>
            </a:r>
            <a:endParaRPr lang="en-GB" sz="1700" dirty="0">
              <a:solidFill>
                <a:schemeClr val="tx2"/>
              </a:solidFill>
            </a:endParaRPr>
          </a:p>
        </p:txBody>
      </p:sp>
      <p:pic>
        <p:nvPicPr>
          <p:cNvPr id="30" name="Grafik 29" descr="TP_tmp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8607" y="3177994"/>
            <a:ext cx="4329857" cy="25100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4" name="Textfeld 73"/>
          <p:cNvSpPr txBox="1"/>
          <p:nvPr/>
        </p:nvSpPr>
        <p:spPr>
          <a:xfrm>
            <a:off x="5436096" y="5209455"/>
            <a:ext cx="341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(up to isomorphism)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35" name="Grafik 34" descr="TP_tmp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5616" y="6221015"/>
            <a:ext cx="3751314" cy="26541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0" name="Grafik 39" descr="TP_tmp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0590" y="6221768"/>
            <a:ext cx="2752684" cy="26548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9" name="Textfeld 78"/>
          <p:cNvSpPr txBox="1"/>
          <p:nvPr/>
        </p:nvSpPr>
        <p:spPr>
          <a:xfrm>
            <a:off x="4788024" y="6476415"/>
            <a:ext cx="3880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“reproducing (kernel Hilbert space) property”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38" name="Grafik 37" descr="TP_tmp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8184" y="5888681"/>
            <a:ext cx="2310168" cy="20461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Grafik 41" descr="TP_tmp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73002" y="6247040"/>
            <a:ext cx="856392" cy="24468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534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96" grpId="0"/>
      <p:bldP spid="39" grpId="0"/>
      <p:bldP spid="65" grpId="0"/>
      <p:bldP spid="66" grpId="0"/>
      <p:bldP spid="69" grpId="0"/>
      <p:bldP spid="74" grpId="0"/>
      <p:bldP spid="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908050"/>
            <a:ext cx="8489950" cy="57673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de-DE" altLang="de-DE" sz="3600" dirty="0" err="1" smtClean="0"/>
              <a:t>Scope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of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the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course</a:t>
            </a:r>
            <a:endParaRPr lang="de-DE" altLang="de-DE" sz="3600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395536" y="1844824"/>
            <a:ext cx="5609952" cy="504775"/>
          </a:xfrm>
        </p:spPr>
        <p:txBody>
          <a:bodyPr>
            <a:normAutofit fontScale="92500" lnSpcReduction="10000"/>
          </a:bodyPr>
          <a:lstStyle/>
          <a:p>
            <a:pPr marL="0" indent="0" eaLnBrk="1" hangingPunct="1">
              <a:buFontTx/>
              <a:buNone/>
            </a:pPr>
            <a:r>
              <a:rPr lang="en-GB" altLang="de-DE" dirty="0" smtClean="0"/>
              <a:t>Part 1: Kernel Methods (Franz)</a:t>
            </a:r>
            <a:endParaRPr lang="de-DE" altLang="de-DE" sz="2000" b="1" i="1" dirty="0" smtClean="0">
              <a:solidFill>
                <a:srgbClr val="003366"/>
              </a:solidFill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105888" y="2421607"/>
            <a:ext cx="698477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smtClean="0">
                <a:solidFill>
                  <a:srgbClr val="003366"/>
                </a:solidFill>
              </a:rPr>
              <a:t>Hands-on </a:t>
            </a:r>
            <a:r>
              <a:rPr lang="de-DE" sz="2400" kern="0" dirty="0" err="1" smtClean="0">
                <a:solidFill>
                  <a:srgbClr val="003366"/>
                </a:solidFill>
              </a:rPr>
              <a:t>crash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course</a:t>
            </a:r>
            <a:r>
              <a:rPr lang="de-DE" sz="2400" kern="0" dirty="0" smtClean="0">
                <a:solidFill>
                  <a:srgbClr val="003366"/>
                </a:solidFill>
              </a:rPr>
              <a:t> on </a:t>
            </a:r>
            <a:r>
              <a:rPr lang="de-DE" sz="2400" kern="0" dirty="0" err="1" smtClean="0">
                <a:solidFill>
                  <a:srgbClr val="003366"/>
                </a:solidFill>
              </a:rPr>
              <a:t>kernels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395536" y="5324576"/>
            <a:ext cx="705678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dirty="0" smtClean="0"/>
              <a:t>Part 2: Spatial Point Processes (Simon)</a:t>
            </a:r>
            <a:endParaRPr lang="de-DE" altLang="de-DE" sz="2000" dirty="0" smtClean="0">
              <a:solidFill>
                <a:srgbClr val="003366"/>
              </a:solidFill>
            </a:endParaRPr>
          </a:p>
          <a:p>
            <a:pPr marL="0" indent="0" eaLnBrk="1" hangingPunct="1">
              <a:buFontTx/>
              <a:buNone/>
            </a:pPr>
            <a:endParaRPr lang="de-DE" altLang="de-DE" dirty="0" smtClean="0">
              <a:solidFill>
                <a:srgbClr val="003366"/>
              </a:solidFill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1115616" y="5900640"/>
            <a:ext cx="784887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Replace</a:t>
            </a:r>
            <a:r>
              <a:rPr lang="de-DE" sz="2400" kern="0" dirty="0" smtClean="0">
                <a:solidFill>
                  <a:srgbClr val="003366"/>
                </a:solidFill>
              </a:rPr>
              <a:t> „</a:t>
            </a:r>
            <a:r>
              <a:rPr lang="de-DE" sz="2400" kern="0" dirty="0" err="1" smtClean="0">
                <a:solidFill>
                  <a:srgbClr val="003366"/>
                </a:solidFill>
              </a:rPr>
              <a:t>kernels</a:t>
            </a:r>
            <a:r>
              <a:rPr lang="de-DE" sz="2400" kern="0" dirty="0" smtClean="0">
                <a:solidFill>
                  <a:srgbClr val="003366"/>
                </a:solidFill>
              </a:rPr>
              <a:t>“ </a:t>
            </a:r>
            <a:r>
              <a:rPr lang="de-DE" sz="2400" kern="0" dirty="0" err="1" smtClean="0">
                <a:solidFill>
                  <a:srgbClr val="003366"/>
                </a:solidFill>
              </a:rPr>
              <a:t>above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with</a:t>
            </a:r>
            <a:r>
              <a:rPr lang="de-DE" sz="2400" kern="0" dirty="0" smtClean="0">
                <a:solidFill>
                  <a:srgbClr val="003366"/>
                </a:solidFill>
              </a:rPr>
              <a:t> „</a:t>
            </a:r>
            <a:r>
              <a:rPr lang="de-DE" sz="2400" kern="0" dirty="0" err="1" smtClean="0">
                <a:solidFill>
                  <a:srgbClr val="003366"/>
                </a:solidFill>
              </a:rPr>
              <a:t>spatial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point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processes</a:t>
            </a:r>
            <a:r>
              <a:rPr lang="de-DE" sz="2400" kern="0" dirty="0" smtClean="0">
                <a:solidFill>
                  <a:srgbClr val="003366"/>
                </a:solidFill>
              </a:rPr>
              <a:t>“</a:t>
            </a:r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1115616" y="2973584"/>
            <a:ext cx="698477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smtClean="0">
                <a:solidFill>
                  <a:srgbClr val="003366"/>
                </a:solidFill>
              </a:rPr>
              <a:t>Focus on „</a:t>
            </a:r>
            <a:r>
              <a:rPr lang="de-DE" sz="2400" kern="0" dirty="0" err="1" smtClean="0">
                <a:solidFill>
                  <a:srgbClr val="003366"/>
                </a:solidFill>
              </a:rPr>
              <a:t>data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analysis</a:t>
            </a:r>
            <a:r>
              <a:rPr lang="de-DE" sz="2400" kern="0" dirty="0" smtClean="0">
                <a:solidFill>
                  <a:srgbClr val="003366"/>
                </a:solidFill>
              </a:rPr>
              <a:t>“ </a:t>
            </a:r>
            <a:r>
              <a:rPr lang="de-DE" sz="2400" kern="0" dirty="0" err="1" smtClean="0">
                <a:solidFill>
                  <a:srgbClr val="003366"/>
                </a:solidFill>
              </a:rPr>
              <a:t>part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1096160" y="4102344"/>
            <a:ext cx="698477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Complements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well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topics</a:t>
            </a:r>
            <a:r>
              <a:rPr lang="de-DE" sz="2400" kern="0" dirty="0" smtClean="0">
                <a:solidFill>
                  <a:srgbClr val="003366"/>
                </a:solidFill>
              </a:rPr>
              <a:t> in COMPGI13</a:t>
            </a:r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1619672" y="4534392"/>
            <a:ext cx="732536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1800" kern="0" dirty="0" smtClean="0">
                <a:solidFill>
                  <a:srgbClr val="003366"/>
                </a:solidFill>
              </a:rPr>
              <a:t>(</a:t>
            </a:r>
            <a:r>
              <a:rPr lang="de-DE" sz="1800" kern="0" dirty="0" err="1" smtClean="0">
                <a:solidFill>
                  <a:srgbClr val="003366"/>
                </a:solidFill>
              </a:rPr>
              <a:t>by</a:t>
            </a:r>
            <a:r>
              <a:rPr lang="de-DE" sz="1800" kern="0" dirty="0" smtClean="0">
                <a:solidFill>
                  <a:srgbClr val="003366"/>
                </a:solidFill>
              </a:rPr>
              <a:t> Arthur </a:t>
            </a:r>
            <a:r>
              <a:rPr lang="de-DE" sz="1800" kern="0" dirty="0" err="1" smtClean="0">
                <a:solidFill>
                  <a:srgbClr val="003366"/>
                </a:solidFill>
              </a:rPr>
              <a:t>Gretton</a:t>
            </a:r>
            <a:r>
              <a:rPr lang="de-DE" sz="1800" kern="0" dirty="0" smtClean="0">
                <a:solidFill>
                  <a:srgbClr val="003366"/>
                </a:solidFill>
              </a:rPr>
              <a:t>, </a:t>
            </a:r>
            <a:r>
              <a:rPr lang="de-DE" sz="1800" kern="0" dirty="0" err="1" smtClean="0">
                <a:solidFill>
                  <a:srgbClr val="003366"/>
                </a:solidFill>
              </a:rPr>
              <a:t>focus</a:t>
            </a:r>
            <a:r>
              <a:rPr lang="de-DE" sz="1800" kern="0" dirty="0" smtClean="0">
                <a:solidFill>
                  <a:srgbClr val="003366"/>
                </a:solidFill>
              </a:rPr>
              <a:t> on </a:t>
            </a:r>
            <a:r>
              <a:rPr lang="de-DE" sz="1800" kern="0" dirty="0" err="1" smtClean="0">
                <a:solidFill>
                  <a:srgbClr val="003366"/>
                </a:solidFill>
              </a:rPr>
              <a:t>learning</a:t>
            </a:r>
            <a:r>
              <a:rPr lang="de-DE" sz="1800" kern="0" dirty="0" smtClean="0">
                <a:solidFill>
                  <a:srgbClr val="003366"/>
                </a:solidFill>
              </a:rPr>
              <a:t> </a:t>
            </a:r>
            <a:r>
              <a:rPr lang="de-DE" sz="1800" kern="0" dirty="0" err="1" smtClean="0">
                <a:solidFill>
                  <a:srgbClr val="003366"/>
                </a:solidFill>
              </a:rPr>
              <a:t>theory</a:t>
            </a:r>
            <a:r>
              <a:rPr lang="de-DE" sz="1800" kern="0" dirty="0" smtClean="0">
                <a:solidFill>
                  <a:srgbClr val="003366"/>
                </a:solidFill>
              </a:rPr>
              <a:t> </a:t>
            </a:r>
            <a:r>
              <a:rPr lang="de-DE" sz="1800" kern="0" dirty="0" err="1" smtClean="0">
                <a:solidFill>
                  <a:srgbClr val="003366"/>
                </a:solidFill>
              </a:rPr>
              <a:t>and</a:t>
            </a:r>
            <a:r>
              <a:rPr lang="de-DE" sz="1800" kern="0" dirty="0" smtClean="0">
                <a:solidFill>
                  <a:srgbClr val="003366"/>
                </a:solidFill>
              </a:rPr>
              <a:t> </a:t>
            </a:r>
            <a:r>
              <a:rPr lang="de-DE" sz="1800" kern="0" dirty="0" err="1" smtClean="0">
                <a:solidFill>
                  <a:srgbClr val="003366"/>
                </a:solidFill>
              </a:rPr>
              <a:t>hypothesis</a:t>
            </a:r>
            <a:r>
              <a:rPr lang="de-DE" sz="1800" kern="0" dirty="0" smtClean="0">
                <a:solidFill>
                  <a:srgbClr val="003366"/>
                </a:solidFill>
              </a:rPr>
              <a:t> </a:t>
            </a:r>
            <a:r>
              <a:rPr lang="de-DE" sz="1800" kern="0" dirty="0" err="1" smtClean="0">
                <a:solidFill>
                  <a:srgbClr val="003366"/>
                </a:solidFill>
              </a:rPr>
              <a:t>testing</a:t>
            </a:r>
            <a:r>
              <a:rPr lang="de-DE" sz="1800" kern="0" dirty="0" smtClean="0">
                <a:solidFill>
                  <a:srgbClr val="003366"/>
                </a:solidFill>
              </a:rPr>
              <a:t>)</a:t>
            </a: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1115616" y="3526280"/>
            <a:ext cx="698477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Selection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of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practical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kernel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methodology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7044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feld 82"/>
          <p:cNvSpPr txBox="1"/>
          <p:nvPr/>
        </p:nvSpPr>
        <p:spPr>
          <a:xfrm>
            <a:off x="178696" y="476672"/>
            <a:ext cx="741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chemeClr val="tx2"/>
                </a:solidFill>
              </a:rPr>
              <a:t>A (non-exhaustive) list of popular kernels</a:t>
            </a:r>
            <a:endParaRPr lang="en-GB" sz="2800" b="1" dirty="0">
              <a:solidFill>
                <a:schemeClr val="tx2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189240" y="4145757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Proposition: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10" name="Grafik 9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114" y="4555595"/>
            <a:ext cx="5501412" cy="25103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536" y="4860031"/>
            <a:ext cx="6860824" cy="2723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4936" y="5330981"/>
            <a:ext cx="2739560" cy="2723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6216" y="5305545"/>
            <a:ext cx="1756668" cy="27228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6299" y="5984337"/>
            <a:ext cx="1296619" cy="35522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7" name="Textfeld 46"/>
          <p:cNvSpPr txBox="1"/>
          <p:nvPr/>
        </p:nvSpPr>
        <p:spPr>
          <a:xfrm>
            <a:off x="3408533" y="6339557"/>
            <a:ext cx="1916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(in case of existence)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20" name="Grafik 19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624" y="5724117"/>
            <a:ext cx="1317538" cy="71147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4806" y="5295837"/>
            <a:ext cx="1442978" cy="27228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4" name="Textfeld 53"/>
          <p:cNvSpPr txBox="1"/>
          <p:nvPr/>
        </p:nvSpPr>
        <p:spPr>
          <a:xfrm>
            <a:off x="755576" y="6433591"/>
            <a:ext cx="2329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(in case of convergence)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25" name="Grafik 24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7412" y="5868133"/>
            <a:ext cx="2029004" cy="66880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6" name="Grafik 25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100" y="1139363"/>
            <a:ext cx="1631280" cy="29237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8" name="Textfeld 57"/>
          <p:cNvSpPr txBox="1"/>
          <p:nvPr/>
        </p:nvSpPr>
        <p:spPr>
          <a:xfrm>
            <a:off x="559474" y="1412776"/>
            <a:ext cx="1492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linear kernels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43" name="Grafik 42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2868440"/>
            <a:ext cx="2569396" cy="54668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0" name="Grafik 59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421" y="1820390"/>
            <a:ext cx="1694025" cy="29237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3" name="Grafik 62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9832" y="1811728"/>
            <a:ext cx="2446925" cy="31370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7" name="Textfeld 66"/>
          <p:cNvSpPr txBox="1"/>
          <p:nvPr/>
        </p:nvSpPr>
        <p:spPr>
          <a:xfrm>
            <a:off x="251520" y="3431419"/>
            <a:ext cx="3524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Gaussian kernel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-36512" y="2160056"/>
            <a:ext cx="2910642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homogenous polynomial kernel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70" name="Textfeld 69"/>
          <p:cNvSpPr txBox="1"/>
          <p:nvPr/>
        </p:nvSpPr>
        <p:spPr>
          <a:xfrm>
            <a:off x="2700158" y="2158502"/>
            <a:ext cx="3183316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 smtClean="0">
                <a:solidFill>
                  <a:schemeClr val="tx2"/>
                </a:solidFill>
              </a:rPr>
              <a:t>inhomogenous</a:t>
            </a:r>
            <a:r>
              <a:rPr lang="en-GB" sz="1400" dirty="0" smtClean="0">
                <a:solidFill>
                  <a:schemeClr val="tx2"/>
                </a:solidFill>
              </a:rPr>
              <a:t> polynomial kernel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71" name="Textfeld 70"/>
          <p:cNvSpPr txBox="1"/>
          <p:nvPr/>
        </p:nvSpPr>
        <p:spPr>
          <a:xfrm>
            <a:off x="971600" y="2403710"/>
            <a:ext cx="3816790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(both polynomial kernels measure “shape”)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31" name="Grafik 30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95278" y="1127903"/>
            <a:ext cx="2195686" cy="27226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3" name="Textfeld 72"/>
          <p:cNvSpPr txBox="1"/>
          <p:nvPr/>
        </p:nvSpPr>
        <p:spPr>
          <a:xfrm>
            <a:off x="2567140" y="1427771"/>
            <a:ext cx="2910642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Radial basis function kernels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33" name="Grafik 32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7432" y="1139363"/>
            <a:ext cx="1966084" cy="27226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6" name="Textfeld 75"/>
          <p:cNvSpPr txBox="1"/>
          <p:nvPr/>
        </p:nvSpPr>
        <p:spPr>
          <a:xfrm>
            <a:off x="5693806" y="1427771"/>
            <a:ext cx="2910642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Dot-product kernels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37" name="Grafik 36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2160" y="1870205"/>
            <a:ext cx="2907088" cy="27226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8" name="Textfeld 77"/>
          <p:cNvSpPr txBox="1"/>
          <p:nvPr/>
        </p:nvSpPr>
        <p:spPr>
          <a:xfrm>
            <a:off x="5796136" y="2130583"/>
            <a:ext cx="3347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sigmoid kernel (measures “contours”)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6444208" y="2352362"/>
            <a:ext cx="233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i="1" dirty="0" smtClean="0">
                <a:solidFill>
                  <a:schemeClr val="tx2"/>
                </a:solidFill>
              </a:rPr>
              <a:t>not positive definite</a:t>
            </a:r>
            <a:endParaRPr lang="en-GB" sz="1400" i="1" dirty="0">
              <a:solidFill>
                <a:schemeClr val="tx2"/>
              </a:solidFill>
            </a:endParaRPr>
          </a:p>
        </p:txBody>
      </p:sp>
      <p:pic>
        <p:nvPicPr>
          <p:cNvPr id="48" name="Grafik 47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5024" y="2833154"/>
            <a:ext cx="2489073" cy="55278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5" name="Textfeld 84"/>
          <p:cNvSpPr txBox="1"/>
          <p:nvPr/>
        </p:nvSpPr>
        <p:spPr>
          <a:xfrm>
            <a:off x="6300192" y="3423184"/>
            <a:ext cx="230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Cauchy kernel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87" name="Textfeld 86"/>
          <p:cNvSpPr txBox="1"/>
          <p:nvPr/>
        </p:nvSpPr>
        <p:spPr>
          <a:xfrm>
            <a:off x="3491880" y="3423184"/>
            <a:ext cx="230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Laplacian kernel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46" name="Grafik 45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49057" y="2861995"/>
            <a:ext cx="2507866" cy="55312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9" name="Textfeld 88"/>
          <p:cNvSpPr txBox="1"/>
          <p:nvPr/>
        </p:nvSpPr>
        <p:spPr>
          <a:xfrm>
            <a:off x="401353" y="3677831"/>
            <a:ext cx="845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>
                <a:solidFill>
                  <a:schemeClr val="tx2"/>
                </a:solidFill>
              </a:rPr>
              <a:t>(these three measure “soft closeness”, with increasing long-range interaction/heavy tails from left to right)</a:t>
            </a:r>
            <a:endParaRPr lang="en-GB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12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47" grpId="0"/>
      <p:bldP spid="54" grpId="0"/>
      <p:bldP spid="58" grpId="0"/>
      <p:bldP spid="67" grpId="0"/>
      <p:bldP spid="68" grpId="0"/>
      <p:bldP spid="70" grpId="0"/>
      <p:bldP spid="71" grpId="0"/>
      <p:bldP spid="73" grpId="0"/>
      <p:bldP spid="76" grpId="0"/>
      <p:bldP spid="78" grpId="0"/>
      <p:bldP spid="81" grpId="0"/>
      <p:bldP spid="85" grpId="0"/>
      <p:bldP spid="87" grpId="0"/>
      <p:bldP spid="8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uppieren 121"/>
          <p:cNvGrpSpPr/>
          <p:nvPr/>
        </p:nvGrpSpPr>
        <p:grpSpPr>
          <a:xfrm>
            <a:off x="5805864" y="4084976"/>
            <a:ext cx="675920" cy="669354"/>
            <a:chOff x="5805864" y="4084976"/>
            <a:chExt cx="675920" cy="669354"/>
          </a:xfrm>
        </p:grpSpPr>
        <p:pic>
          <p:nvPicPr>
            <p:cNvPr id="4122" name="Grafik 4121" descr="TP_tmp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18915238">
              <a:off x="6065663" y="4198303"/>
              <a:ext cx="292941" cy="10172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179" name="Gerade Verbindung mit Pfeil 178"/>
            <p:cNvCxnSpPr/>
            <p:nvPr/>
          </p:nvCxnSpPr>
          <p:spPr>
            <a:xfrm flipV="1">
              <a:off x="5805864" y="4084976"/>
              <a:ext cx="675920" cy="6693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10" name="Grafik 4109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8837733">
            <a:off x="6507358" y="3578768"/>
            <a:ext cx="521172" cy="19681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404664"/>
            <a:ext cx="7924800" cy="866800"/>
          </a:xfrm>
        </p:spPr>
        <p:txBody>
          <a:bodyPr>
            <a:normAutofit/>
          </a:bodyPr>
          <a:lstStyle/>
          <a:p>
            <a:pPr eaLnBrk="1" hangingPunct="1"/>
            <a:r>
              <a:rPr lang="de-DE" dirty="0" err="1" smtClean="0"/>
              <a:t>Example</a:t>
            </a:r>
            <a:r>
              <a:rPr lang="de-DE" dirty="0" smtClean="0"/>
              <a:t>: </a:t>
            </a:r>
            <a:r>
              <a:rPr lang="de-DE" dirty="0" err="1" smtClean="0"/>
              <a:t>polynomial</a:t>
            </a:r>
            <a:r>
              <a:rPr lang="de-DE" dirty="0" smtClean="0"/>
              <a:t> </a:t>
            </a:r>
            <a:r>
              <a:rPr lang="de-DE" dirty="0" err="1" smtClean="0"/>
              <a:t>feature</a:t>
            </a:r>
            <a:r>
              <a:rPr lang="de-DE" dirty="0" smtClean="0"/>
              <a:t> </a:t>
            </a:r>
            <a:r>
              <a:rPr lang="de-DE" dirty="0" err="1" smtClean="0"/>
              <a:t>map</a:t>
            </a:r>
            <a:endParaRPr lang="de-DE" dirty="0" smtClean="0"/>
          </a:p>
        </p:txBody>
      </p:sp>
      <p:sp>
        <p:nvSpPr>
          <p:cNvPr id="27" name="Ellipse 26"/>
          <p:cNvSpPr/>
          <p:nvPr/>
        </p:nvSpPr>
        <p:spPr>
          <a:xfrm>
            <a:off x="1950688" y="1869356"/>
            <a:ext cx="44876" cy="38461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2839612" y="1907817"/>
            <a:ext cx="44876" cy="38461"/>
          </a:xfrm>
          <a:prstGeom prst="ellipse">
            <a:avLst/>
          </a:prstGeom>
          <a:solidFill>
            <a:srgbClr val="F79646"/>
          </a:solidFill>
          <a:ln w="25400" cap="flat" cmpd="sng" algn="ctr">
            <a:solidFill>
              <a:srgbClr val="F79646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4" name="Gruppieren 53"/>
          <p:cNvGrpSpPr/>
          <p:nvPr/>
        </p:nvGrpSpPr>
        <p:grpSpPr>
          <a:xfrm>
            <a:off x="1607038" y="3068960"/>
            <a:ext cx="1055060" cy="1054477"/>
            <a:chOff x="1607038" y="3068960"/>
            <a:chExt cx="1055060" cy="1054477"/>
          </a:xfrm>
        </p:grpSpPr>
        <p:sp>
          <p:nvSpPr>
            <p:cNvPr id="36" name="Ellipse 35"/>
            <p:cNvSpPr/>
            <p:nvPr/>
          </p:nvSpPr>
          <p:spPr>
            <a:xfrm>
              <a:off x="2134568" y="3068960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Ellipse 36"/>
            <p:cNvSpPr/>
            <p:nvPr/>
          </p:nvSpPr>
          <p:spPr>
            <a:xfrm>
              <a:off x="2510900" y="3499155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>
              <a:off x="2357864" y="3894595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1667668" y="3395633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Ellipse 39"/>
            <p:cNvSpPr/>
            <p:nvPr/>
          </p:nvSpPr>
          <p:spPr>
            <a:xfrm>
              <a:off x="1818050" y="3967812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1691680" y="3822587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Ellipse 41"/>
            <p:cNvSpPr/>
            <p:nvPr/>
          </p:nvSpPr>
          <p:spPr>
            <a:xfrm>
              <a:off x="1818050" y="3068960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Ellipse 43"/>
            <p:cNvSpPr/>
            <p:nvPr/>
          </p:nvSpPr>
          <p:spPr>
            <a:xfrm>
              <a:off x="2511716" y="3186124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Ellipse 44"/>
            <p:cNvSpPr/>
            <p:nvPr/>
          </p:nvSpPr>
          <p:spPr>
            <a:xfrm>
              <a:off x="2617222" y="3733484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>
              <a:off x="2294876" y="3174515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>
              <a:off x="2134568" y="4084976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>
              <a:off x="1607038" y="3616319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80" name="Grafik 79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664" y="1738042"/>
            <a:ext cx="2448668" cy="2952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3" name="Gruppieren 12"/>
          <p:cNvGrpSpPr/>
          <p:nvPr/>
        </p:nvGrpSpPr>
        <p:grpSpPr>
          <a:xfrm>
            <a:off x="3347864" y="3007597"/>
            <a:ext cx="2268906" cy="653260"/>
            <a:chOff x="3692562" y="3007597"/>
            <a:chExt cx="2268906" cy="653260"/>
          </a:xfrm>
        </p:grpSpPr>
        <p:cxnSp>
          <p:nvCxnSpPr>
            <p:cNvPr id="53" name="Gerade Verbindung mit Pfeil 52"/>
            <p:cNvCxnSpPr/>
            <p:nvPr/>
          </p:nvCxnSpPr>
          <p:spPr>
            <a:xfrm>
              <a:off x="4098987" y="3309252"/>
              <a:ext cx="1582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/>
          </p:nvSpPr>
          <p:spPr>
            <a:xfrm>
              <a:off x="3692562" y="3007597"/>
              <a:ext cx="22689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b="1" dirty="0" smtClean="0">
                  <a:latin typeface="+mn-lt"/>
                  <a:cs typeface="Aharoni" pitchFamily="2" charset="-79"/>
                </a:rPr>
                <a:t>kernel feature map</a:t>
              </a:r>
              <a:endParaRPr lang="en-GB" sz="1000" b="1" dirty="0">
                <a:latin typeface="+mn-lt"/>
                <a:cs typeface="Aharoni" pitchFamily="2" charset="-79"/>
              </a:endParaRPr>
            </a:p>
          </p:txBody>
        </p:sp>
        <p:pic>
          <p:nvPicPr>
            <p:cNvPr id="81" name="Grafik 80" descr="TP_tmp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01904" y="3335620"/>
              <a:ext cx="197859" cy="32523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pic>
        <p:nvPicPr>
          <p:cNvPr id="5" name="Grafik 4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9817" y="1764666"/>
            <a:ext cx="1360375" cy="27207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9672" y="1260272"/>
            <a:ext cx="1863432" cy="32161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Grafik 1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9631" y="1183112"/>
            <a:ext cx="3611786" cy="52858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Würfel 2"/>
          <p:cNvSpPr/>
          <p:nvPr/>
        </p:nvSpPr>
        <p:spPr>
          <a:xfrm rot="10800000">
            <a:off x="5806937" y="2230873"/>
            <a:ext cx="2930726" cy="2520815"/>
          </a:xfrm>
          <a:prstGeom prst="cube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5"/>
          <p:cNvCxnSpPr/>
          <p:nvPr/>
        </p:nvCxnSpPr>
        <p:spPr>
          <a:xfrm>
            <a:off x="5806937" y="3007597"/>
            <a:ext cx="2221447" cy="1744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97"/>
          <p:cNvCxnSpPr/>
          <p:nvPr/>
        </p:nvCxnSpPr>
        <p:spPr>
          <a:xfrm flipV="1">
            <a:off x="5806937" y="2731212"/>
            <a:ext cx="637271" cy="276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98"/>
          <p:cNvCxnSpPr/>
          <p:nvPr/>
        </p:nvCxnSpPr>
        <p:spPr>
          <a:xfrm flipH="1" flipV="1">
            <a:off x="6444208" y="2740716"/>
            <a:ext cx="1872208" cy="1363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 flipH="1">
            <a:off x="8028384" y="4123437"/>
            <a:ext cx="288033" cy="628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uppieren 54"/>
          <p:cNvGrpSpPr/>
          <p:nvPr/>
        </p:nvGrpSpPr>
        <p:grpSpPr>
          <a:xfrm>
            <a:off x="539552" y="2204864"/>
            <a:ext cx="2997204" cy="2736304"/>
            <a:chOff x="539552" y="2204864"/>
            <a:chExt cx="2997204" cy="2736304"/>
          </a:xfrm>
        </p:grpSpPr>
        <p:sp>
          <p:nvSpPr>
            <p:cNvPr id="22" name="Ellipse 21"/>
            <p:cNvSpPr/>
            <p:nvPr/>
          </p:nvSpPr>
          <p:spPr>
            <a:xfrm>
              <a:off x="1187624" y="2310419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Ellipse 22"/>
            <p:cNvSpPr/>
            <p:nvPr/>
          </p:nvSpPr>
          <p:spPr>
            <a:xfrm>
              <a:off x="1571541" y="4830699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2294876" y="4792237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Ellipse 25"/>
            <p:cNvSpPr/>
            <p:nvPr/>
          </p:nvSpPr>
          <p:spPr>
            <a:xfrm>
              <a:off x="2915816" y="2420888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Ellipse 27"/>
            <p:cNvSpPr/>
            <p:nvPr/>
          </p:nvSpPr>
          <p:spPr>
            <a:xfrm>
              <a:off x="611560" y="3068960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Ellipse 28"/>
            <p:cNvSpPr/>
            <p:nvPr/>
          </p:nvSpPr>
          <p:spPr>
            <a:xfrm>
              <a:off x="3374996" y="3068960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Ellipse 30"/>
            <p:cNvSpPr/>
            <p:nvPr/>
          </p:nvSpPr>
          <p:spPr>
            <a:xfrm>
              <a:off x="3355764" y="2711982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Ellipse 31"/>
            <p:cNvSpPr/>
            <p:nvPr/>
          </p:nvSpPr>
          <p:spPr>
            <a:xfrm>
              <a:off x="974002" y="2594818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Ellipse 32"/>
            <p:cNvSpPr/>
            <p:nvPr/>
          </p:nvSpPr>
          <p:spPr>
            <a:xfrm>
              <a:off x="539552" y="3845162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>
              <a:off x="3144752" y="4665311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Ellipse 82"/>
            <p:cNvSpPr/>
            <p:nvPr/>
          </p:nvSpPr>
          <p:spPr>
            <a:xfrm>
              <a:off x="683568" y="3390539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Ellipse 84"/>
            <p:cNvSpPr/>
            <p:nvPr/>
          </p:nvSpPr>
          <p:spPr>
            <a:xfrm>
              <a:off x="782708" y="4254635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Ellipse 86"/>
            <p:cNvSpPr/>
            <p:nvPr/>
          </p:nvSpPr>
          <p:spPr>
            <a:xfrm>
              <a:off x="1070740" y="4542667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Ellipse 87"/>
            <p:cNvSpPr/>
            <p:nvPr/>
          </p:nvSpPr>
          <p:spPr>
            <a:xfrm>
              <a:off x="1718812" y="2204864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Ellipse 92"/>
            <p:cNvSpPr/>
            <p:nvPr/>
          </p:nvSpPr>
          <p:spPr>
            <a:xfrm>
              <a:off x="3374996" y="4005064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Ellipse 93"/>
            <p:cNvSpPr/>
            <p:nvPr/>
          </p:nvSpPr>
          <p:spPr>
            <a:xfrm>
              <a:off x="2726924" y="4902707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Ellipse 94"/>
            <p:cNvSpPr/>
            <p:nvPr/>
          </p:nvSpPr>
          <p:spPr>
            <a:xfrm>
              <a:off x="2150860" y="2276872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>
              <a:off x="2582908" y="2276872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Ellipse 100"/>
            <p:cNvSpPr/>
            <p:nvPr/>
          </p:nvSpPr>
          <p:spPr>
            <a:xfrm>
              <a:off x="3491880" y="3462547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2" name="Gruppieren 101"/>
          <p:cNvGrpSpPr/>
          <p:nvPr/>
        </p:nvGrpSpPr>
        <p:grpSpPr>
          <a:xfrm rot="2255557">
            <a:off x="6324360" y="3347632"/>
            <a:ext cx="1538040" cy="447407"/>
            <a:chOff x="539552" y="2204864"/>
            <a:chExt cx="2997204" cy="2736304"/>
          </a:xfrm>
        </p:grpSpPr>
        <p:sp>
          <p:nvSpPr>
            <p:cNvPr id="103" name="Ellipse 102"/>
            <p:cNvSpPr/>
            <p:nvPr/>
          </p:nvSpPr>
          <p:spPr>
            <a:xfrm>
              <a:off x="1187624" y="2310419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Ellipse 103"/>
            <p:cNvSpPr/>
            <p:nvPr/>
          </p:nvSpPr>
          <p:spPr>
            <a:xfrm>
              <a:off x="1571541" y="4830699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Ellipse 104"/>
            <p:cNvSpPr/>
            <p:nvPr/>
          </p:nvSpPr>
          <p:spPr>
            <a:xfrm>
              <a:off x="2294876" y="4792237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Ellipse 105"/>
            <p:cNvSpPr/>
            <p:nvPr/>
          </p:nvSpPr>
          <p:spPr>
            <a:xfrm>
              <a:off x="2915816" y="2420888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Ellipse 106"/>
            <p:cNvSpPr/>
            <p:nvPr/>
          </p:nvSpPr>
          <p:spPr>
            <a:xfrm>
              <a:off x="611560" y="3068960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8" name="Ellipse 107"/>
            <p:cNvSpPr/>
            <p:nvPr/>
          </p:nvSpPr>
          <p:spPr>
            <a:xfrm>
              <a:off x="3374996" y="3068960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Ellipse 108"/>
            <p:cNvSpPr/>
            <p:nvPr/>
          </p:nvSpPr>
          <p:spPr>
            <a:xfrm>
              <a:off x="3355764" y="2711982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Ellipse 109"/>
            <p:cNvSpPr/>
            <p:nvPr/>
          </p:nvSpPr>
          <p:spPr>
            <a:xfrm>
              <a:off x="974002" y="2594818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1" name="Ellipse 110"/>
            <p:cNvSpPr/>
            <p:nvPr/>
          </p:nvSpPr>
          <p:spPr>
            <a:xfrm>
              <a:off x="539552" y="3845162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2" name="Ellipse 111"/>
            <p:cNvSpPr/>
            <p:nvPr/>
          </p:nvSpPr>
          <p:spPr>
            <a:xfrm>
              <a:off x="3144752" y="4665311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3" name="Ellipse 112"/>
            <p:cNvSpPr/>
            <p:nvPr/>
          </p:nvSpPr>
          <p:spPr>
            <a:xfrm>
              <a:off x="683568" y="3390539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Ellipse 113"/>
            <p:cNvSpPr/>
            <p:nvPr/>
          </p:nvSpPr>
          <p:spPr>
            <a:xfrm>
              <a:off x="782708" y="4254635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Ellipse 114"/>
            <p:cNvSpPr/>
            <p:nvPr/>
          </p:nvSpPr>
          <p:spPr>
            <a:xfrm>
              <a:off x="1070740" y="4542667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Ellipse 115"/>
            <p:cNvSpPr/>
            <p:nvPr/>
          </p:nvSpPr>
          <p:spPr>
            <a:xfrm>
              <a:off x="1718812" y="2204864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Ellipse 116"/>
            <p:cNvSpPr/>
            <p:nvPr/>
          </p:nvSpPr>
          <p:spPr>
            <a:xfrm>
              <a:off x="3374996" y="4005064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Ellipse 117"/>
            <p:cNvSpPr/>
            <p:nvPr/>
          </p:nvSpPr>
          <p:spPr>
            <a:xfrm>
              <a:off x="2726924" y="4902707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Ellipse 118"/>
            <p:cNvSpPr/>
            <p:nvPr/>
          </p:nvSpPr>
          <p:spPr>
            <a:xfrm>
              <a:off x="2150860" y="2276872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Ellipse 119"/>
            <p:cNvSpPr/>
            <p:nvPr/>
          </p:nvSpPr>
          <p:spPr>
            <a:xfrm>
              <a:off x="2582908" y="2276872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Ellipse 120"/>
            <p:cNvSpPr/>
            <p:nvPr/>
          </p:nvSpPr>
          <p:spPr>
            <a:xfrm>
              <a:off x="3491880" y="3462547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4099" name="Gerade Verbindung mit Pfeil 4098"/>
          <p:cNvCxnSpPr/>
          <p:nvPr/>
        </p:nvCxnSpPr>
        <p:spPr>
          <a:xfrm flipV="1">
            <a:off x="5826393" y="3356992"/>
            <a:ext cx="1472183" cy="139469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/>
          <p:cNvCxnSpPr>
            <a:endCxn id="3" idx="0"/>
          </p:cNvCxnSpPr>
          <p:nvPr/>
        </p:nvCxnSpPr>
        <p:spPr>
          <a:xfrm>
            <a:off x="5796136" y="3773141"/>
            <a:ext cx="1161062" cy="9785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130"/>
          <p:cNvCxnSpPr>
            <a:stCxn id="3" idx="5"/>
          </p:cNvCxnSpPr>
          <p:nvPr/>
        </p:nvCxnSpPr>
        <p:spPr>
          <a:xfrm flipV="1">
            <a:off x="5806937" y="3537616"/>
            <a:ext cx="637271" cy="268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133"/>
          <p:cNvCxnSpPr/>
          <p:nvPr/>
        </p:nvCxnSpPr>
        <p:spPr>
          <a:xfrm flipH="1" flipV="1">
            <a:off x="6444208" y="3573944"/>
            <a:ext cx="674040" cy="5302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136"/>
          <p:cNvCxnSpPr>
            <a:endCxn id="3" idx="0"/>
          </p:cNvCxnSpPr>
          <p:nvPr/>
        </p:nvCxnSpPr>
        <p:spPr>
          <a:xfrm flipH="1">
            <a:off x="6957198" y="4123438"/>
            <a:ext cx="161050" cy="628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Gruppieren 139"/>
          <p:cNvGrpSpPr/>
          <p:nvPr/>
        </p:nvGrpSpPr>
        <p:grpSpPr>
          <a:xfrm rot="2229393">
            <a:off x="6244250" y="3843146"/>
            <a:ext cx="720620" cy="406547"/>
            <a:chOff x="1607038" y="3068960"/>
            <a:chExt cx="1055060" cy="1054477"/>
          </a:xfrm>
        </p:grpSpPr>
        <p:sp>
          <p:nvSpPr>
            <p:cNvPr id="141" name="Ellipse 140"/>
            <p:cNvSpPr/>
            <p:nvPr/>
          </p:nvSpPr>
          <p:spPr>
            <a:xfrm>
              <a:off x="2134568" y="3068960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2" name="Ellipse 141"/>
            <p:cNvSpPr/>
            <p:nvPr/>
          </p:nvSpPr>
          <p:spPr>
            <a:xfrm>
              <a:off x="2510900" y="3499155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3" name="Ellipse 142"/>
            <p:cNvSpPr/>
            <p:nvPr/>
          </p:nvSpPr>
          <p:spPr>
            <a:xfrm>
              <a:off x="2357864" y="3894595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4" name="Ellipse 143"/>
            <p:cNvSpPr/>
            <p:nvPr/>
          </p:nvSpPr>
          <p:spPr>
            <a:xfrm>
              <a:off x="1667668" y="3395633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5" name="Ellipse 144"/>
            <p:cNvSpPr/>
            <p:nvPr/>
          </p:nvSpPr>
          <p:spPr>
            <a:xfrm>
              <a:off x="1818050" y="3967812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6" name="Ellipse 145"/>
            <p:cNvSpPr/>
            <p:nvPr/>
          </p:nvSpPr>
          <p:spPr>
            <a:xfrm>
              <a:off x="1691680" y="3822587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7" name="Ellipse 146"/>
            <p:cNvSpPr/>
            <p:nvPr/>
          </p:nvSpPr>
          <p:spPr>
            <a:xfrm>
              <a:off x="1818050" y="3068960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" name="Ellipse 147"/>
            <p:cNvSpPr/>
            <p:nvPr/>
          </p:nvSpPr>
          <p:spPr>
            <a:xfrm>
              <a:off x="2511716" y="3186124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9" name="Ellipse 148"/>
            <p:cNvSpPr/>
            <p:nvPr/>
          </p:nvSpPr>
          <p:spPr>
            <a:xfrm>
              <a:off x="2617222" y="3733484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Ellipse 149"/>
            <p:cNvSpPr/>
            <p:nvPr/>
          </p:nvSpPr>
          <p:spPr>
            <a:xfrm>
              <a:off x="2294876" y="3174515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1" name="Ellipse 150"/>
            <p:cNvSpPr/>
            <p:nvPr/>
          </p:nvSpPr>
          <p:spPr>
            <a:xfrm>
              <a:off x="2134568" y="4084976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2" name="Ellipse 151"/>
            <p:cNvSpPr/>
            <p:nvPr/>
          </p:nvSpPr>
          <p:spPr>
            <a:xfrm>
              <a:off x="1607038" y="3616319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7" name="Ellipse 156"/>
          <p:cNvSpPr/>
          <p:nvPr/>
        </p:nvSpPr>
        <p:spPr>
          <a:xfrm>
            <a:off x="7070772" y="3539920"/>
            <a:ext cx="44876" cy="38461"/>
          </a:xfrm>
          <a:prstGeom prst="ellipse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Ellipse 165"/>
          <p:cNvSpPr/>
          <p:nvPr/>
        </p:nvSpPr>
        <p:spPr>
          <a:xfrm>
            <a:off x="6564621" y="4028432"/>
            <a:ext cx="33715" cy="38461"/>
          </a:xfrm>
          <a:prstGeom prst="ellipse">
            <a:avLst/>
          </a:prstGeom>
          <a:noFill/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3" name="Gruppieren 122"/>
          <p:cNvGrpSpPr/>
          <p:nvPr/>
        </p:nvGrpSpPr>
        <p:grpSpPr>
          <a:xfrm>
            <a:off x="5554001" y="2459349"/>
            <a:ext cx="252936" cy="2292339"/>
            <a:chOff x="5554001" y="2459349"/>
            <a:chExt cx="252936" cy="2292339"/>
          </a:xfrm>
        </p:grpSpPr>
        <p:pic>
          <p:nvPicPr>
            <p:cNvPr id="4113" name="Grafik 4112" descr="TP_tmp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554001" y="2492310"/>
              <a:ext cx="170127" cy="21661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cxnSp>
          <p:nvCxnSpPr>
            <p:cNvPr id="4112" name="Gerade Verbindung mit Pfeil 4111"/>
            <p:cNvCxnSpPr/>
            <p:nvPr/>
          </p:nvCxnSpPr>
          <p:spPr>
            <a:xfrm flipV="1">
              <a:off x="5806937" y="2459349"/>
              <a:ext cx="0" cy="22923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27" name="Gruppieren 4126"/>
          <p:cNvGrpSpPr/>
          <p:nvPr/>
        </p:nvGrpSpPr>
        <p:grpSpPr>
          <a:xfrm>
            <a:off x="5816665" y="4751688"/>
            <a:ext cx="2525707" cy="295226"/>
            <a:chOff x="5816665" y="4751688"/>
            <a:chExt cx="2525707" cy="295226"/>
          </a:xfrm>
        </p:grpSpPr>
        <p:cxnSp>
          <p:nvCxnSpPr>
            <p:cNvPr id="174" name="Gerade Verbindung mit Pfeil 173"/>
            <p:cNvCxnSpPr/>
            <p:nvPr/>
          </p:nvCxnSpPr>
          <p:spPr>
            <a:xfrm>
              <a:off x="5816665" y="4751688"/>
              <a:ext cx="24997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17" name="Grafik 4116" descr="TP_tmp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172554" y="4830698"/>
              <a:ext cx="169818" cy="21621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4124" name="Ellipse 4123"/>
          <p:cNvSpPr/>
          <p:nvPr/>
        </p:nvSpPr>
        <p:spPr>
          <a:xfrm rot="828175">
            <a:off x="1158292" y="5527485"/>
            <a:ext cx="2304256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Ellipse 187"/>
          <p:cNvSpPr/>
          <p:nvPr/>
        </p:nvSpPr>
        <p:spPr>
          <a:xfrm rot="20160714">
            <a:off x="1182836" y="5524421"/>
            <a:ext cx="2304256" cy="1008112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9" name="Gruppieren 188"/>
          <p:cNvGrpSpPr/>
          <p:nvPr/>
        </p:nvGrpSpPr>
        <p:grpSpPr>
          <a:xfrm>
            <a:off x="3275856" y="5800076"/>
            <a:ext cx="2268906" cy="653260"/>
            <a:chOff x="3692562" y="3007597"/>
            <a:chExt cx="2268906" cy="653260"/>
          </a:xfrm>
        </p:grpSpPr>
        <p:cxnSp>
          <p:nvCxnSpPr>
            <p:cNvPr id="190" name="Gerade Verbindung mit Pfeil 189"/>
            <p:cNvCxnSpPr/>
            <p:nvPr/>
          </p:nvCxnSpPr>
          <p:spPr>
            <a:xfrm>
              <a:off x="4098987" y="3309252"/>
              <a:ext cx="1582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feld 190"/>
            <p:cNvSpPr txBox="1"/>
            <p:nvPr/>
          </p:nvSpPr>
          <p:spPr>
            <a:xfrm>
              <a:off x="3692562" y="3007597"/>
              <a:ext cx="22689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b="1" dirty="0" smtClean="0">
                  <a:latin typeface="+mn-lt"/>
                  <a:cs typeface="Aharoni" pitchFamily="2" charset="-79"/>
                </a:rPr>
                <a:t>kernel feature map</a:t>
              </a:r>
              <a:endParaRPr lang="en-GB" sz="1000" b="1" dirty="0">
                <a:latin typeface="+mn-lt"/>
                <a:cs typeface="Aharoni" pitchFamily="2" charset="-79"/>
              </a:endParaRPr>
            </a:p>
          </p:txBody>
        </p:sp>
        <p:pic>
          <p:nvPicPr>
            <p:cNvPr id="192" name="Grafik 191" descr="TP_tmp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01904" y="3335620"/>
              <a:ext cx="197859" cy="32523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pSp>
        <p:nvGrpSpPr>
          <p:cNvPr id="124" name="Gruppieren 123"/>
          <p:cNvGrpSpPr/>
          <p:nvPr/>
        </p:nvGrpSpPr>
        <p:grpSpPr>
          <a:xfrm>
            <a:off x="5436096" y="5589240"/>
            <a:ext cx="2592288" cy="1080120"/>
            <a:chOff x="5436096" y="5589240"/>
            <a:chExt cx="2592288" cy="1080120"/>
          </a:xfrm>
        </p:grpSpPr>
        <p:sp>
          <p:nvSpPr>
            <p:cNvPr id="195" name="Ellipse 194"/>
            <p:cNvSpPr/>
            <p:nvPr/>
          </p:nvSpPr>
          <p:spPr>
            <a:xfrm>
              <a:off x="5935603" y="5738839"/>
              <a:ext cx="1300693" cy="757409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26" name="Parallelogramm 4125"/>
            <p:cNvSpPr/>
            <p:nvPr/>
          </p:nvSpPr>
          <p:spPr>
            <a:xfrm>
              <a:off x="5436096" y="5589240"/>
              <a:ext cx="2592288" cy="1080120"/>
            </a:xfrm>
            <a:prstGeom prst="parallelogram">
              <a:avLst/>
            </a:prstGeom>
            <a:noFill/>
            <a:ln w="15875">
              <a:solidFill>
                <a:srgbClr val="92D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5" name="Gruppieren 124"/>
          <p:cNvGrpSpPr/>
          <p:nvPr/>
        </p:nvGrpSpPr>
        <p:grpSpPr>
          <a:xfrm>
            <a:off x="6259400" y="5000782"/>
            <a:ext cx="831647" cy="2131617"/>
            <a:chOff x="6259400" y="5000782"/>
            <a:chExt cx="831647" cy="2131617"/>
          </a:xfrm>
        </p:grpSpPr>
        <p:sp>
          <p:nvSpPr>
            <p:cNvPr id="194" name="Ellipse 193"/>
            <p:cNvSpPr/>
            <p:nvPr/>
          </p:nvSpPr>
          <p:spPr>
            <a:xfrm rot="3714419">
              <a:off x="6084798" y="5712630"/>
              <a:ext cx="1182448" cy="68855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8" name="Parallelogramm 197"/>
            <p:cNvSpPr/>
            <p:nvPr/>
          </p:nvSpPr>
          <p:spPr>
            <a:xfrm rot="4553552" flipV="1">
              <a:off x="5609415" y="5650767"/>
              <a:ext cx="2131617" cy="831647"/>
            </a:xfrm>
            <a:prstGeom prst="parallelogram">
              <a:avLst/>
            </a:prstGeom>
            <a:noFill/>
            <a:ln w="15875">
              <a:solidFill>
                <a:srgbClr val="00336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9" name="Ellipse 198"/>
          <p:cNvSpPr/>
          <p:nvPr/>
        </p:nvSpPr>
        <p:spPr>
          <a:xfrm>
            <a:off x="2238560" y="5498227"/>
            <a:ext cx="40796" cy="38461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0" name="Ellipse 199"/>
          <p:cNvSpPr/>
          <p:nvPr/>
        </p:nvSpPr>
        <p:spPr>
          <a:xfrm>
            <a:off x="3244788" y="5943915"/>
            <a:ext cx="40796" cy="38461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1" name="Ellipse 200"/>
          <p:cNvSpPr/>
          <p:nvPr/>
        </p:nvSpPr>
        <p:spPr>
          <a:xfrm>
            <a:off x="2330024" y="6535072"/>
            <a:ext cx="40796" cy="38461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" name="Ellipse 201"/>
          <p:cNvSpPr/>
          <p:nvPr/>
        </p:nvSpPr>
        <p:spPr>
          <a:xfrm>
            <a:off x="1351096" y="6107387"/>
            <a:ext cx="40796" cy="38461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3" name="Ellipse 202"/>
          <p:cNvSpPr/>
          <p:nvPr/>
        </p:nvSpPr>
        <p:spPr>
          <a:xfrm>
            <a:off x="6893828" y="5779992"/>
            <a:ext cx="40796" cy="38461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Ellipse 203"/>
          <p:cNvSpPr/>
          <p:nvPr/>
        </p:nvSpPr>
        <p:spPr>
          <a:xfrm>
            <a:off x="6578496" y="6477155"/>
            <a:ext cx="40796" cy="38461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76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1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5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7" grpId="0" animBg="1"/>
      <p:bldP spid="166" grpId="0" animBg="1"/>
      <p:bldP spid="4124" grpId="0" animBg="1"/>
      <p:bldP spid="18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781300"/>
            <a:ext cx="8489950" cy="7921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sz="4800" dirty="0" err="1" smtClean="0"/>
              <a:t>Empirical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risk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minimisation</a:t>
            </a:r>
            <a:r>
              <a:rPr lang="de-DE" altLang="de-DE" sz="4800" dirty="0" smtClean="0"/>
              <a:t/>
            </a:r>
            <a:br>
              <a:rPr lang="de-DE" altLang="de-DE" sz="4800" dirty="0" smtClean="0"/>
            </a:br>
            <a:r>
              <a:rPr lang="de-DE" altLang="de-DE" sz="4800" dirty="0" err="1" smtClean="0"/>
              <a:t>and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learning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bounds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1474070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feld 95"/>
          <p:cNvSpPr txBox="1"/>
          <p:nvPr/>
        </p:nvSpPr>
        <p:spPr>
          <a:xfrm>
            <a:off x="323528" y="2996952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Theorem (</a:t>
            </a:r>
            <a:r>
              <a:rPr lang="en-GB" sz="2000" b="1" dirty="0" err="1" smtClean="0">
                <a:solidFill>
                  <a:schemeClr val="tx2"/>
                </a:solidFill>
              </a:rPr>
              <a:t>Kimeldorf-Wahba</a:t>
            </a:r>
            <a:r>
              <a:rPr lang="en-GB" sz="2000" b="1" dirty="0" smtClean="0">
                <a:solidFill>
                  <a:schemeClr val="tx2"/>
                </a:solidFill>
              </a:rPr>
              <a:t>, 1971) “</a:t>
            </a:r>
            <a:r>
              <a:rPr lang="en-GB" sz="2000" b="1" dirty="0" err="1" smtClean="0">
                <a:solidFill>
                  <a:schemeClr val="tx2"/>
                </a:solidFill>
              </a:rPr>
              <a:t>Representer</a:t>
            </a:r>
            <a:r>
              <a:rPr lang="en-GB" sz="2000" b="1" dirty="0" smtClean="0">
                <a:solidFill>
                  <a:schemeClr val="tx2"/>
                </a:solidFill>
              </a:rPr>
              <a:t> Theorem”: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323528" y="692696"/>
            <a:ext cx="2069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Recall: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13" name="Grafik 12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9500" y="4073222"/>
            <a:ext cx="5607532" cy="27240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6" name="Textfeld 65"/>
          <p:cNvSpPr txBox="1"/>
          <p:nvPr/>
        </p:nvSpPr>
        <p:spPr>
          <a:xfrm>
            <a:off x="3710989" y="1340768"/>
            <a:ext cx="1365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“empirical risk”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26" name="Grafik 25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7187" y="3421314"/>
            <a:ext cx="5292629" cy="27235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0" name="Grafik 49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6862" y="5484773"/>
            <a:ext cx="1080016" cy="24462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4" name="Grafik 53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40288" y="4845792"/>
            <a:ext cx="4039145" cy="75333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6" name="Grafik 35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7715" y="688554"/>
            <a:ext cx="1217044" cy="33057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8990" y="1062464"/>
            <a:ext cx="5117186" cy="32662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1349192" y="682968"/>
            <a:ext cx="5673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ridge regression finds a </a:t>
            </a:r>
            <a:r>
              <a:rPr lang="en-GB" sz="2000" dirty="0" err="1" smtClean="0">
                <a:solidFill>
                  <a:schemeClr val="tx2"/>
                </a:solidFill>
              </a:rPr>
              <a:t>regressor</a:t>
            </a:r>
            <a:r>
              <a:rPr lang="en-GB" sz="2000" dirty="0" smtClean="0">
                <a:solidFill>
                  <a:schemeClr val="tx2"/>
                </a:solidFill>
              </a:rPr>
              <a:t> function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331912" y="1618205"/>
            <a:ext cx="812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</a:rPr>
              <a:t>S</a:t>
            </a:r>
            <a:r>
              <a:rPr lang="en-GB" sz="2000" dirty="0" smtClean="0">
                <a:solidFill>
                  <a:schemeClr val="tx2"/>
                </a:solidFill>
              </a:rPr>
              <a:t>imilarly, kernel ridge regression finds a </a:t>
            </a:r>
            <a:r>
              <a:rPr lang="en-GB" sz="2000" dirty="0" err="1" smtClean="0">
                <a:solidFill>
                  <a:schemeClr val="tx2"/>
                </a:solidFill>
              </a:rPr>
              <a:t>regressor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6" name="Grafik 5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65267" y="1668003"/>
            <a:ext cx="1547093" cy="28837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Grafik 14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608" y="2031955"/>
            <a:ext cx="5668523" cy="32667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6" name="Textfeld 45"/>
          <p:cNvSpPr txBox="1"/>
          <p:nvPr/>
        </p:nvSpPr>
        <p:spPr>
          <a:xfrm>
            <a:off x="323528" y="2452826"/>
            <a:ext cx="8128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One can show that we cannot do better under these circumstances: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5283657" y="1340768"/>
            <a:ext cx="2456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“</a:t>
            </a:r>
            <a:r>
              <a:rPr lang="en-GB" sz="1400" dirty="0" err="1" smtClean="0">
                <a:solidFill>
                  <a:schemeClr val="tx2"/>
                </a:solidFill>
              </a:rPr>
              <a:t>regularizer</a:t>
            </a:r>
            <a:r>
              <a:rPr lang="en-GB" sz="1400" dirty="0" smtClean="0">
                <a:solidFill>
                  <a:schemeClr val="tx2"/>
                </a:solidFill>
              </a:rPr>
              <a:t>”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45" name="Grafik 44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1002" y="4347614"/>
            <a:ext cx="3663446" cy="16914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Grafik 20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8026" y="4563638"/>
            <a:ext cx="5461078" cy="27242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1" name="Grafik 50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244" y="5100728"/>
            <a:ext cx="3013022" cy="22974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" name="Grafik 32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5026" y="4666922"/>
            <a:ext cx="1675834" cy="16914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8" name="Grafik 47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8796" y="3763758"/>
            <a:ext cx="4999348" cy="25103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8" name="Grafik 57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1923" y="5445224"/>
            <a:ext cx="1589066" cy="28480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5" name="Textfeld 74"/>
          <p:cNvSpPr txBox="1"/>
          <p:nvPr/>
        </p:nvSpPr>
        <p:spPr>
          <a:xfrm>
            <a:off x="323528" y="5877272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Statistical Learning Theory (</a:t>
            </a:r>
            <a:r>
              <a:rPr lang="en-GB" sz="2000" b="1" dirty="0" err="1" smtClean="0">
                <a:solidFill>
                  <a:schemeClr val="tx2"/>
                </a:solidFill>
              </a:rPr>
              <a:t>Vapnik-Chervonenkis</a:t>
            </a:r>
            <a:r>
              <a:rPr lang="en-GB" sz="2000" b="1" dirty="0" smtClean="0">
                <a:solidFill>
                  <a:schemeClr val="tx2"/>
                </a:solidFill>
              </a:rPr>
              <a:t>)</a:t>
            </a:r>
            <a:r>
              <a:rPr lang="en-GB" sz="2000" dirty="0" smtClean="0">
                <a:solidFill>
                  <a:schemeClr val="tx2"/>
                </a:solidFill>
              </a:rPr>
              <a:t> quantifies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63" name="Grafik 62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5421" y="6319048"/>
            <a:ext cx="5032763" cy="28482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9440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66" grpId="0"/>
      <p:bldP spid="42" grpId="0"/>
      <p:bldP spid="46" grpId="0"/>
      <p:bldP spid="47" grpId="0"/>
      <p:bldP spid="7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>
          <a:xfrm>
            <a:off x="251520" y="692696"/>
            <a:ext cx="8489950" cy="648072"/>
          </a:xfrm>
        </p:spPr>
        <p:txBody>
          <a:bodyPr/>
          <a:lstStyle/>
          <a:p>
            <a:pPr eaLnBrk="1" hangingPunct="1"/>
            <a:r>
              <a:rPr lang="de-DE" sz="2800" dirty="0" smtClean="0"/>
              <a:t>VC = </a:t>
            </a:r>
            <a:r>
              <a:rPr lang="de-DE" sz="2800" dirty="0" err="1" smtClean="0"/>
              <a:t>quantiative</a:t>
            </a:r>
            <a:r>
              <a:rPr lang="de-DE" sz="2800" dirty="0" smtClean="0"/>
              <a:t> form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Occam‘s</a:t>
            </a:r>
            <a:r>
              <a:rPr lang="de-DE" sz="2800" dirty="0" smtClean="0"/>
              <a:t> </a:t>
            </a:r>
            <a:r>
              <a:rPr lang="de-DE" sz="2800" dirty="0" err="1" smtClean="0"/>
              <a:t>razor</a:t>
            </a:r>
            <a:endParaRPr lang="de-DE" dirty="0" smtClean="0"/>
          </a:p>
        </p:txBody>
      </p:sp>
      <p:grpSp>
        <p:nvGrpSpPr>
          <p:cNvPr id="11" name="Gruppieren 10"/>
          <p:cNvGrpSpPr/>
          <p:nvPr/>
        </p:nvGrpSpPr>
        <p:grpSpPr>
          <a:xfrm>
            <a:off x="1082934" y="2008468"/>
            <a:ext cx="593466" cy="3505200"/>
            <a:chOff x="1082934" y="2514600"/>
            <a:chExt cx="593466" cy="3505200"/>
          </a:xfrm>
        </p:grpSpPr>
        <p:cxnSp>
          <p:nvCxnSpPr>
            <p:cNvPr id="28" name="Gerade Verbindung mit Pfeil 27"/>
            <p:cNvCxnSpPr/>
            <p:nvPr/>
          </p:nvCxnSpPr>
          <p:spPr bwMode="auto">
            <a:xfrm flipV="1">
              <a:off x="1676400" y="2514600"/>
              <a:ext cx="0" cy="35052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feld 9"/>
            <p:cNvSpPr txBox="1"/>
            <p:nvPr/>
          </p:nvSpPr>
          <p:spPr>
            <a:xfrm rot="16200000">
              <a:off x="582544" y="3091190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err="1" smtClean="0">
                  <a:solidFill>
                    <a:srgbClr val="000000"/>
                  </a:solidFill>
                </a:rPr>
                <a:t>error</a:t>
              </a:r>
              <a:endParaRPr lang="de-DE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1676400" y="5513668"/>
            <a:ext cx="6400800" cy="523220"/>
            <a:chOff x="1676400" y="6019800"/>
            <a:chExt cx="6400800" cy="523220"/>
          </a:xfrm>
        </p:grpSpPr>
        <p:cxnSp>
          <p:nvCxnSpPr>
            <p:cNvPr id="5" name="Gerade Verbindung mit Pfeil 4"/>
            <p:cNvCxnSpPr/>
            <p:nvPr/>
          </p:nvCxnSpPr>
          <p:spPr bwMode="auto">
            <a:xfrm>
              <a:off x="1676400" y="6019800"/>
              <a:ext cx="5867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feld 29"/>
            <p:cNvSpPr txBox="1"/>
            <p:nvPr/>
          </p:nvSpPr>
          <p:spPr>
            <a:xfrm>
              <a:off x="3276600" y="6019800"/>
              <a:ext cx="4800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err="1" smtClean="0">
                  <a:solidFill>
                    <a:srgbClr val="000000"/>
                  </a:solidFill>
                </a:rPr>
                <a:t>model</a:t>
              </a:r>
              <a:r>
                <a:rPr lang="de-DE" sz="2800" dirty="0" smtClean="0">
                  <a:solidFill>
                    <a:srgbClr val="0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000000"/>
                  </a:solidFill>
                </a:rPr>
                <a:t>complexity</a:t>
              </a:r>
              <a:endParaRPr lang="de-DE" sz="2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5410200" y="2855214"/>
            <a:ext cx="1524000" cy="2111449"/>
            <a:chOff x="5410200" y="3361346"/>
            <a:chExt cx="1524000" cy="2111449"/>
          </a:xfrm>
        </p:grpSpPr>
        <p:sp>
          <p:nvSpPr>
            <p:cNvPr id="44" name="Textfeld 43"/>
            <p:cNvSpPr txBox="1"/>
            <p:nvPr/>
          </p:nvSpPr>
          <p:spPr>
            <a:xfrm>
              <a:off x="5410200" y="43434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 smtClean="0">
                  <a:solidFill>
                    <a:srgbClr val="000000"/>
                  </a:solidFill>
                </a:rPr>
                <a:t>overfitting</a:t>
              </a:r>
              <a:endParaRPr lang="de-DE" sz="1600" dirty="0">
                <a:solidFill>
                  <a:srgbClr val="000000"/>
                </a:solidFill>
              </a:endParaRPr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6248400" y="3361346"/>
              <a:ext cx="304800" cy="2111449"/>
              <a:chOff x="6248400" y="3361346"/>
              <a:chExt cx="304800" cy="2111449"/>
            </a:xfrm>
          </p:grpSpPr>
          <p:cxnSp>
            <p:nvCxnSpPr>
              <p:cNvPr id="49" name="Gerade Verbindung mit Pfeil 48"/>
              <p:cNvCxnSpPr/>
              <p:nvPr/>
            </p:nvCxnSpPr>
            <p:spPr bwMode="auto">
              <a:xfrm flipV="1">
                <a:off x="6248400" y="3361346"/>
                <a:ext cx="228600" cy="9144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Gerade Verbindung mit Pfeil 51"/>
              <p:cNvCxnSpPr/>
              <p:nvPr/>
            </p:nvCxnSpPr>
            <p:spPr bwMode="auto">
              <a:xfrm>
                <a:off x="6248400" y="4580546"/>
                <a:ext cx="304800" cy="89224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" name="Gruppieren 5"/>
          <p:cNvGrpSpPr/>
          <p:nvPr/>
        </p:nvGrpSpPr>
        <p:grpSpPr>
          <a:xfrm>
            <a:off x="1905000" y="2912968"/>
            <a:ext cx="1524000" cy="1872454"/>
            <a:chOff x="1905000" y="3419100"/>
            <a:chExt cx="1524000" cy="1872454"/>
          </a:xfrm>
        </p:grpSpPr>
        <p:sp>
          <p:nvSpPr>
            <p:cNvPr id="43" name="Textfeld 42"/>
            <p:cNvSpPr txBox="1"/>
            <p:nvPr/>
          </p:nvSpPr>
          <p:spPr>
            <a:xfrm>
              <a:off x="1905000" y="49530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 smtClean="0">
                  <a:solidFill>
                    <a:srgbClr val="000000"/>
                  </a:solidFill>
                </a:rPr>
                <a:t>underfitting</a:t>
              </a:r>
              <a:endParaRPr lang="de-DE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45" name="Gerade Verbindung mit Pfeil 44"/>
            <p:cNvCxnSpPr/>
            <p:nvPr/>
          </p:nvCxnSpPr>
          <p:spPr bwMode="auto">
            <a:xfrm flipH="1" flipV="1">
              <a:off x="2514600" y="3962400"/>
              <a:ext cx="96140" cy="10099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mit Pfeil 54"/>
            <p:cNvCxnSpPr/>
            <p:nvPr/>
          </p:nvCxnSpPr>
          <p:spPr bwMode="auto">
            <a:xfrm flipH="1" flipV="1">
              <a:off x="2209800" y="3419100"/>
              <a:ext cx="172340" cy="1553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Gruppieren 7"/>
          <p:cNvGrpSpPr/>
          <p:nvPr/>
        </p:nvGrpSpPr>
        <p:grpSpPr>
          <a:xfrm>
            <a:off x="2971800" y="2008468"/>
            <a:ext cx="1524000" cy="1600201"/>
            <a:chOff x="2971800" y="2514600"/>
            <a:chExt cx="1524000" cy="1600201"/>
          </a:xfrm>
        </p:grpSpPr>
        <p:sp>
          <p:nvSpPr>
            <p:cNvPr id="60" name="Textfeld 59"/>
            <p:cNvSpPr txBox="1"/>
            <p:nvPr/>
          </p:nvSpPr>
          <p:spPr>
            <a:xfrm>
              <a:off x="2971800" y="25146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>
                  <a:solidFill>
                    <a:srgbClr val="000000"/>
                  </a:solidFill>
                </a:rPr>
                <a:t>b</a:t>
              </a:r>
              <a:r>
                <a:rPr lang="de-DE" sz="1600" dirty="0" err="1" smtClean="0">
                  <a:solidFill>
                    <a:srgbClr val="000000"/>
                  </a:solidFill>
                </a:rPr>
                <a:t>est</a:t>
              </a:r>
              <a:r>
                <a:rPr lang="de-DE" sz="1600" dirty="0" smtClean="0">
                  <a:solidFill>
                    <a:srgbClr val="000000"/>
                  </a:solidFill>
                </a:rPr>
                <a:t> fit</a:t>
              </a:r>
              <a:endParaRPr lang="de-DE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61" name="Gerade Verbindung mit Pfeil 60"/>
            <p:cNvCxnSpPr/>
            <p:nvPr/>
          </p:nvCxnSpPr>
          <p:spPr bwMode="auto">
            <a:xfrm>
              <a:off x="3733800" y="2853154"/>
              <a:ext cx="152400" cy="12616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Gruppieren 1"/>
          <p:cNvGrpSpPr/>
          <p:nvPr/>
        </p:nvGrpSpPr>
        <p:grpSpPr>
          <a:xfrm>
            <a:off x="2335826" y="2105179"/>
            <a:ext cx="4794740" cy="1615579"/>
            <a:chOff x="2335826" y="2611311"/>
            <a:chExt cx="4794740" cy="1615579"/>
          </a:xfrm>
        </p:grpSpPr>
        <p:sp>
          <p:nvSpPr>
            <p:cNvPr id="38" name="Freihandform 37"/>
            <p:cNvSpPr/>
            <p:nvPr/>
          </p:nvSpPr>
          <p:spPr>
            <a:xfrm>
              <a:off x="2335826" y="2611311"/>
              <a:ext cx="4794740" cy="1615579"/>
            </a:xfrm>
            <a:custGeom>
              <a:avLst/>
              <a:gdLst>
                <a:gd name="connsiteX0" fmla="*/ 0 w 5011616"/>
                <a:gd name="connsiteY0" fmla="*/ 0 h 2989385"/>
                <a:gd name="connsiteX1" fmla="*/ 1459523 w 5011616"/>
                <a:gd name="connsiteY1" fmla="*/ 2031023 h 2989385"/>
                <a:gd name="connsiteX2" fmla="*/ 5011616 w 5011616"/>
                <a:gd name="connsiteY2" fmla="*/ 2989385 h 2989385"/>
                <a:gd name="connsiteX3" fmla="*/ 5011616 w 5011616"/>
                <a:gd name="connsiteY3" fmla="*/ 2989385 h 2989385"/>
                <a:gd name="connsiteX0" fmla="*/ 0 w 5149610"/>
                <a:gd name="connsiteY0" fmla="*/ 0 h 2989385"/>
                <a:gd name="connsiteX1" fmla="*/ 1459523 w 5149610"/>
                <a:gd name="connsiteY1" fmla="*/ 2031023 h 2989385"/>
                <a:gd name="connsiteX2" fmla="*/ 4842423 w 5149610"/>
                <a:gd name="connsiteY2" fmla="*/ 471404 h 2989385"/>
                <a:gd name="connsiteX3" fmla="*/ 5011616 w 5149610"/>
                <a:gd name="connsiteY3" fmla="*/ 2989385 h 2989385"/>
                <a:gd name="connsiteX4" fmla="*/ 5011616 w 5149610"/>
                <a:gd name="connsiteY4" fmla="*/ 2989385 h 2989385"/>
                <a:gd name="connsiteX0" fmla="*/ 0 w 5149610"/>
                <a:gd name="connsiteY0" fmla="*/ 0 h 2989385"/>
                <a:gd name="connsiteX1" fmla="*/ 1459523 w 5149610"/>
                <a:gd name="connsiteY1" fmla="*/ 2031023 h 2989385"/>
                <a:gd name="connsiteX2" fmla="*/ 4842423 w 5149610"/>
                <a:gd name="connsiteY2" fmla="*/ 471404 h 2989385"/>
                <a:gd name="connsiteX3" fmla="*/ 5011616 w 5149610"/>
                <a:gd name="connsiteY3" fmla="*/ 2989385 h 2989385"/>
                <a:gd name="connsiteX0" fmla="*/ 0 w 4842423"/>
                <a:gd name="connsiteY0" fmla="*/ 0 h 2033526"/>
                <a:gd name="connsiteX1" fmla="*/ 1459523 w 4842423"/>
                <a:gd name="connsiteY1" fmla="*/ 2031023 h 2033526"/>
                <a:gd name="connsiteX2" fmla="*/ 4842423 w 4842423"/>
                <a:gd name="connsiteY2" fmla="*/ 471404 h 2033526"/>
                <a:gd name="connsiteX0" fmla="*/ 0 w 4772413"/>
                <a:gd name="connsiteY0" fmla="*/ 0 h 2031891"/>
                <a:gd name="connsiteX1" fmla="*/ 1459523 w 4772413"/>
                <a:gd name="connsiteY1" fmla="*/ 2031023 h 2031891"/>
                <a:gd name="connsiteX2" fmla="*/ 4772413 w 4772413"/>
                <a:gd name="connsiteY2" fmla="*/ 287441 h 2031891"/>
                <a:gd name="connsiteX0" fmla="*/ 0 w 4772413"/>
                <a:gd name="connsiteY0" fmla="*/ 0 h 2032262"/>
                <a:gd name="connsiteX1" fmla="*/ 1459523 w 4772413"/>
                <a:gd name="connsiteY1" fmla="*/ 2031023 h 2032262"/>
                <a:gd name="connsiteX2" fmla="*/ 4772413 w 4772413"/>
                <a:gd name="connsiteY2" fmla="*/ 287441 h 2032262"/>
                <a:gd name="connsiteX0" fmla="*/ 0 w 4772413"/>
                <a:gd name="connsiteY0" fmla="*/ 0 h 2112680"/>
                <a:gd name="connsiteX1" fmla="*/ 1582042 w 4772413"/>
                <a:gd name="connsiteY1" fmla="*/ 2111508 h 2112680"/>
                <a:gd name="connsiteX2" fmla="*/ 4772413 w 4772413"/>
                <a:gd name="connsiteY2" fmla="*/ 287441 h 211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2413" h="2112680">
                  <a:moveTo>
                    <a:pt x="0" y="0"/>
                  </a:moveTo>
                  <a:cubicBezTo>
                    <a:pt x="312127" y="766396"/>
                    <a:pt x="786640" y="2063601"/>
                    <a:pt x="1582042" y="2111508"/>
                  </a:cubicBezTo>
                  <a:cubicBezTo>
                    <a:pt x="2377444" y="2159415"/>
                    <a:pt x="4189149" y="725591"/>
                    <a:pt x="4772413" y="287441"/>
                  </a:cubicBezTo>
                </a:path>
              </a:pathLst>
            </a:custGeom>
            <a:ln w="25400">
              <a:solidFill>
                <a:schemeClr val="accent2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 smtClean="0">
                <a:solidFill>
                  <a:srgbClr val="000000"/>
                </a:solidFill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 rot="20062400">
              <a:off x="4495800" y="3265586"/>
              <a:ext cx="24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>
                  <a:solidFill>
                    <a:srgbClr val="004359"/>
                  </a:solidFill>
                </a:rPr>
                <a:t>g</a:t>
              </a:r>
              <a:r>
                <a:rPr lang="de-DE" sz="1600" dirty="0" err="1" smtClean="0">
                  <a:solidFill>
                    <a:srgbClr val="004359"/>
                  </a:solidFill>
                </a:rPr>
                <a:t>eneralization</a:t>
              </a:r>
              <a:r>
                <a:rPr lang="de-DE" sz="1600" dirty="0" smtClean="0">
                  <a:solidFill>
                    <a:srgbClr val="004359"/>
                  </a:solidFill>
                </a:rPr>
                <a:t> </a:t>
              </a:r>
              <a:r>
                <a:rPr lang="de-DE" sz="1600" dirty="0" err="1" smtClean="0">
                  <a:solidFill>
                    <a:srgbClr val="004359"/>
                  </a:solidFill>
                </a:rPr>
                <a:t>error</a:t>
              </a:r>
              <a:endParaRPr lang="de-DE" sz="1600" dirty="0">
                <a:solidFill>
                  <a:srgbClr val="004359"/>
                </a:solidFill>
              </a:endParaRP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1981200" y="2084669"/>
            <a:ext cx="5263662" cy="3168162"/>
            <a:chOff x="1981200" y="2590801"/>
            <a:chExt cx="5263662" cy="3168162"/>
          </a:xfrm>
        </p:grpSpPr>
        <p:sp>
          <p:nvSpPr>
            <p:cNvPr id="4100" name="Freihandform 4099"/>
            <p:cNvSpPr/>
            <p:nvPr/>
          </p:nvSpPr>
          <p:spPr>
            <a:xfrm>
              <a:off x="1981200" y="2590801"/>
              <a:ext cx="5263662" cy="3168162"/>
            </a:xfrm>
            <a:custGeom>
              <a:avLst/>
              <a:gdLst>
                <a:gd name="connsiteX0" fmla="*/ 0 w 5011616"/>
                <a:gd name="connsiteY0" fmla="*/ 0 h 2989385"/>
                <a:gd name="connsiteX1" fmla="*/ 1459523 w 5011616"/>
                <a:gd name="connsiteY1" fmla="*/ 2031023 h 2989385"/>
                <a:gd name="connsiteX2" fmla="*/ 5011616 w 5011616"/>
                <a:gd name="connsiteY2" fmla="*/ 2989385 h 2989385"/>
                <a:gd name="connsiteX3" fmla="*/ 5011616 w 5011616"/>
                <a:gd name="connsiteY3" fmla="*/ 2989385 h 298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1616" h="2989385">
                  <a:moveTo>
                    <a:pt x="0" y="0"/>
                  </a:moveTo>
                  <a:cubicBezTo>
                    <a:pt x="312127" y="766396"/>
                    <a:pt x="624254" y="1532792"/>
                    <a:pt x="1459523" y="2031023"/>
                  </a:cubicBezTo>
                  <a:cubicBezTo>
                    <a:pt x="2294792" y="2529254"/>
                    <a:pt x="5011616" y="2989385"/>
                    <a:pt x="5011616" y="2989385"/>
                  </a:cubicBezTo>
                  <a:lnTo>
                    <a:pt x="5011616" y="2989385"/>
                  </a:lnTo>
                </a:path>
              </a:pathLst>
            </a:custGeom>
            <a:ln w="25400">
              <a:solidFill>
                <a:schemeClr val="accent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 smtClean="0">
                <a:solidFill>
                  <a:srgbClr val="000000"/>
                </a:solidFill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 rot="715655">
              <a:off x="4394079" y="5390192"/>
              <a:ext cx="24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 smtClean="0">
                  <a:solidFill>
                    <a:srgbClr val="7FA1AC"/>
                  </a:solidFill>
                </a:rPr>
                <a:t>training</a:t>
              </a:r>
              <a:r>
                <a:rPr lang="de-DE" sz="1600" dirty="0" smtClean="0">
                  <a:solidFill>
                    <a:srgbClr val="7FA1AC"/>
                  </a:solidFill>
                </a:rPr>
                <a:t> </a:t>
              </a:r>
              <a:r>
                <a:rPr lang="de-DE" sz="1600" dirty="0" err="1" smtClean="0">
                  <a:solidFill>
                    <a:srgbClr val="7FA1AC"/>
                  </a:solidFill>
                </a:rPr>
                <a:t>error</a:t>
              </a:r>
              <a:endParaRPr lang="de-DE" sz="1600" dirty="0">
                <a:solidFill>
                  <a:srgbClr val="7FA1AC"/>
                </a:solidFill>
              </a:endParaRPr>
            </a:p>
          </p:txBody>
        </p:sp>
      </p:grpSp>
      <p:pic>
        <p:nvPicPr>
          <p:cNvPr id="27" name="Picture 2" descr="Datei:William of Ockha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88803"/>
            <a:ext cx="1296144" cy="17265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/>
          <p:cNvGrpSpPr/>
          <p:nvPr/>
        </p:nvGrpSpPr>
        <p:grpSpPr>
          <a:xfrm>
            <a:off x="6774904" y="3448628"/>
            <a:ext cx="1181472" cy="1037788"/>
            <a:chOff x="6774904" y="3076763"/>
            <a:chExt cx="1181472" cy="1208124"/>
          </a:xfrm>
        </p:grpSpPr>
        <p:sp>
          <p:nvSpPr>
            <p:cNvPr id="34" name="Freihandform 33"/>
            <p:cNvSpPr/>
            <p:nvPr/>
          </p:nvSpPr>
          <p:spPr>
            <a:xfrm>
              <a:off x="6835371" y="3083131"/>
              <a:ext cx="1082096" cy="1201756"/>
            </a:xfrm>
            <a:custGeom>
              <a:avLst/>
              <a:gdLst>
                <a:gd name="connsiteX0" fmla="*/ 0 w 2751746"/>
                <a:gd name="connsiteY0" fmla="*/ 2692298 h 2692298"/>
                <a:gd name="connsiteX1" fmla="*/ 179461 w 2751746"/>
                <a:gd name="connsiteY1" fmla="*/ 2025726 h 2692298"/>
                <a:gd name="connsiteX2" fmla="*/ 384561 w 2751746"/>
                <a:gd name="connsiteY2" fmla="*/ 2316283 h 2692298"/>
                <a:gd name="connsiteX3" fmla="*/ 512747 w 2751746"/>
                <a:gd name="connsiteY3" fmla="*/ 2367558 h 2692298"/>
                <a:gd name="connsiteX4" fmla="*/ 623843 w 2751746"/>
                <a:gd name="connsiteY4" fmla="*/ 1940268 h 2692298"/>
                <a:gd name="connsiteX5" fmla="*/ 769121 w 2751746"/>
                <a:gd name="connsiteY5" fmla="*/ 1581345 h 2692298"/>
                <a:gd name="connsiteX6" fmla="*/ 999858 w 2751746"/>
                <a:gd name="connsiteY6" fmla="*/ 1410429 h 2692298"/>
                <a:gd name="connsiteX7" fmla="*/ 1196411 w 2751746"/>
                <a:gd name="connsiteY7" fmla="*/ 1034414 h 2692298"/>
                <a:gd name="connsiteX8" fmla="*/ 1367327 w 2751746"/>
                <a:gd name="connsiteY8" fmla="*/ 1094234 h 2692298"/>
                <a:gd name="connsiteX9" fmla="*/ 1495514 w 2751746"/>
                <a:gd name="connsiteY9" fmla="*/ 1154055 h 2692298"/>
                <a:gd name="connsiteX10" fmla="*/ 1606609 w 2751746"/>
                <a:gd name="connsiteY10" fmla="*/ 786586 h 2692298"/>
                <a:gd name="connsiteX11" fmla="*/ 1726250 w 2751746"/>
                <a:gd name="connsiteY11" fmla="*/ 564395 h 2692298"/>
                <a:gd name="connsiteX12" fmla="*/ 1922804 w 2751746"/>
                <a:gd name="connsiteY12" fmla="*/ 641307 h 2692298"/>
                <a:gd name="connsiteX13" fmla="*/ 2068082 w 2751746"/>
                <a:gd name="connsiteY13" fmla="*/ 752403 h 2692298"/>
                <a:gd name="connsiteX14" fmla="*/ 2221906 w 2751746"/>
                <a:gd name="connsiteY14" fmla="*/ 333659 h 2692298"/>
                <a:gd name="connsiteX15" fmla="*/ 2358639 w 2751746"/>
                <a:gd name="connsiteY15" fmla="*/ 373 h 2692298"/>
                <a:gd name="connsiteX16" fmla="*/ 2521009 w 2751746"/>
                <a:gd name="connsiteY16" fmla="*/ 273838 h 2692298"/>
                <a:gd name="connsiteX17" fmla="*/ 2751746 w 2751746"/>
                <a:gd name="connsiteY17" fmla="*/ 547304 h 2692298"/>
                <a:gd name="connsiteX0" fmla="*/ 0 w 2777383"/>
                <a:gd name="connsiteY0" fmla="*/ 2811939 h 2811939"/>
                <a:gd name="connsiteX1" fmla="*/ 205098 w 2777383"/>
                <a:gd name="connsiteY1" fmla="*/ 2025726 h 2811939"/>
                <a:gd name="connsiteX2" fmla="*/ 410198 w 2777383"/>
                <a:gd name="connsiteY2" fmla="*/ 2316283 h 2811939"/>
                <a:gd name="connsiteX3" fmla="*/ 538384 w 2777383"/>
                <a:gd name="connsiteY3" fmla="*/ 2367558 h 2811939"/>
                <a:gd name="connsiteX4" fmla="*/ 649480 w 2777383"/>
                <a:gd name="connsiteY4" fmla="*/ 1940268 h 2811939"/>
                <a:gd name="connsiteX5" fmla="*/ 794758 w 2777383"/>
                <a:gd name="connsiteY5" fmla="*/ 1581345 h 2811939"/>
                <a:gd name="connsiteX6" fmla="*/ 1025495 w 2777383"/>
                <a:gd name="connsiteY6" fmla="*/ 1410429 h 2811939"/>
                <a:gd name="connsiteX7" fmla="*/ 1222048 w 2777383"/>
                <a:gd name="connsiteY7" fmla="*/ 1034414 h 2811939"/>
                <a:gd name="connsiteX8" fmla="*/ 1392964 w 2777383"/>
                <a:gd name="connsiteY8" fmla="*/ 1094234 h 2811939"/>
                <a:gd name="connsiteX9" fmla="*/ 1521151 w 2777383"/>
                <a:gd name="connsiteY9" fmla="*/ 1154055 h 2811939"/>
                <a:gd name="connsiteX10" fmla="*/ 1632246 w 2777383"/>
                <a:gd name="connsiteY10" fmla="*/ 786586 h 2811939"/>
                <a:gd name="connsiteX11" fmla="*/ 1751887 w 2777383"/>
                <a:gd name="connsiteY11" fmla="*/ 564395 h 2811939"/>
                <a:gd name="connsiteX12" fmla="*/ 1948441 w 2777383"/>
                <a:gd name="connsiteY12" fmla="*/ 641307 h 2811939"/>
                <a:gd name="connsiteX13" fmla="*/ 2093719 w 2777383"/>
                <a:gd name="connsiteY13" fmla="*/ 752403 h 2811939"/>
                <a:gd name="connsiteX14" fmla="*/ 2247543 w 2777383"/>
                <a:gd name="connsiteY14" fmla="*/ 333659 h 2811939"/>
                <a:gd name="connsiteX15" fmla="*/ 2384276 w 2777383"/>
                <a:gd name="connsiteY15" fmla="*/ 373 h 2811939"/>
                <a:gd name="connsiteX16" fmla="*/ 2546646 w 2777383"/>
                <a:gd name="connsiteY16" fmla="*/ 273838 h 2811939"/>
                <a:gd name="connsiteX17" fmla="*/ 2777383 w 2777383"/>
                <a:gd name="connsiteY17" fmla="*/ 547304 h 2811939"/>
                <a:gd name="connsiteX0" fmla="*/ 0 w 2965390"/>
                <a:gd name="connsiteY0" fmla="*/ 2884475 h 2884475"/>
                <a:gd name="connsiteX1" fmla="*/ 205098 w 2965390"/>
                <a:gd name="connsiteY1" fmla="*/ 2098262 h 2884475"/>
                <a:gd name="connsiteX2" fmla="*/ 410198 w 2965390"/>
                <a:gd name="connsiteY2" fmla="*/ 2388819 h 2884475"/>
                <a:gd name="connsiteX3" fmla="*/ 538384 w 2965390"/>
                <a:gd name="connsiteY3" fmla="*/ 2440094 h 2884475"/>
                <a:gd name="connsiteX4" fmla="*/ 649480 w 2965390"/>
                <a:gd name="connsiteY4" fmla="*/ 2012804 h 2884475"/>
                <a:gd name="connsiteX5" fmla="*/ 794758 w 2965390"/>
                <a:gd name="connsiteY5" fmla="*/ 1653881 h 2884475"/>
                <a:gd name="connsiteX6" fmla="*/ 1025495 w 2965390"/>
                <a:gd name="connsiteY6" fmla="*/ 1482965 h 2884475"/>
                <a:gd name="connsiteX7" fmla="*/ 1222048 w 2965390"/>
                <a:gd name="connsiteY7" fmla="*/ 1106950 h 2884475"/>
                <a:gd name="connsiteX8" fmla="*/ 1392964 w 2965390"/>
                <a:gd name="connsiteY8" fmla="*/ 1166770 h 2884475"/>
                <a:gd name="connsiteX9" fmla="*/ 1521151 w 2965390"/>
                <a:gd name="connsiteY9" fmla="*/ 1226591 h 2884475"/>
                <a:gd name="connsiteX10" fmla="*/ 1632246 w 2965390"/>
                <a:gd name="connsiteY10" fmla="*/ 859122 h 2884475"/>
                <a:gd name="connsiteX11" fmla="*/ 1751887 w 2965390"/>
                <a:gd name="connsiteY11" fmla="*/ 636931 h 2884475"/>
                <a:gd name="connsiteX12" fmla="*/ 1948441 w 2965390"/>
                <a:gd name="connsiteY12" fmla="*/ 713843 h 2884475"/>
                <a:gd name="connsiteX13" fmla="*/ 2093719 w 2965390"/>
                <a:gd name="connsiteY13" fmla="*/ 824939 h 2884475"/>
                <a:gd name="connsiteX14" fmla="*/ 2247543 w 2965390"/>
                <a:gd name="connsiteY14" fmla="*/ 406195 h 2884475"/>
                <a:gd name="connsiteX15" fmla="*/ 2384276 w 2965390"/>
                <a:gd name="connsiteY15" fmla="*/ 72909 h 2884475"/>
                <a:gd name="connsiteX16" fmla="*/ 2546646 w 2965390"/>
                <a:gd name="connsiteY16" fmla="*/ 346374 h 2884475"/>
                <a:gd name="connsiteX17" fmla="*/ 2965390 w 2965390"/>
                <a:gd name="connsiteY17" fmla="*/ 13089 h 2884475"/>
                <a:gd name="connsiteX0" fmla="*/ 0 w 2931207"/>
                <a:gd name="connsiteY0" fmla="*/ 2968223 h 2968223"/>
                <a:gd name="connsiteX1" fmla="*/ 205098 w 2931207"/>
                <a:gd name="connsiteY1" fmla="*/ 2182010 h 2968223"/>
                <a:gd name="connsiteX2" fmla="*/ 410198 w 2931207"/>
                <a:gd name="connsiteY2" fmla="*/ 2472567 h 2968223"/>
                <a:gd name="connsiteX3" fmla="*/ 538384 w 2931207"/>
                <a:gd name="connsiteY3" fmla="*/ 2523842 h 2968223"/>
                <a:gd name="connsiteX4" fmla="*/ 649480 w 2931207"/>
                <a:gd name="connsiteY4" fmla="*/ 2096552 h 2968223"/>
                <a:gd name="connsiteX5" fmla="*/ 794758 w 2931207"/>
                <a:gd name="connsiteY5" fmla="*/ 1737629 h 2968223"/>
                <a:gd name="connsiteX6" fmla="*/ 1025495 w 2931207"/>
                <a:gd name="connsiteY6" fmla="*/ 1566713 h 2968223"/>
                <a:gd name="connsiteX7" fmla="*/ 1222048 w 2931207"/>
                <a:gd name="connsiteY7" fmla="*/ 1190698 h 2968223"/>
                <a:gd name="connsiteX8" fmla="*/ 1392964 w 2931207"/>
                <a:gd name="connsiteY8" fmla="*/ 1250518 h 2968223"/>
                <a:gd name="connsiteX9" fmla="*/ 1521151 w 2931207"/>
                <a:gd name="connsiteY9" fmla="*/ 1310339 h 2968223"/>
                <a:gd name="connsiteX10" fmla="*/ 1632246 w 2931207"/>
                <a:gd name="connsiteY10" fmla="*/ 942870 h 2968223"/>
                <a:gd name="connsiteX11" fmla="*/ 1751887 w 2931207"/>
                <a:gd name="connsiteY11" fmla="*/ 720679 h 2968223"/>
                <a:gd name="connsiteX12" fmla="*/ 1948441 w 2931207"/>
                <a:gd name="connsiteY12" fmla="*/ 797591 h 2968223"/>
                <a:gd name="connsiteX13" fmla="*/ 2093719 w 2931207"/>
                <a:gd name="connsiteY13" fmla="*/ 908687 h 2968223"/>
                <a:gd name="connsiteX14" fmla="*/ 2247543 w 2931207"/>
                <a:gd name="connsiteY14" fmla="*/ 489943 h 2968223"/>
                <a:gd name="connsiteX15" fmla="*/ 2384276 w 2931207"/>
                <a:gd name="connsiteY15" fmla="*/ 156657 h 2968223"/>
                <a:gd name="connsiteX16" fmla="*/ 2546646 w 2931207"/>
                <a:gd name="connsiteY16" fmla="*/ 430122 h 2968223"/>
                <a:gd name="connsiteX17" fmla="*/ 2931207 w 2931207"/>
                <a:gd name="connsiteY17" fmla="*/ 11379 h 2968223"/>
                <a:gd name="connsiteX0" fmla="*/ 0 w 2931207"/>
                <a:gd name="connsiteY0" fmla="*/ 2956844 h 2956844"/>
                <a:gd name="connsiteX1" fmla="*/ 205098 w 2931207"/>
                <a:gd name="connsiteY1" fmla="*/ 2170631 h 2956844"/>
                <a:gd name="connsiteX2" fmla="*/ 410198 w 2931207"/>
                <a:gd name="connsiteY2" fmla="*/ 2461188 h 2956844"/>
                <a:gd name="connsiteX3" fmla="*/ 538384 w 2931207"/>
                <a:gd name="connsiteY3" fmla="*/ 2512463 h 2956844"/>
                <a:gd name="connsiteX4" fmla="*/ 649480 w 2931207"/>
                <a:gd name="connsiteY4" fmla="*/ 2085173 h 2956844"/>
                <a:gd name="connsiteX5" fmla="*/ 794758 w 2931207"/>
                <a:gd name="connsiteY5" fmla="*/ 1726250 h 2956844"/>
                <a:gd name="connsiteX6" fmla="*/ 1025495 w 2931207"/>
                <a:gd name="connsiteY6" fmla="*/ 1555334 h 2956844"/>
                <a:gd name="connsiteX7" fmla="*/ 1222048 w 2931207"/>
                <a:gd name="connsiteY7" fmla="*/ 1179319 h 2956844"/>
                <a:gd name="connsiteX8" fmla="*/ 1392964 w 2931207"/>
                <a:gd name="connsiteY8" fmla="*/ 1239139 h 2956844"/>
                <a:gd name="connsiteX9" fmla="*/ 1521151 w 2931207"/>
                <a:gd name="connsiteY9" fmla="*/ 1298960 h 2956844"/>
                <a:gd name="connsiteX10" fmla="*/ 1632246 w 2931207"/>
                <a:gd name="connsiteY10" fmla="*/ 931491 h 2956844"/>
                <a:gd name="connsiteX11" fmla="*/ 1751887 w 2931207"/>
                <a:gd name="connsiteY11" fmla="*/ 709300 h 2956844"/>
                <a:gd name="connsiteX12" fmla="*/ 1948441 w 2931207"/>
                <a:gd name="connsiteY12" fmla="*/ 786212 h 2956844"/>
                <a:gd name="connsiteX13" fmla="*/ 2093719 w 2931207"/>
                <a:gd name="connsiteY13" fmla="*/ 897308 h 2956844"/>
                <a:gd name="connsiteX14" fmla="*/ 2247543 w 2931207"/>
                <a:gd name="connsiteY14" fmla="*/ 478564 h 2956844"/>
                <a:gd name="connsiteX15" fmla="*/ 2384276 w 2931207"/>
                <a:gd name="connsiteY15" fmla="*/ 145278 h 2956844"/>
                <a:gd name="connsiteX16" fmla="*/ 2546646 w 2931207"/>
                <a:gd name="connsiteY16" fmla="*/ 418743 h 2956844"/>
                <a:gd name="connsiteX17" fmla="*/ 2931207 w 2931207"/>
                <a:gd name="connsiteY17" fmla="*/ 0 h 2956844"/>
                <a:gd name="connsiteX0" fmla="*/ 0 w 2931207"/>
                <a:gd name="connsiteY0" fmla="*/ 2956844 h 2956844"/>
                <a:gd name="connsiteX1" fmla="*/ 205098 w 2931207"/>
                <a:gd name="connsiteY1" fmla="*/ 2170631 h 2956844"/>
                <a:gd name="connsiteX2" fmla="*/ 410198 w 2931207"/>
                <a:gd name="connsiteY2" fmla="*/ 2461188 h 2956844"/>
                <a:gd name="connsiteX3" fmla="*/ 538384 w 2931207"/>
                <a:gd name="connsiteY3" fmla="*/ 2512463 h 2956844"/>
                <a:gd name="connsiteX4" fmla="*/ 649480 w 2931207"/>
                <a:gd name="connsiteY4" fmla="*/ 2085173 h 2956844"/>
                <a:gd name="connsiteX5" fmla="*/ 794758 w 2931207"/>
                <a:gd name="connsiteY5" fmla="*/ 1726250 h 2956844"/>
                <a:gd name="connsiteX6" fmla="*/ 1025495 w 2931207"/>
                <a:gd name="connsiteY6" fmla="*/ 1555334 h 2956844"/>
                <a:gd name="connsiteX7" fmla="*/ 1222048 w 2931207"/>
                <a:gd name="connsiteY7" fmla="*/ 1179319 h 2956844"/>
                <a:gd name="connsiteX8" fmla="*/ 1392964 w 2931207"/>
                <a:gd name="connsiteY8" fmla="*/ 1239139 h 2956844"/>
                <a:gd name="connsiteX9" fmla="*/ 1521151 w 2931207"/>
                <a:gd name="connsiteY9" fmla="*/ 1298960 h 2956844"/>
                <a:gd name="connsiteX10" fmla="*/ 1632246 w 2931207"/>
                <a:gd name="connsiteY10" fmla="*/ 931491 h 2956844"/>
                <a:gd name="connsiteX11" fmla="*/ 1751887 w 2931207"/>
                <a:gd name="connsiteY11" fmla="*/ 709300 h 2956844"/>
                <a:gd name="connsiteX12" fmla="*/ 1948441 w 2931207"/>
                <a:gd name="connsiteY12" fmla="*/ 786212 h 2956844"/>
                <a:gd name="connsiteX13" fmla="*/ 2093719 w 2931207"/>
                <a:gd name="connsiteY13" fmla="*/ 897308 h 2956844"/>
                <a:gd name="connsiteX14" fmla="*/ 2247543 w 2931207"/>
                <a:gd name="connsiteY14" fmla="*/ 478564 h 2956844"/>
                <a:gd name="connsiteX15" fmla="*/ 2384276 w 2931207"/>
                <a:gd name="connsiteY15" fmla="*/ 145278 h 2956844"/>
                <a:gd name="connsiteX16" fmla="*/ 2657742 w 2931207"/>
                <a:gd name="connsiteY16" fmla="*/ 546930 h 2956844"/>
                <a:gd name="connsiteX17" fmla="*/ 2931207 w 2931207"/>
                <a:gd name="connsiteY17" fmla="*/ 0 h 2956844"/>
                <a:gd name="connsiteX0" fmla="*/ 0 w 2931207"/>
                <a:gd name="connsiteY0" fmla="*/ 2956844 h 2956844"/>
                <a:gd name="connsiteX1" fmla="*/ 205098 w 2931207"/>
                <a:gd name="connsiteY1" fmla="*/ 2170631 h 2956844"/>
                <a:gd name="connsiteX2" fmla="*/ 410198 w 2931207"/>
                <a:gd name="connsiteY2" fmla="*/ 2461188 h 2956844"/>
                <a:gd name="connsiteX3" fmla="*/ 538384 w 2931207"/>
                <a:gd name="connsiteY3" fmla="*/ 2512463 h 2956844"/>
                <a:gd name="connsiteX4" fmla="*/ 649480 w 2931207"/>
                <a:gd name="connsiteY4" fmla="*/ 2085173 h 2956844"/>
                <a:gd name="connsiteX5" fmla="*/ 794758 w 2931207"/>
                <a:gd name="connsiteY5" fmla="*/ 1726250 h 2956844"/>
                <a:gd name="connsiteX6" fmla="*/ 1025495 w 2931207"/>
                <a:gd name="connsiteY6" fmla="*/ 1555334 h 2956844"/>
                <a:gd name="connsiteX7" fmla="*/ 1222048 w 2931207"/>
                <a:gd name="connsiteY7" fmla="*/ 1179319 h 2956844"/>
                <a:gd name="connsiteX8" fmla="*/ 1392964 w 2931207"/>
                <a:gd name="connsiteY8" fmla="*/ 1239139 h 2956844"/>
                <a:gd name="connsiteX9" fmla="*/ 1521151 w 2931207"/>
                <a:gd name="connsiteY9" fmla="*/ 1298960 h 2956844"/>
                <a:gd name="connsiteX10" fmla="*/ 1632246 w 2931207"/>
                <a:gd name="connsiteY10" fmla="*/ 931491 h 2956844"/>
                <a:gd name="connsiteX11" fmla="*/ 1751887 w 2931207"/>
                <a:gd name="connsiteY11" fmla="*/ 709300 h 2956844"/>
                <a:gd name="connsiteX12" fmla="*/ 1948441 w 2931207"/>
                <a:gd name="connsiteY12" fmla="*/ 786212 h 2956844"/>
                <a:gd name="connsiteX13" fmla="*/ 2093719 w 2931207"/>
                <a:gd name="connsiteY13" fmla="*/ 897308 h 2956844"/>
                <a:gd name="connsiteX14" fmla="*/ 2247543 w 2931207"/>
                <a:gd name="connsiteY14" fmla="*/ 478564 h 2956844"/>
                <a:gd name="connsiteX15" fmla="*/ 2384276 w 2931207"/>
                <a:gd name="connsiteY15" fmla="*/ 145278 h 2956844"/>
                <a:gd name="connsiteX16" fmla="*/ 2657742 w 2931207"/>
                <a:gd name="connsiteY16" fmla="*/ 512747 h 2956844"/>
                <a:gd name="connsiteX17" fmla="*/ 2931207 w 2931207"/>
                <a:gd name="connsiteY17" fmla="*/ 0 h 2956844"/>
                <a:gd name="connsiteX0" fmla="*/ 0 w 2931207"/>
                <a:gd name="connsiteY0" fmla="*/ 2956844 h 2956844"/>
                <a:gd name="connsiteX1" fmla="*/ 205098 w 2931207"/>
                <a:gd name="connsiteY1" fmla="*/ 2170631 h 2956844"/>
                <a:gd name="connsiteX2" fmla="*/ 410198 w 2931207"/>
                <a:gd name="connsiteY2" fmla="*/ 2461188 h 2956844"/>
                <a:gd name="connsiteX3" fmla="*/ 538384 w 2931207"/>
                <a:gd name="connsiteY3" fmla="*/ 2512463 h 2956844"/>
                <a:gd name="connsiteX4" fmla="*/ 649480 w 2931207"/>
                <a:gd name="connsiteY4" fmla="*/ 2085173 h 2956844"/>
                <a:gd name="connsiteX5" fmla="*/ 794758 w 2931207"/>
                <a:gd name="connsiteY5" fmla="*/ 1726250 h 2956844"/>
                <a:gd name="connsiteX6" fmla="*/ 1025495 w 2931207"/>
                <a:gd name="connsiteY6" fmla="*/ 1555334 h 2956844"/>
                <a:gd name="connsiteX7" fmla="*/ 1222048 w 2931207"/>
                <a:gd name="connsiteY7" fmla="*/ 1179319 h 2956844"/>
                <a:gd name="connsiteX8" fmla="*/ 1392964 w 2931207"/>
                <a:gd name="connsiteY8" fmla="*/ 1239139 h 2956844"/>
                <a:gd name="connsiteX9" fmla="*/ 1521151 w 2931207"/>
                <a:gd name="connsiteY9" fmla="*/ 1298960 h 2956844"/>
                <a:gd name="connsiteX10" fmla="*/ 1632246 w 2931207"/>
                <a:gd name="connsiteY10" fmla="*/ 931491 h 2956844"/>
                <a:gd name="connsiteX11" fmla="*/ 1751887 w 2931207"/>
                <a:gd name="connsiteY11" fmla="*/ 709300 h 2956844"/>
                <a:gd name="connsiteX12" fmla="*/ 1948441 w 2931207"/>
                <a:gd name="connsiteY12" fmla="*/ 786212 h 2956844"/>
                <a:gd name="connsiteX13" fmla="*/ 2093719 w 2931207"/>
                <a:gd name="connsiteY13" fmla="*/ 897308 h 2956844"/>
                <a:gd name="connsiteX14" fmla="*/ 2247543 w 2931207"/>
                <a:gd name="connsiteY14" fmla="*/ 478564 h 2956844"/>
                <a:gd name="connsiteX15" fmla="*/ 2384276 w 2931207"/>
                <a:gd name="connsiteY15" fmla="*/ 145278 h 2956844"/>
                <a:gd name="connsiteX16" fmla="*/ 2657742 w 2931207"/>
                <a:gd name="connsiteY16" fmla="*/ 512747 h 2956844"/>
                <a:gd name="connsiteX17" fmla="*/ 2931207 w 2931207"/>
                <a:gd name="connsiteY17" fmla="*/ 0 h 2956844"/>
                <a:gd name="connsiteX0" fmla="*/ 0 w 2931207"/>
                <a:gd name="connsiteY0" fmla="*/ 2956844 h 2956844"/>
                <a:gd name="connsiteX1" fmla="*/ 205098 w 2931207"/>
                <a:gd name="connsiteY1" fmla="*/ 2170631 h 2956844"/>
                <a:gd name="connsiteX2" fmla="*/ 410198 w 2931207"/>
                <a:gd name="connsiteY2" fmla="*/ 2461188 h 2956844"/>
                <a:gd name="connsiteX3" fmla="*/ 538384 w 2931207"/>
                <a:gd name="connsiteY3" fmla="*/ 2512463 h 2956844"/>
                <a:gd name="connsiteX4" fmla="*/ 649480 w 2931207"/>
                <a:gd name="connsiteY4" fmla="*/ 2085173 h 2956844"/>
                <a:gd name="connsiteX5" fmla="*/ 794758 w 2931207"/>
                <a:gd name="connsiteY5" fmla="*/ 1726250 h 2956844"/>
                <a:gd name="connsiteX6" fmla="*/ 1025495 w 2931207"/>
                <a:gd name="connsiteY6" fmla="*/ 1555334 h 2956844"/>
                <a:gd name="connsiteX7" fmla="*/ 1222048 w 2931207"/>
                <a:gd name="connsiteY7" fmla="*/ 1179319 h 2956844"/>
                <a:gd name="connsiteX8" fmla="*/ 1392964 w 2931207"/>
                <a:gd name="connsiteY8" fmla="*/ 1239139 h 2956844"/>
                <a:gd name="connsiteX9" fmla="*/ 1563880 w 2931207"/>
                <a:gd name="connsiteY9" fmla="*/ 1410055 h 2956844"/>
                <a:gd name="connsiteX10" fmla="*/ 1632246 w 2931207"/>
                <a:gd name="connsiteY10" fmla="*/ 931491 h 2956844"/>
                <a:gd name="connsiteX11" fmla="*/ 1751887 w 2931207"/>
                <a:gd name="connsiteY11" fmla="*/ 709300 h 2956844"/>
                <a:gd name="connsiteX12" fmla="*/ 1948441 w 2931207"/>
                <a:gd name="connsiteY12" fmla="*/ 786212 h 2956844"/>
                <a:gd name="connsiteX13" fmla="*/ 2093719 w 2931207"/>
                <a:gd name="connsiteY13" fmla="*/ 897308 h 2956844"/>
                <a:gd name="connsiteX14" fmla="*/ 2247543 w 2931207"/>
                <a:gd name="connsiteY14" fmla="*/ 478564 h 2956844"/>
                <a:gd name="connsiteX15" fmla="*/ 2384276 w 2931207"/>
                <a:gd name="connsiteY15" fmla="*/ 145278 h 2956844"/>
                <a:gd name="connsiteX16" fmla="*/ 2657742 w 2931207"/>
                <a:gd name="connsiteY16" fmla="*/ 512747 h 2956844"/>
                <a:gd name="connsiteX17" fmla="*/ 2931207 w 2931207"/>
                <a:gd name="connsiteY17" fmla="*/ 0 h 2956844"/>
                <a:gd name="connsiteX0" fmla="*/ 0 w 2931207"/>
                <a:gd name="connsiteY0" fmla="*/ 2956844 h 2956844"/>
                <a:gd name="connsiteX1" fmla="*/ 205098 w 2931207"/>
                <a:gd name="connsiteY1" fmla="*/ 2170631 h 2956844"/>
                <a:gd name="connsiteX2" fmla="*/ 410198 w 2931207"/>
                <a:gd name="connsiteY2" fmla="*/ 2461188 h 2956844"/>
                <a:gd name="connsiteX3" fmla="*/ 538384 w 2931207"/>
                <a:gd name="connsiteY3" fmla="*/ 2512463 h 2956844"/>
                <a:gd name="connsiteX4" fmla="*/ 649480 w 2931207"/>
                <a:gd name="connsiteY4" fmla="*/ 2085173 h 2956844"/>
                <a:gd name="connsiteX5" fmla="*/ 794758 w 2931207"/>
                <a:gd name="connsiteY5" fmla="*/ 1726250 h 2956844"/>
                <a:gd name="connsiteX6" fmla="*/ 1025495 w 2931207"/>
                <a:gd name="connsiteY6" fmla="*/ 1555334 h 2956844"/>
                <a:gd name="connsiteX7" fmla="*/ 1222048 w 2931207"/>
                <a:gd name="connsiteY7" fmla="*/ 1179319 h 2956844"/>
                <a:gd name="connsiteX8" fmla="*/ 1392964 w 2931207"/>
                <a:gd name="connsiteY8" fmla="*/ 1239139 h 2956844"/>
                <a:gd name="connsiteX9" fmla="*/ 1538243 w 2931207"/>
                <a:gd name="connsiteY9" fmla="*/ 1401509 h 2956844"/>
                <a:gd name="connsiteX10" fmla="*/ 1632246 w 2931207"/>
                <a:gd name="connsiteY10" fmla="*/ 931491 h 2956844"/>
                <a:gd name="connsiteX11" fmla="*/ 1751887 w 2931207"/>
                <a:gd name="connsiteY11" fmla="*/ 709300 h 2956844"/>
                <a:gd name="connsiteX12" fmla="*/ 1948441 w 2931207"/>
                <a:gd name="connsiteY12" fmla="*/ 786212 h 2956844"/>
                <a:gd name="connsiteX13" fmla="*/ 2093719 w 2931207"/>
                <a:gd name="connsiteY13" fmla="*/ 897308 h 2956844"/>
                <a:gd name="connsiteX14" fmla="*/ 2247543 w 2931207"/>
                <a:gd name="connsiteY14" fmla="*/ 478564 h 2956844"/>
                <a:gd name="connsiteX15" fmla="*/ 2384276 w 2931207"/>
                <a:gd name="connsiteY15" fmla="*/ 145278 h 2956844"/>
                <a:gd name="connsiteX16" fmla="*/ 2657742 w 2931207"/>
                <a:gd name="connsiteY16" fmla="*/ 512747 h 2956844"/>
                <a:gd name="connsiteX17" fmla="*/ 2931207 w 2931207"/>
                <a:gd name="connsiteY17" fmla="*/ 0 h 2956844"/>
                <a:gd name="connsiteX0" fmla="*/ 0 w 2931207"/>
                <a:gd name="connsiteY0" fmla="*/ 2956844 h 2956844"/>
                <a:gd name="connsiteX1" fmla="*/ 205098 w 2931207"/>
                <a:gd name="connsiteY1" fmla="*/ 2170631 h 2956844"/>
                <a:gd name="connsiteX2" fmla="*/ 410198 w 2931207"/>
                <a:gd name="connsiteY2" fmla="*/ 2461188 h 2956844"/>
                <a:gd name="connsiteX3" fmla="*/ 538384 w 2931207"/>
                <a:gd name="connsiteY3" fmla="*/ 2512463 h 2956844"/>
                <a:gd name="connsiteX4" fmla="*/ 649480 w 2931207"/>
                <a:gd name="connsiteY4" fmla="*/ 2085173 h 2956844"/>
                <a:gd name="connsiteX5" fmla="*/ 794758 w 2931207"/>
                <a:gd name="connsiteY5" fmla="*/ 1726250 h 2956844"/>
                <a:gd name="connsiteX6" fmla="*/ 1025495 w 2931207"/>
                <a:gd name="connsiteY6" fmla="*/ 1555334 h 2956844"/>
                <a:gd name="connsiteX7" fmla="*/ 1222048 w 2931207"/>
                <a:gd name="connsiteY7" fmla="*/ 1179319 h 2956844"/>
                <a:gd name="connsiteX8" fmla="*/ 1392964 w 2931207"/>
                <a:gd name="connsiteY8" fmla="*/ 1239139 h 2956844"/>
                <a:gd name="connsiteX9" fmla="*/ 1538243 w 2931207"/>
                <a:gd name="connsiteY9" fmla="*/ 1247684 h 2956844"/>
                <a:gd name="connsiteX10" fmla="*/ 1632246 w 2931207"/>
                <a:gd name="connsiteY10" fmla="*/ 931491 h 2956844"/>
                <a:gd name="connsiteX11" fmla="*/ 1751887 w 2931207"/>
                <a:gd name="connsiteY11" fmla="*/ 709300 h 2956844"/>
                <a:gd name="connsiteX12" fmla="*/ 1948441 w 2931207"/>
                <a:gd name="connsiteY12" fmla="*/ 786212 h 2956844"/>
                <a:gd name="connsiteX13" fmla="*/ 2093719 w 2931207"/>
                <a:gd name="connsiteY13" fmla="*/ 897308 h 2956844"/>
                <a:gd name="connsiteX14" fmla="*/ 2247543 w 2931207"/>
                <a:gd name="connsiteY14" fmla="*/ 478564 h 2956844"/>
                <a:gd name="connsiteX15" fmla="*/ 2384276 w 2931207"/>
                <a:gd name="connsiteY15" fmla="*/ 145278 h 2956844"/>
                <a:gd name="connsiteX16" fmla="*/ 2657742 w 2931207"/>
                <a:gd name="connsiteY16" fmla="*/ 512747 h 2956844"/>
                <a:gd name="connsiteX17" fmla="*/ 2931207 w 2931207"/>
                <a:gd name="connsiteY17" fmla="*/ 0 h 295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31207" h="2956844">
                  <a:moveTo>
                    <a:pt x="0" y="2956844"/>
                  </a:moveTo>
                  <a:cubicBezTo>
                    <a:pt x="57684" y="2654892"/>
                    <a:pt x="136732" y="2253240"/>
                    <a:pt x="205098" y="2170631"/>
                  </a:cubicBezTo>
                  <a:cubicBezTo>
                    <a:pt x="273464" y="2088022"/>
                    <a:pt x="354650" y="2404216"/>
                    <a:pt x="410198" y="2461188"/>
                  </a:cubicBezTo>
                  <a:cubicBezTo>
                    <a:pt x="465746" y="2518160"/>
                    <a:pt x="498504" y="2575132"/>
                    <a:pt x="538384" y="2512463"/>
                  </a:cubicBezTo>
                  <a:cubicBezTo>
                    <a:pt x="578264" y="2449794"/>
                    <a:pt x="606751" y="2216208"/>
                    <a:pt x="649480" y="2085173"/>
                  </a:cubicBezTo>
                  <a:cubicBezTo>
                    <a:pt x="692209" y="1954137"/>
                    <a:pt x="732089" y="1814556"/>
                    <a:pt x="794758" y="1726250"/>
                  </a:cubicBezTo>
                  <a:cubicBezTo>
                    <a:pt x="857427" y="1637944"/>
                    <a:pt x="954280" y="1646489"/>
                    <a:pt x="1025495" y="1555334"/>
                  </a:cubicBezTo>
                  <a:cubicBezTo>
                    <a:pt x="1096710" y="1464179"/>
                    <a:pt x="1160803" y="1232018"/>
                    <a:pt x="1222048" y="1179319"/>
                  </a:cubicBezTo>
                  <a:cubicBezTo>
                    <a:pt x="1283293" y="1126620"/>
                    <a:pt x="1340265" y="1227745"/>
                    <a:pt x="1392964" y="1239139"/>
                  </a:cubicBezTo>
                  <a:cubicBezTo>
                    <a:pt x="1445663" y="1250533"/>
                    <a:pt x="1498363" y="1298959"/>
                    <a:pt x="1538243" y="1247684"/>
                  </a:cubicBezTo>
                  <a:cubicBezTo>
                    <a:pt x="1578123" y="1196409"/>
                    <a:pt x="1596639" y="1021222"/>
                    <a:pt x="1632246" y="931491"/>
                  </a:cubicBezTo>
                  <a:cubicBezTo>
                    <a:pt x="1667853" y="841760"/>
                    <a:pt x="1699188" y="733513"/>
                    <a:pt x="1751887" y="709300"/>
                  </a:cubicBezTo>
                  <a:cubicBezTo>
                    <a:pt x="1804586" y="685087"/>
                    <a:pt x="1891469" y="754877"/>
                    <a:pt x="1948441" y="786212"/>
                  </a:cubicBezTo>
                  <a:cubicBezTo>
                    <a:pt x="2005413" y="817547"/>
                    <a:pt x="2043869" y="948583"/>
                    <a:pt x="2093719" y="897308"/>
                  </a:cubicBezTo>
                  <a:cubicBezTo>
                    <a:pt x="2143569" y="846033"/>
                    <a:pt x="2199117" y="603902"/>
                    <a:pt x="2247543" y="478564"/>
                  </a:cubicBezTo>
                  <a:cubicBezTo>
                    <a:pt x="2295969" y="353226"/>
                    <a:pt x="2315910" y="139581"/>
                    <a:pt x="2384276" y="145278"/>
                  </a:cubicBezTo>
                  <a:cubicBezTo>
                    <a:pt x="2452642" y="150975"/>
                    <a:pt x="2566587" y="536960"/>
                    <a:pt x="2657742" y="512747"/>
                  </a:cubicBezTo>
                  <a:cubicBezTo>
                    <a:pt x="2748897" y="488534"/>
                    <a:pt x="2831505" y="293405"/>
                    <a:pt x="2931207" y="0"/>
                  </a:cubicBezTo>
                </a:path>
              </a:pathLst>
            </a:custGeom>
            <a:ln w="25400">
              <a:solidFill>
                <a:schemeClr val="accent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 smtClean="0">
                <a:solidFill>
                  <a:srgbClr val="000000"/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 bwMode="auto">
            <a:xfrm>
              <a:off x="6774904" y="3076763"/>
              <a:ext cx="1181472" cy="12078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 smtClean="0">
                <a:solidFill>
                  <a:srgbClr val="000000"/>
                </a:solidFill>
              </a:endParaRPr>
            </a:p>
          </p:txBody>
        </p:sp>
        <p:grpSp>
          <p:nvGrpSpPr>
            <p:cNvPr id="33" name="Gruppieren 32"/>
            <p:cNvGrpSpPr/>
            <p:nvPr/>
          </p:nvGrpSpPr>
          <p:grpSpPr>
            <a:xfrm>
              <a:off x="6831165" y="3231614"/>
              <a:ext cx="956430" cy="1022014"/>
              <a:chOff x="3048000" y="2971800"/>
              <a:chExt cx="2590800" cy="2514600"/>
            </a:xfrm>
          </p:grpSpPr>
          <p:sp>
            <p:nvSpPr>
              <p:cNvPr id="35" name="Ellipse 34"/>
              <p:cNvSpPr/>
              <p:nvPr/>
            </p:nvSpPr>
            <p:spPr bwMode="auto">
              <a:xfrm>
                <a:off x="4648200" y="3505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Ellipse 35"/>
              <p:cNvSpPr/>
              <p:nvPr/>
            </p:nvSpPr>
            <p:spPr bwMode="auto">
              <a:xfrm>
                <a:off x="3429000" y="5029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 bwMode="auto">
              <a:xfrm>
                <a:off x="4419600" y="3810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Ellipse 38"/>
              <p:cNvSpPr/>
              <p:nvPr/>
            </p:nvSpPr>
            <p:spPr bwMode="auto">
              <a:xfrm>
                <a:off x="5562600" y="2971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 bwMode="auto">
              <a:xfrm>
                <a:off x="4953000" y="3352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 bwMode="auto">
              <a:xfrm>
                <a:off x="4038600" y="4114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Ellipse 41"/>
              <p:cNvSpPr/>
              <p:nvPr/>
            </p:nvSpPr>
            <p:spPr bwMode="auto">
              <a:xfrm>
                <a:off x="3048000" y="5410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Ellipse 45"/>
              <p:cNvSpPr/>
              <p:nvPr/>
            </p:nvSpPr>
            <p:spPr bwMode="auto">
              <a:xfrm>
                <a:off x="3657600" y="4648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Ellipse 46"/>
              <p:cNvSpPr/>
              <p:nvPr/>
            </p:nvSpPr>
            <p:spPr bwMode="auto">
              <a:xfrm>
                <a:off x="5257800" y="3048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mtClean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8" name="Gruppieren 47"/>
          <p:cNvGrpSpPr/>
          <p:nvPr/>
        </p:nvGrpSpPr>
        <p:grpSpPr>
          <a:xfrm>
            <a:off x="2267744" y="4804576"/>
            <a:ext cx="1040160" cy="876300"/>
            <a:chOff x="6484168" y="2213248"/>
            <a:chExt cx="3200400" cy="2971800"/>
          </a:xfrm>
        </p:grpSpPr>
        <p:sp>
          <p:nvSpPr>
            <p:cNvPr id="50" name="Rechteck 49"/>
            <p:cNvSpPr/>
            <p:nvPr/>
          </p:nvSpPr>
          <p:spPr bwMode="auto">
            <a:xfrm>
              <a:off x="6484168" y="2213248"/>
              <a:ext cx="3200400" cy="2971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 smtClean="0">
                <a:solidFill>
                  <a:srgbClr val="000000"/>
                </a:solidFill>
              </a:endParaRPr>
            </a:p>
          </p:txBody>
        </p:sp>
        <p:sp>
          <p:nvSpPr>
            <p:cNvPr id="51" name="Ellipse 50"/>
            <p:cNvSpPr/>
            <p:nvPr/>
          </p:nvSpPr>
          <p:spPr bwMode="auto">
            <a:xfrm>
              <a:off x="8236768" y="3127648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 smtClean="0">
                <a:solidFill>
                  <a:srgbClr val="000000"/>
                </a:solidFill>
              </a:endParaRPr>
            </a:p>
          </p:txBody>
        </p:sp>
        <p:sp>
          <p:nvSpPr>
            <p:cNvPr id="53" name="Ellipse 52"/>
            <p:cNvSpPr/>
            <p:nvPr/>
          </p:nvSpPr>
          <p:spPr bwMode="auto">
            <a:xfrm>
              <a:off x="7017568" y="4651648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 smtClean="0">
                <a:solidFill>
                  <a:srgbClr val="000000"/>
                </a:solidFill>
              </a:endParaRPr>
            </a:p>
          </p:txBody>
        </p:sp>
        <p:sp>
          <p:nvSpPr>
            <p:cNvPr id="54" name="Ellipse 53"/>
            <p:cNvSpPr/>
            <p:nvPr/>
          </p:nvSpPr>
          <p:spPr bwMode="auto">
            <a:xfrm>
              <a:off x="8008168" y="3432448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 smtClean="0">
                <a:solidFill>
                  <a:srgbClr val="000000"/>
                </a:solidFill>
              </a:endParaRPr>
            </a:p>
          </p:txBody>
        </p:sp>
        <p:sp>
          <p:nvSpPr>
            <p:cNvPr id="56" name="Ellipse 55"/>
            <p:cNvSpPr/>
            <p:nvPr/>
          </p:nvSpPr>
          <p:spPr bwMode="auto">
            <a:xfrm>
              <a:off x="9151168" y="2594248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 smtClean="0">
                <a:solidFill>
                  <a:srgbClr val="000000"/>
                </a:solidFill>
              </a:endParaRPr>
            </a:p>
          </p:txBody>
        </p:sp>
        <p:sp>
          <p:nvSpPr>
            <p:cNvPr id="57" name="Ellipse 56"/>
            <p:cNvSpPr/>
            <p:nvPr/>
          </p:nvSpPr>
          <p:spPr bwMode="auto">
            <a:xfrm>
              <a:off x="8541568" y="2975248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 smtClean="0">
                <a:solidFill>
                  <a:srgbClr val="000000"/>
                </a:solidFill>
              </a:endParaRPr>
            </a:p>
          </p:txBody>
        </p:sp>
        <p:sp>
          <p:nvSpPr>
            <p:cNvPr id="58" name="Ellipse 57"/>
            <p:cNvSpPr/>
            <p:nvPr/>
          </p:nvSpPr>
          <p:spPr bwMode="auto">
            <a:xfrm>
              <a:off x="7627168" y="3737248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 smtClean="0">
                <a:solidFill>
                  <a:srgbClr val="000000"/>
                </a:solidFill>
              </a:endParaRPr>
            </a:p>
          </p:txBody>
        </p:sp>
        <p:sp>
          <p:nvSpPr>
            <p:cNvPr id="59" name="Ellipse 58"/>
            <p:cNvSpPr/>
            <p:nvPr/>
          </p:nvSpPr>
          <p:spPr bwMode="auto">
            <a:xfrm>
              <a:off x="6636568" y="5032648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 smtClean="0">
                <a:solidFill>
                  <a:srgbClr val="000000"/>
                </a:solidFill>
              </a:endParaRPr>
            </a:p>
          </p:txBody>
        </p:sp>
        <p:sp>
          <p:nvSpPr>
            <p:cNvPr id="62" name="Ellipse 61"/>
            <p:cNvSpPr/>
            <p:nvPr/>
          </p:nvSpPr>
          <p:spPr bwMode="auto">
            <a:xfrm>
              <a:off x="7246168" y="4270648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 smtClean="0">
                <a:solidFill>
                  <a:srgbClr val="000000"/>
                </a:solidFill>
              </a:endParaRPr>
            </a:p>
          </p:txBody>
        </p:sp>
        <p:sp>
          <p:nvSpPr>
            <p:cNvPr id="63" name="Ellipse 62"/>
            <p:cNvSpPr/>
            <p:nvPr/>
          </p:nvSpPr>
          <p:spPr bwMode="auto">
            <a:xfrm>
              <a:off x="8846368" y="2670448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 smtClean="0">
                <a:solidFill>
                  <a:srgbClr val="000000"/>
                </a:solidFill>
              </a:endParaRPr>
            </a:p>
          </p:txBody>
        </p:sp>
        <p:cxnSp>
          <p:nvCxnSpPr>
            <p:cNvPr id="66" name="Gerade Verbindung 65"/>
            <p:cNvCxnSpPr/>
            <p:nvPr/>
          </p:nvCxnSpPr>
          <p:spPr bwMode="auto">
            <a:xfrm flipV="1">
              <a:off x="6588224" y="2359887"/>
              <a:ext cx="2673052" cy="27389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uppieren 66"/>
          <p:cNvGrpSpPr/>
          <p:nvPr/>
        </p:nvGrpSpPr>
        <p:grpSpPr>
          <a:xfrm>
            <a:off x="4283968" y="1556792"/>
            <a:ext cx="1219200" cy="1096773"/>
            <a:chOff x="7492280" y="2132856"/>
            <a:chExt cx="3200400" cy="3005965"/>
          </a:xfrm>
        </p:grpSpPr>
        <p:sp>
          <p:nvSpPr>
            <p:cNvPr id="68" name="Rechteck 67"/>
            <p:cNvSpPr/>
            <p:nvPr/>
          </p:nvSpPr>
          <p:spPr bwMode="auto">
            <a:xfrm>
              <a:off x="7492280" y="2132856"/>
              <a:ext cx="3200400" cy="2971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de-DE" smtClean="0">
                <a:solidFill>
                  <a:srgbClr val="000000"/>
                </a:solidFill>
              </a:endParaRPr>
            </a:p>
          </p:txBody>
        </p:sp>
        <p:grpSp>
          <p:nvGrpSpPr>
            <p:cNvPr id="69" name="Gruppieren 68"/>
            <p:cNvGrpSpPr/>
            <p:nvPr/>
          </p:nvGrpSpPr>
          <p:grpSpPr>
            <a:xfrm>
              <a:off x="7644680" y="2513856"/>
              <a:ext cx="2590800" cy="2514600"/>
              <a:chOff x="3048000" y="2971800"/>
              <a:chExt cx="2590800" cy="2514600"/>
            </a:xfrm>
          </p:grpSpPr>
          <p:sp>
            <p:nvSpPr>
              <p:cNvPr id="71" name="Ellipse 70"/>
              <p:cNvSpPr/>
              <p:nvPr/>
            </p:nvSpPr>
            <p:spPr bwMode="auto">
              <a:xfrm>
                <a:off x="4648200" y="3505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Ellipse 71"/>
              <p:cNvSpPr/>
              <p:nvPr/>
            </p:nvSpPr>
            <p:spPr bwMode="auto">
              <a:xfrm>
                <a:off x="3429000" y="5029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Ellipse 72"/>
              <p:cNvSpPr/>
              <p:nvPr/>
            </p:nvSpPr>
            <p:spPr bwMode="auto">
              <a:xfrm>
                <a:off x="4419600" y="3810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Ellipse 73"/>
              <p:cNvSpPr/>
              <p:nvPr/>
            </p:nvSpPr>
            <p:spPr bwMode="auto">
              <a:xfrm>
                <a:off x="5562600" y="2971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Ellipse 74"/>
              <p:cNvSpPr/>
              <p:nvPr/>
            </p:nvSpPr>
            <p:spPr bwMode="auto">
              <a:xfrm>
                <a:off x="4953000" y="3352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Ellipse 75"/>
              <p:cNvSpPr/>
              <p:nvPr/>
            </p:nvSpPr>
            <p:spPr bwMode="auto">
              <a:xfrm>
                <a:off x="4038600" y="4114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Ellipse 76"/>
              <p:cNvSpPr/>
              <p:nvPr/>
            </p:nvSpPr>
            <p:spPr bwMode="auto">
              <a:xfrm>
                <a:off x="3048000" y="5410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Ellipse 77"/>
              <p:cNvSpPr/>
              <p:nvPr/>
            </p:nvSpPr>
            <p:spPr bwMode="auto">
              <a:xfrm>
                <a:off x="3657600" y="4648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Ellipse 78"/>
              <p:cNvSpPr/>
              <p:nvPr/>
            </p:nvSpPr>
            <p:spPr bwMode="auto">
              <a:xfrm>
                <a:off x="5257800" y="3048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de-DE" smtClea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0" name="Freihandform 69"/>
            <p:cNvSpPr/>
            <p:nvPr/>
          </p:nvSpPr>
          <p:spPr>
            <a:xfrm>
              <a:off x="7668344" y="2512352"/>
              <a:ext cx="2966764" cy="2626469"/>
            </a:xfrm>
            <a:custGeom>
              <a:avLst/>
              <a:gdLst>
                <a:gd name="connsiteX0" fmla="*/ 0 w 2821021"/>
                <a:gd name="connsiteY0" fmla="*/ 2626469 h 2626469"/>
                <a:gd name="connsiteX1" fmla="*/ 1575881 w 2821021"/>
                <a:gd name="connsiteY1" fmla="*/ 466928 h 2626469"/>
                <a:gd name="connsiteX2" fmla="*/ 2821021 w 2821021"/>
                <a:gd name="connsiteY2" fmla="*/ 0 h 262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1021" h="2626469">
                  <a:moveTo>
                    <a:pt x="0" y="2626469"/>
                  </a:moveTo>
                  <a:cubicBezTo>
                    <a:pt x="552855" y="1765571"/>
                    <a:pt x="1105711" y="904673"/>
                    <a:pt x="1575881" y="466928"/>
                  </a:cubicBezTo>
                  <a:cubicBezTo>
                    <a:pt x="2046051" y="29183"/>
                    <a:pt x="2433536" y="14591"/>
                    <a:pt x="2821021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000000"/>
                </a:solidFill>
              </a:endParaRPr>
            </a:p>
          </p:txBody>
        </p:sp>
      </p:grpSp>
      <p:pic>
        <p:nvPicPr>
          <p:cNvPr id="80" name="Grafik 79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99957" y="3304612"/>
            <a:ext cx="346255" cy="26550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1" name="Grafik 80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0" y="4600756"/>
            <a:ext cx="509798" cy="26529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6189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781300"/>
            <a:ext cx="8489950" cy="7921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sz="4800" dirty="0" err="1" smtClean="0"/>
              <a:t>kernlab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6742113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79512" y="557064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Working </a:t>
            </a:r>
            <a:r>
              <a:rPr lang="de-DE" altLang="de-DE" dirty="0" err="1" smtClean="0">
                <a:solidFill>
                  <a:srgbClr val="003366"/>
                </a:solidFill>
              </a:rPr>
              <a:t>with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kernlab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under</a:t>
            </a:r>
            <a:r>
              <a:rPr lang="de-DE" altLang="de-DE" dirty="0" smtClean="0">
                <a:solidFill>
                  <a:srgbClr val="003366"/>
                </a:solidFill>
              </a:rPr>
              <a:t> R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395536" y="980728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1800" dirty="0" smtClean="0">
                <a:solidFill>
                  <a:srgbClr val="003366"/>
                </a:solidFill>
              </a:rPr>
              <a:t> not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worked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before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not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much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br>
              <a:rPr lang="de-DE" altLang="de-DE" sz="1800" dirty="0" smtClean="0">
                <a:solidFill>
                  <a:srgbClr val="003366"/>
                </a:solidFill>
              </a:rPr>
            </a:br>
            <a:r>
              <a:rPr lang="de-DE" altLang="de-DE" sz="1800" dirty="0" err="1" smtClean="0">
                <a:solidFill>
                  <a:srgbClr val="003366"/>
                </a:solidFill>
              </a:rPr>
              <a:t>look</a:t>
            </a:r>
            <a:r>
              <a:rPr lang="de-DE" altLang="de-DE" sz="1800" dirty="0" smtClean="0">
                <a:solidFill>
                  <a:srgbClr val="003366"/>
                </a:solidFill>
              </a:rPr>
              <a:t> at STAT7001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materials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e.g.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Dalgaard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introductory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statistics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R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683568" y="1537336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type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help.start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()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click</a:t>
            </a:r>
            <a:r>
              <a:rPr lang="de-DE" altLang="de-DE" sz="1800" dirty="0" smtClean="0">
                <a:solidFill>
                  <a:srgbClr val="003366"/>
                </a:solidFill>
              </a:rPr>
              <a:t> „an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introduction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R“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683568" y="5423080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type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install.packages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kernlab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install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kernlab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package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683568" y="5719496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After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library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kernlab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require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kernlab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to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use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functions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909320" y="6337160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Try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help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>
                <a:latin typeface="Miriam Fixed" pitchFamily="49" charset="-79"/>
                <a:cs typeface="Miriam Fixed" pitchFamily="49" charset="-79"/>
              </a:rPr>
              <a:t>functionname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example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fuctionname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683568" y="6038056"/>
            <a:ext cx="8352928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Documentation</a:t>
            </a:r>
            <a:r>
              <a:rPr lang="de-DE" altLang="de-DE" sz="1800" dirty="0">
                <a:solidFill>
                  <a:srgbClr val="003366"/>
                </a:solidFill>
              </a:rPr>
              <a:t>:  http://cran.r-project.org/web/packages/kernlab/kernlab.pdf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237" y="1952072"/>
            <a:ext cx="5391059" cy="334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626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/>
      <p:bldP spid="27" grpId="0"/>
      <p:bldP spid="29" grpId="0"/>
      <p:bldP spid="37" grpId="0"/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323528" y="1196752"/>
            <a:ext cx="84249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2400" dirty="0" smtClean="0">
                <a:solidFill>
                  <a:srgbClr val="003366"/>
                </a:solidFill>
              </a:rPr>
              <a:t> 1: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Introduction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kernels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1" name="Titel 1"/>
          <p:cNvSpPr txBox="1">
            <a:spLocks/>
          </p:cNvSpPr>
          <p:nvPr/>
        </p:nvSpPr>
        <p:spPr bwMode="auto">
          <a:xfrm>
            <a:off x="246392" y="496098"/>
            <a:ext cx="8489950" cy="7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3600" dirty="0" smtClean="0"/>
              <a:t>Outlook</a:t>
            </a: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769216" y="1575529"/>
            <a:ext cx="691276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Main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concepts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theoretical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results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learning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guarantees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769216" y="1874008"/>
            <a:ext cx="604867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Kernel PCA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ridge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regression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769216" y="2171768"/>
            <a:ext cx="576064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Some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notes</a:t>
            </a:r>
            <a:r>
              <a:rPr lang="de-DE" altLang="de-DE" sz="1800" dirty="0" smtClean="0">
                <a:solidFill>
                  <a:srgbClr val="003366"/>
                </a:solidFill>
              </a:rPr>
              <a:t> on 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kernlab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323528" y="2627184"/>
            <a:ext cx="84249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2400" dirty="0" smtClean="0">
                <a:solidFill>
                  <a:srgbClr val="003366"/>
                </a:solidFill>
              </a:rPr>
              <a:t> 2: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support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vector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machine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769216" y="3007399"/>
            <a:ext cx="691276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The linear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support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v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ector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machine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duality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769216" y="3295431"/>
            <a:ext cx="691276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Hard-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soft-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margin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two-class</a:t>
            </a:r>
            <a:r>
              <a:rPr lang="de-DE" altLang="de-DE" sz="1800" dirty="0" smtClean="0">
                <a:solidFill>
                  <a:srgbClr val="003366"/>
                </a:solidFill>
              </a:rPr>
              <a:t> SVM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769216" y="3560095"/>
            <a:ext cx="229061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The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one-class</a:t>
            </a:r>
            <a:r>
              <a:rPr lang="de-DE" altLang="de-DE" sz="1800" dirty="0" smtClean="0">
                <a:solidFill>
                  <a:srgbClr val="003366"/>
                </a:solidFill>
              </a:rPr>
              <a:t> SVM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4067944" y="3550367"/>
            <a:ext cx="30243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Support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vector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regression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323528" y="4509120"/>
            <a:ext cx="84249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Potential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further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topics</a:t>
            </a:r>
            <a:r>
              <a:rPr lang="de-DE" altLang="de-DE" sz="2400" dirty="0" smtClean="0">
                <a:solidFill>
                  <a:srgbClr val="003366"/>
                </a:solidFill>
              </a:rPr>
              <a:t>: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841224" y="5412128"/>
            <a:ext cx="824440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Large-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scale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learning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subset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methods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Nyström</a:t>
            </a:r>
            <a:r>
              <a:rPr lang="de-DE" altLang="de-DE" sz="1800" dirty="0" smtClean="0">
                <a:solidFill>
                  <a:srgbClr val="003366"/>
                </a:solidFill>
              </a:rPr>
              <a:t>-approximation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323528" y="4005064"/>
            <a:ext cx="84249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>
                <a:solidFill>
                  <a:srgbClr val="003366"/>
                </a:solidFill>
              </a:rPr>
              <a:t>3</a:t>
            </a:r>
            <a:r>
              <a:rPr lang="de-DE" altLang="de-DE" sz="2400" dirty="0" smtClean="0">
                <a:solidFill>
                  <a:srgbClr val="003366"/>
                </a:solidFill>
              </a:rPr>
              <a:t>: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Gaussian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processes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learning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841224" y="4869160"/>
            <a:ext cx="824440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Algorithms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discriminants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>
                <a:solidFill>
                  <a:srgbClr val="003366"/>
                </a:solidFill>
              </a:rPr>
              <a:t>kernel</a:t>
            </a:r>
            <a:r>
              <a:rPr lang="de-DE" altLang="de-DE" sz="1800" dirty="0">
                <a:solidFill>
                  <a:srgbClr val="003366"/>
                </a:solidFill>
              </a:rPr>
              <a:t> k-</a:t>
            </a:r>
            <a:r>
              <a:rPr lang="de-DE" altLang="de-DE" sz="1800" dirty="0" err="1">
                <a:solidFill>
                  <a:srgbClr val="003366"/>
                </a:solidFill>
              </a:rPr>
              <a:t>means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quantile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regression</a:t>
            </a:r>
            <a:r>
              <a:rPr lang="de-DE" altLang="de-DE" sz="1800" dirty="0" smtClean="0">
                <a:solidFill>
                  <a:srgbClr val="003366"/>
                </a:solidFill>
              </a:rPr>
              <a:t/>
            </a:r>
            <a:br>
              <a:rPr lang="de-DE" altLang="de-DE" sz="1800" dirty="0" smtClean="0">
                <a:solidFill>
                  <a:srgbClr val="003366"/>
                </a:solidFill>
              </a:rPr>
            </a:br>
            <a:r>
              <a:rPr lang="de-DE" altLang="de-DE" sz="1800" dirty="0" smtClean="0">
                <a:solidFill>
                  <a:srgbClr val="003366"/>
                </a:solidFill>
              </a:rPr>
              <a:t>	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CCA,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MMD,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relevance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vector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machine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827584" y="6328057"/>
            <a:ext cx="3708412" cy="3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Outlier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detection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novelty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detection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4879488" y="6328057"/>
            <a:ext cx="322090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On-line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learning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827584" y="5713800"/>
            <a:ext cx="5990304" cy="3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Combinatorial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kernels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string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graph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kernels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827584" y="6007648"/>
            <a:ext cx="2232248" cy="3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Invariance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kernels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3707904" y="6011560"/>
            <a:ext cx="4608512" cy="3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Vapnik-Chervonenkis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learning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theory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8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6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2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6" grpId="1"/>
      <p:bldP spid="37" grpId="0"/>
      <p:bldP spid="37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el 1"/>
          <p:cNvSpPr txBox="1">
            <a:spLocks/>
          </p:cNvSpPr>
          <p:nvPr/>
        </p:nvSpPr>
        <p:spPr bwMode="auto">
          <a:xfrm>
            <a:off x="258514" y="544738"/>
            <a:ext cx="8489950" cy="7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3600" dirty="0" smtClean="0"/>
              <a:t>Next </a:t>
            </a:r>
            <a:r>
              <a:rPr lang="de-DE" altLang="de-DE" sz="3600" dirty="0" err="1" smtClean="0"/>
              <a:t>week</a:t>
            </a:r>
            <a:r>
              <a:rPr lang="de-DE" altLang="de-DE" sz="3600" dirty="0" smtClean="0"/>
              <a:t>: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4" y="1124744"/>
            <a:ext cx="8953192" cy="5568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itel 1"/>
          <p:cNvSpPr txBox="1">
            <a:spLocks/>
          </p:cNvSpPr>
          <p:nvPr/>
        </p:nvSpPr>
        <p:spPr bwMode="auto">
          <a:xfrm>
            <a:off x="2588872" y="553826"/>
            <a:ext cx="5613368" cy="7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3600" dirty="0" err="1" smtClean="0"/>
              <a:t>the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Silly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Vapnik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Machine</a:t>
            </a:r>
            <a:endParaRPr lang="de-DE" altLang="de-DE" sz="3600" dirty="0" smtClean="0"/>
          </a:p>
        </p:txBody>
      </p:sp>
    </p:spTree>
    <p:extLst>
      <p:ext uri="{BB962C8B-B14F-4D97-AF65-F5344CB8AC3E}">
        <p14:creationId xmlns:p14="http://schemas.microsoft.com/office/powerpoint/2010/main" val="114901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4244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476672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Course </a:t>
            </a:r>
            <a:r>
              <a:rPr lang="de-DE" altLang="de-DE" sz="3600" dirty="0" err="1" smtClean="0"/>
              <a:t>organization</a:t>
            </a:r>
            <a:endParaRPr lang="de-DE" altLang="de-DE" sz="3600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330200" y="2055691"/>
            <a:ext cx="8705850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sz="2400" b="1" dirty="0" err="1">
                <a:solidFill>
                  <a:srgbClr val="003366"/>
                </a:solidFill>
              </a:rPr>
              <a:t>Lecture</a:t>
            </a:r>
            <a:r>
              <a:rPr lang="de-DE" altLang="de-DE" sz="2400" dirty="0">
                <a:solidFill>
                  <a:srgbClr val="003366"/>
                </a:solidFill>
              </a:rPr>
              <a:t> </a:t>
            </a:r>
            <a:r>
              <a:rPr lang="de-DE" altLang="de-DE" sz="2400" dirty="0" smtClean="0">
                <a:solidFill>
                  <a:srgbClr val="003366"/>
                </a:solidFill>
              </a:rPr>
              <a:t>			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Wednesdays</a:t>
            </a:r>
            <a:r>
              <a:rPr lang="de-DE" altLang="de-DE" sz="2400" dirty="0" smtClean="0">
                <a:solidFill>
                  <a:srgbClr val="003366"/>
                </a:solidFill>
              </a:rPr>
              <a:t>, </a:t>
            </a:r>
            <a:r>
              <a:rPr lang="de-DE" altLang="de-DE" sz="2400" dirty="0">
                <a:solidFill>
                  <a:srgbClr val="003366"/>
                </a:solidFill>
              </a:rPr>
              <a:t>9</a:t>
            </a:r>
            <a:r>
              <a:rPr lang="de-DE" altLang="de-DE" sz="2400" dirty="0" smtClean="0">
                <a:solidFill>
                  <a:srgbClr val="003366"/>
                </a:solidFill>
              </a:rPr>
              <a:t> - 11 </a:t>
            </a:r>
            <a:r>
              <a:rPr lang="de-DE" altLang="de-DE" sz="2400" dirty="0">
                <a:solidFill>
                  <a:srgbClr val="003366"/>
                </a:solidFill>
              </a:rPr>
              <a:t>a</a:t>
            </a:r>
            <a:r>
              <a:rPr lang="de-DE" altLang="de-DE" sz="2400" dirty="0" smtClean="0">
                <a:solidFill>
                  <a:srgbClr val="003366"/>
                </a:solidFill>
              </a:rPr>
              <a:t>m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1187624" y="2857806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First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1800" dirty="0" smtClean="0">
                <a:solidFill>
                  <a:srgbClr val="003366"/>
                </a:solidFill>
              </a:rPr>
              <a:t> Jan 14, last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1800" dirty="0" smtClean="0">
                <a:solidFill>
                  <a:srgbClr val="003366"/>
                </a:solidFill>
              </a:rPr>
              <a:t> Mar 25 (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reading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week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</a:p>
          <a:p>
            <a:pPr marL="0" indent="0" eaLnBrk="1" hangingPunct="1">
              <a:buFontTx/>
              <a:buNone/>
            </a:pP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1195314" y="3209462"/>
            <a:ext cx="595873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Slides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course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script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available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moodle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1195314" y="3568578"/>
            <a:ext cx="669674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videotaped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availble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Lecturecast</a:t>
            </a:r>
            <a:r>
              <a:rPr lang="de-DE" altLang="de-DE" sz="1800" dirty="0" smtClean="0">
                <a:solidFill>
                  <a:srgbClr val="003366"/>
                </a:solidFill>
              </a:rPr>
              <a:t>/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moodle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332580" y="1177296"/>
            <a:ext cx="8011025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b="1" dirty="0" smtClean="0">
                <a:solidFill>
                  <a:srgbClr val="003366"/>
                </a:solidFill>
              </a:rPr>
              <a:t>On-line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course</a:t>
            </a:r>
            <a:r>
              <a:rPr lang="de-DE" altLang="de-DE" sz="2400" dirty="0" smtClean="0">
                <a:solidFill>
                  <a:srgbClr val="003366"/>
                </a:solidFill>
              </a:rPr>
              <a:t> 		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moodle</a:t>
            </a:r>
            <a:r>
              <a:rPr lang="de-DE" altLang="de-DE" sz="2400" dirty="0" smtClean="0">
                <a:solidFill>
                  <a:srgbClr val="003366"/>
                </a:solidFill>
              </a:rPr>
              <a:t> ID 16602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1205555" y="1587847"/>
            <a:ext cx="785768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on-line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activities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course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info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materials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357389" y="4508401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b="1" dirty="0" smtClean="0">
                <a:solidFill>
                  <a:srgbClr val="003366"/>
                </a:solidFill>
              </a:rPr>
              <a:t>Tutorials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/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practical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sessions</a:t>
            </a:r>
            <a:endParaRPr lang="de-DE" altLang="de-DE" sz="2400" dirty="0" smtClean="0">
              <a:solidFill>
                <a:srgbClr val="003366"/>
              </a:solidFill>
            </a:endParaRPr>
          </a:p>
        </p:txBody>
      </p:sp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1214813" y="5678016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Attendance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non-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compulsory</a:t>
            </a:r>
            <a:endParaRPr lang="de-DE" altLang="de-DE" sz="1800" b="1" dirty="0">
              <a:solidFill>
                <a:srgbClr val="003366"/>
              </a:solidFill>
            </a:endParaRPr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1203047" y="6019944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Discussion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theoretical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practical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exercises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group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presentations</a:t>
            </a:r>
            <a:r>
              <a:rPr lang="de-DE" altLang="de-DE" sz="1800" dirty="0" smtClean="0">
                <a:solidFill>
                  <a:srgbClr val="003366"/>
                </a:solidFill>
              </a:rPr>
              <a:t>, etc…</a:t>
            </a: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1187624" y="2516286"/>
            <a:ext cx="7128793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Attendance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mandatory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1222503" y="5342688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May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take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place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irregularly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depending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demand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906710" y="4930096"/>
            <a:ext cx="812978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sz="2400" dirty="0" smtClean="0">
                <a:solidFill>
                  <a:srgbClr val="003366"/>
                </a:solidFill>
              </a:rPr>
              <a:t>Thursday, 11am - 1pm			location varies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1187624" y="3941440"/>
            <a:ext cx="6696744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Feel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free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suggest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content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want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learn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about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7073715" y="6317704"/>
            <a:ext cx="162130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choice</a:t>
            </a:r>
            <a:r>
              <a:rPr lang="de-DE" altLang="de-DE" sz="1800" dirty="0" smtClean="0">
                <a:solidFill>
                  <a:srgbClr val="00336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10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20" grpId="0"/>
      <p:bldP spid="22" grpId="0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323528" y="1196752"/>
            <a:ext cx="84249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2400" dirty="0" smtClean="0">
                <a:solidFill>
                  <a:srgbClr val="003366"/>
                </a:solidFill>
              </a:rPr>
              <a:t> 1: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Introduction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kernels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1" name="Titel 1"/>
          <p:cNvSpPr txBox="1">
            <a:spLocks/>
          </p:cNvSpPr>
          <p:nvPr/>
        </p:nvSpPr>
        <p:spPr bwMode="auto">
          <a:xfrm>
            <a:off x="246392" y="496098"/>
            <a:ext cx="8489950" cy="7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altLang="de-DE" sz="3600" dirty="0" smtClean="0"/>
              <a:t>Table </a:t>
            </a:r>
            <a:r>
              <a:rPr lang="de-DE" altLang="de-DE" sz="3600" dirty="0" err="1" smtClean="0"/>
              <a:t>of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contents</a:t>
            </a:r>
            <a:endParaRPr lang="de-DE" altLang="de-DE" sz="3600" dirty="0" smtClean="0"/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769216" y="1575529"/>
            <a:ext cx="691276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Main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concepts</a:t>
            </a:r>
            <a:r>
              <a:rPr lang="de-DE" altLang="de-DE" sz="1800" dirty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theoretical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results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learning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guarantees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769216" y="1874008"/>
            <a:ext cx="604867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Kernel PCA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ridge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regression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769216" y="2171768"/>
            <a:ext cx="576064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Some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notes</a:t>
            </a:r>
            <a:r>
              <a:rPr lang="de-DE" altLang="de-DE" sz="1800" dirty="0" smtClean="0">
                <a:solidFill>
                  <a:srgbClr val="003366"/>
                </a:solidFill>
              </a:rPr>
              <a:t> on 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kernlab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323528" y="2627184"/>
            <a:ext cx="84249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2400" dirty="0" smtClean="0">
                <a:solidFill>
                  <a:srgbClr val="003366"/>
                </a:solidFill>
              </a:rPr>
              <a:t> 2: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support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vector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machine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769216" y="3007399"/>
            <a:ext cx="691276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The linear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support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>
                <a:solidFill>
                  <a:srgbClr val="003366"/>
                </a:solidFill>
              </a:rPr>
              <a:t>v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ector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machine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duality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769216" y="3295431"/>
            <a:ext cx="691276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Hard-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soft-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margin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two-class</a:t>
            </a:r>
            <a:r>
              <a:rPr lang="de-DE" altLang="de-DE" sz="1800" dirty="0" smtClean="0">
                <a:solidFill>
                  <a:srgbClr val="003366"/>
                </a:solidFill>
              </a:rPr>
              <a:t> SVM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769216" y="3560095"/>
            <a:ext cx="229061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The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one-class</a:t>
            </a:r>
            <a:r>
              <a:rPr lang="de-DE" altLang="de-DE" sz="1800" dirty="0" smtClean="0">
                <a:solidFill>
                  <a:srgbClr val="003366"/>
                </a:solidFill>
              </a:rPr>
              <a:t> SVM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4067944" y="3550367"/>
            <a:ext cx="30243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Support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vector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regression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323528" y="4509120"/>
            <a:ext cx="84249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Potential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further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topics</a:t>
            </a:r>
            <a:r>
              <a:rPr lang="de-DE" altLang="de-DE" sz="2400" dirty="0" smtClean="0">
                <a:solidFill>
                  <a:srgbClr val="003366"/>
                </a:solidFill>
              </a:rPr>
              <a:t>: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841224" y="5412128"/>
            <a:ext cx="824440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Large-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scale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learning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subset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methods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Nyström</a:t>
            </a:r>
            <a:r>
              <a:rPr lang="de-DE" altLang="de-DE" sz="1800" dirty="0" smtClean="0">
                <a:solidFill>
                  <a:srgbClr val="003366"/>
                </a:solidFill>
              </a:rPr>
              <a:t>-approximation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323528" y="4005064"/>
            <a:ext cx="842493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>
                <a:solidFill>
                  <a:srgbClr val="003366"/>
                </a:solidFill>
              </a:rPr>
              <a:t>3</a:t>
            </a:r>
            <a:r>
              <a:rPr lang="de-DE" altLang="de-DE" sz="2400" dirty="0" smtClean="0">
                <a:solidFill>
                  <a:srgbClr val="003366"/>
                </a:solidFill>
              </a:rPr>
              <a:t>: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Gaussian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processes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learning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841224" y="4869160"/>
            <a:ext cx="824440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Algorithms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discriminants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>
                <a:solidFill>
                  <a:srgbClr val="003366"/>
                </a:solidFill>
              </a:rPr>
              <a:t>kernel</a:t>
            </a:r>
            <a:r>
              <a:rPr lang="de-DE" altLang="de-DE" sz="1800" dirty="0">
                <a:solidFill>
                  <a:srgbClr val="003366"/>
                </a:solidFill>
              </a:rPr>
              <a:t> k-</a:t>
            </a:r>
            <a:r>
              <a:rPr lang="de-DE" altLang="de-DE" sz="1800" dirty="0" err="1">
                <a:solidFill>
                  <a:srgbClr val="003366"/>
                </a:solidFill>
              </a:rPr>
              <a:t>means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quantile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regression</a:t>
            </a:r>
            <a:r>
              <a:rPr lang="de-DE" altLang="de-DE" sz="1800" dirty="0" smtClean="0">
                <a:solidFill>
                  <a:srgbClr val="003366"/>
                </a:solidFill>
              </a:rPr>
              <a:t/>
            </a:r>
            <a:br>
              <a:rPr lang="de-DE" altLang="de-DE" sz="1800" dirty="0" smtClean="0">
                <a:solidFill>
                  <a:srgbClr val="003366"/>
                </a:solidFill>
              </a:rPr>
            </a:br>
            <a:r>
              <a:rPr lang="de-DE" altLang="de-DE" sz="1800" dirty="0" smtClean="0">
                <a:solidFill>
                  <a:srgbClr val="003366"/>
                </a:solidFill>
              </a:rPr>
              <a:t>	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CCA,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MMD,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relevance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vector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machine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827584" y="6328057"/>
            <a:ext cx="3708412" cy="3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Outlier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detection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novelty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detection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4879488" y="6328057"/>
            <a:ext cx="322090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On-line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learning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827584" y="5713800"/>
            <a:ext cx="5990304" cy="3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Combinatorial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kernels</a:t>
            </a:r>
            <a:r>
              <a:rPr lang="de-DE" altLang="de-DE" sz="1800" dirty="0" smtClean="0">
                <a:solidFill>
                  <a:srgbClr val="003366"/>
                </a:solidFill>
              </a:rPr>
              <a:t>: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string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graph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kernels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827584" y="6007648"/>
            <a:ext cx="2232248" cy="3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Invariance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kernels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3707904" y="6011560"/>
            <a:ext cx="4608512" cy="3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Vapnik-Chervonenkis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learning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theory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68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781300"/>
            <a:ext cx="8489950" cy="79216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de-DE" altLang="de-DE" sz="4800" dirty="0" smtClean="0"/>
              <a:t>An informal </a:t>
            </a:r>
            <a:r>
              <a:rPr lang="de-DE" altLang="de-DE" sz="4800" dirty="0" err="1" smtClean="0"/>
              <a:t>overview</a:t>
            </a:r>
            <a:r>
              <a:rPr lang="de-DE" altLang="de-DE" sz="4800" dirty="0" smtClean="0"/>
              <a:t> </a:t>
            </a:r>
            <a:br>
              <a:rPr lang="de-DE" altLang="de-DE" sz="4800" dirty="0" smtClean="0"/>
            </a:br>
            <a:r>
              <a:rPr lang="de-DE" altLang="de-DE" sz="4800" dirty="0" err="1" smtClean="0"/>
              <a:t>of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things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to</a:t>
            </a:r>
            <a:r>
              <a:rPr lang="de-DE" altLang="de-DE" sz="4800" dirty="0" smtClean="0"/>
              <a:t> </a:t>
            </a:r>
            <a:r>
              <a:rPr lang="de-DE" altLang="de-DE" sz="4800" dirty="0" err="1" smtClean="0"/>
              <a:t>come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30652688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7" descr="C:\Users\Franz Király\AppData\Local\Microsoft\Windows\Temporary Internet Files\Content.IE5\91KKHLNN\MP900439270[1]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86"/>
          <a:stretch/>
        </p:blipFill>
        <p:spPr bwMode="auto">
          <a:xfrm>
            <a:off x="7473749" y="5682628"/>
            <a:ext cx="734400" cy="6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>
          <a:xfrm>
            <a:off x="446856" y="557808"/>
            <a:ext cx="82296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de-DE" sz="3200" dirty="0" smtClean="0"/>
              <a:t>Problem </a:t>
            </a:r>
            <a:r>
              <a:rPr lang="de-DE" sz="3200" dirty="0" err="1" smtClean="0"/>
              <a:t>types</a:t>
            </a:r>
            <a:r>
              <a:rPr lang="de-DE" sz="3200" dirty="0" smtClean="0"/>
              <a:t> in Statistical </a:t>
            </a:r>
            <a:r>
              <a:rPr lang="de-DE" sz="3200" dirty="0" err="1" smtClean="0"/>
              <a:t>Machine</a:t>
            </a:r>
            <a:r>
              <a:rPr lang="de-DE" sz="3200" dirty="0" smtClean="0"/>
              <a:t> Learning</a:t>
            </a:r>
            <a:endParaRPr lang="de-DE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9552" y="1844824"/>
            <a:ext cx="23622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 smtClean="0"/>
              <a:t>Supervised</a:t>
            </a:r>
            <a:endParaRPr lang="de-DE" sz="2400" dirty="0" smtClean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844352" y="2406028"/>
            <a:ext cx="7543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1800" dirty="0" err="1" smtClean="0"/>
              <a:t>Some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labelled</a:t>
            </a:r>
            <a:r>
              <a:rPr lang="de-DE" sz="1800" dirty="0" smtClean="0"/>
              <a:t> </a:t>
            </a:r>
            <a:r>
              <a:rPr lang="de-DE" sz="1800" dirty="0" err="1" smtClean="0"/>
              <a:t>by</a:t>
            </a:r>
            <a:r>
              <a:rPr lang="de-DE" sz="1800" dirty="0" smtClean="0"/>
              <a:t> expert/</a:t>
            </a:r>
            <a:r>
              <a:rPr lang="de-DE" sz="1800" dirty="0" err="1" smtClean="0"/>
              <a:t>oracle</a:t>
            </a:r>
            <a:r>
              <a:rPr lang="de-DE" sz="1800" dirty="0" smtClean="0"/>
              <a:t> (</a:t>
            </a:r>
            <a:r>
              <a:rPr lang="de-DE" sz="1800" dirty="0" err="1" smtClean="0"/>
              <a:t>mostly</a:t>
            </a:r>
            <a:r>
              <a:rPr lang="de-DE" sz="1800" dirty="0" smtClean="0"/>
              <a:t>, </a:t>
            </a:r>
            <a:r>
              <a:rPr lang="de-DE" sz="1800" dirty="0" err="1" smtClean="0"/>
              <a:t>training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>)</a:t>
            </a:r>
            <a:endParaRPr lang="de-DE" sz="1600" dirty="0" smtClean="0"/>
          </a:p>
        </p:txBody>
      </p:sp>
      <p:sp>
        <p:nvSpPr>
          <p:cNvPr id="5" name="Ellipse 4"/>
          <p:cNvSpPr/>
          <p:nvPr/>
        </p:nvSpPr>
        <p:spPr bwMode="auto">
          <a:xfrm>
            <a:off x="5947265" y="3275809"/>
            <a:ext cx="47868" cy="48846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Ellipse 5"/>
          <p:cNvSpPr/>
          <p:nvPr/>
        </p:nvSpPr>
        <p:spPr bwMode="auto">
          <a:xfrm>
            <a:off x="5797352" y="3371575"/>
            <a:ext cx="47868" cy="48846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Ellipse 6"/>
          <p:cNvSpPr/>
          <p:nvPr/>
        </p:nvSpPr>
        <p:spPr bwMode="auto">
          <a:xfrm>
            <a:off x="7361428" y="3128977"/>
            <a:ext cx="47868" cy="48846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7477647" y="3304703"/>
            <a:ext cx="47868" cy="48846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7596686" y="3190024"/>
            <a:ext cx="47868" cy="48846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5797352" y="3141178"/>
            <a:ext cx="47868" cy="48846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2" name="Grafik 11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43802" y="5567191"/>
            <a:ext cx="1212084" cy="23087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1" name="Gruppieren 10"/>
          <p:cNvGrpSpPr/>
          <p:nvPr/>
        </p:nvGrpSpPr>
        <p:grpSpPr>
          <a:xfrm>
            <a:off x="1453952" y="3035102"/>
            <a:ext cx="2514600" cy="2266526"/>
            <a:chOff x="2971800" y="2667000"/>
            <a:chExt cx="4724400" cy="3505200"/>
          </a:xfrm>
        </p:grpSpPr>
        <p:cxnSp>
          <p:nvCxnSpPr>
            <p:cNvPr id="13" name="Gerade Verbindung mit Pfeil 12"/>
            <p:cNvCxnSpPr/>
            <p:nvPr/>
          </p:nvCxnSpPr>
          <p:spPr bwMode="auto">
            <a:xfrm flipV="1">
              <a:off x="2971800" y="2667000"/>
              <a:ext cx="0" cy="35052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mit Pfeil 13"/>
            <p:cNvCxnSpPr/>
            <p:nvPr/>
          </p:nvCxnSpPr>
          <p:spPr bwMode="auto">
            <a:xfrm>
              <a:off x="2971800" y="6172200"/>
              <a:ext cx="4724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0242" name="Picture 2" descr="C:\Users\Franz Király\AppData\Local\Microsoft\Windows\Temporary Internet Files\Content.IE5\34FUWLBE\MC90044129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52" y="2912763"/>
            <a:ext cx="478897" cy="47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llipse 14"/>
          <p:cNvSpPr/>
          <p:nvPr/>
        </p:nvSpPr>
        <p:spPr bwMode="auto">
          <a:xfrm>
            <a:off x="3663752" y="5456301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43" name="Picture 3" descr="C:\Users\Franz Király\AppData\Local\Microsoft\Windows\Temporary Internet Files\Content.IE5\91KKHLNN\MC900436892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1360">
            <a:off x="3266016" y="3341419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Users\Franz Király\AppData\Local\Microsoft\Windows\Temporary Internet Files\Content.IE5\91KKHLNN\MC900436892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638" y="3235303"/>
            <a:ext cx="3048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Users\Franz Király\AppData\Local\Microsoft\Windows\Temporary Internet Files\Content.IE5\91KKHLNN\MC900436892[1]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352" y="293942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 descr="C:\Users\Franz Király\AppData\Local\Microsoft\Windows\Temporary Internet Files\Content.IE5\91KKHLNN\MC900436892[1]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752" y="2939428"/>
            <a:ext cx="4572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95443" y="2926691"/>
            <a:ext cx="620510" cy="46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212" y="3383818"/>
            <a:ext cx="587533" cy="46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 descr="C:\Users\Franz Király\AppData\Local\Microsoft\Windows\Temporary Internet Files\Content.IE5\91KKHLNN\MP900438641[1].jp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821" y="4463426"/>
            <a:ext cx="414661" cy="61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C:\Users\Franz Király\AppData\Local\Microsoft\Windows\Temporary Internet Files\Content.IE5\KCOYNLK6\MC900436911[1]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353" y="4392094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C:\Users\Franz Király\AppData\Local\Microsoft\Windows\Temporary Internet Files\Content.IE5\KCOYNLK6\MC900436911[1]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601" y="4773094"/>
            <a:ext cx="460452" cy="32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C:\Users\Franz Király\AppData\Local\Microsoft\Windows\Temporary Internet Files\Content.IE5\91KKHLNN\MP90043927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193" y="4463426"/>
            <a:ext cx="914403" cy="60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uppieren 30"/>
          <p:cNvGrpSpPr/>
          <p:nvPr/>
        </p:nvGrpSpPr>
        <p:grpSpPr>
          <a:xfrm>
            <a:off x="5492552" y="3035102"/>
            <a:ext cx="2514600" cy="2266526"/>
            <a:chOff x="2971800" y="2667000"/>
            <a:chExt cx="4724400" cy="3505200"/>
          </a:xfrm>
        </p:grpSpPr>
        <p:cxnSp>
          <p:nvCxnSpPr>
            <p:cNvPr id="32" name="Gerade Verbindung mit Pfeil 31"/>
            <p:cNvCxnSpPr/>
            <p:nvPr/>
          </p:nvCxnSpPr>
          <p:spPr bwMode="auto">
            <a:xfrm flipV="1">
              <a:off x="2971800" y="2667000"/>
              <a:ext cx="0" cy="35052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Gerade Verbindung mit Pfeil 32"/>
            <p:cNvCxnSpPr/>
            <p:nvPr/>
          </p:nvCxnSpPr>
          <p:spPr bwMode="auto">
            <a:xfrm>
              <a:off x="2971800" y="6172200"/>
              <a:ext cx="4724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" name="Ellipse 33"/>
          <p:cNvSpPr/>
          <p:nvPr/>
        </p:nvSpPr>
        <p:spPr bwMode="auto">
          <a:xfrm>
            <a:off x="7702352" y="5445482"/>
            <a:ext cx="304800" cy="3048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5" name="Picture 2" descr="C:\Users\Franz Király\AppData\Local\Microsoft\Windows\Temporary Internet Files\Content.IE5\34FUWLBE\MC900441293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952" y="2863228"/>
            <a:ext cx="478897" cy="47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Ellipse 35"/>
          <p:cNvSpPr/>
          <p:nvPr/>
        </p:nvSpPr>
        <p:spPr bwMode="auto">
          <a:xfrm>
            <a:off x="7623665" y="4674259"/>
            <a:ext cx="47868" cy="48846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Ellipse 36"/>
          <p:cNvSpPr/>
          <p:nvPr/>
        </p:nvSpPr>
        <p:spPr bwMode="auto">
          <a:xfrm>
            <a:off x="7453713" y="4773094"/>
            <a:ext cx="47868" cy="48846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Ellipse 37"/>
          <p:cNvSpPr/>
          <p:nvPr/>
        </p:nvSpPr>
        <p:spPr bwMode="auto">
          <a:xfrm>
            <a:off x="7423803" y="4588474"/>
            <a:ext cx="47868" cy="48846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Ellipse 38"/>
          <p:cNvSpPr/>
          <p:nvPr/>
        </p:nvSpPr>
        <p:spPr bwMode="auto">
          <a:xfrm>
            <a:off x="5873552" y="4643182"/>
            <a:ext cx="47868" cy="48846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6" name="Grafik 15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85118" y="5506015"/>
            <a:ext cx="846152" cy="19277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Picture 3" descr="C:\Users\Franz Király\AppData\Local\Microsoft\Windows\Temporary Internet Files\Content.IE5\91KKHLNN\MC900436892[1]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849" y="5897341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397939" y="5818713"/>
            <a:ext cx="620510" cy="464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Ellipse 49"/>
          <p:cNvSpPr/>
          <p:nvPr/>
        </p:nvSpPr>
        <p:spPr bwMode="auto">
          <a:xfrm>
            <a:off x="6587684" y="4006228"/>
            <a:ext cx="47868" cy="48846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Inhaltsplatzhalter 2"/>
          <p:cNvSpPr txBox="1">
            <a:spLocks/>
          </p:cNvSpPr>
          <p:nvPr/>
        </p:nvSpPr>
        <p:spPr bwMode="auto">
          <a:xfrm>
            <a:off x="6976422" y="5767374"/>
            <a:ext cx="39184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dirty="0" smtClean="0"/>
              <a:t>?</a:t>
            </a:r>
            <a:endParaRPr lang="de-DE" sz="2400" dirty="0" smtClean="0"/>
          </a:p>
        </p:txBody>
      </p:sp>
      <p:sp>
        <p:nvSpPr>
          <p:cNvPr id="52" name="Inhaltsplatzhalter 2"/>
          <p:cNvSpPr txBox="1">
            <a:spLocks/>
          </p:cNvSpPr>
          <p:nvPr/>
        </p:nvSpPr>
        <p:spPr bwMode="auto">
          <a:xfrm>
            <a:off x="5644952" y="5775920"/>
            <a:ext cx="39184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dirty="0" smtClean="0"/>
              <a:t>?</a:t>
            </a:r>
            <a:endParaRPr lang="de-DE" sz="2400" dirty="0" smtClean="0"/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8177470" y="5761813"/>
            <a:ext cx="39184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dirty="0" smtClean="0"/>
              <a:t>?</a:t>
            </a:r>
            <a:endParaRPr lang="de-DE" sz="2400" dirty="0" smtClean="0"/>
          </a:p>
        </p:txBody>
      </p:sp>
    </p:spTree>
    <p:extLst>
      <p:ext uri="{BB962C8B-B14F-4D97-AF65-F5344CB8AC3E}">
        <p14:creationId xmlns:p14="http://schemas.microsoft.com/office/powerpoint/2010/main" val="31504329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50" grpId="0" animBg="1"/>
      <p:bldP spid="51" grpId="0"/>
      <p:bldP spid="52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AutoShape 2"/>
          <p:cNvSpPr>
            <a:spLocks noGrp="1" noChangeArrowheads="1"/>
          </p:cNvSpPr>
          <p:nvPr>
            <p:ph type="title"/>
          </p:nvPr>
        </p:nvSpPr>
        <p:spPr>
          <a:xfrm>
            <a:off x="446856" y="557808"/>
            <a:ext cx="8229600" cy="1143000"/>
          </a:xfrm>
        </p:spPr>
        <p:txBody>
          <a:bodyPr/>
          <a:lstStyle/>
          <a:p>
            <a:pPr eaLnBrk="1" hangingPunct="1"/>
            <a:r>
              <a:rPr lang="de-DE" sz="3200" dirty="0" smtClean="0"/>
              <a:t>Problem </a:t>
            </a:r>
            <a:r>
              <a:rPr lang="de-DE" sz="3200" dirty="0" err="1" smtClean="0"/>
              <a:t>types</a:t>
            </a:r>
            <a:r>
              <a:rPr lang="de-DE" sz="3200" dirty="0" smtClean="0"/>
              <a:t> in Statistical </a:t>
            </a:r>
            <a:r>
              <a:rPr lang="de-DE" sz="3200" dirty="0" err="1" smtClean="0"/>
              <a:t>Machine</a:t>
            </a:r>
            <a:r>
              <a:rPr lang="de-DE" sz="3200" dirty="0" smtClean="0"/>
              <a:t> Learning</a:t>
            </a:r>
            <a:endParaRPr lang="de-DE" dirty="0" smtClean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64115" y="1916832"/>
            <a:ext cx="2857501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 smtClean="0"/>
              <a:t>Unsupervised</a:t>
            </a:r>
            <a:endParaRPr lang="de-DE" sz="2400" dirty="0" smtClean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 bwMode="auto">
          <a:xfrm>
            <a:off x="868916" y="2374032"/>
            <a:ext cx="7543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1800" dirty="0" smtClean="0"/>
              <a:t>Data </a:t>
            </a:r>
            <a:r>
              <a:rPr lang="de-DE" sz="1800" dirty="0" err="1" smtClean="0"/>
              <a:t>is</a:t>
            </a:r>
            <a:r>
              <a:rPr lang="de-DE" sz="1800" dirty="0" smtClean="0"/>
              <a:t> not </a:t>
            </a:r>
            <a:r>
              <a:rPr lang="de-DE" sz="1800" dirty="0" err="1" smtClean="0"/>
              <a:t>pre-labelled</a:t>
            </a:r>
            <a:endParaRPr lang="de-DE" sz="1600" dirty="0" smtClean="0"/>
          </a:p>
        </p:txBody>
      </p:sp>
      <p:pic>
        <p:nvPicPr>
          <p:cNvPr id="18" name="Grafik 17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9100" y="5422032"/>
            <a:ext cx="1347148" cy="23087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1" name="Gruppieren 10"/>
          <p:cNvGrpSpPr/>
          <p:nvPr/>
        </p:nvGrpSpPr>
        <p:grpSpPr>
          <a:xfrm>
            <a:off x="1402316" y="3003106"/>
            <a:ext cx="2514600" cy="2266526"/>
            <a:chOff x="2971800" y="2667000"/>
            <a:chExt cx="4724400" cy="3505200"/>
          </a:xfrm>
        </p:grpSpPr>
        <p:cxnSp>
          <p:nvCxnSpPr>
            <p:cNvPr id="13" name="Gerade Verbindung mit Pfeil 12"/>
            <p:cNvCxnSpPr/>
            <p:nvPr/>
          </p:nvCxnSpPr>
          <p:spPr bwMode="auto">
            <a:xfrm flipV="1">
              <a:off x="2971800" y="2667000"/>
              <a:ext cx="0" cy="35052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Gerade Verbindung mit Pfeil 13"/>
            <p:cNvCxnSpPr/>
            <p:nvPr/>
          </p:nvCxnSpPr>
          <p:spPr bwMode="auto">
            <a:xfrm>
              <a:off x="2971800" y="6172200"/>
              <a:ext cx="4724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" name="Grafik 1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8316" y="5422031"/>
            <a:ext cx="115437" cy="11543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7516" y="3136032"/>
            <a:ext cx="115437" cy="1731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2" name="Gruppieren 21"/>
          <p:cNvGrpSpPr/>
          <p:nvPr/>
        </p:nvGrpSpPr>
        <p:grpSpPr>
          <a:xfrm>
            <a:off x="1707116" y="3257682"/>
            <a:ext cx="1828800" cy="1713376"/>
            <a:chOff x="3200400" y="3155234"/>
            <a:chExt cx="2743200" cy="2507067"/>
          </a:xfrm>
        </p:grpSpPr>
        <p:sp>
          <p:nvSpPr>
            <p:cNvPr id="47" name="Ellipse 46"/>
            <p:cNvSpPr/>
            <p:nvPr/>
          </p:nvSpPr>
          <p:spPr bwMode="auto">
            <a:xfrm>
              <a:off x="3200400" y="3155234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Ellipse 47"/>
            <p:cNvSpPr/>
            <p:nvPr/>
          </p:nvSpPr>
          <p:spPr bwMode="auto">
            <a:xfrm>
              <a:off x="35052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Ellipse 48"/>
            <p:cNvSpPr/>
            <p:nvPr/>
          </p:nvSpPr>
          <p:spPr bwMode="auto">
            <a:xfrm>
              <a:off x="3886200" y="3421879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Ellipse 49"/>
            <p:cNvSpPr/>
            <p:nvPr/>
          </p:nvSpPr>
          <p:spPr bwMode="auto">
            <a:xfrm>
              <a:off x="4114800" y="3886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Ellipse 50"/>
            <p:cNvSpPr/>
            <p:nvPr/>
          </p:nvSpPr>
          <p:spPr bwMode="auto">
            <a:xfrm>
              <a:off x="44958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Ellipse 51"/>
            <p:cNvSpPr/>
            <p:nvPr/>
          </p:nvSpPr>
          <p:spPr bwMode="auto">
            <a:xfrm>
              <a:off x="4768909" y="4442389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Ellipse 52"/>
            <p:cNvSpPr/>
            <p:nvPr/>
          </p:nvSpPr>
          <p:spPr bwMode="auto">
            <a:xfrm>
              <a:off x="5131393" y="4518589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Ellipse 53"/>
            <p:cNvSpPr/>
            <p:nvPr/>
          </p:nvSpPr>
          <p:spPr bwMode="auto">
            <a:xfrm>
              <a:off x="5294832" y="486861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5" name="Ellipse 54"/>
            <p:cNvSpPr/>
            <p:nvPr/>
          </p:nvSpPr>
          <p:spPr bwMode="auto">
            <a:xfrm>
              <a:off x="54864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Ellipse 55"/>
            <p:cNvSpPr/>
            <p:nvPr/>
          </p:nvSpPr>
          <p:spPr bwMode="auto">
            <a:xfrm>
              <a:off x="5798678" y="523501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Ellipse 56"/>
            <p:cNvSpPr/>
            <p:nvPr/>
          </p:nvSpPr>
          <p:spPr bwMode="auto">
            <a:xfrm>
              <a:off x="5867400" y="5586101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60" name="Grafik 59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9154" y="5436851"/>
            <a:ext cx="1347148" cy="23087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61" name="Gruppieren 60"/>
          <p:cNvGrpSpPr/>
          <p:nvPr/>
        </p:nvGrpSpPr>
        <p:grpSpPr>
          <a:xfrm>
            <a:off x="5432370" y="3017925"/>
            <a:ext cx="2514600" cy="2266526"/>
            <a:chOff x="2971800" y="2667000"/>
            <a:chExt cx="4724400" cy="3505200"/>
          </a:xfrm>
        </p:grpSpPr>
        <p:cxnSp>
          <p:nvCxnSpPr>
            <p:cNvPr id="62" name="Gerade Verbindung mit Pfeil 61"/>
            <p:cNvCxnSpPr/>
            <p:nvPr/>
          </p:nvCxnSpPr>
          <p:spPr bwMode="auto">
            <a:xfrm flipV="1">
              <a:off x="2971800" y="2667000"/>
              <a:ext cx="0" cy="35052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mit Pfeil 62"/>
            <p:cNvCxnSpPr/>
            <p:nvPr/>
          </p:nvCxnSpPr>
          <p:spPr bwMode="auto">
            <a:xfrm>
              <a:off x="2971800" y="6172200"/>
              <a:ext cx="4724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64" name="Grafik 63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8370" y="5436850"/>
            <a:ext cx="115437" cy="11543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5" name="Grafik 64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6116" y="3146493"/>
            <a:ext cx="115437" cy="17315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3" name="Inhaltsplatzhalter 2"/>
          <p:cNvSpPr txBox="1">
            <a:spLocks/>
          </p:cNvSpPr>
          <p:nvPr/>
        </p:nvSpPr>
        <p:spPr bwMode="auto">
          <a:xfrm>
            <a:off x="3535916" y="3364632"/>
            <a:ext cx="576924" cy="76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5400" dirty="0" smtClean="0"/>
              <a:t>?</a:t>
            </a:r>
            <a:endParaRPr lang="de-DE" sz="4800" dirty="0" smtClean="0"/>
          </a:p>
        </p:txBody>
      </p:sp>
      <p:cxnSp>
        <p:nvCxnSpPr>
          <p:cNvPr id="26" name="Gerade Verbindung 25"/>
          <p:cNvCxnSpPr/>
          <p:nvPr/>
        </p:nvCxnSpPr>
        <p:spPr bwMode="auto">
          <a:xfrm>
            <a:off x="1707116" y="3136032"/>
            <a:ext cx="1981200" cy="188615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Inhaltsplatzhalter 2"/>
          <p:cNvSpPr txBox="1">
            <a:spLocks/>
          </p:cNvSpPr>
          <p:nvPr/>
        </p:nvSpPr>
        <p:spPr bwMode="auto">
          <a:xfrm>
            <a:off x="3757511" y="3811711"/>
            <a:ext cx="576924" cy="76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5400" dirty="0" smtClean="0">
                <a:solidFill>
                  <a:srgbClr val="FF0000"/>
                </a:solidFill>
              </a:rPr>
              <a:t>!</a:t>
            </a:r>
            <a:endParaRPr lang="de-DE" sz="4800" dirty="0" smtClean="0">
              <a:solidFill>
                <a:srgbClr val="FF0000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7252948" y="3834055"/>
            <a:ext cx="304800" cy="449913"/>
            <a:chOff x="7252948" y="3834055"/>
            <a:chExt cx="304800" cy="449913"/>
          </a:xfrm>
        </p:grpSpPr>
        <p:sp>
          <p:nvSpPr>
            <p:cNvPr id="103" name="Ellipse 102"/>
            <p:cNvSpPr/>
            <p:nvPr/>
          </p:nvSpPr>
          <p:spPr bwMode="auto">
            <a:xfrm>
              <a:off x="7257844" y="3834055"/>
              <a:ext cx="50800" cy="520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4" name="Ellipse 103"/>
            <p:cNvSpPr/>
            <p:nvPr/>
          </p:nvSpPr>
          <p:spPr bwMode="auto">
            <a:xfrm>
              <a:off x="7366803" y="4073266"/>
              <a:ext cx="50800" cy="520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5" name="Ellipse 104"/>
            <p:cNvSpPr/>
            <p:nvPr/>
          </p:nvSpPr>
          <p:spPr bwMode="auto">
            <a:xfrm>
              <a:off x="7252948" y="3955448"/>
              <a:ext cx="50800" cy="520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Ellipse 105"/>
            <p:cNvSpPr/>
            <p:nvPr/>
          </p:nvSpPr>
          <p:spPr bwMode="auto">
            <a:xfrm>
              <a:off x="7461133" y="3991950"/>
              <a:ext cx="50800" cy="520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7" name="Ellipse 106"/>
            <p:cNvSpPr/>
            <p:nvPr/>
          </p:nvSpPr>
          <p:spPr bwMode="auto">
            <a:xfrm>
              <a:off x="7506948" y="4231892"/>
              <a:ext cx="50800" cy="520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5792893" y="3262618"/>
            <a:ext cx="515982" cy="291249"/>
            <a:chOff x="5792893" y="3262618"/>
            <a:chExt cx="515982" cy="291249"/>
          </a:xfrm>
        </p:grpSpPr>
        <p:sp>
          <p:nvSpPr>
            <p:cNvPr id="95" name="Ellipse 94"/>
            <p:cNvSpPr/>
            <p:nvPr/>
          </p:nvSpPr>
          <p:spPr bwMode="auto">
            <a:xfrm>
              <a:off x="5792893" y="3262618"/>
              <a:ext cx="50800" cy="520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6" name="Ellipse 95"/>
            <p:cNvSpPr/>
            <p:nvPr/>
          </p:nvSpPr>
          <p:spPr bwMode="auto">
            <a:xfrm>
              <a:off x="5996093" y="3501791"/>
              <a:ext cx="50800" cy="520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8" name="Ellipse 97"/>
            <p:cNvSpPr/>
            <p:nvPr/>
          </p:nvSpPr>
          <p:spPr bwMode="auto">
            <a:xfrm>
              <a:off x="6105675" y="3314694"/>
              <a:ext cx="50800" cy="520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8" name="Ellipse 107"/>
            <p:cNvSpPr/>
            <p:nvPr/>
          </p:nvSpPr>
          <p:spPr bwMode="auto">
            <a:xfrm>
              <a:off x="6258075" y="3467094"/>
              <a:ext cx="50800" cy="520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5970693" y="4770011"/>
            <a:ext cx="367855" cy="275957"/>
            <a:chOff x="5970693" y="4770011"/>
            <a:chExt cx="367855" cy="275957"/>
          </a:xfrm>
        </p:grpSpPr>
        <p:sp>
          <p:nvSpPr>
            <p:cNvPr id="100" name="Ellipse 99"/>
            <p:cNvSpPr/>
            <p:nvPr/>
          </p:nvSpPr>
          <p:spPr bwMode="auto">
            <a:xfrm>
              <a:off x="5970693" y="4834371"/>
              <a:ext cx="50800" cy="520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1" name="Ellipse 100"/>
            <p:cNvSpPr/>
            <p:nvPr/>
          </p:nvSpPr>
          <p:spPr bwMode="auto">
            <a:xfrm>
              <a:off x="6105675" y="4770011"/>
              <a:ext cx="50800" cy="520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2" name="Ellipse 101"/>
            <p:cNvSpPr/>
            <p:nvPr/>
          </p:nvSpPr>
          <p:spPr bwMode="auto">
            <a:xfrm>
              <a:off x="6287748" y="4993892"/>
              <a:ext cx="50800" cy="520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9" name="Ellipse 108"/>
            <p:cNvSpPr/>
            <p:nvPr/>
          </p:nvSpPr>
          <p:spPr bwMode="auto">
            <a:xfrm>
              <a:off x="6123093" y="4986771"/>
              <a:ext cx="50800" cy="5207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0" name="Ellipse 109"/>
          <p:cNvSpPr/>
          <p:nvPr/>
        </p:nvSpPr>
        <p:spPr bwMode="auto">
          <a:xfrm>
            <a:off x="5652749" y="3140968"/>
            <a:ext cx="838200" cy="555727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1" name="Ellipse 110"/>
          <p:cNvSpPr/>
          <p:nvPr/>
        </p:nvSpPr>
        <p:spPr bwMode="auto">
          <a:xfrm rot="2910300">
            <a:off x="6966825" y="3795401"/>
            <a:ext cx="905703" cy="555727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Ellipse 111"/>
          <p:cNvSpPr/>
          <p:nvPr/>
        </p:nvSpPr>
        <p:spPr bwMode="auto">
          <a:xfrm>
            <a:off x="5818293" y="4625675"/>
            <a:ext cx="672655" cy="555727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3" name="Inhaltsplatzhalter 2"/>
          <p:cNvSpPr txBox="1">
            <a:spLocks/>
          </p:cNvSpPr>
          <p:nvPr/>
        </p:nvSpPr>
        <p:spPr bwMode="auto">
          <a:xfrm>
            <a:off x="8243548" y="3573767"/>
            <a:ext cx="576924" cy="76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5400" dirty="0" smtClean="0"/>
              <a:t>?</a:t>
            </a:r>
            <a:endParaRPr lang="de-DE" sz="4800" dirty="0" smtClean="0"/>
          </a:p>
        </p:txBody>
      </p:sp>
      <p:sp>
        <p:nvSpPr>
          <p:cNvPr id="114" name="Inhaltsplatzhalter 2"/>
          <p:cNvSpPr txBox="1">
            <a:spLocks/>
          </p:cNvSpPr>
          <p:nvPr/>
        </p:nvSpPr>
        <p:spPr bwMode="auto">
          <a:xfrm>
            <a:off x="8237338" y="3598168"/>
            <a:ext cx="576924" cy="76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de-DE" sz="5400" dirty="0" smtClean="0">
                <a:solidFill>
                  <a:srgbClr val="FF0000"/>
                </a:solidFill>
              </a:rPr>
              <a:t>!</a:t>
            </a:r>
            <a:endParaRPr lang="de-DE" sz="4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2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93" grpId="0"/>
      <p:bldP spid="93" grpId="1"/>
      <p:bldP spid="97" grpId="0"/>
      <p:bldP spid="110" grpId="0" animBg="1"/>
      <p:bldP spid="111" grpId="0" animBg="1"/>
      <p:bldP spid="112" grpId="0" animBg="1"/>
      <p:bldP spid="113" grpId="0"/>
      <p:bldP spid="113" grpId="1"/>
      <p:bldP spid="1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>
          <a:xfrm>
            <a:off x="611560" y="548680"/>
            <a:ext cx="7924800" cy="866800"/>
          </a:xfrm>
        </p:spPr>
        <p:txBody>
          <a:bodyPr>
            <a:normAutofit/>
          </a:bodyPr>
          <a:lstStyle/>
          <a:p>
            <a:pPr eaLnBrk="1" hangingPunct="1"/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Kernel Learning?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727826" y="1340768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Most scalable algorithms employ linear principles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722480" y="1772816"/>
            <a:ext cx="4497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Most data exhibit non-linear features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4" name="Grafik 3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9867" y="4209672"/>
            <a:ext cx="1748394" cy="29944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7" name="Textfeld 46"/>
          <p:cNvSpPr txBox="1"/>
          <p:nvPr/>
        </p:nvSpPr>
        <p:spPr>
          <a:xfrm>
            <a:off x="539552" y="2466559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Kernels allow to make linear algorithms work on non-linear features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827584" y="2884874"/>
            <a:ext cx="792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Idea: replace scalar product in algorithm by “kernel product”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552494" y="3645024"/>
            <a:ext cx="72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Example kernels:</a:t>
            </a:r>
            <a:endParaRPr lang="en-GB" sz="2000" b="1" dirty="0">
              <a:solidFill>
                <a:schemeClr val="tx2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>
            <a:off x="974315" y="4777407"/>
            <a:ext cx="2984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“linear kernel” (nothing replaced)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10" name="Grafik 9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1138" y="4005064"/>
            <a:ext cx="3634375" cy="690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Grafik 11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4847" y="5567353"/>
            <a:ext cx="1863428" cy="32161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3140" y="5501265"/>
            <a:ext cx="2691618" cy="34507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4" name="Textfeld 53"/>
          <p:cNvSpPr txBox="1"/>
          <p:nvPr/>
        </p:nvSpPr>
        <p:spPr>
          <a:xfrm>
            <a:off x="4998323" y="4777407"/>
            <a:ext cx="341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“Gauss kernel” (measures closeness)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1115616" y="6048488"/>
            <a:ext cx="2910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“homogenous polynomial kernel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6" name="Textfeld 55"/>
          <p:cNvSpPr txBox="1"/>
          <p:nvPr/>
        </p:nvSpPr>
        <p:spPr>
          <a:xfrm>
            <a:off x="5493140" y="6021288"/>
            <a:ext cx="3183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“</a:t>
            </a:r>
            <a:r>
              <a:rPr lang="en-GB" sz="1400" dirty="0" err="1" smtClean="0">
                <a:solidFill>
                  <a:schemeClr val="tx2"/>
                </a:solidFill>
              </a:rPr>
              <a:t>inhomogenous</a:t>
            </a:r>
            <a:r>
              <a:rPr lang="en-GB" sz="1400" dirty="0" smtClean="0">
                <a:solidFill>
                  <a:schemeClr val="tx2"/>
                </a:solidFill>
              </a:rPr>
              <a:t> polynomial kernel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3779912" y="6356265"/>
            <a:ext cx="1819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(measures shape)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2902874" y="3259213"/>
            <a:ext cx="5845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tx2"/>
                </a:solidFill>
              </a:rPr>
              <a:t>(this is neo-classical: </a:t>
            </a:r>
            <a:r>
              <a:rPr lang="en-GB" sz="1600" dirty="0" err="1" smtClean="0">
                <a:solidFill>
                  <a:schemeClr val="tx2"/>
                </a:solidFill>
              </a:rPr>
              <a:t>Schölkopf</a:t>
            </a:r>
            <a:r>
              <a:rPr lang="en-GB" sz="1600" dirty="0" smtClean="0">
                <a:solidFill>
                  <a:schemeClr val="tx2"/>
                </a:solidFill>
              </a:rPr>
              <a:t> 2002 – Learning with Kernels)</a:t>
            </a:r>
            <a:endParaRPr lang="en-GB" sz="1600" dirty="0">
              <a:solidFill>
                <a:schemeClr val="tx2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6444208" y="1169709"/>
            <a:ext cx="1920680" cy="459091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2" name="Freihandform 1"/>
          <p:cNvSpPr/>
          <p:nvPr/>
        </p:nvSpPr>
        <p:spPr>
          <a:xfrm>
            <a:off x="5004048" y="1916832"/>
            <a:ext cx="3511685" cy="312698"/>
          </a:xfrm>
          <a:custGeom>
            <a:avLst/>
            <a:gdLst>
              <a:gd name="connsiteX0" fmla="*/ 0 w 3511685"/>
              <a:gd name="connsiteY0" fmla="*/ 340989 h 457822"/>
              <a:gd name="connsiteX1" fmla="*/ 359923 w 3511685"/>
              <a:gd name="connsiteY1" fmla="*/ 521 h 457822"/>
              <a:gd name="connsiteX2" fmla="*/ 817123 w 3511685"/>
              <a:gd name="connsiteY2" fmla="*/ 409082 h 457822"/>
              <a:gd name="connsiteX3" fmla="*/ 1507787 w 3511685"/>
              <a:gd name="connsiteY3" fmla="*/ 107525 h 457822"/>
              <a:gd name="connsiteX4" fmla="*/ 1750979 w 3511685"/>
              <a:gd name="connsiteY4" fmla="*/ 457721 h 457822"/>
              <a:gd name="connsiteX5" fmla="*/ 2461098 w 3511685"/>
              <a:gd name="connsiteY5" fmla="*/ 146436 h 457822"/>
              <a:gd name="connsiteX6" fmla="*/ 2772383 w 3511685"/>
              <a:gd name="connsiteY6" fmla="*/ 389627 h 457822"/>
              <a:gd name="connsiteX7" fmla="*/ 2976664 w 3511685"/>
              <a:gd name="connsiteY7" fmla="*/ 321533 h 457822"/>
              <a:gd name="connsiteX8" fmla="*/ 3287949 w 3511685"/>
              <a:gd name="connsiteY8" fmla="*/ 418810 h 457822"/>
              <a:gd name="connsiteX9" fmla="*/ 3511685 w 3511685"/>
              <a:gd name="connsiteY9" fmla="*/ 331261 h 45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1685" h="457822">
                <a:moveTo>
                  <a:pt x="0" y="340989"/>
                </a:moveTo>
                <a:cubicBezTo>
                  <a:pt x="111868" y="165080"/>
                  <a:pt x="223736" y="-10828"/>
                  <a:pt x="359923" y="521"/>
                </a:cubicBezTo>
                <a:cubicBezTo>
                  <a:pt x="496110" y="11870"/>
                  <a:pt x="625812" y="391248"/>
                  <a:pt x="817123" y="409082"/>
                </a:cubicBezTo>
                <a:cubicBezTo>
                  <a:pt x="1008434" y="426916"/>
                  <a:pt x="1352144" y="99418"/>
                  <a:pt x="1507787" y="107525"/>
                </a:cubicBezTo>
                <a:cubicBezTo>
                  <a:pt x="1663430" y="115632"/>
                  <a:pt x="1592094" y="451236"/>
                  <a:pt x="1750979" y="457721"/>
                </a:cubicBezTo>
                <a:cubicBezTo>
                  <a:pt x="1909864" y="464206"/>
                  <a:pt x="2290864" y="157785"/>
                  <a:pt x="2461098" y="146436"/>
                </a:cubicBezTo>
                <a:cubicBezTo>
                  <a:pt x="2631332" y="135087"/>
                  <a:pt x="2686455" y="360444"/>
                  <a:pt x="2772383" y="389627"/>
                </a:cubicBezTo>
                <a:cubicBezTo>
                  <a:pt x="2858311" y="418810"/>
                  <a:pt x="2890736" y="316669"/>
                  <a:pt x="2976664" y="321533"/>
                </a:cubicBezTo>
                <a:cubicBezTo>
                  <a:pt x="3062592" y="326397"/>
                  <a:pt x="3198779" y="417189"/>
                  <a:pt x="3287949" y="418810"/>
                </a:cubicBezTo>
                <a:cubicBezTo>
                  <a:pt x="3377119" y="420431"/>
                  <a:pt x="3444402" y="375846"/>
                  <a:pt x="3511685" y="331261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89613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3" grpId="0"/>
      <p:bldP spid="47" grpId="0"/>
      <p:bldP spid="48" grpId="0"/>
      <p:bldP spid="49" grpId="0"/>
      <p:bldP spid="50" grpId="0"/>
      <p:bldP spid="54" grpId="0"/>
      <p:bldP spid="55" grpId="0"/>
      <p:bldP spid="56" grpId="0"/>
      <p:bldP spid="57" grpId="0"/>
      <p:bldP spid="58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404664"/>
            <a:ext cx="7924800" cy="866800"/>
          </a:xfrm>
        </p:spPr>
        <p:txBody>
          <a:bodyPr>
            <a:normAutofit/>
          </a:bodyPr>
          <a:lstStyle/>
          <a:p>
            <a:pPr eaLnBrk="1" hangingPunct="1"/>
            <a:r>
              <a:rPr lang="de-DE" dirty="0" smtClean="0"/>
              <a:t>The </a:t>
            </a:r>
            <a:r>
              <a:rPr lang="de-DE" dirty="0"/>
              <a:t>K</a:t>
            </a:r>
            <a:r>
              <a:rPr lang="de-DE" dirty="0" smtClean="0"/>
              <a:t>ernel </a:t>
            </a:r>
            <a:r>
              <a:rPr lang="de-DE" dirty="0"/>
              <a:t>T</a:t>
            </a:r>
            <a:r>
              <a:rPr lang="de-DE" dirty="0" smtClean="0"/>
              <a:t>rick</a:t>
            </a:r>
          </a:p>
        </p:txBody>
      </p:sp>
      <p:sp>
        <p:nvSpPr>
          <p:cNvPr id="20" name="Ellipse 19"/>
          <p:cNvSpPr/>
          <p:nvPr/>
        </p:nvSpPr>
        <p:spPr>
          <a:xfrm>
            <a:off x="1471608" y="2567966"/>
            <a:ext cx="1444209" cy="1426917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uppieren 8"/>
          <p:cNvGrpSpPr/>
          <p:nvPr/>
        </p:nvGrpSpPr>
        <p:grpSpPr>
          <a:xfrm>
            <a:off x="834998" y="2060848"/>
            <a:ext cx="2831264" cy="2498908"/>
            <a:chOff x="834998" y="2060848"/>
            <a:chExt cx="2831264" cy="2498908"/>
          </a:xfrm>
        </p:grpSpPr>
        <p:cxnSp>
          <p:nvCxnSpPr>
            <p:cNvPr id="21" name="Gerade Verbindung 20"/>
            <p:cNvCxnSpPr>
              <a:stCxn id="25" idx="4"/>
            </p:cNvCxnSpPr>
            <p:nvPr/>
          </p:nvCxnSpPr>
          <p:spPr>
            <a:xfrm flipV="1">
              <a:off x="3643824" y="3176066"/>
              <a:ext cx="0" cy="107442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dash"/>
            </a:ln>
            <a:effectLst/>
          </p:spPr>
        </p:cxnSp>
        <p:sp>
          <p:nvSpPr>
            <p:cNvPr id="22" name="Ellipse 21"/>
            <p:cNvSpPr/>
            <p:nvPr/>
          </p:nvSpPr>
          <p:spPr>
            <a:xfrm>
              <a:off x="1410383" y="2567966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Ellipse 22"/>
            <p:cNvSpPr/>
            <p:nvPr/>
          </p:nvSpPr>
          <p:spPr>
            <a:xfrm>
              <a:off x="1625802" y="4325428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2349137" y="4286966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Ellipse 24"/>
            <p:cNvSpPr/>
            <p:nvPr/>
          </p:nvSpPr>
          <p:spPr>
            <a:xfrm>
              <a:off x="3621386" y="3245047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Ellipse 25"/>
            <p:cNvSpPr/>
            <p:nvPr/>
          </p:nvSpPr>
          <p:spPr>
            <a:xfrm>
              <a:off x="2794736" y="2529505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Ellipse 26"/>
            <p:cNvSpPr/>
            <p:nvPr/>
          </p:nvSpPr>
          <p:spPr>
            <a:xfrm>
              <a:off x="1950688" y="2060848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Ellipse 27"/>
            <p:cNvSpPr/>
            <p:nvPr/>
          </p:nvSpPr>
          <p:spPr>
            <a:xfrm>
              <a:off x="940504" y="3115325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Ellipse 28"/>
            <p:cNvSpPr/>
            <p:nvPr/>
          </p:nvSpPr>
          <p:spPr>
            <a:xfrm>
              <a:off x="3216760" y="2998161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Ellipse 29"/>
            <p:cNvSpPr/>
            <p:nvPr/>
          </p:nvSpPr>
          <p:spPr>
            <a:xfrm>
              <a:off x="2839612" y="2099309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Ellipse 30"/>
            <p:cNvSpPr/>
            <p:nvPr/>
          </p:nvSpPr>
          <p:spPr>
            <a:xfrm>
              <a:off x="3427772" y="2567966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Ellipse 31"/>
            <p:cNvSpPr/>
            <p:nvPr/>
          </p:nvSpPr>
          <p:spPr>
            <a:xfrm>
              <a:off x="1046010" y="2450802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Ellipse 32"/>
            <p:cNvSpPr/>
            <p:nvPr/>
          </p:nvSpPr>
          <p:spPr>
            <a:xfrm>
              <a:off x="1151516" y="3701146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Ellipse 33"/>
            <p:cNvSpPr/>
            <p:nvPr/>
          </p:nvSpPr>
          <p:spPr>
            <a:xfrm>
              <a:off x="834998" y="4442592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Ellipse 34"/>
            <p:cNvSpPr/>
            <p:nvPr/>
          </p:nvSpPr>
          <p:spPr>
            <a:xfrm>
              <a:off x="3216760" y="4521295"/>
              <a:ext cx="44876" cy="38461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v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Ellipse 35"/>
            <p:cNvSpPr/>
            <p:nvPr/>
          </p:nvSpPr>
          <p:spPr>
            <a:xfrm>
              <a:off x="2206576" y="2880997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Ellipse 36"/>
            <p:cNvSpPr/>
            <p:nvPr/>
          </p:nvSpPr>
          <p:spPr>
            <a:xfrm>
              <a:off x="2429872" y="3232489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Ellipse 37"/>
            <p:cNvSpPr/>
            <p:nvPr/>
          </p:nvSpPr>
          <p:spPr>
            <a:xfrm>
              <a:off x="2429872" y="3583982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1739676" y="3128967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Ellipse 39"/>
            <p:cNvSpPr/>
            <p:nvPr/>
          </p:nvSpPr>
          <p:spPr>
            <a:xfrm>
              <a:off x="1890058" y="3701146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Ellipse 40"/>
            <p:cNvSpPr/>
            <p:nvPr/>
          </p:nvSpPr>
          <p:spPr>
            <a:xfrm>
              <a:off x="2101070" y="3270951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Ellipse 41"/>
            <p:cNvSpPr/>
            <p:nvPr/>
          </p:nvSpPr>
          <p:spPr>
            <a:xfrm>
              <a:off x="1890058" y="2802294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Ellipse 43"/>
            <p:cNvSpPr/>
            <p:nvPr/>
          </p:nvSpPr>
          <p:spPr>
            <a:xfrm>
              <a:off x="2583724" y="2919458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Ellipse 44"/>
            <p:cNvSpPr/>
            <p:nvPr/>
          </p:nvSpPr>
          <p:spPr>
            <a:xfrm>
              <a:off x="2689230" y="3466818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Ellipse 45"/>
            <p:cNvSpPr/>
            <p:nvPr/>
          </p:nvSpPr>
          <p:spPr>
            <a:xfrm>
              <a:off x="2101070" y="3036622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Ellipse 50"/>
            <p:cNvSpPr/>
            <p:nvPr/>
          </p:nvSpPr>
          <p:spPr>
            <a:xfrm>
              <a:off x="2206576" y="3818310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Ellipse 51"/>
            <p:cNvSpPr/>
            <p:nvPr/>
          </p:nvSpPr>
          <p:spPr>
            <a:xfrm>
              <a:off x="1679046" y="3349653"/>
              <a:ext cx="44876" cy="38461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60" name="Gerade Verbindung 59"/>
          <p:cNvCxnSpPr/>
          <p:nvPr/>
        </p:nvCxnSpPr>
        <p:spPr>
          <a:xfrm flipV="1">
            <a:off x="6059654" y="2636912"/>
            <a:ext cx="2112746" cy="1190762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</p:cxnSp>
      <p:grpSp>
        <p:nvGrpSpPr>
          <p:cNvPr id="61" name="Gruppieren 60"/>
          <p:cNvGrpSpPr/>
          <p:nvPr/>
        </p:nvGrpSpPr>
        <p:grpSpPr>
          <a:xfrm>
            <a:off x="5939030" y="2427205"/>
            <a:ext cx="2305378" cy="1757462"/>
            <a:chOff x="6701612" y="2420888"/>
            <a:chExt cx="1573424" cy="1080120"/>
          </a:xfrm>
        </p:grpSpPr>
        <p:sp>
          <p:nvSpPr>
            <p:cNvPr id="62" name="Ellipse 61"/>
            <p:cNvSpPr/>
            <p:nvPr/>
          </p:nvSpPr>
          <p:spPr>
            <a:xfrm>
              <a:off x="7308304" y="3212976"/>
              <a:ext cx="30628" cy="23638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Ellipse 62"/>
            <p:cNvSpPr/>
            <p:nvPr/>
          </p:nvSpPr>
          <p:spPr>
            <a:xfrm>
              <a:off x="7174014" y="2524834"/>
              <a:ext cx="30628" cy="23638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Ellipse 63"/>
            <p:cNvSpPr/>
            <p:nvPr/>
          </p:nvSpPr>
          <p:spPr>
            <a:xfrm>
              <a:off x="7092280" y="3477370"/>
              <a:ext cx="30628" cy="23638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Ellipse 64"/>
            <p:cNvSpPr/>
            <p:nvPr/>
          </p:nvSpPr>
          <p:spPr>
            <a:xfrm>
              <a:off x="7740352" y="3212976"/>
              <a:ext cx="30628" cy="23638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Ellipse 65"/>
            <p:cNvSpPr/>
            <p:nvPr/>
          </p:nvSpPr>
          <p:spPr>
            <a:xfrm>
              <a:off x="7925748" y="2852936"/>
              <a:ext cx="30628" cy="23638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Ellipse 66"/>
            <p:cNvSpPr/>
            <p:nvPr/>
          </p:nvSpPr>
          <p:spPr>
            <a:xfrm>
              <a:off x="7956376" y="3212976"/>
              <a:ext cx="30628" cy="23638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Ellipse 67"/>
            <p:cNvSpPr/>
            <p:nvPr/>
          </p:nvSpPr>
          <p:spPr>
            <a:xfrm>
              <a:off x="7421692" y="3477370"/>
              <a:ext cx="30628" cy="23638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Ellipse 68"/>
            <p:cNvSpPr/>
            <p:nvPr/>
          </p:nvSpPr>
          <p:spPr>
            <a:xfrm>
              <a:off x="6876256" y="2757290"/>
              <a:ext cx="30628" cy="23638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Ellipse 69"/>
            <p:cNvSpPr/>
            <p:nvPr/>
          </p:nvSpPr>
          <p:spPr>
            <a:xfrm>
              <a:off x="7164288" y="2829298"/>
              <a:ext cx="30628" cy="23638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Ellipse 70"/>
            <p:cNvSpPr/>
            <p:nvPr/>
          </p:nvSpPr>
          <p:spPr>
            <a:xfrm>
              <a:off x="6948264" y="2420888"/>
              <a:ext cx="30628" cy="23638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Ellipse 71"/>
            <p:cNvSpPr/>
            <p:nvPr/>
          </p:nvSpPr>
          <p:spPr>
            <a:xfrm>
              <a:off x="7565708" y="2420888"/>
              <a:ext cx="30628" cy="23638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Ellipse 72"/>
            <p:cNvSpPr/>
            <p:nvPr/>
          </p:nvSpPr>
          <p:spPr>
            <a:xfrm>
              <a:off x="7925748" y="2492896"/>
              <a:ext cx="30628" cy="23638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Ellipse 73"/>
            <p:cNvSpPr/>
            <p:nvPr/>
          </p:nvSpPr>
          <p:spPr>
            <a:xfrm>
              <a:off x="6701612" y="3045322"/>
              <a:ext cx="30628" cy="23638"/>
            </a:xfrm>
            <a:prstGeom prst="ellipse">
              <a:avLst/>
            </a:prstGeom>
            <a:solidFill>
              <a:srgbClr val="F79646"/>
            </a:solidFill>
            <a:ln w="25400" cap="flat" cmpd="sng" algn="ctr">
              <a:solidFill>
                <a:srgbClr val="F79646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Ellipse 74"/>
            <p:cNvSpPr/>
            <p:nvPr/>
          </p:nvSpPr>
          <p:spPr>
            <a:xfrm>
              <a:off x="7748736" y="3429000"/>
              <a:ext cx="30628" cy="23638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Ellipse 75"/>
            <p:cNvSpPr/>
            <p:nvPr/>
          </p:nvSpPr>
          <p:spPr>
            <a:xfrm>
              <a:off x="7668344" y="3045322"/>
              <a:ext cx="30628" cy="23638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Ellipse 76"/>
            <p:cNvSpPr/>
            <p:nvPr/>
          </p:nvSpPr>
          <p:spPr>
            <a:xfrm>
              <a:off x="8244408" y="3068960"/>
              <a:ext cx="30628" cy="23638"/>
            </a:xfrm>
            <a:prstGeom prst="ellipse">
              <a:avLst/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78" name="Grafik 77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96136" y="4409977"/>
            <a:ext cx="2465202" cy="24315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9" name="Grafik 78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4077072"/>
            <a:ext cx="2853830" cy="64807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0" name="Grafik 79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664" y="1978174"/>
            <a:ext cx="2448668" cy="2952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3" name="Gruppieren 12"/>
          <p:cNvGrpSpPr/>
          <p:nvPr/>
        </p:nvGrpSpPr>
        <p:grpSpPr>
          <a:xfrm>
            <a:off x="3692562" y="3007597"/>
            <a:ext cx="2268906" cy="653260"/>
            <a:chOff x="3692562" y="3007597"/>
            <a:chExt cx="2268906" cy="653260"/>
          </a:xfrm>
        </p:grpSpPr>
        <p:cxnSp>
          <p:nvCxnSpPr>
            <p:cNvPr id="53" name="Gerade Verbindung mit Pfeil 52"/>
            <p:cNvCxnSpPr/>
            <p:nvPr/>
          </p:nvCxnSpPr>
          <p:spPr>
            <a:xfrm>
              <a:off x="4098987" y="3309252"/>
              <a:ext cx="1582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/>
          </p:nvSpPr>
          <p:spPr>
            <a:xfrm>
              <a:off x="3692562" y="3007597"/>
              <a:ext cx="226890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b="1" dirty="0" smtClean="0">
                  <a:latin typeface="+mn-lt"/>
                  <a:cs typeface="Aharoni" pitchFamily="2" charset="-79"/>
                </a:rPr>
                <a:t>kernel feature map</a:t>
              </a:r>
              <a:endParaRPr lang="en-GB" sz="1000" b="1" dirty="0">
                <a:latin typeface="+mn-lt"/>
                <a:cs typeface="Aharoni" pitchFamily="2" charset="-79"/>
              </a:endParaRPr>
            </a:p>
          </p:txBody>
        </p:sp>
        <p:pic>
          <p:nvPicPr>
            <p:cNvPr id="81" name="Grafik 80" descr="TP_tmp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01904" y="3335620"/>
              <a:ext cx="197859" cy="32523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82" name="Textfeld 81"/>
          <p:cNvSpPr txBox="1"/>
          <p:nvPr/>
        </p:nvSpPr>
        <p:spPr>
          <a:xfrm>
            <a:off x="727826" y="1500742"/>
            <a:ext cx="7732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Kernel function is composition of “feature map” with scalar product</a:t>
            </a:r>
            <a:endParaRPr lang="en-GB" sz="2000" dirty="0">
              <a:solidFill>
                <a:schemeClr val="tx2"/>
              </a:solidFill>
            </a:endParaRPr>
          </a:p>
        </p:txBody>
      </p:sp>
      <p:pic>
        <p:nvPicPr>
          <p:cNvPr id="5" name="Grafik 4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9817" y="2004798"/>
            <a:ext cx="1360375" cy="27207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4" name="Textfeld 83"/>
          <p:cNvSpPr txBox="1"/>
          <p:nvPr/>
        </p:nvSpPr>
        <p:spPr>
          <a:xfrm>
            <a:off x="552494" y="5837202"/>
            <a:ext cx="1382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>
                <a:solidFill>
                  <a:schemeClr val="tx2"/>
                </a:solidFill>
              </a:rPr>
              <a:t>Example:</a:t>
            </a:r>
            <a:endParaRPr lang="en-GB" sz="2000" b="1" dirty="0">
              <a:solidFill>
                <a:schemeClr val="tx2"/>
              </a:solidFill>
            </a:endParaRPr>
          </a:p>
        </p:txBody>
      </p:sp>
      <p:pic>
        <p:nvPicPr>
          <p:cNvPr id="7" name="Grafik 6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38901" y="5877272"/>
            <a:ext cx="1863432" cy="32161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6" name="Textfeld 85"/>
          <p:cNvSpPr txBox="1"/>
          <p:nvPr/>
        </p:nvSpPr>
        <p:spPr>
          <a:xfrm>
            <a:off x="1619672" y="6358407"/>
            <a:ext cx="2910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“homogenous polynomial kernel”</a:t>
            </a:r>
            <a:endParaRPr lang="en-GB" sz="1400" dirty="0">
              <a:solidFill>
                <a:schemeClr val="tx2"/>
              </a:solidFill>
            </a:endParaRPr>
          </a:p>
        </p:txBody>
      </p:sp>
      <p:pic>
        <p:nvPicPr>
          <p:cNvPr id="2" name="Grafik 1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8860" y="5800112"/>
            <a:ext cx="3611786" cy="52858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9" name="Textfeld 88"/>
          <p:cNvSpPr txBox="1"/>
          <p:nvPr/>
        </p:nvSpPr>
        <p:spPr>
          <a:xfrm>
            <a:off x="2722977" y="1074222"/>
            <a:ext cx="4801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>
                <a:solidFill>
                  <a:schemeClr val="tx2"/>
                </a:solidFill>
              </a:rPr>
              <a:t>(classical, </a:t>
            </a:r>
            <a:r>
              <a:rPr lang="en-GB" sz="1600" i="1" dirty="0" err="1" smtClean="0">
                <a:solidFill>
                  <a:schemeClr val="tx2"/>
                </a:solidFill>
              </a:rPr>
              <a:t>Aizerman</a:t>
            </a:r>
            <a:r>
              <a:rPr lang="en-GB" sz="1600" i="1" dirty="0" smtClean="0">
                <a:solidFill>
                  <a:schemeClr val="tx2"/>
                </a:solidFill>
              </a:rPr>
              <a:t> et al 1964; </a:t>
            </a:r>
            <a:r>
              <a:rPr lang="en-GB" sz="1600" i="1" dirty="0" err="1" smtClean="0">
                <a:solidFill>
                  <a:schemeClr val="tx2"/>
                </a:solidFill>
              </a:rPr>
              <a:t>Vapnik</a:t>
            </a:r>
            <a:r>
              <a:rPr lang="en-GB" sz="1600" i="1" dirty="0" smtClean="0">
                <a:solidFill>
                  <a:schemeClr val="tx2"/>
                </a:solidFill>
              </a:rPr>
              <a:t>, 1995)</a:t>
            </a:r>
            <a:endParaRPr lang="en-GB" sz="1600" i="1" dirty="0">
              <a:solidFill>
                <a:schemeClr val="tx2"/>
              </a:solidFill>
            </a:endParaRPr>
          </a:p>
        </p:txBody>
      </p:sp>
      <p:sp>
        <p:nvSpPr>
          <p:cNvPr id="90" name="Textfeld 89"/>
          <p:cNvSpPr txBox="1"/>
          <p:nvPr/>
        </p:nvSpPr>
        <p:spPr>
          <a:xfrm>
            <a:off x="899592" y="4869160"/>
            <a:ext cx="7732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chemeClr val="tx2"/>
                </a:solidFill>
              </a:rPr>
              <a:t>Trick = linearization of algorithms operating with scalar products</a:t>
            </a:r>
            <a:endParaRPr lang="en-GB" sz="2000" dirty="0">
              <a:solidFill>
                <a:schemeClr val="tx2"/>
              </a:solidFill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5476196" y="6361583"/>
            <a:ext cx="154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chemeClr val="tx2"/>
                </a:solidFill>
              </a:rPr>
              <a:t>“Veronese map”</a:t>
            </a:r>
            <a:endParaRPr lang="en-GB" sz="1400" dirty="0">
              <a:solidFill>
                <a:schemeClr val="tx2"/>
              </a:solidFill>
            </a:endParaRPr>
          </a:p>
        </p:txBody>
      </p:sp>
      <p:sp>
        <p:nvSpPr>
          <p:cNvPr id="92" name="Textfeld 91"/>
          <p:cNvSpPr txBox="1"/>
          <p:nvPr/>
        </p:nvSpPr>
        <p:spPr>
          <a:xfrm>
            <a:off x="7195363" y="5183978"/>
            <a:ext cx="1810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smtClean="0">
                <a:solidFill>
                  <a:schemeClr val="tx2"/>
                </a:solidFill>
              </a:rPr>
              <a:t>“</a:t>
            </a:r>
            <a:r>
              <a:rPr lang="en-GB" sz="2000" i="1" dirty="0" err="1" smtClean="0">
                <a:solidFill>
                  <a:schemeClr val="tx2"/>
                </a:solidFill>
              </a:rPr>
              <a:t>kernelization</a:t>
            </a:r>
            <a:r>
              <a:rPr lang="en-GB" sz="2000" i="1" dirty="0" smtClean="0">
                <a:solidFill>
                  <a:schemeClr val="tx2"/>
                </a:solidFill>
              </a:rPr>
              <a:t>”</a:t>
            </a:r>
            <a:endParaRPr lang="en-GB" sz="20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20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82" grpId="0"/>
      <p:bldP spid="84" grpId="0"/>
      <p:bldP spid="86" grpId="0"/>
      <p:bldP spid="90" grpId="0"/>
      <p:bldP spid="91" grpId="0"/>
      <p:bldP spid="9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FRANZ20KIRE1LY@QJHCBGOPB6GIFLEA" val="5133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(x,y)=\langle x,y\rangle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6"/>
  <p:tag name="PICTUREFILESIZE" val="613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for data $x_1,\dots, x_n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2"/>
  <p:tag name="PICTUREFILESIZE" val="529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f(x) = \widehat{\beta}^\top x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9"/>
  <p:tag name="PICTUREFILESIZE" val="490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If $(\lambda,v)$ is eigenpair of $A\in\mathbb{R}^{n\times n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3"/>
  <p:tag name="PICTUREFILESIZE" val="1110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where $S_\gamma$ is diagonal with entries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5"/>
  <p:tag name="PICTUREFILESIZE" val="10055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(\gamma I + X^\top X)^{-1} X^\top = V\cdot S_\gamma \cdot U^\top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4"/>
  <p:tag name="PICTUREFILESIZE" val="922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f(x) = x^\top\cdot X^\top \cdot \left(\gamma I + K\right)^{-1}\cdot y = \kappa(x)^\top \cdot \left(\gamma I + K\right)^{-1}\cdot y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8"/>
  <p:tag name="PICTUREFILESIZE" val="1496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So $\widehat{\beta} = X^\top \left(\gamma I + XX^\top\right)^{-1} \cdot y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2"/>
  <p:tag name="PICTUREFILESIZE" val="1052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widehat{\beta}= \left(\gamma I+X^\top X\right)^{-1} X^\top \cdot y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5"/>
  <p:tag name="PICTUREFILESIZE" val="879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($\gamma\in\mathbb{R}_{&gt;0}$ regularization parameter)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4"/>
  <p:tag name="PICTUREFILESIZE" val="1100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then $(\lambda+\gamma,v)$ is eigenpair of $A+\gamma 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7"/>
  <p:tag name="PICTUREFILESIZE" val="1095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(x,y)=\exp \left( - \frac{1}{2\sigma^2}\|x-y\|^2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8"/>
  <p:tag name="PICTUREFILESIZE" val="1441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Consider the singular value decomposition $USV^\top = X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76"/>
  <p:tag name="PICTUREFILESIZE" val="1643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\frac{\sigma_i}{\gamma+\sigma_i^2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4"/>
  <p:tag name="PICTUREFILESIZE" val="446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with $S=\mbox{diag}(\sigma_1,\sigma_2,\dots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5"/>
  <p:tag name="PICTUREFILESIZE" val="7853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left(\gamma I + XX^\top\right)^{-1}X = U\cdot S_\gamma\cdot V^\top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0"/>
  <p:tag name="PICTUREFILESIZE" val="950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= X^\top \left(\gamma I + K\right)^{-1} \cdot y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5"/>
  <p:tag name="PICTUREFILESIZE" val="6456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kernelization via $K =\left(k(x_i,x_j)\right)_{ij}$ and $\kappa(x) = \left(k(x,x_i)\right)_{i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2"/>
  <p:tag name="PICTUREFILESIZE" val="1855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As usual, $\widehat{\beta}\rightarrow \widehat{\beta}_{OLS}$ when $\gamma \rightarrow 0$ (Theorem)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2"/>
  <p:tag name="PICTUREFILESIZE" val="1431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minimizes $R(\beta) = \|y-X\beta\|^2_F +\gamma\|\beta\|_2^2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7"/>
  <p:tag name="PICTUREFILESIZE" val="11989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if $m \ge N$, the limit $\gamma \rightarrow 0$ fits an \emph{exact} regressor, i.e., $f(x_i) = y_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8"/>
  <p:tag name="PICTUREFILESIZE" val="1843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feature map $\phi:\mathbb{R}^n\rightarrow\mathbb{R}^m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0"/>
  <p:tag name="PICTUREFILESIZE" val="790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(x,y)=\langle x,y\rangle^d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1"/>
  <p:tag name="PICTUREFILESIZE" val="670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k(x,y)= \langle \phi(x),\phi(y)\rangle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8"/>
  <p:tag name="PICTUREFILESIZE" val="889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A function $k:\mathcal{X}\times \mathcal{X}\rightarrow \mathbb{R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3"/>
  <p:tag name="PICTUREFILESIZE" val="768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positive definite kernel matrix $K =\left(k(x_i,x_j)\right)_{ij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3"/>
  <p:tag name="PICTUREFILESIZE" val="1553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existence of $\phi$ has not been used in kernelization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5"/>
  <p:tag name="PICTUREFILESIZE" val="1327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All that is required is a well-behaved $k$ that yields $K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0"/>
  <p:tag name="PICTUREFILESIZE" val="1395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(usually $\mathcal{X}\subseteq \mathbb{R}^n$)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6"/>
  <p:tag name="PICTUREFILESIZE" val="638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into a unique Hilbert space $\mathcal{H}$, the so-called RKHS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6"/>
  <p:tag name="PICTUREFILESIZE" val="1371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is called \emph{positive definite kernel} if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6"/>
  <p:tag name="PICTUREFILESIZE" val="1081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every possible kernel matrix is symmetric and positive semi-definite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34"/>
  <p:tag name="PICTUREFILESIZE" val="1714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(in $k$ and with data in $\mathcal{X}$)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1"/>
  <p:tag name="PICTUREFILESIZE" val="70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(x,y)=\left(\theta\langle x,y\rangle + 1\right)^d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7"/>
  <p:tag name="PICTUREFILESIZE" val="885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(sic)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"/>
  <p:tag name="PICTUREFILESIZE" val="253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(often required for technical reasons: $k\in L_2(\mathcal{X}^2)$ or $k\in L_\infty(\mathcal{X}^2)$)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8"/>
  <p:tag name="PICTUREFILESIZE" val="1961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For every positive definite kernel $k$, there is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5"/>
  <p:tag name="PICTUREFILESIZE" val="11199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a unique feature map $\phi: \mathcal{X}\rightarrow\mathcal{H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6"/>
  <p:tag name="PICTUREFILESIZE" val="9353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(x,y)=\exp \left( - \frac{1}{2\sigma^2}\|x-y\|^2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8"/>
  <p:tag name="PICTUREFILESIZE" val="14412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(x,y)=\langle x,y\rangle^d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1"/>
  <p:tag name="PICTUREFILESIZE" val="670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always gives positive semi-definite $K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6"/>
  <p:tag name="PICTUREFILESIZE" val="1123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but there is no feature map $\phi:\mathbb{R}^n\rightarrow\mathbb{R}^m$!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7"/>
  <p:tag name="PICTUREFILESIZE" val="1123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More precisely, $\phi(x) = \left(z \mapsto k(x,z)\right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4"/>
  <p:tag name="PICTUREFILESIZE" val="12777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and $\langle k(x,.), f(.)\rangle_\mathcal{H} = f(x)$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5"/>
  <p:tag name="PICTUREFILESIZE" val="955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(x) = \mbox{sgn} \left(b+ \langle w, \phi(x)\rangle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2"/>
  <p:tag name="PICTUREFILESIZE" val="1016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(one way to imagine $\mathcal{H}$ is $\mathbb{R}^\mathbb{N}$)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7"/>
  <p:tag name="PICTUREFILESIZE" val="1025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\forall f\in\mathcal{H}$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2"/>
  <p:tag name="PICTUREFILESIZE" val="342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For positive definite kernels $k_1,k_2,\dots$, and $\alpha_i\in\mathbb{R}_{\ge 0}$,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3"/>
  <p:tag name="PICTUREFILESIZE" val="1478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a $k$ defined by $k(x,y)=$ as any below is a positive definite kernel: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8"/>
  <p:tag name="PICTUREFILESIZE" val="18769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alpha_1\cdot k_1(x,y)+\alpha_2\cdot k_2(x,y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1"/>
  <p:tag name="PICTUREFILESIZE" val="864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_1(x,y)\cdot k_2(x,y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4"/>
  <p:tag name="PICTUREFILESIZE" val="674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lim_{\nu\rightarrow \infty} k_\nu(x,y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2"/>
  <p:tag name="PICTUREFILESIZE" val="6557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sum_{\nu = 1}^\infty \alpha_\nu\langle x,y\rangle^\nu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3"/>
  <p:tag name="PICTUREFILESIZE" val="9135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_3(x,y)+\alpha_{42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9"/>
  <p:tag name="PICTUREFILESIZE" val="6002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frac{k_1(x,y)}{\sqrt{k_1(x,x)\cdot k_1(y,y)}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7"/>
  <p:tag name="PICTUREFILESIZE" val="1288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(x) = \mbox{sgn} \left(b+ \sum_{i=1}^N \alpha_i k(x_i,x)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3"/>
  <p:tag name="PICTUREFILESIZE" val="18232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(x,y)=x^\top A y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8"/>
  <p:tag name="PICTUREFILESIZE" val="5856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(x,y)=\exp \left( - \frac{\|x-y\|^2}{2\sigma^2}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1"/>
  <p:tag name="PICTUREFILESIZE" val="1451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(x,y)=\langle x,y\rangle^d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1"/>
  <p:tag name="PICTUREFILESIZE" val="6701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(x,y)=\left(\theta\langle x,y\rangle + 1\right)^d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7"/>
  <p:tag name="PICTUREFILESIZE" val="8852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(x,y)=\rho\left(\|x-y\|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5"/>
  <p:tag name="PICTUREFILESIZE" val="678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(x,y)=f\left(\langle x,y\rangle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4"/>
  <p:tag name="PICTUREFILESIZE" val="7496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(x,y)=\tanh\left(\sigma\langle x,y\rangle - \vartheta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9"/>
  <p:tag name="PICTUREFILESIZE" val="975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k(x,y)=\left(1+\frac{\|x-y\|^2}{\sigma^2}\right)^{-1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4"/>
  <p:tag name="PICTUREFILESIZE" val="13214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(x,y)=\exp \left( - \frac{\|x-y\|}{\sigma}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6"/>
  <p:tag name="PICTUREFILESIZE" val="13035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color{black} x_1^2+x_2^2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7"/>
  <p:tag name="PICTUREFILESIZE" val="307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(x,y)=\langle\phi(x),\phi(y)\rangle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8"/>
  <p:tag name="PICTUREFILESIZE" val="889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(x,y)=\langle\phi(x),\phi(y)\rangle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8"/>
  <p:tag name="PICTUREFILESIZE" val="8891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phi:\mathbb{R}^n\rightarrow \mathcal{F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0"/>
  <p:tag name="PICTUREFILESIZE" val="4205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(x,y)=\langle x,y\rangle^2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1"/>
  <p:tag name="PICTUREFILESIZE" val="6721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phi: (x_1,x_2)\mapsto \left(x_1^2,\sqrt{2}x_1x_2,x_2^2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7"/>
  <p:tag name="PICTUREFILESIZE" val="1299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Huge&#10;&#10;$$\ph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"/>
  <p:tag name="PICTUREFILESIZE" val="2866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color{black} x_2^2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205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color{black} x_1^2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"/>
  <p:tag name="PICTUREFILESIZE" val="1815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Huge&#10;&#10;$$\ph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"/>
  <p:tag name="PICTUREFILESIZE" val="2866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color{black}x_1x_2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"/>
  <p:tag name="PICTUREFILESIZE" val="1896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Let $L:\mathbb{R}^n\times \mathbb{R}\times \mathbb{R}\rightarrow \mathbb{R}\cup\{\infty\}$ be any loss function,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8"/>
  <p:tag name="PICTUREFILESIZE" val="1509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phi:\mathbb{R}^n\rightarrow \mathcal{F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0"/>
  <p:tag name="PICTUREFILESIZE" val="420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Let $(x_1,y_1),\dots, (x_N,y_N)\in\mathbb{R}^n\times \mathbb{R}$ be data points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3"/>
  <p:tag name="PICTUREFILESIZE" val="15552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of the type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3"/>
  <p:tag name="PICTUREFILESIZE" val="3731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R(f)=\sum_{i=1}^NL\left(x_i,y_i,f(x_i)\right) + \Omega (\|f\|_{\mathcal{H}}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3"/>
  <p:tag name="PICTUREFILESIZE" val="19019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f(x) = \widehat{\beta}^\top x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9"/>
  <p:tag name="PICTUREFILESIZE" val="4907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where $\widehat{\beta}$ minimizes $R(\beta) = \|y-X\cdot \beta\|^2_F +\gamma\|\beta\|_2^2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1"/>
  <p:tag name="PICTUREFILESIZE" val="15607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f(x) = \widehat{\alpha}^\top \kappa(x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5"/>
  <p:tag name="PICTUREFILESIZE" val="6043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where $\widehat{\alpha}$ minimizes $R(\alpha) = \|y-K\cdot\alpha\|^2_{F,\mathcal{H}} +\gamma \cdot \alpha^\top K\alpha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78"/>
  <p:tag name="PICTUREFILESIZE" val="1635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for example squared loss $L(x_i,y_i,f(x_i)) = (y_i-f(x_i))^2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2"/>
  <p:tag name="PICTUREFILESIZE" val="1808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Let $\Omega:[0,\infty)\rightarrow \mathbb{R}$ strictly monotonously increasing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1"/>
  <p:tag name="PICTUREFILESIZE" val="15139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Then, there is a minimizer to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4"/>
  <p:tag name="PICTUREFILESIZE" val="64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(x,y)=\langle x,y\rangle^2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1"/>
  <p:tag name="PICTUREFILESIZE" val="6721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for example $\Omega(x) = \gamma\cdot x^2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9"/>
  <p:tag name="PICTUREFILESIZE" val="8832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Let $k$ be a positive definite kernel with RKHS $\mathcal{H}$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9"/>
  <p:tag name="PICTUREFILESIZE" val="13159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f(x) = \alpha^\top \kappa (x)$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8"/>
  <p:tag name="PICTUREFILESIZE" val="576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when and how $R_{emp}(f_{opt}) \rightarrow R(f_{opt})$ for $N\rightarrow \infty$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7"/>
  <p:tag name="PICTUREFILESIZE" val="15603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_{opt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"/>
  <p:tag name="PICTUREFILESIZE" val="2229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R_{emp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"/>
  <p:tag name="PICTUREFILESIZE" val="268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phi: (x_1,x_2)\mapsto \left(x_1^2,\sqrt{2}x_1x_2,x_2^2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7"/>
  <p:tag name="PICTUREFILESIZE" val="129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training data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3"/>
  <p:tag name="PICTUREFILESIZE" val="398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Huge&#10;&#10;$$\ph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"/>
  <p:tag name="PICTUREFILESIZE" val="286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x_1,\dots, x_N\in\mathbb{R}^n, y_1,\dots, y_N\in\mathbb{R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1"/>
  <p:tag name="PICTUREFILESIZE" val="844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(x) = y^\top\cdot X \left(\lambda I+X^\top X\right)^{-1} \cdot x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6"/>
  <p:tag name="PICTUREFILESIZE" val="1028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(x) = y^\top \cdot \left(\lambda I+ K \right)^{-1}\cdot \kappa(x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9"/>
  <p:tag name="PICTUREFILESIZE" val="953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 = \left(k(x_i,x_j)\right)_{ij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4"/>
  <p:tag name="PICTUREFILESIZE" val="718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kappa (x) = \left(k(x_i,x)\right)_{i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7"/>
  <p:tag name="PICTUREFILESIZE" val="683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X = (x_{i,j})_{ij}\in\mathbb{R}^{N\times n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3"/>
  <p:tag name="PICTUREFILESIZE" val="792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x_1,\dots, x_N\in\mathbb{R}^n, y_1,\dots, y_N\in \{-1,+1\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9"/>
  <p:tag name="PICTUREFILESIZE" val="985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(x) = \mbox{sgn} \left(b+ w^\top x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0"/>
  <p:tag name="PICTUREFILESIZE" val="804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 = \left(k(x_i,x_j)\right)_{ij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4"/>
  <p:tag name="PICTUREFILESIZE" val="718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test data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4"/>
  <p:tag name="PICTUREFILESIZE" val="329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w=\sum_{i=1}^N\alpha_i y_i x_i$ solves a QP involving $X^\top X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5"/>
  <p:tag name="PICTUREFILESIZE" val="16107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(x) = \mbox{sgn} \left(b+ \sum_{i=1}^N \alpha_i k(x_i,x)\right) = \alpha^\top \kappa(x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7"/>
  <p:tag name="PICTUREFILESIZE" val="221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\alpha_i, 1\le i\le N$ are &quot;dual&quot; variables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9"/>
  <p:tag name="PICTUREFILESIZE" val="999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\alpha$ solves a QP involving kernel matrix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7"/>
  <p:tag name="PICTUREFILESIZE" val="1107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Apply a non-linear ``feature map'' $\phi:\mathbb{R}^n\rightarrow\mathbb{R}^m$ to all data points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8"/>
  <p:tag name="PICTUREFILESIZE" val="1648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Suppose we are given data points $x_1,\dots, x_N\in \mathbb{R}^n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4"/>
  <p:tag name="PICTUREFILESIZE" val="1521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Run your favourite \emph{linear} algorithm on $\phi (x_1),\dots, \phi(x_N)$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79"/>
  <p:tag name="PICTUREFILESIZE" val="1618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(x) = y^\top\cdot X \cdot \left(\lambda I+X^\top X\right)^{-1} \cdot \phi(x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8"/>
  <p:tag name="PICTUREFILESIZE" val="1205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X = \left(\phi\left(x_i\right)_j\right)_{ij}\in\mathbb{R}^{N\times m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6"/>
  <p:tag name="PICTUREFILESIZE" val="12139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Even for rather simple feature maps, $m$ becomes quickly large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4"/>
  <p:tag name="PICTUREFILESIZE" val="1662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(training) data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474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In polynomial regression of degree $d$, one has $m=\Theta (n^d)$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91"/>
  <p:tag name="PICTUREFILESIZE" val="1742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Also, the right choice of $\phi$ remains an issue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0"/>
  <p:tag name="PICTUREFILESIZE" val="1184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X = \left(\begin{array}{c}x_1\\\vdots\\x_N\end{array}\right)\in\mathbb{R}^{N\times n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1394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If all the algorithm needs is scalar products of the form $\langle\phi(x_i),\phi(x_j)\rangle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34"/>
  <p:tag name="PICTUREFILESIZE" val="2000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k(x,y)=\langle x,y\rangle^2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1"/>
  <p:tag name="PICTUREFILESIZE" val="672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phi: x \mapsto \left(x_1^2,\sqrt{2}x_1x_2,x_2^2,\sqrt{2}x_1x_3,\dots 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9"/>
  <p:tag name="PICTUREFILESIZE" val="1449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uses feature map $\phi:\mathbb{R}^n\rightarrow\mathbb{R}^m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56"/>
  <p:tag name="PICTUREFILESIZE" val="934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Write $k(x,y):= \langle \phi(x),\phi(y)\rangle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0"/>
  <p:tag name="PICTUREFILESIZE" val="10819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This $k(x,y)$ may be much easier to compute than $\phi(x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73"/>
  <p:tag name="PICTUREFILESIZE" val="1638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costs $O(n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4"/>
  <p:tag name="PICTUREFILESIZE" val="503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x$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90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\phi(x)$ costs $O\!\left(n^2\right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5"/>
  <p:tag name="PICTUREFILESIZE" val="787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\langle\phi(x),\phi(y)\rangle$ costs $O\!\left(n^2\right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1"/>
  <p:tag name="PICTUREFILESIZE" val="1105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\mbox{eig} \left(X^\top X\right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6"/>
  <p:tag name="PICTUREFILESIZE" val="491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(x) = y^\top\cdot X \cdot \left(\lambda I+X^\top X\right)^{-1} \cdot x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3"/>
  <p:tag name="PICTUREFILESIZE" val="1044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entries of $X^\top X$ are not inner products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1"/>
  <p:tag name="PICTUREFILESIZE" val="1070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Every real matrix $M\in\mathbb{R}^{N\times n}$ admits a decomposition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6"/>
  <p:tag name="PICTUREFILESIZE" val="1582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M = U\cdot S\cdot V^\top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9"/>
  <p:tag name="PICTUREFILESIZE" val="438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with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"/>
  <p:tag name="PICTUREFILESIZE" val="155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U\in \mathbb{R}^{N\times N}$ orthogonal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1"/>
  <p:tag name="PICTUREFILESIZE" val="781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V\in \mathbb{R}^{n\times n}$ orthogonal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6"/>
  <p:tag name="PICTUREFILESIZE" val="722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y$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118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S\in \mathbb{R}^{N\times n}$ diagonal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6"/>
  <p:tag name="PICTUREFILESIZE" val="770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S=\mbox{diag} (\sigma_1,\dots, \sigma_{\min(n,N)}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4"/>
  <p:tag name="PICTUREFILESIZE" val="889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\sigma_i$ are non-negative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8"/>
  <p:tag name="PICTUREFILESIZE" val="630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(if all $\sigma_i$ are distinct, flipping sign in $i$-th column of $U$ and $V$)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96"/>
  <p:tag name="PICTUREFILESIZE" val="1495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columns of $U,V$: ``left/right singular vectors''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8"/>
  <p:tag name="PICTUREFILESIZE" val="12039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\sigma_i:$ ``singular values''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2"/>
  <p:tag name="PICTUREFILESIZE" val="6539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eigenvalues of $M^\top M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8"/>
  <p:tag name="PICTUREFILESIZE" val="737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(\mbox{singular values})^2$ of $M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7"/>
  <p:tag name="PICTUREFILESIZE" val="827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eigenvalues of $MM^\top$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07"/>
  <p:tag name="PICTUREFILESIZE" val="725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eigenvectors of $M^\top M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2"/>
  <p:tag name="PICTUREFILESIZE" val="759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(training) data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474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right singular vectors of $M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3"/>
  <p:tag name="PICTUREFILESIZE" val="8137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eigenvectors of $MM^\top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1"/>
  <p:tag name="PICTUREFILESIZE" val="7502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left singular vectors of $M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6"/>
  <p:tag name="PICTUREFILESIZE" val="78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\mbox{eig}(\widehat{\Sigma}_N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0"/>
  <p:tag name="PICTUREFILESIZE" val="461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sample covariance matrix $\widehat{\Sigma} = \frac{1}{N}\sum_{i=1}^N (x_i-\widehat{\mu})(x_i-\widehat{\mu})^\top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82"/>
  <p:tag name="PICTUREFILESIZE" val="1911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X = \left(\begin{array}{c}x_1\\\vdots\\x_N\end{array}\right)\in\mathbb{R}^{N\times n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1394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yields eigenpairs $(\lambda_1,v_1),\dots,(\lambda_n,v_n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8"/>
  <p:tag name="PICTUREFILESIZE" val="1198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\lambda_i$: ``$i$-th principal value''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7"/>
  <p:tag name="PICTUREFILESIZE" val="695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v_i$: ``$i$-th principal vector''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0"/>
  <p:tag name="PICTUREFILESIZE" val="718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sample mean $\widehat{\mu}=\frac{1}{N}\sum_{i=1}^N x_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4"/>
  <p:tag name="PICTUREFILESIZE" val="1065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x$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90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\widehat{\Sigma} = X_\mu^\top X_\mu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477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easy kernelization via ``kernel matrix'' $K =\left(k(x_i,x_j)\right)_{ij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71"/>
  <p:tag name="PICTUREFILESIZE" val="175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X_\mu = \left(I-\mathds{1}_N\right) X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9"/>
  <p:tag name="PICTUREFILESIZE" val="540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\mathds{1}_N$ the $(N\times N)$ matrix with entries $\frac{1}{N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9"/>
  <p:tag name="PICTUREFILESIZE" val="1152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\tau_i(x) = v_i^\top (x - \widehat{\mu})/\sqrt{\lambda_i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8"/>
  <p:tag name="PICTUREFILESIZE" val="868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\{{\color{red}x}\;:\;({\color{red}x}-\widehat{\mu})^\top\cdot \widehat{\Sigma}^{-1}\cdot ({\color{red}x}-\widehat{\mu}) = 1\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5"/>
  <p:tag name="PICTUREFILESIZE" val="960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for data $\color{blue} x_1,\dots, x_N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4"/>
  <p:tag name="PICTUREFILESIZE" val="559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By SVD theorem, $\lambda_i$ are the eigenvalues of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15"/>
  <p:tag name="PICTUREFILESIZE" val="1264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K_\mu:=X_\mu X_\mu^\top = (I-\mathds{1}_N)\cdot XX^\top\cdot (I-\mathds{1}_N) = (I-\mathds{1}_N)\cdot K\cdot (I-\mathds{1}_N)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8"/>
  <p:tag name="PICTUREFILESIZE" val="161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where $K=\left(\langle x_i,x_j\rangle\right)_{ij}$ is the Gram matrix of the data.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8"/>
  <p:tag name="PICTUREFILESIZE" val="168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y$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"/>
  <p:tag name="PICTUREFILESIZE" val="118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By SVD theorem, $v_i$ are right singular vectors of $X_\mu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57"/>
  <p:tag name="PICTUREFILESIZE" val="1561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So $\tau_i(x) = u_i^\top \left(X_\mu x - X_\mu X^\top\cdot \mathds{1}/N\right)/\lambda_i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2"/>
  <p:tag name="PICTUREFILESIZE" val="1380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where $u_i$ is the corresponding left singular vector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46"/>
  <p:tag name="PICTUREFILESIZE" val="13632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or equivalently, the corresponding eigenvector of $K_\mu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61"/>
  <p:tag name="PICTUREFILESIZE" val="1524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$$= u_i^\top\left(\kappa(x) + (\mathds{1}_N-I)\cdot K\cdot\mathds{1}/N\right)/\lambda_i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8"/>
  <p:tag name="PICTUREFILESIZE" val="1159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and $\mathds{1}$ is a vector of ones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4"/>
  <p:tag name="PICTUREFILESIZE" val="685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{dsfont}&#10;\usepackage[T1]{fontenc}&#10;\usepackage[scaled]{uarial}&#10;\renewcommand*\familydefault{\sfdefault}&#10;\definecolor{schrift}{rgb}{0,0.195,0.391}&#10;\begin{document}&#10;\color{schrift}\large&#10;&#10;where $\kappa(x) = \left(\langle x,x_i\rangle\right)$ is a cross-Gram vector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31"/>
  <p:tag name="PICTUREFILESIZE" val="1469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easy kernelization via ``empirical kernel vector'' $\kappa(x) =\left(k(x,x_i)\right)_{i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3"/>
  <p:tag name="PICTUREFILESIZE" val="1933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{\color{black} v_i\cdot \sqrt{\lambda_i}}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8"/>
  <p:tag name="PICTUREFILESIZE" val="343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X = \left(\begin{array}{c}x_1\\\vdots\\x_N\end{array}\right)\in\mathbb{R}^{N\times n}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13941"/>
</p:tagLst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1164</Words>
  <Application>Microsoft Office PowerPoint</Application>
  <PresentationFormat>Bildschirmpräsentation (4:3)</PresentationFormat>
  <Paragraphs>234</Paragraphs>
  <Slides>29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5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Custom Design</vt:lpstr>
      <vt:lpstr>1_Custom Design</vt:lpstr>
      <vt:lpstr>Larissa</vt:lpstr>
      <vt:lpstr>2_Custom Design</vt:lpstr>
      <vt:lpstr>3_Custom Design</vt:lpstr>
      <vt:lpstr>STATG019 – Selected Topics in Statistics 2015 Lecture 1</vt:lpstr>
      <vt:lpstr>Scope of the course</vt:lpstr>
      <vt:lpstr>Course organization</vt:lpstr>
      <vt:lpstr>PowerPoint-Präsentation</vt:lpstr>
      <vt:lpstr>An informal overview  of things to come</vt:lpstr>
      <vt:lpstr>Problem types in Statistical Machine Learning</vt:lpstr>
      <vt:lpstr>Problem types in Statistical Machine Learning</vt:lpstr>
      <vt:lpstr>What is Kernel Learning?</vt:lpstr>
      <vt:lpstr>The Kernel Trick</vt:lpstr>
      <vt:lpstr>Kernelization</vt:lpstr>
      <vt:lpstr>Kernelization</vt:lpstr>
      <vt:lpstr>The kernel trick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The Reproducing kernel Hilbert space formalism</vt:lpstr>
      <vt:lpstr>PowerPoint-Präsentation</vt:lpstr>
      <vt:lpstr>PowerPoint-Präsentation</vt:lpstr>
      <vt:lpstr>Example: polynomial feature map</vt:lpstr>
      <vt:lpstr>Empirical risk minimisation and learning bounds</vt:lpstr>
      <vt:lpstr>PowerPoint-Präsentation</vt:lpstr>
      <vt:lpstr>VC = quantiative form of Occam‘s razor</vt:lpstr>
      <vt:lpstr>kernlab</vt:lpstr>
      <vt:lpstr>PowerPoint-Präsentation</vt:lpstr>
      <vt:lpstr>PowerPoint-Präsentation</vt:lpstr>
      <vt:lpstr>PowerPoint-Präsentation</vt:lpstr>
      <vt:lpstr>PowerPoint-Präsentation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Franz J. Király</cp:lastModifiedBy>
  <cp:revision>472</cp:revision>
  <dcterms:created xsi:type="dcterms:W3CDTF">2005-07-13T12:26:50Z</dcterms:created>
  <dcterms:modified xsi:type="dcterms:W3CDTF">2015-01-15T12:17:27Z</dcterms:modified>
</cp:coreProperties>
</file>