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7" r:id="rId2"/>
    <p:sldMasterId id="2147483700" r:id="rId3"/>
    <p:sldMasterId id="2147483713" r:id="rId4"/>
    <p:sldMasterId id="2147483725" r:id="rId5"/>
    <p:sldMasterId id="2147483737" r:id="rId6"/>
  </p:sldMasterIdLst>
  <p:notesMasterIdLst>
    <p:notesMasterId r:id="rId24"/>
  </p:notesMasterIdLst>
  <p:sldIdLst>
    <p:sldId id="401" r:id="rId7"/>
    <p:sldId id="462" r:id="rId8"/>
    <p:sldId id="461" r:id="rId9"/>
    <p:sldId id="456" r:id="rId10"/>
    <p:sldId id="430" r:id="rId11"/>
    <p:sldId id="451" r:id="rId12"/>
    <p:sldId id="457" r:id="rId13"/>
    <p:sldId id="458" r:id="rId14"/>
    <p:sldId id="459" r:id="rId15"/>
    <p:sldId id="470" r:id="rId16"/>
    <p:sldId id="453" r:id="rId17"/>
    <p:sldId id="466" r:id="rId18"/>
    <p:sldId id="468" r:id="rId19"/>
    <p:sldId id="464" r:id="rId20"/>
    <p:sldId id="419" r:id="rId21"/>
    <p:sldId id="435" r:id="rId22"/>
    <p:sldId id="302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C0"/>
    <a:srgbClr val="003366"/>
    <a:srgbClr val="009EC0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5122" autoAdjust="0"/>
  </p:normalViewPr>
  <p:slideViewPr>
    <p:cSldViewPr>
      <p:cViewPr varScale="1">
        <p:scale>
          <a:sx n="79" d="100"/>
          <a:sy n="79" d="100"/>
        </p:scale>
        <p:origin x="-1555" y="-67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93E86-ECE2-46F8-9BB2-9D20C24FEFE6}" type="datetimeFigureOut">
              <a:rPr lang="de-DE" smtClean="0"/>
              <a:t>24.02.2015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F7AB-4754-487E-B7B4-B00E955747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11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41409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2134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629947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FA24-A96C-4A6B-A823-B215015E43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644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22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4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6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47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5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38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5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76449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959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3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76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1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FA24-A96C-4A6B-A823-B215015E43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644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C245-7A37-4FE7-8D35-8266C4700989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759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CCB9-52D9-4924-A736-20B76CCA658C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3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B98DE8-689B-4958-BCD0-F483FDE0E585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604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BAB02-5844-4A1E-8B34-94ECF84E1A12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183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9E19B-D248-4C48-B715-15D4F591FBE6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8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331910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F9574-7F13-4991-ABEB-1CB61F6F0D55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453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36297-36CF-4019-A691-1D076EEC3F98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6484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82A0B-051A-4B14-89E6-8118CC7C0CC5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290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784B4-E593-410D-94B5-52152DAADDA0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4766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2ED968-4390-4911-BAF4-E19CF976F574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305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BE45F9-A653-4FE9-B588-5586368707C0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695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717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758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6086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543599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3647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7769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118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486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931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964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20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39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095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1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9620068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327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130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8287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4680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82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565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1207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92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2311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61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5853878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0189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6484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715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55838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051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4649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53896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1084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9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1249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5310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906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82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24/02/2015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9CCD60-BCDD-48C0-BC16-D563167A3771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7" descr="MidBlue9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91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52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64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6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96.png"/><Relationship Id="rId18" Type="http://schemas.openxmlformats.org/officeDocument/2006/relationships/image" Target="../media/image100.png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image" Target="../media/image50.png"/><Relationship Id="rId17" Type="http://schemas.openxmlformats.org/officeDocument/2006/relationships/image" Target="../media/image99.png"/><Relationship Id="rId2" Type="http://schemas.openxmlformats.org/officeDocument/2006/relationships/tags" Target="../tags/tag99.xml"/><Relationship Id="rId16" Type="http://schemas.openxmlformats.org/officeDocument/2006/relationships/image" Target="../media/image98.png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image" Target="../media/image95.png"/><Relationship Id="rId5" Type="http://schemas.openxmlformats.org/officeDocument/2006/relationships/tags" Target="../tags/tag102.xml"/><Relationship Id="rId15" Type="http://schemas.openxmlformats.org/officeDocument/2006/relationships/image" Target="../media/image53.png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101.png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image" Target="../media/image9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tags" Target="../tags/tag119.xml"/><Relationship Id="rId18" Type="http://schemas.openxmlformats.org/officeDocument/2006/relationships/tags" Target="../tags/tag124.xml"/><Relationship Id="rId26" Type="http://schemas.openxmlformats.org/officeDocument/2006/relationships/image" Target="../media/image108.png"/><Relationship Id="rId3" Type="http://schemas.openxmlformats.org/officeDocument/2006/relationships/tags" Target="../tags/tag109.xml"/><Relationship Id="rId21" Type="http://schemas.openxmlformats.org/officeDocument/2006/relationships/image" Target="../media/image103.png"/><Relationship Id="rId34" Type="http://schemas.openxmlformats.org/officeDocument/2006/relationships/image" Target="../media/image116.png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17" Type="http://schemas.openxmlformats.org/officeDocument/2006/relationships/tags" Target="../tags/tag123.xml"/><Relationship Id="rId25" Type="http://schemas.openxmlformats.org/officeDocument/2006/relationships/image" Target="../media/image107.png"/><Relationship Id="rId33" Type="http://schemas.openxmlformats.org/officeDocument/2006/relationships/image" Target="../media/image115.png"/><Relationship Id="rId2" Type="http://schemas.openxmlformats.org/officeDocument/2006/relationships/tags" Target="../tags/tag108.xml"/><Relationship Id="rId16" Type="http://schemas.openxmlformats.org/officeDocument/2006/relationships/tags" Target="../tags/tag122.xml"/><Relationship Id="rId20" Type="http://schemas.openxmlformats.org/officeDocument/2006/relationships/image" Target="../media/image102.png"/><Relationship Id="rId29" Type="http://schemas.openxmlformats.org/officeDocument/2006/relationships/image" Target="../media/image111.png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24" Type="http://schemas.openxmlformats.org/officeDocument/2006/relationships/image" Target="../media/image106.png"/><Relationship Id="rId32" Type="http://schemas.openxmlformats.org/officeDocument/2006/relationships/image" Target="../media/image114.png"/><Relationship Id="rId37" Type="http://schemas.openxmlformats.org/officeDocument/2006/relationships/image" Target="../media/image119.png"/><Relationship Id="rId5" Type="http://schemas.openxmlformats.org/officeDocument/2006/relationships/tags" Target="../tags/tag111.xml"/><Relationship Id="rId15" Type="http://schemas.openxmlformats.org/officeDocument/2006/relationships/tags" Target="../tags/tag121.xml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36" Type="http://schemas.openxmlformats.org/officeDocument/2006/relationships/image" Target="../media/image118.png"/><Relationship Id="rId10" Type="http://schemas.openxmlformats.org/officeDocument/2006/relationships/tags" Target="../tags/tag116.xml"/><Relationship Id="rId19" Type="http://schemas.openxmlformats.org/officeDocument/2006/relationships/slideLayout" Target="../slideLayouts/slideLayout26.xml"/><Relationship Id="rId31" Type="http://schemas.openxmlformats.org/officeDocument/2006/relationships/image" Target="../media/image113.png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tags" Target="../tags/tag120.xml"/><Relationship Id="rId22" Type="http://schemas.openxmlformats.org/officeDocument/2006/relationships/image" Target="../media/image104.png"/><Relationship Id="rId27" Type="http://schemas.openxmlformats.org/officeDocument/2006/relationships/image" Target="../media/image109.png"/><Relationship Id="rId30" Type="http://schemas.openxmlformats.org/officeDocument/2006/relationships/image" Target="../media/image112.png"/><Relationship Id="rId35" Type="http://schemas.openxmlformats.org/officeDocument/2006/relationships/image" Target="../media/image1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tags" Target="../tags/tag142.xml"/><Relationship Id="rId26" Type="http://schemas.openxmlformats.org/officeDocument/2006/relationships/image" Target="../media/image126.png"/><Relationship Id="rId3" Type="http://schemas.openxmlformats.org/officeDocument/2006/relationships/tags" Target="../tags/tag127.xml"/><Relationship Id="rId21" Type="http://schemas.openxmlformats.org/officeDocument/2006/relationships/image" Target="../media/image121.png"/><Relationship Id="rId34" Type="http://schemas.openxmlformats.org/officeDocument/2006/relationships/image" Target="../media/image134.png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image" Target="../media/image125.png"/><Relationship Id="rId33" Type="http://schemas.openxmlformats.org/officeDocument/2006/relationships/image" Target="../media/image133.png"/><Relationship Id="rId2" Type="http://schemas.openxmlformats.org/officeDocument/2006/relationships/tags" Target="../tags/tag126.xml"/><Relationship Id="rId16" Type="http://schemas.openxmlformats.org/officeDocument/2006/relationships/tags" Target="../tags/tag140.xml"/><Relationship Id="rId20" Type="http://schemas.openxmlformats.org/officeDocument/2006/relationships/image" Target="../media/image120.png"/><Relationship Id="rId29" Type="http://schemas.openxmlformats.org/officeDocument/2006/relationships/image" Target="../media/image129.png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image" Target="../media/image124.png"/><Relationship Id="rId32" Type="http://schemas.openxmlformats.org/officeDocument/2006/relationships/image" Target="../media/image132.png"/><Relationship Id="rId37" Type="http://schemas.openxmlformats.org/officeDocument/2006/relationships/image" Target="../media/image137.png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image" Target="../media/image123.png"/><Relationship Id="rId28" Type="http://schemas.openxmlformats.org/officeDocument/2006/relationships/image" Target="../media/image128.png"/><Relationship Id="rId36" Type="http://schemas.openxmlformats.org/officeDocument/2006/relationships/image" Target="../media/image136.png"/><Relationship Id="rId10" Type="http://schemas.openxmlformats.org/officeDocument/2006/relationships/tags" Target="../tags/tag134.xml"/><Relationship Id="rId19" Type="http://schemas.openxmlformats.org/officeDocument/2006/relationships/slideLayout" Target="../slideLayouts/slideLayout26.xml"/><Relationship Id="rId31" Type="http://schemas.openxmlformats.org/officeDocument/2006/relationships/image" Target="../media/image131.png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image" Target="../media/image122.png"/><Relationship Id="rId27" Type="http://schemas.openxmlformats.org/officeDocument/2006/relationships/image" Target="../media/image127.png"/><Relationship Id="rId30" Type="http://schemas.openxmlformats.org/officeDocument/2006/relationships/image" Target="../media/image130.png"/><Relationship Id="rId35" Type="http://schemas.openxmlformats.org/officeDocument/2006/relationships/image" Target="../media/image1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50.xml"/><Relationship Id="rId13" Type="http://schemas.openxmlformats.org/officeDocument/2006/relationships/tags" Target="../tags/tag155.xml"/><Relationship Id="rId18" Type="http://schemas.openxmlformats.org/officeDocument/2006/relationships/image" Target="../media/image140.png"/><Relationship Id="rId26" Type="http://schemas.openxmlformats.org/officeDocument/2006/relationships/image" Target="../media/image147.png"/><Relationship Id="rId3" Type="http://schemas.openxmlformats.org/officeDocument/2006/relationships/tags" Target="../tags/tag145.xml"/><Relationship Id="rId21" Type="http://schemas.openxmlformats.org/officeDocument/2006/relationships/image" Target="../media/image142.png"/><Relationship Id="rId7" Type="http://schemas.openxmlformats.org/officeDocument/2006/relationships/tags" Target="../tags/tag149.xml"/><Relationship Id="rId12" Type="http://schemas.openxmlformats.org/officeDocument/2006/relationships/tags" Target="../tags/tag154.xml"/><Relationship Id="rId17" Type="http://schemas.openxmlformats.org/officeDocument/2006/relationships/image" Target="../media/image139.png"/><Relationship Id="rId25" Type="http://schemas.openxmlformats.org/officeDocument/2006/relationships/image" Target="../media/image146.png"/><Relationship Id="rId2" Type="http://schemas.openxmlformats.org/officeDocument/2006/relationships/tags" Target="../tags/tag144.xml"/><Relationship Id="rId16" Type="http://schemas.openxmlformats.org/officeDocument/2006/relationships/image" Target="../media/image138.png"/><Relationship Id="rId20" Type="http://schemas.openxmlformats.org/officeDocument/2006/relationships/image" Target="../media/image128.png"/><Relationship Id="rId29" Type="http://schemas.openxmlformats.org/officeDocument/2006/relationships/image" Target="../media/image150.png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11" Type="http://schemas.openxmlformats.org/officeDocument/2006/relationships/tags" Target="../tags/tag153.xml"/><Relationship Id="rId24" Type="http://schemas.openxmlformats.org/officeDocument/2006/relationships/image" Target="../media/image145.png"/><Relationship Id="rId5" Type="http://schemas.openxmlformats.org/officeDocument/2006/relationships/tags" Target="../tags/tag147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44.png"/><Relationship Id="rId28" Type="http://schemas.openxmlformats.org/officeDocument/2006/relationships/image" Target="../media/image149.png"/><Relationship Id="rId10" Type="http://schemas.openxmlformats.org/officeDocument/2006/relationships/tags" Target="../tags/tag152.xml"/><Relationship Id="rId19" Type="http://schemas.openxmlformats.org/officeDocument/2006/relationships/image" Target="../media/image141.png"/><Relationship Id="rId4" Type="http://schemas.openxmlformats.org/officeDocument/2006/relationships/tags" Target="../tags/tag146.xml"/><Relationship Id="rId9" Type="http://schemas.openxmlformats.org/officeDocument/2006/relationships/tags" Target="../tags/tag151.xml"/><Relationship Id="rId14" Type="http://schemas.openxmlformats.org/officeDocument/2006/relationships/tags" Target="../tags/tag156.xml"/><Relationship Id="rId22" Type="http://schemas.openxmlformats.org/officeDocument/2006/relationships/image" Target="../media/image143.png"/><Relationship Id="rId27" Type="http://schemas.openxmlformats.org/officeDocument/2006/relationships/image" Target="../media/image14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image" Target="../media/image10.png"/><Relationship Id="rId3" Type="http://schemas.openxmlformats.org/officeDocument/2006/relationships/tags" Target="../tags/tag4.xml"/><Relationship Id="rId21" Type="http://schemas.openxmlformats.org/officeDocument/2006/relationships/image" Target="../media/image5.png"/><Relationship Id="rId34" Type="http://schemas.openxmlformats.org/officeDocument/2006/relationships/image" Target="../media/image18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image" Target="../media/image22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4.png"/><Relationship Id="rId29" Type="http://schemas.openxmlformats.org/officeDocument/2006/relationships/image" Target="../media/image13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8.png"/><Relationship Id="rId32" Type="http://schemas.openxmlformats.org/officeDocument/2006/relationships/image" Target="../media/image16.png"/><Relationship Id="rId37" Type="http://schemas.openxmlformats.org/officeDocument/2006/relationships/image" Target="../media/image21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image" Target="../media/image7.png"/><Relationship Id="rId28" Type="http://schemas.openxmlformats.org/officeDocument/2006/relationships/image" Target="../media/image12.png"/><Relationship Id="rId36" Type="http://schemas.openxmlformats.org/officeDocument/2006/relationships/image" Target="../media/image20.png"/><Relationship Id="rId10" Type="http://schemas.openxmlformats.org/officeDocument/2006/relationships/tags" Target="../tags/tag11.xml"/><Relationship Id="rId19" Type="http://schemas.openxmlformats.org/officeDocument/2006/relationships/slideLayout" Target="../slideLayouts/slideLayout59.xml"/><Relationship Id="rId31" Type="http://schemas.openxmlformats.org/officeDocument/2006/relationships/image" Target="../media/image15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image" Target="../media/image6.png"/><Relationship Id="rId27" Type="http://schemas.openxmlformats.org/officeDocument/2006/relationships/image" Target="../media/image11.jpeg"/><Relationship Id="rId30" Type="http://schemas.openxmlformats.org/officeDocument/2006/relationships/image" Target="../media/image14.png"/><Relationship Id="rId35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tags" Target="../tags/tag22.xml"/><Relationship Id="rId21" Type="http://schemas.openxmlformats.org/officeDocument/2006/relationships/image" Target="../media/image26.png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slideLayout" Target="../slideLayouts/slideLayout26.xml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tags" Target="../tags/tag29.xml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slideLayout" Target="../slideLayouts/slideLayout26.xml"/><Relationship Id="rId26" Type="http://schemas.openxmlformats.org/officeDocument/2006/relationships/image" Target="../media/image45.png"/><Relationship Id="rId3" Type="http://schemas.openxmlformats.org/officeDocument/2006/relationships/tags" Target="../tags/tag38.xml"/><Relationship Id="rId21" Type="http://schemas.openxmlformats.org/officeDocument/2006/relationships/image" Target="../media/image40.png"/><Relationship Id="rId34" Type="http://schemas.openxmlformats.org/officeDocument/2006/relationships/image" Target="../media/image53.png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5" Type="http://schemas.openxmlformats.org/officeDocument/2006/relationships/image" Target="../media/image44.png"/><Relationship Id="rId33" Type="http://schemas.openxmlformats.org/officeDocument/2006/relationships/image" Target="../media/image52.png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openxmlformats.org/officeDocument/2006/relationships/image" Target="../media/image35.png"/><Relationship Id="rId29" Type="http://schemas.openxmlformats.org/officeDocument/2006/relationships/image" Target="../media/image48.png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tags" Target="../tags/tag45.xml"/><Relationship Id="rId19" Type="http://schemas.openxmlformats.org/officeDocument/2006/relationships/image" Target="../media/image39.png"/><Relationship Id="rId31" Type="http://schemas.openxmlformats.org/officeDocument/2006/relationships/image" Target="../media/image50.png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35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tags" Target="../tags/tag70.xml"/><Relationship Id="rId26" Type="http://schemas.openxmlformats.org/officeDocument/2006/relationships/image" Target="../media/image57.png"/><Relationship Id="rId39" Type="http://schemas.openxmlformats.org/officeDocument/2006/relationships/image" Target="../media/image5.png"/><Relationship Id="rId3" Type="http://schemas.openxmlformats.org/officeDocument/2006/relationships/tags" Target="../tags/tag55.xml"/><Relationship Id="rId21" Type="http://schemas.openxmlformats.org/officeDocument/2006/relationships/tags" Target="../tags/tag73.xml"/><Relationship Id="rId34" Type="http://schemas.openxmlformats.org/officeDocument/2006/relationships/image" Target="../media/image65.png"/><Relationship Id="rId42" Type="http://schemas.openxmlformats.org/officeDocument/2006/relationships/image" Target="../media/image71.png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38" Type="http://schemas.openxmlformats.org/officeDocument/2006/relationships/image" Target="../media/image68.png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tags" Target="../tags/tag72.xml"/><Relationship Id="rId29" Type="http://schemas.openxmlformats.org/officeDocument/2006/relationships/image" Target="../media/image60.png"/><Relationship Id="rId41" Type="http://schemas.openxmlformats.org/officeDocument/2006/relationships/image" Target="../media/image70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47.png"/><Relationship Id="rId40" Type="http://schemas.openxmlformats.org/officeDocument/2006/relationships/image" Target="../media/image69.png"/><Relationship Id="rId45" Type="http://schemas.openxmlformats.org/officeDocument/2006/relationships/image" Target="../media/image74.png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slideLayout" Target="../slideLayouts/slideLayout26.xml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10" Type="http://schemas.openxmlformats.org/officeDocument/2006/relationships/tags" Target="../tags/tag62.xml"/><Relationship Id="rId19" Type="http://schemas.openxmlformats.org/officeDocument/2006/relationships/tags" Target="../tags/tag71.xml"/><Relationship Id="rId31" Type="http://schemas.openxmlformats.org/officeDocument/2006/relationships/image" Target="../media/image62.png"/><Relationship Id="rId44" Type="http://schemas.openxmlformats.org/officeDocument/2006/relationships/image" Target="../media/image73.png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tags" Target="../tags/tag74.xml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Relationship Id="rId43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26" Type="http://schemas.openxmlformats.org/officeDocument/2006/relationships/image" Target="../media/image13.png"/><Relationship Id="rId39" Type="http://schemas.openxmlformats.org/officeDocument/2006/relationships/image" Target="../media/image87.png"/><Relationship Id="rId3" Type="http://schemas.openxmlformats.org/officeDocument/2006/relationships/tags" Target="../tags/tag77.xml"/><Relationship Id="rId21" Type="http://schemas.openxmlformats.org/officeDocument/2006/relationships/tags" Target="../tags/tag95.xml"/><Relationship Id="rId34" Type="http://schemas.openxmlformats.org/officeDocument/2006/relationships/image" Target="../media/image82.png"/><Relationship Id="rId42" Type="http://schemas.openxmlformats.org/officeDocument/2006/relationships/image" Target="../media/image90.png"/><Relationship Id="rId47" Type="http://schemas.openxmlformats.org/officeDocument/2006/relationships/image" Target="../media/image94.png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5" Type="http://schemas.openxmlformats.org/officeDocument/2006/relationships/image" Target="../media/image12.png"/><Relationship Id="rId33" Type="http://schemas.openxmlformats.org/officeDocument/2006/relationships/image" Target="../media/image81.png"/><Relationship Id="rId38" Type="http://schemas.openxmlformats.org/officeDocument/2006/relationships/image" Target="../media/image86.png"/><Relationship Id="rId46" Type="http://schemas.openxmlformats.org/officeDocument/2006/relationships/image" Target="../media/image93.png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tags" Target="../tags/tag94.xml"/><Relationship Id="rId29" Type="http://schemas.openxmlformats.org/officeDocument/2006/relationships/image" Target="../media/image77.png"/><Relationship Id="rId41" Type="http://schemas.openxmlformats.org/officeDocument/2006/relationships/image" Target="../media/image89.png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24" Type="http://schemas.openxmlformats.org/officeDocument/2006/relationships/slideLayout" Target="../slideLayouts/slideLayout26.xml"/><Relationship Id="rId32" Type="http://schemas.openxmlformats.org/officeDocument/2006/relationships/image" Target="../media/image80.png"/><Relationship Id="rId37" Type="http://schemas.openxmlformats.org/officeDocument/2006/relationships/image" Target="../media/image85.png"/><Relationship Id="rId40" Type="http://schemas.openxmlformats.org/officeDocument/2006/relationships/image" Target="../media/image88.png"/><Relationship Id="rId45" Type="http://schemas.openxmlformats.org/officeDocument/2006/relationships/image" Target="../media/image92.png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23" Type="http://schemas.openxmlformats.org/officeDocument/2006/relationships/tags" Target="../tags/tag97.xml"/><Relationship Id="rId28" Type="http://schemas.openxmlformats.org/officeDocument/2006/relationships/image" Target="../media/image76.png"/><Relationship Id="rId36" Type="http://schemas.openxmlformats.org/officeDocument/2006/relationships/image" Target="../media/image84.png"/><Relationship Id="rId10" Type="http://schemas.openxmlformats.org/officeDocument/2006/relationships/tags" Target="../tags/tag84.xml"/><Relationship Id="rId19" Type="http://schemas.openxmlformats.org/officeDocument/2006/relationships/tags" Target="../tags/tag93.xml"/><Relationship Id="rId31" Type="http://schemas.openxmlformats.org/officeDocument/2006/relationships/image" Target="../media/image79.png"/><Relationship Id="rId44" Type="http://schemas.openxmlformats.org/officeDocument/2006/relationships/image" Target="../media/image65.png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tags" Target="../tags/tag96.xml"/><Relationship Id="rId27" Type="http://schemas.openxmlformats.org/officeDocument/2006/relationships/image" Target="../media/image75.png"/><Relationship Id="rId30" Type="http://schemas.openxmlformats.org/officeDocument/2006/relationships/image" Target="../media/image78.png"/><Relationship Id="rId35" Type="http://schemas.openxmlformats.org/officeDocument/2006/relationships/image" Target="../media/image83.png"/><Relationship Id="rId43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42863" y="3789040"/>
            <a:ext cx="9186863" cy="3068960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784"/>
            <a:ext cx="8496300" cy="1296417"/>
          </a:xfrm>
        </p:spPr>
        <p:txBody>
          <a:bodyPr/>
          <a:lstStyle/>
          <a:p>
            <a:pPr algn="l" eaLnBrk="1" hangingPunct="1"/>
            <a:r>
              <a:rPr lang="en-GB" altLang="de-DE" sz="2400" dirty="0" smtClean="0"/>
              <a:t>STATG019 – Selected Topics in Statistics 2015</a:t>
            </a:r>
            <a:r>
              <a:rPr lang="en-GB" altLang="de-DE" dirty="0" smtClean="0"/>
              <a:t/>
            </a:r>
            <a:br>
              <a:rPr lang="en-GB" altLang="de-DE" dirty="0" smtClean="0"/>
            </a:br>
            <a:r>
              <a:rPr lang="en-GB" altLang="de-DE" sz="5400" dirty="0" smtClean="0"/>
              <a:t>Lecture 4</a:t>
            </a:r>
            <a:endParaRPr lang="en-GB" altLang="de-DE" sz="200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6237288"/>
            <a:ext cx="8496300" cy="504825"/>
          </a:xfrm>
        </p:spPr>
        <p:txBody>
          <a:bodyPr>
            <a:normAutofit fontScale="92500" lnSpcReduction="10000"/>
          </a:bodyPr>
          <a:lstStyle/>
          <a:p>
            <a:pPr algn="r" eaLnBrk="1" hangingPunct="1"/>
            <a:r>
              <a:rPr lang="en-GB" altLang="de-DE" smtClean="0">
                <a:solidFill>
                  <a:schemeClr val="bg1"/>
                </a:solidFill>
              </a:rPr>
              <a:t>Dr Franz J. Király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5576" y="2951687"/>
            <a:ext cx="8496300" cy="144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de-DE" sz="4400" dirty="0" smtClean="0">
                <a:solidFill>
                  <a:srgbClr val="004359"/>
                </a:solidFill>
              </a:rPr>
              <a:t>Kernel Methods for Big Data</a:t>
            </a:r>
            <a:endParaRPr lang="en-GB" altLang="de-DE" sz="2400" dirty="0" smtClean="0">
              <a:solidFill>
                <a:srgbClr val="004359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" y="2914009"/>
            <a:ext cx="413792" cy="2636912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feld 42"/>
          <p:cNvSpPr txBox="1"/>
          <p:nvPr/>
        </p:nvSpPr>
        <p:spPr>
          <a:xfrm>
            <a:off x="467544" y="1044324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Williams, Seeger (2001): uniformly random sub-sample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12" name="Grafik 11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6362" y="620688"/>
            <a:ext cx="2166422" cy="23849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Grafik 41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64952" y="1500255"/>
            <a:ext cx="3990159" cy="27481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1357" y="3771999"/>
            <a:ext cx="185722" cy="27898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9792" y="631477"/>
            <a:ext cx="5234241" cy="28163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feld 37"/>
          <p:cNvSpPr txBox="1"/>
          <p:nvPr/>
        </p:nvSpPr>
        <p:spPr>
          <a:xfrm>
            <a:off x="971600" y="1436302"/>
            <a:ext cx="200624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will be fine due to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683568" y="2196452"/>
            <a:ext cx="49601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b="1" dirty="0" smtClean="0">
                <a:solidFill>
                  <a:schemeClr val="tx2"/>
                </a:solidFill>
              </a:rPr>
              <a:t>Pros:</a:t>
            </a:r>
            <a:r>
              <a:rPr lang="en-GB" sz="1700" dirty="0" smtClean="0">
                <a:solidFill>
                  <a:schemeClr val="tx2"/>
                </a:solidFill>
              </a:rPr>
              <a:t> works very often, fast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40" name="Grafik 39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80" y="1836412"/>
            <a:ext cx="6146731" cy="40846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971600" y="1809001"/>
            <a:ext cx="74430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and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3810614" y="2196747"/>
            <a:ext cx="44337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b="1" dirty="0" smtClean="0">
                <a:solidFill>
                  <a:schemeClr val="tx2"/>
                </a:solidFill>
              </a:rPr>
              <a:t>Cons:</a:t>
            </a:r>
            <a:r>
              <a:rPr lang="en-GB" sz="1700" dirty="0" smtClean="0">
                <a:solidFill>
                  <a:schemeClr val="tx2"/>
                </a:solidFill>
              </a:rPr>
              <a:t> slow on degenerate/clustered data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467543" y="2609250"/>
            <a:ext cx="8451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Fine</a:t>
            </a:r>
            <a:r>
              <a:rPr lang="en-GB" sz="1600" b="1" dirty="0" smtClean="0">
                <a:solidFill>
                  <a:schemeClr val="tx2"/>
                </a:solidFill>
              </a:rPr>
              <a:t> et al</a:t>
            </a:r>
            <a:r>
              <a:rPr lang="en-GB" sz="2000" b="1" dirty="0" smtClean="0">
                <a:solidFill>
                  <a:schemeClr val="tx2"/>
                </a:solidFill>
              </a:rPr>
              <a:t>, Bach</a:t>
            </a:r>
            <a:r>
              <a:rPr lang="en-GB" sz="1600" b="1" dirty="0" smtClean="0">
                <a:solidFill>
                  <a:schemeClr val="tx2"/>
                </a:solidFill>
              </a:rPr>
              <a:t> et al </a:t>
            </a:r>
            <a:r>
              <a:rPr lang="en-GB" sz="2000" b="1" dirty="0" smtClean="0">
                <a:solidFill>
                  <a:schemeClr val="tx2"/>
                </a:solidFill>
              </a:rPr>
              <a:t>(2001/2): Greedy for approximation </a:t>
            </a:r>
            <a:r>
              <a:rPr lang="en-GB" b="1" dirty="0" smtClean="0">
                <a:solidFill>
                  <a:schemeClr val="tx2"/>
                </a:solidFill>
              </a:rPr>
              <a:t>(unsupervised)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467544" y="3002798"/>
            <a:ext cx="8451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Bach </a:t>
            </a:r>
            <a:r>
              <a:rPr lang="en-GB" sz="1600" b="1" dirty="0" smtClean="0">
                <a:solidFill>
                  <a:schemeClr val="tx2"/>
                </a:solidFill>
              </a:rPr>
              <a:t>et al</a:t>
            </a:r>
            <a:r>
              <a:rPr lang="en-GB" sz="2000" b="1" dirty="0" smtClean="0">
                <a:solidFill>
                  <a:schemeClr val="tx2"/>
                </a:solidFill>
              </a:rPr>
              <a:t> (2005): Greedy for goodness of prediction </a:t>
            </a:r>
            <a:r>
              <a:rPr lang="en-GB" b="1" dirty="0" smtClean="0">
                <a:solidFill>
                  <a:schemeClr val="tx2"/>
                </a:solidFill>
              </a:rPr>
              <a:t>(supervised)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1124000" y="3375497"/>
            <a:ext cx="791249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due to factorization method called “incomplete </a:t>
            </a:r>
            <a:r>
              <a:rPr lang="en-GB" sz="1700" dirty="0" err="1" smtClean="0">
                <a:solidFill>
                  <a:schemeClr val="tx2"/>
                </a:solidFill>
              </a:rPr>
              <a:t>Cholesky</a:t>
            </a:r>
            <a:r>
              <a:rPr lang="en-GB" sz="1700" dirty="0" smtClean="0">
                <a:solidFill>
                  <a:schemeClr val="tx2"/>
                </a:solidFill>
              </a:rPr>
              <a:t> decomposition”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763960" y="3706662"/>
            <a:ext cx="49601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b="1" dirty="0" smtClean="0">
                <a:solidFill>
                  <a:schemeClr val="tx2"/>
                </a:solidFill>
              </a:rPr>
              <a:t>Pros:</a:t>
            </a:r>
            <a:r>
              <a:rPr lang="en-GB" sz="1700" dirty="0" smtClean="0">
                <a:solidFill>
                  <a:schemeClr val="tx2"/>
                </a:solidFill>
              </a:rPr>
              <a:t> informed, thus converges quickly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5156448" y="3710190"/>
            <a:ext cx="16986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b="1" dirty="0" smtClean="0">
                <a:solidFill>
                  <a:schemeClr val="tx2"/>
                </a:solidFill>
              </a:rPr>
              <a:t>Cons:</a:t>
            </a:r>
            <a:r>
              <a:rPr lang="en-GB" sz="1700" dirty="0" smtClean="0">
                <a:solidFill>
                  <a:schemeClr val="tx2"/>
                </a:solidFill>
              </a:rPr>
              <a:t> greedy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6752144" y="3719815"/>
            <a:ext cx="16986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optimal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467544" y="4140668"/>
            <a:ext cx="8451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solidFill>
                  <a:schemeClr val="tx2"/>
                </a:solidFill>
              </a:rPr>
              <a:t>Snelson</a:t>
            </a:r>
            <a:r>
              <a:rPr lang="en-GB" sz="2000" b="1" dirty="0" smtClean="0">
                <a:solidFill>
                  <a:schemeClr val="tx2"/>
                </a:solidFill>
              </a:rPr>
              <a:t> et al (2006): Bayesian inference on inducing variables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467544" y="4879998"/>
            <a:ext cx="8451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Kiraly </a:t>
            </a:r>
            <a:r>
              <a:rPr lang="en-GB" sz="1600" b="1" dirty="0" smtClean="0">
                <a:solidFill>
                  <a:schemeClr val="tx2"/>
                </a:solidFill>
              </a:rPr>
              <a:t>et al</a:t>
            </a:r>
            <a:r>
              <a:rPr lang="en-GB" sz="2000" b="1" dirty="0" smtClean="0">
                <a:solidFill>
                  <a:schemeClr val="tx2"/>
                </a:solidFill>
              </a:rPr>
              <a:t> (2014):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14" name="Grafik 13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45770" y="4976359"/>
            <a:ext cx="5472605" cy="25954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1" name="Textfeld 60"/>
          <p:cNvSpPr txBox="1"/>
          <p:nvPr/>
        </p:nvSpPr>
        <p:spPr>
          <a:xfrm>
            <a:off x="755576" y="4488020"/>
            <a:ext cx="49601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b="1" dirty="0" smtClean="0">
                <a:solidFill>
                  <a:schemeClr val="tx2"/>
                </a:solidFill>
              </a:rPr>
              <a:t>Pros:</a:t>
            </a:r>
            <a:r>
              <a:rPr lang="en-GB" sz="1700" dirty="0" smtClean="0">
                <a:solidFill>
                  <a:schemeClr val="tx2"/>
                </a:solidFill>
              </a:rPr>
              <a:t> Bayesian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3779912" y="4494117"/>
            <a:ext cx="382156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b="1" dirty="0" smtClean="0">
                <a:solidFill>
                  <a:schemeClr val="tx2"/>
                </a:solidFill>
              </a:rPr>
              <a:t>Cons:</a:t>
            </a:r>
            <a:r>
              <a:rPr lang="en-GB" sz="1700" dirty="0" smtClean="0">
                <a:solidFill>
                  <a:schemeClr val="tx2"/>
                </a:solidFill>
              </a:rPr>
              <a:t> Bayesian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755576" y="5246135"/>
            <a:ext cx="121914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b="1" dirty="0" smtClean="0">
                <a:solidFill>
                  <a:schemeClr val="tx2"/>
                </a:solidFill>
              </a:rPr>
              <a:t>Theorem:</a:t>
            </a:r>
            <a:endParaRPr lang="en-GB" sz="1700" b="1" dirty="0">
              <a:solidFill>
                <a:schemeClr val="tx2"/>
              </a:solidFill>
            </a:endParaRPr>
          </a:p>
        </p:txBody>
      </p:sp>
      <p:pic>
        <p:nvPicPr>
          <p:cNvPr id="2" name="Grafik 1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5701" y="5275011"/>
            <a:ext cx="3066342" cy="31488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6092" y="5240038"/>
            <a:ext cx="2095569" cy="1949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2218" y="5430938"/>
            <a:ext cx="2468868" cy="1949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1" name="Textfeld 70"/>
          <p:cNvSpPr txBox="1"/>
          <p:nvPr/>
        </p:nvSpPr>
        <p:spPr>
          <a:xfrm>
            <a:off x="683568" y="5606175"/>
            <a:ext cx="55446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b="1" dirty="0" smtClean="0">
                <a:solidFill>
                  <a:schemeClr val="tx2"/>
                </a:solidFill>
              </a:rPr>
              <a:t>Pros:</a:t>
            </a:r>
            <a:r>
              <a:rPr lang="en-GB" sz="1700" dirty="0" smtClean="0">
                <a:solidFill>
                  <a:schemeClr val="tx2"/>
                </a:solidFill>
              </a:rPr>
              <a:t> independent of data degeneracies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5004048" y="5606175"/>
            <a:ext cx="44337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b="1" dirty="0" smtClean="0">
                <a:solidFill>
                  <a:schemeClr val="tx2"/>
                </a:solidFill>
              </a:rPr>
              <a:t>Cons:</a:t>
            </a:r>
            <a:r>
              <a:rPr lang="en-GB" sz="1700" dirty="0" smtClean="0">
                <a:solidFill>
                  <a:schemeClr val="tx2"/>
                </a:solidFill>
              </a:rPr>
              <a:t> slower convergence (constants)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75" name="Textfeld 74"/>
          <p:cNvSpPr txBox="1"/>
          <p:nvPr/>
        </p:nvSpPr>
        <p:spPr>
          <a:xfrm>
            <a:off x="441359" y="6021288"/>
            <a:ext cx="8451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An overview can also be found in Kumar (2012): </a:t>
            </a:r>
            <a:br>
              <a:rPr lang="en-GB" sz="2000" b="1" dirty="0" smtClean="0">
                <a:solidFill>
                  <a:schemeClr val="tx2"/>
                </a:solidFill>
              </a:rPr>
            </a:br>
            <a:r>
              <a:rPr lang="en-GB" sz="2000" b="1" dirty="0" smtClean="0">
                <a:solidFill>
                  <a:schemeClr val="tx2"/>
                </a:solidFill>
              </a:rPr>
              <a:t>Sampling methods for the </a:t>
            </a:r>
            <a:r>
              <a:rPr lang="en-GB" sz="2000" b="1" dirty="0" err="1" smtClean="0">
                <a:solidFill>
                  <a:schemeClr val="tx2"/>
                </a:solidFill>
              </a:rPr>
              <a:t>Nyström</a:t>
            </a:r>
            <a:r>
              <a:rPr lang="en-GB" sz="2000" b="1" dirty="0" smtClean="0">
                <a:solidFill>
                  <a:schemeClr val="tx2"/>
                </a:solidFill>
              </a:rPr>
              <a:t> method</a:t>
            </a:r>
            <a:endParaRPr lang="en-GB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45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8" grpId="0"/>
      <p:bldP spid="39" grpId="0"/>
      <p:bldP spid="41" grpId="0"/>
      <p:bldP spid="44" grpId="0"/>
      <p:bldP spid="45" grpId="0"/>
      <p:bldP spid="46" grpId="0"/>
      <p:bldP spid="49" grpId="0"/>
      <p:bldP spid="51" grpId="0"/>
      <p:bldP spid="55" grpId="0"/>
      <p:bldP spid="56" grpId="0"/>
      <p:bldP spid="58" grpId="0"/>
      <p:bldP spid="59" grpId="0"/>
      <p:bldP spid="61" grpId="0"/>
      <p:bldP spid="66" grpId="0"/>
      <p:bldP spid="71" grpId="0"/>
      <p:bldP spid="73" grpId="0"/>
      <p:bldP spid="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781300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smtClean="0"/>
              <a:t>Iterative </a:t>
            </a:r>
            <a:r>
              <a:rPr lang="de-DE" altLang="de-DE" sz="4800" dirty="0" err="1" smtClean="0"/>
              <a:t>kernel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methods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5667378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4656" y="4288898"/>
            <a:ext cx="1651090" cy="5055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0" name="Textfeld 49"/>
          <p:cNvSpPr txBox="1"/>
          <p:nvPr/>
        </p:nvSpPr>
        <p:spPr>
          <a:xfrm>
            <a:off x="178696" y="495922"/>
            <a:ext cx="842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Low-rank updates for inversion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51520" y="2492896"/>
            <a:ext cx="854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On-line learning update for ridge regression/Gaussian processes: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251519" y="1043111"/>
            <a:ext cx="6480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Proposition (Sherman, Morrison, Woodbury):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6093793" y="939336"/>
            <a:ext cx="270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tx2"/>
                </a:solidFill>
              </a:rPr>
              <a:t>“the Woodbury formula”</a:t>
            </a:r>
            <a:endParaRPr lang="en-GB" i="1" dirty="0">
              <a:solidFill>
                <a:schemeClr val="tx2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6012160" y="1279793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solidFill>
                  <a:schemeClr val="tx2"/>
                </a:solidFill>
              </a:rPr>
              <a:t>(despite Sherman &amp; Morrison being earlier) </a:t>
            </a:r>
            <a:endParaRPr lang="en-GB" sz="1200" dirty="0">
              <a:solidFill>
                <a:schemeClr val="tx2"/>
              </a:solidFill>
            </a:endParaRPr>
          </a:p>
        </p:txBody>
      </p:sp>
      <p:pic>
        <p:nvPicPr>
          <p:cNvPr id="3" name="Grafik 2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1478639"/>
            <a:ext cx="4916832" cy="27492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1838679"/>
            <a:ext cx="5920272" cy="2360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Textfeld 32"/>
          <p:cNvSpPr txBox="1"/>
          <p:nvPr/>
        </p:nvSpPr>
        <p:spPr>
          <a:xfrm>
            <a:off x="323528" y="207047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tx2"/>
                </a:solidFill>
              </a:rPr>
              <a:t>Proof:</a:t>
            </a:r>
            <a:endParaRPr lang="en-GB" i="1" dirty="0">
              <a:solidFill>
                <a:schemeClr val="tx2"/>
              </a:solidFill>
            </a:endParaRPr>
          </a:p>
        </p:txBody>
      </p:sp>
      <p:pic>
        <p:nvPicPr>
          <p:cNvPr id="5" name="Grafik 4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5241" y="2135944"/>
            <a:ext cx="4484169" cy="2560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Textfeld 29"/>
          <p:cNvSpPr txBox="1"/>
          <p:nvPr/>
        </p:nvSpPr>
        <p:spPr>
          <a:xfrm>
            <a:off x="5940152" y="2060848"/>
            <a:ext cx="2664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(or use the SVD argument)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3" name="Grafik 22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760" y="3611629"/>
            <a:ext cx="2428128" cy="29698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7209" y="2924944"/>
            <a:ext cx="2537100" cy="21594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570" y="3256109"/>
            <a:ext cx="2517052" cy="23601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feld 37"/>
          <p:cNvSpPr txBox="1"/>
          <p:nvPr/>
        </p:nvSpPr>
        <p:spPr>
          <a:xfrm>
            <a:off x="547936" y="3561258"/>
            <a:ext cx="20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old coefficients: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539552" y="4320564"/>
            <a:ext cx="218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new </a:t>
            </a:r>
            <a:r>
              <a:rPr lang="en-GB" dirty="0" err="1" smtClean="0">
                <a:solidFill>
                  <a:schemeClr val="tx2"/>
                </a:solidFill>
              </a:rPr>
              <a:t>coeff’s</a:t>
            </a:r>
            <a:r>
              <a:rPr lang="en-GB" dirty="0" smtClean="0">
                <a:solidFill>
                  <a:schemeClr val="tx2"/>
                </a:solidFill>
              </a:rPr>
              <a:t>: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25" name="Grafik 24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3854" y="4740410"/>
            <a:ext cx="6173639" cy="33371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2089" y="4364317"/>
            <a:ext cx="4763125" cy="29693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1945" y="3236659"/>
            <a:ext cx="1808741" cy="27490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3" name="Textfeld 52"/>
          <p:cNvSpPr txBox="1"/>
          <p:nvPr/>
        </p:nvSpPr>
        <p:spPr>
          <a:xfrm>
            <a:off x="6742337" y="4372771"/>
            <a:ext cx="709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where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54" name="Textfeld 53"/>
          <p:cNvSpPr txBox="1"/>
          <p:nvPr/>
        </p:nvSpPr>
        <p:spPr>
          <a:xfrm>
            <a:off x="971600" y="4723681"/>
            <a:ext cx="1540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and where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539552" y="5103304"/>
            <a:ext cx="331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SMW-formula yields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37" name="Grafik 36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47205" y="5155729"/>
            <a:ext cx="4505115" cy="29700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0487" y="3599370"/>
            <a:ext cx="2372513" cy="33368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8" name="Textfeld 57"/>
          <p:cNvSpPr txBox="1"/>
          <p:nvPr/>
        </p:nvSpPr>
        <p:spPr>
          <a:xfrm>
            <a:off x="4951290" y="3601328"/>
            <a:ext cx="709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where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64" name="Textfeld 63"/>
          <p:cNvSpPr txBox="1"/>
          <p:nvPr/>
        </p:nvSpPr>
        <p:spPr>
          <a:xfrm>
            <a:off x="539552" y="5877464"/>
            <a:ext cx="640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Similar updates can be derived for posterior variance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68" name="Grafik 67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5658" y="5544644"/>
            <a:ext cx="5487015" cy="24137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2" name="Grafik 71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2373" y="5969581"/>
            <a:ext cx="632622" cy="20434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9" name="Grafik 58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678" y="2915319"/>
            <a:ext cx="1731131" cy="25607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0" name="Grafik 59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2160" y="2915319"/>
            <a:ext cx="2615772" cy="25603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2" name="Grafik 81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7571" y="3995439"/>
            <a:ext cx="4560840" cy="2413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4" name="Textfeld 83"/>
          <p:cNvSpPr txBox="1"/>
          <p:nvPr/>
        </p:nvSpPr>
        <p:spPr>
          <a:xfrm>
            <a:off x="691952" y="6300028"/>
            <a:ext cx="70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tx2"/>
                </a:solidFill>
              </a:rPr>
              <a:t>Note that repeated updating may lead to cumulative time cost of</a:t>
            </a:r>
            <a:endParaRPr lang="en-GB" sz="1600" i="1" dirty="0">
              <a:solidFill>
                <a:schemeClr val="tx2"/>
              </a:solidFill>
            </a:endParaRPr>
          </a:p>
        </p:txBody>
      </p:sp>
      <p:pic>
        <p:nvPicPr>
          <p:cNvPr id="74" name="Grafik 73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9197" y="6361565"/>
            <a:ext cx="917594" cy="2654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6447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62" grpId="0"/>
      <p:bldP spid="27" grpId="0"/>
      <p:bldP spid="28" grpId="0"/>
      <p:bldP spid="33" grpId="0"/>
      <p:bldP spid="30" grpId="0"/>
      <p:bldP spid="38" grpId="0"/>
      <p:bldP spid="39" grpId="0"/>
      <p:bldP spid="53" grpId="0"/>
      <p:bldP spid="54" grpId="0"/>
      <p:bldP spid="55" grpId="0"/>
      <p:bldP spid="58" grpId="0"/>
      <p:bldP spid="64" grpId="0"/>
      <p:bldP spid="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feld 49"/>
          <p:cNvSpPr txBox="1"/>
          <p:nvPr/>
        </p:nvSpPr>
        <p:spPr>
          <a:xfrm>
            <a:off x="178696" y="495922"/>
            <a:ext cx="842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The (kernel) </a:t>
            </a:r>
            <a:r>
              <a:rPr lang="en-GB" sz="2800" b="1" dirty="0" err="1" smtClean="0">
                <a:solidFill>
                  <a:schemeClr val="tx2"/>
                </a:solidFill>
              </a:rPr>
              <a:t>Hebbian</a:t>
            </a:r>
            <a:r>
              <a:rPr lang="en-GB" sz="2800" b="1" dirty="0" smtClean="0">
                <a:solidFill>
                  <a:schemeClr val="tx2"/>
                </a:solidFill>
              </a:rPr>
              <a:t> algorithm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51520" y="1772816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Idea (Sanger):</a:t>
            </a:r>
            <a:r>
              <a:rPr lang="en-GB" sz="1700" b="1" dirty="0" smtClean="0">
                <a:solidFill>
                  <a:schemeClr val="tx2"/>
                </a:solidFill>
              </a:rPr>
              <a:t> </a:t>
            </a:r>
            <a:r>
              <a:rPr lang="en-GB" dirty="0" smtClean="0">
                <a:solidFill>
                  <a:schemeClr val="tx2"/>
                </a:solidFill>
              </a:rPr>
              <a:t>sequential update with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251519" y="1043111"/>
            <a:ext cx="936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Goal: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2" name="Grafik 1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0952" y="1144455"/>
            <a:ext cx="2910086" cy="23592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3460" y="1158252"/>
            <a:ext cx="4621426" cy="23596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1462" y="1440125"/>
            <a:ext cx="3067847" cy="25604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6128" y="1432026"/>
            <a:ext cx="4404926" cy="2749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3939" y="1867150"/>
            <a:ext cx="2970325" cy="25608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583" y="2231419"/>
            <a:ext cx="5781733" cy="29498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9937" y="2235309"/>
            <a:ext cx="1572867" cy="25604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0" name="Textfeld 39"/>
          <p:cNvSpPr txBox="1"/>
          <p:nvPr/>
        </p:nvSpPr>
        <p:spPr>
          <a:xfrm>
            <a:off x="6588224" y="2172926"/>
            <a:ext cx="100811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where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16" name="Grafik 15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1260" y="2646537"/>
            <a:ext cx="3971890" cy="23593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3" name="Textfeld 42"/>
          <p:cNvSpPr txBox="1"/>
          <p:nvPr/>
        </p:nvSpPr>
        <p:spPr>
          <a:xfrm>
            <a:off x="5796136" y="548680"/>
            <a:ext cx="3799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or Sanger’s rule (1989)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5948536" y="786190"/>
            <a:ext cx="3799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(for neural networks)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827584" y="2931041"/>
            <a:ext cx="79928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Sanger’s rule combines gradient descent (</a:t>
            </a:r>
            <a:r>
              <a:rPr lang="en-GB" sz="1700" dirty="0" err="1" smtClean="0">
                <a:solidFill>
                  <a:schemeClr val="tx2"/>
                </a:solidFill>
              </a:rPr>
              <a:t>Oja’s</a:t>
            </a:r>
            <a:r>
              <a:rPr lang="en-GB" sz="1700" dirty="0" smtClean="0">
                <a:solidFill>
                  <a:schemeClr val="tx2"/>
                </a:solidFill>
              </a:rPr>
              <a:t> rule) and Gram-Schmidt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17" name="Grafik 16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5255" y="2616176"/>
            <a:ext cx="2084657" cy="25601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1" name="Textfeld 50"/>
          <p:cNvSpPr txBox="1"/>
          <p:nvPr/>
        </p:nvSpPr>
        <p:spPr>
          <a:xfrm>
            <a:off x="7361062" y="1835284"/>
            <a:ext cx="2153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(rows=eigenvectors)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2" name="Textfeld 51"/>
          <p:cNvSpPr txBox="1"/>
          <p:nvPr/>
        </p:nvSpPr>
        <p:spPr>
          <a:xfrm>
            <a:off x="251520" y="3604954"/>
            <a:ext cx="2033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solidFill>
                  <a:schemeClr val="tx2"/>
                </a:solidFill>
              </a:rPr>
              <a:t>Kernelization</a:t>
            </a:r>
            <a:r>
              <a:rPr lang="en-GB" sz="2000" b="1" dirty="0" smtClean="0">
                <a:solidFill>
                  <a:schemeClr val="tx2"/>
                </a:solidFill>
              </a:rPr>
              <a:t>: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11" name="Grafik 10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558" y="3685039"/>
            <a:ext cx="3540388" cy="27497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592310" y="3222601"/>
            <a:ext cx="79928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b="1" dirty="0" smtClean="0">
                <a:solidFill>
                  <a:schemeClr val="tx2"/>
                </a:solidFill>
              </a:rPr>
              <a:t>Theorem</a:t>
            </a:r>
            <a:r>
              <a:rPr lang="en-GB" sz="1700" dirty="0" smtClean="0">
                <a:solidFill>
                  <a:schemeClr val="tx2"/>
                </a:solidFill>
              </a:rPr>
              <a:t> (</a:t>
            </a:r>
            <a:r>
              <a:rPr lang="en-GB" sz="1700" dirty="0" err="1" smtClean="0">
                <a:solidFill>
                  <a:schemeClr val="tx2"/>
                </a:solidFill>
              </a:rPr>
              <a:t>Oja</a:t>
            </a:r>
            <a:r>
              <a:rPr lang="en-GB" sz="1700" dirty="0" smtClean="0">
                <a:solidFill>
                  <a:schemeClr val="tx2"/>
                </a:solidFill>
              </a:rPr>
              <a:t>, Sanger, 1982/1989): converges under very mild conditions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8" name="Grafik 7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9816" y="4033939"/>
            <a:ext cx="1593174" cy="2749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" name="Textfeld 32"/>
          <p:cNvSpPr txBox="1"/>
          <p:nvPr/>
        </p:nvSpPr>
        <p:spPr>
          <a:xfrm>
            <a:off x="755577" y="3982286"/>
            <a:ext cx="460851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by a search in the feature span of the data: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117676" y="4025722"/>
            <a:ext cx="3182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tx2"/>
                </a:solidFill>
              </a:rPr>
              <a:t>(compare </a:t>
            </a:r>
            <a:r>
              <a:rPr lang="en-GB" sz="1200" dirty="0" err="1" smtClean="0">
                <a:solidFill>
                  <a:schemeClr val="tx2"/>
                </a:solidFill>
              </a:rPr>
              <a:t>representer</a:t>
            </a:r>
            <a:r>
              <a:rPr lang="en-GB" sz="1200" dirty="0" smtClean="0">
                <a:solidFill>
                  <a:schemeClr val="tx2"/>
                </a:solidFill>
              </a:rPr>
              <a:t> </a:t>
            </a:r>
            <a:r>
              <a:rPr lang="en-GB" sz="1200" dirty="0" err="1" smtClean="0">
                <a:solidFill>
                  <a:schemeClr val="tx2"/>
                </a:solidFill>
              </a:rPr>
              <a:t>thm</a:t>
            </a:r>
            <a:r>
              <a:rPr lang="en-GB" sz="1200" dirty="0" smtClean="0">
                <a:solidFill>
                  <a:schemeClr val="tx2"/>
                </a:solidFill>
              </a:rPr>
              <a:t>)</a:t>
            </a:r>
            <a:endParaRPr lang="en-GB" sz="1200" dirty="0">
              <a:solidFill>
                <a:schemeClr val="tx2"/>
              </a:solidFill>
            </a:endParaRPr>
          </a:p>
        </p:txBody>
      </p:sp>
      <p:pic>
        <p:nvPicPr>
          <p:cNvPr id="12" name="Grafik 11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4710" y="4417862"/>
            <a:ext cx="6587650" cy="29498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865" y="4846587"/>
            <a:ext cx="4253191" cy="22787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5070926"/>
            <a:ext cx="4462442" cy="26544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5418229"/>
            <a:ext cx="5368454" cy="31502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0787" y="5776626"/>
            <a:ext cx="4255023" cy="20654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Textfeld 47"/>
          <p:cNvSpPr txBox="1"/>
          <p:nvPr/>
        </p:nvSpPr>
        <p:spPr>
          <a:xfrm>
            <a:off x="539552" y="6037010"/>
            <a:ext cx="799288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b="1" dirty="0" smtClean="0">
                <a:solidFill>
                  <a:schemeClr val="tx2"/>
                </a:solidFill>
              </a:rPr>
              <a:t>Theorem</a:t>
            </a:r>
            <a:r>
              <a:rPr lang="en-GB" sz="1700" dirty="0" smtClean="0">
                <a:solidFill>
                  <a:schemeClr val="tx2"/>
                </a:solidFill>
              </a:rPr>
              <a:t> (Kim et al, 2003): converges under very mild conditions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39553" y="6387425"/>
            <a:ext cx="640871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Günter et al, 2007: even faster (empirically) for a good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20" name="Grafik 19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7769" y="6455760"/>
            <a:ext cx="392940" cy="2560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2280" y="6341293"/>
            <a:ext cx="1908056" cy="2560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58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0" grpId="0"/>
      <p:bldP spid="46" grpId="0"/>
      <p:bldP spid="51" grpId="0"/>
      <p:bldP spid="52" grpId="0"/>
      <p:bldP spid="31" grpId="0"/>
      <p:bldP spid="33" grpId="0"/>
      <p:bldP spid="34" grpId="0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feld 49"/>
          <p:cNvSpPr txBox="1"/>
          <p:nvPr/>
        </p:nvSpPr>
        <p:spPr>
          <a:xfrm>
            <a:off x="178696" y="495922"/>
            <a:ext cx="842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Stochastic gradient descent on regularized risk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51520" y="1801691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Idea (various):</a:t>
            </a:r>
            <a:r>
              <a:rPr lang="en-GB" sz="1700" b="1" dirty="0" smtClean="0">
                <a:solidFill>
                  <a:schemeClr val="tx2"/>
                </a:solidFill>
              </a:rPr>
              <a:t> </a:t>
            </a:r>
            <a:r>
              <a:rPr lang="en-GB" dirty="0" smtClean="0">
                <a:solidFill>
                  <a:schemeClr val="tx2"/>
                </a:solidFill>
              </a:rPr>
              <a:t>sequential update of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2" name="Textfeld 61"/>
          <p:cNvSpPr txBox="1"/>
          <p:nvPr/>
        </p:nvSpPr>
        <p:spPr>
          <a:xfrm>
            <a:off x="251519" y="1043111"/>
            <a:ext cx="162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Setting: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251520" y="4691636"/>
            <a:ext cx="5763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Theorem (</a:t>
            </a:r>
            <a:r>
              <a:rPr lang="en-GB" sz="2000" b="1" dirty="0" err="1" smtClean="0">
                <a:solidFill>
                  <a:schemeClr val="tx2"/>
                </a:solidFill>
              </a:rPr>
              <a:t>Kivinen</a:t>
            </a:r>
            <a:r>
              <a:rPr lang="en-GB" sz="2000" b="1" dirty="0" smtClean="0">
                <a:solidFill>
                  <a:schemeClr val="tx2"/>
                </a:solidFill>
              </a:rPr>
              <a:t> et al, 2004):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12" name="Grafik 11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144455"/>
            <a:ext cx="4778066" cy="25600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6726" y="1924900"/>
            <a:ext cx="2124476" cy="2360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293" y="2171356"/>
            <a:ext cx="3342383" cy="5509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9849" y="2785920"/>
            <a:ext cx="4070212" cy="25601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5255" y="2798692"/>
            <a:ext cx="2084657" cy="25601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2" name="Textfeld 51"/>
          <p:cNvSpPr txBox="1"/>
          <p:nvPr/>
        </p:nvSpPr>
        <p:spPr>
          <a:xfrm>
            <a:off x="251520" y="4043564"/>
            <a:ext cx="2033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Observation: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30" name="Grafik 29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0939" y="4144447"/>
            <a:ext cx="4720516" cy="25608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570" y="1473674"/>
            <a:ext cx="5052963" cy="25601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9952" y="2201084"/>
            <a:ext cx="4345234" cy="55097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Grafik 33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3179468"/>
            <a:ext cx="6608432" cy="31508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Grafik 27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2395" y="3607736"/>
            <a:ext cx="5603861" cy="25600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3" name="Textfeld 52"/>
          <p:cNvSpPr txBox="1"/>
          <p:nvPr/>
        </p:nvSpPr>
        <p:spPr>
          <a:xfrm>
            <a:off x="755576" y="3532911"/>
            <a:ext cx="57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so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32" name="Grafik 31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65504" y="4479993"/>
            <a:ext cx="3006896" cy="2116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Grafik 34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629" y="5136379"/>
            <a:ext cx="5526555" cy="23602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8" name="Textfeld 57"/>
          <p:cNvSpPr txBox="1"/>
          <p:nvPr/>
        </p:nvSpPr>
        <p:spPr>
          <a:xfrm>
            <a:off x="6372200" y="5053912"/>
            <a:ext cx="20338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(in the RKHS)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37" name="Grafik 36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5020" y="5427764"/>
            <a:ext cx="4365132" cy="72791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Grafik 37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4141" y="6304687"/>
            <a:ext cx="5152035" cy="2359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809943" y="5555732"/>
            <a:ext cx="2033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then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9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91" grpId="0"/>
      <p:bldP spid="52" grpId="0"/>
      <p:bldP spid="53" grpId="0"/>
      <p:bldP spid="58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924869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err="1" smtClean="0"/>
              <a:t>And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there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is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much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more</a:t>
            </a:r>
            <a:r>
              <a:rPr lang="de-DE" altLang="de-DE" sz="4800" dirty="0" smtClean="0"/>
              <a:t>…</a:t>
            </a:r>
            <a:endParaRPr lang="de-DE" altLang="de-DE" sz="6600" dirty="0" smtClean="0"/>
          </a:p>
        </p:txBody>
      </p:sp>
      <p:sp>
        <p:nvSpPr>
          <p:cNvPr id="3" name="Inhaltsplatzhalter 2"/>
          <p:cNvSpPr txBox="1">
            <a:spLocks/>
          </p:cNvSpPr>
          <p:nvPr/>
        </p:nvSpPr>
        <p:spPr bwMode="auto">
          <a:xfrm>
            <a:off x="1404664" y="4437112"/>
            <a:ext cx="626368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Some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methods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implemented</a:t>
            </a:r>
            <a:r>
              <a:rPr lang="de-DE" altLang="de-DE" sz="2000" dirty="0" smtClean="0">
                <a:solidFill>
                  <a:srgbClr val="003366"/>
                </a:solidFill>
              </a:rPr>
              <a:t> in </a:t>
            </a:r>
          </a:p>
          <a:p>
            <a:pPr marL="0" indent="0" algn="ctr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scikit</a:t>
            </a:r>
            <a:r>
              <a:rPr lang="de-DE" altLang="de-DE" sz="2000" dirty="0" smtClean="0">
                <a:solidFill>
                  <a:srgbClr val="003366"/>
                </a:solidFill>
              </a:rPr>
              <a:t>, Shogun,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LibSVM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etc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1403648" y="3645024"/>
            <a:ext cx="626368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… but not in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kernlab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2113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 txBox="1">
            <a:spLocks/>
          </p:cNvSpPr>
          <p:nvPr/>
        </p:nvSpPr>
        <p:spPr bwMode="auto">
          <a:xfrm>
            <a:off x="258514" y="544738"/>
            <a:ext cx="8489950" cy="7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3600" dirty="0" smtClean="0"/>
              <a:t>Next </a:t>
            </a:r>
            <a:r>
              <a:rPr lang="de-DE" altLang="de-DE" sz="3600" dirty="0" err="1" smtClean="0"/>
              <a:t>week</a:t>
            </a:r>
            <a:r>
              <a:rPr lang="de-DE" altLang="de-DE" sz="3600" dirty="0" smtClean="0"/>
              <a:t>:</a:t>
            </a:r>
          </a:p>
        </p:txBody>
      </p:sp>
      <p:sp>
        <p:nvSpPr>
          <p:cNvPr id="27" name="Titel 1"/>
          <p:cNvSpPr txBox="1">
            <a:spLocks/>
          </p:cNvSpPr>
          <p:nvPr/>
        </p:nvSpPr>
        <p:spPr bwMode="auto">
          <a:xfrm>
            <a:off x="2588872" y="553826"/>
            <a:ext cx="398952" cy="7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3600" dirty="0" smtClean="0"/>
              <a:t>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319361"/>
            <a:ext cx="828675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59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424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7667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Course </a:t>
            </a:r>
            <a:r>
              <a:rPr lang="de-DE" altLang="de-DE" sz="3600" dirty="0" err="1" smtClean="0"/>
              <a:t>organization</a:t>
            </a:r>
            <a:endParaRPr lang="de-DE" altLang="de-DE" sz="3600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330200" y="1277144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400" b="1" dirty="0" smtClean="0">
                <a:solidFill>
                  <a:srgbClr val="003366"/>
                </a:solidFill>
              </a:rPr>
              <a:t>In-Course-Assessment</a:t>
            </a:r>
            <a:endParaRPr lang="de-DE" altLang="de-DE" sz="2400" dirty="0" smtClean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1014733" y="1709192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Two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take-home</a:t>
            </a:r>
            <a:r>
              <a:rPr lang="de-DE" altLang="de-DE" sz="1800" dirty="0" smtClean="0">
                <a:solidFill>
                  <a:srgbClr val="003366"/>
                </a:solidFill>
              </a:rPr>
              <a:t> ICA,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point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processes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1014733" y="3077344"/>
            <a:ext cx="669674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Submission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details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ICA no.1 will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announced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1006925" y="2437656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Handing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out:</a:t>
            </a:r>
            <a:r>
              <a:rPr lang="de-DE" altLang="de-DE" sz="1800" dirty="0" smtClean="0">
                <a:solidFill>
                  <a:srgbClr val="003366"/>
                </a:solidFill>
              </a:rPr>
              <a:t> no.1 on Feb 9, no.2 on Mar 23 (on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moodle</a:t>
            </a:r>
            <a:r>
              <a:rPr lang="de-DE" altLang="de-DE" sz="1800" dirty="0" smtClean="0">
                <a:solidFill>
                  <a:srgbClr val="003366"/>
                </a:solidFill>
              </a:rPr>
              <a:t>)	</a:t>
            </a:r>
            <a:br>
              <a:rPr lang="de-DE" altLang="de-DE" sz="1800" dirty="0" smtClean="0">
                <a:solidFill>
                  <a:srgbClr val="003366"/>
                </a:solidFill>
              </a:rPr>
            </a:br>
            <a:r>
              <a:rPr lang="de-DE" altLang="de-DE" sz="1800" b="1" dirty="0" smtClean="0">
                <a:solidFill>
                  <a:srgbClr val="003366"/>
                </a:solidFill>
              </a:rPr>
              <a:t>Submission: </a:t>
            </a:r>
            <a:r>
              <a:rPr lang="de-DE" altLang="de-DE" sz="1800" dirty="0" smtClean="0">
                <a:solidFill>
                  <a:srgbClr val="003366"/>
                </a:solidFill>
              </a:rPr>
              <a:t>no.1 on Mar 4, no.2 on Apr 29 (via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moodle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TurnitIn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1024358" y="2077616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Each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counts</a:t>
            </a:r>
            <a:r>
              <a:rPr lang="de-DE" altLang="de-DE" sz="1800" dirty="0" smtClean="0">
                <a:solidFill>
                  <a:srgbClr val="003366"/>
                </a:solidFill>
              </a:rPr>
              <a:t> 50%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towards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dirty="0" smtClean="0">
                <a:solidFill>
                  <a:srgbClr val="003366"/>
                </a:solidFill>
              </a:rPr>
              <a:t> final grade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357389" y="3717032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dirty="0" smtClean="0">
                <a:solidFill>
                  <a:srgbClr val="003366"/>
                </a:solidFill>
              </a:rPr>
              <a:t>Tutorials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/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practical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sessions</a:t>
            </a:r>
            <a:endParaRPr lang="de-DE" altLang="de-DE" sz="2400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1150495" y="4581128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Tutorial will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mainly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mathematical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concepts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exercises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906710" y="4149080"/>
            <a:ext cx="812978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sz="2400" dirty="0" smtClean="0">
                <a:solidFill>
                  <a:srgbClr val="003366"/>
                </a:solidFill>
              </a:rPr>
              <a:t>Thursday, 11am - 1pm	, February 26</a:t>
            </a:r>
            <a:r>
              <a:rPr lang="en-GB" sz="2400" dirty="0">
                <a:solidFill>
                  <a:srgbClr val="003366"/>
                </a:solidFill>
              </a:rPr>
              <a:t/>
            </a:r>
            <a:br>
              <a:rPr lang="en-GB" sz="2400" dirty="0">
                <a:solidFill>
                  <a:srgbClr val="003366"/>
                </a:solidFill>
              </a:rPr>
            </a:b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1150495" y="4949552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Also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bit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programming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issues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time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899592" y="5373216"/>
            <a:ext cx="812978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sz="2400" dirty="0" smtClean="0">
                <a:solidFill>
                  <a:srgbClr val="003366"/>
                </a:solidFill>
              </a:rPr>
              <a:t>Thursday, 11am - 1pm	, February 12</a:t>
            </a:r>
            <a:r>
              <a:rPr lang="en-GB" sz="2400" dirty="0">
                <a:solidFill>
                  <a:srgbClr val="003366"/>
                </a:solidFill>
              </a:rPr>
              <a:t>?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1150495" y="5813648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programming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kernlab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help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getting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started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ICA?</a:t>
            </a:r>
          </a:p>
        </p:txBody>
      </p:sp>
    </p:spTree>
    <p:extLst>
      <p:ext uri="{BB962C8B-B14F-4D97-AF65-F5344CB8AC3E}">
        <p14:creationId xmlns:p14="http://schemas.microsoft.com/office/powerpoint/2010/main" val="205839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5" grpId="0"/>
      <p:bldP spid="27" grpId="0"/>
      <p:bldP spid="14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24797"/>
            <a:ext cx="7575103" cy="6365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2061346" y="6465684"/>
            <a:ext cx="259228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C00000"/>
                </a:solidFill>
              </a:rPr>
              <a:t>Arthur </a:t>
            </a:r>
            <a:r>
              <a:rPr lang="de-DE" altLang="de-DE" sz="1800" dirty="0" err="1" smtClean="0">
                <a:solidFill>
                  <a:srgbClr val="C00000"/>
                </a:solidFill>
              </a:rPr>
              <a:t>is</a:t>
            </a:r>
            <a:r>
              <a:rPr lang="de-DE" altLang="de-DE" sz="1800" dirty="0" smtClean="0">
                <a:solidFill>
                  <a:srgbClr val="C00000"/>
                </a:solidFill>
              </a:rPr>
              <a:t> </a:t>
            </a:r>
            <a:r>
              <a:rPr lang="de-DE" altLang="de-DE" sz="1800" dirty="0" err="1" smtClean="0">
                <a:solidFill>
                  <a:srgbClr val="C00000"/>
                </a:solidFill>
              </a:rPr>
              <a:t>doing</a:t>
            </a:r>
            <a:r>
              <a:rPr lang="de-DE" altLang="de-DE" sz="1800" dirty="0" smtClean="0">
                <a:solidFill>
                  <a:srgbClr val="C00000"/>
                </a:solidFill>
              </a:rPr>
              <a:t> MMD!</a:t>
            </a: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7105679" y="5444176"/>
            <a:ext cx="1008112" cy="433096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dirty="0" smtClean="0"/>
              <a:t>Today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683568" y="5157192"/>
            <a:ext cx="7776864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1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525" y="3366617"/>
            <a:ext cx="4596063" cy="6861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548680"/>
            <a:ext cx="8489950" cy="648072"/>
          </a:xfrm>
        </p:spPr>
        <p:txBody>
          <a:bodyPr/>
          <a:lstStyle/>
          <a:p>
            <a:pPr eaLnBrk="1" hangingPunct="1"/>
            <a:r>
              <a:rPr lang="de-DE" dirty="0" smtClean="0"/>
              <a:t>Kernel </a:t>
            </a:r>
            <a:r>
              <a:rPr lang="de-DE" dirty="0" err="1" smtClean="0"/>
              <a:t>learning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BIG DATA</a:t>
            </a:r>
            <a:endParaRPr lang="de-DE" sz="4000" dirty="0" smtClean="0"/>
          </a:p>
        </p:txBody>
      </p:sp>
      <p:pic>
        <p:nvPicPr>
          <p:cNvPr id="26" name="Grafik 25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3100" y="4032555"/>
            <a:ext cx="2908222" cy="46340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Textfeld 26"/>
          <p:cNvSpPr txBox="1"/>
          <p:nvPr/>
        </p:nvSpPr>
        <p:spPr>
          <a:xfrm>
            <a:off x="3451452" y="4119607"/>
            <a:ext cx="66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>
                <a:solidFill>
                  <a:schemeClr val="tx2"/>
                </a:solidFill>
              </a:rPr>
              <a:t>s.t.</a:t>
            </a:r>
            <a:endParaRPr lang="en-GB" sz="1400" dirty="0">
              <a:solidFill>
                <a:srgbClr val="FF0000"/>
              </a:solidFill>
            </a:endParaRPr>
          </a:p>
        </p:txBody>
      </p:sp>
      <p:pic>
        <p:nvPicPr>
          <p:cNvPr id="28" name="Grafik 27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7915" y="4162590"/>
            <a:ext cx="592219" cy="22222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Grafik 28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7596" y="3933056"/>
            <a:ext cx="1130173" cy="66676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128503" y="3221360"/>
            <a:ext cx="1961717" cy="4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Kernel SVM:</a:t>
            </a: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107504" y="1754120"/>
            <a:ext cx="5472608" cy="4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Kernel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ridge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</a:p>
        </p:txBody>
      </p:sp>
      <p:pic>
        <p:nvPicPr>
          <p:cNvPr id="5" name="Grafik 4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0217" y="2167342"/>
            <a:ext cx="3613791" cy="27798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5" name="Grafik 34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1760" y="2474200"/>
            <a:ext cx="1556694" cy="29688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5976" y="2482521"/>
            <a:ext cx="1612293" cy="2590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179512" y="5445224"/>
            <a:ext cx="4328864" cy="4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Idea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no.1: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low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-rank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approximation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pic>
        <p:nvPicPr>
          <p:cNvPr id="1026" name="Picture 2" descr="Big data"/>
          <p:cNvPicPr>
            <a:picLocks noChangeAspect="1" noChangeArrowheads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41" r="5898" b="21860"/>
          <a:stretch/>
        </p:blipFill>
        <p:spPr bwMode="auto">
          <a:xfrm>
            <a:off x="6399537" y="1124744"/>
            <a:ext cx="2492943" cy="410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rafik 32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9603" y="1196752"/>
            <a:ext cx="741258" cy="2867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Grafik 33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1223029"/>
            <a:ext cx="3922565" cy="229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1495100"/>
            <a:ext cx="3826153" cy="22959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181" y="4738846"/>
            <a:ext cx="4735891" cy="27405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587" y="5063376"/>
            <a:ext cx="4940384" cy="22650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Inhaltsplatzhalter 2"/>
          <p:cNvSpPr txBox="1">
            <a:spLocks/>
          </p:cNvSpPr>
          <p:nvPr/>
        </p:nvSpPr>
        <p:spPr bwMode="auto">
          <a:xfrm>
            <a:off x="126754" y="2795545"/>
            <a:ext cx="1961717" cy="4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Kernel PCA:</a:t>
            </a:r>
          </a:p>
        </p:txBody>
      </p:sp>
      <p:pic>
        <p:nvPicPr>
          <p:cNvPr id="11" name="Grafik 10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0238" y="2891512"/>
            <a:ext cx="1537442" cy="2590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0038" y="2886444"/>
            <a:ext cx="2242122" cy="2412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1" name="Inhaltsplatzhalter 2"/>
          <p:cNvSpPr txBox="1">
            <a:spLocks/>
          </p:cNvSpPr>
          <p:nvPr/>
        </p:nvSpPr>
        <p:spPr bwMode="auto">
          <a:xfrm>
            <a:off x="4860032" y="5445224"/>
            <a:ext cx="410445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solidFill>
                  <a:srgbClr val="003366"/>
                </a:solidFill>
              </a:rPr>
              <a:t>no.2: iterative/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incremental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methods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pic>
        <p:nvPicPr>
          <p:cNvPr id="6" name="Grafik 5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326" y="6127148"/>
            <a:ext cx="3578520" cy="2296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156" y="5819522"/>
            <a:ext cx="3884828" cy="26756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6564" y="5853389"/>
            <a:ext cx="3023283" cy="22964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7321" y="6131796"/>
            <a:ext cx="3195119" cy="2296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8" name="Inhaltsplatzhalter 2"/>
          <p:cNvSpPr txBox="1">
            <a:spLocks/>
          </p:cNvSpPr>
          <p:nvPr/>
        </p:nvSpPr>
        <p:spPr bwMode="auto">
          <a:xfrm>
            <a:off x="5110805" y="6376336"/>
            <a:ext cx="4033195" cy="4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err="1" smtClean="0">
                <a:solidFill>
                  <a:srgbClr val="003366"/>
                </a:solidFill>
              </a:rPr>
              <a:t>directly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applicable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on-line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setting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59" name="Inhaltsplatzhalter 2"/>
          <p:cNvSpPr txBox="1">
            <a:spLocks/>
          </p:cNvSpPr>
          <p:nvPr/>
        </p:nvSpPr>
        <p:spPr bwMode="auto">
          <a:xfrm>
            <a:off x="459160" y="6371703"/>
            <a:ext cx="4328864" cy="4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err="1" smtClean="0">
                <a:solidFill>
                  <a:srgbClr val="003366"/>
                </a:solidFill>
              </a:rPr>
              <a:t>yields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low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-dimensional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feature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vectors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8166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27" grpId="0"/>
      <p:bldP spid="30" grpId="0"/>
      <p:bldP spid="31" grpId="0"/>
      <p:bldP spid="40" grpId="0"/>
      <p:bldP spid="48" grpId="0"/>
      <p:bldP spid="51" grpId="0"/>
      <p:bldP spid="58" grpId="0"/>
      <p:bldP spid="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781300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smtClean="0"/>
              <a:t>Low-Rank Approximation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13328104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feld 49"/>
          <p:cNvSpPr txBox="1"/>
          <p:nvPr/>
        </p:nvSpPr>
        <p:spPr>
          <a:xfrm>
            <a:off x="178696" y="476672"/>
            <a:ext cx="842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The Pseudo-inverse and row-span projectors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251520" y="2492896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Proposition: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3" name="Grafik 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475829"/>
            <a:ext cx="2595126" cy="19699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2" name="Textfeld 61"/>
          <p:cNvSpPr txBox="1"/>
          <p:nvPr/>
        </p:nvSpPr>
        <p:spPr>
          <a:xfrm>
            <a:off x="251519" y="1052736"/>
            <a:ext cx="5763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Definition (Penrose-Moore-pseudoinverse):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7" name="Grafik 6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748933"/>
            <a:ext cx="4187608" cy="21586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918" y="2104205"/>
            <a:ext cx="1140682" cy="19699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0857" y="2103981"/>
            <a:ext cx="1395962" cy="19706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83651" y="2060848"/>
            <a:ext cx="1572525" cy="31497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4061" y="2060848"/>
            <a:ext cx="1592185" cy="31489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Grafik 31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363" y="2915099"/>
            <a:ext cx="6113893" cy="25597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5" name="Textfeld 74"/>
          <p:cNvSpPr txBox="1"/>
          <p:nvPr/>
        </p:nvSpPr>
        <p:spPr>
          <a:xfrm>
            <a:off x="395536" y="3235289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tx2"/>
                </a:solidFill>
              </a:rPr>
              <a:t>Existence:</a:t>
            </a:r>
            <a:endParaRPr lang="en-GB" i="1" dirty="0">
              <a:solidFill>
                <a:schemeClr val="tx2"/>
              </a:solidFill>
            </a:endParaRPr>
          </a:p>
        </p:txBody>
      </p:sp>
      <p:pic>
        <p:nvPicPr>
          <p:cNvPr id="38" name="Grafik 37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20456" y="3299242"/>
            <a:ext cx="4954034" cy="25595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Grafik 48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9514" y="3573016"/>
            <a:ext cx="5876902" cy="58969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5" name="Textfeld 84"/>
          <p:cNvSpPr txBox="1"/>
          <p:nvPr/>
        </p:nvSpPr>
        <p:spPr>
          <a:xfrm>
            <a:off x="395536" y="410628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solidFill>
                  <a:schemeClr val="tx2"/>
                </a:solidFill>
              </a:rPr>
              <a:t>Uniqueness:</a:t>
            </a:r>
            <a:endParaRPr lang="en-GB" i="1" dirty="0">
              <a:solidFill>
                <a:schemeClr val="tx2"/>
              </a:solidFill>
            </a:endParaRPr>
          </a:p>
        </p:txBody>
      </p:sp>
      <p:pic>
        <p:nvPicPr>
          <p:cNvPr id="78" name="Grafik 77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3462" y="4197205"/>
            <a:ext cx="3500001" cy="23592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0" name="Grafik 89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3538" y="4479131"/>
            <a:ext cx="6626814" cy="27488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1" name="Textfeld 90"/>
          <p:cNvSpPr txBox="1"/>
          <p:nvPr/>
        </p:nvSpPr>
        <p:spPr>
          <a:xfrm>
            <a:off x="251520" y="4950793"/>
            <a:ext cx="5763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Remark: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96" name="Grafik 95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4531" y="5046809"/>
            <a:ext cx="2792535" cy="21589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8" name="Grafik 97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5373216"/>
            <a:ext cx="5112710" cy="23598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0" name="Grafik 99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8280" y="5661248"/>
            <a:ext cx="2969704" cy="27490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" name="Grafik 101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1714" y="6040538"/>
            <a:ext cx="1790086" cy="2159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5" name="Grafik 104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918" y="6044487"/>
            <a:ext cx="4052346" cy="23608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6" name="Textfeld 105"/>
          <p:cNvSpPr txBox="1"/>
          <p:nvPr/>
        </p:nvSpPr>
        <p:spPr>
          <a:xfrm>
            <a:off x="969189" y="6318945"/>
            <a:ext cx="6771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 smtClean="0">
                <a:solidFill>
                  <a:schemeClr val="tx2"/>
                </a:solidFill>
              </a:rPr>
              <a:t>in the middle: </a:t>
            </a:r>
            <a:r>
              <a:rPr lang="en-GB" sz="2000" b="1" i="1" dirty="0">
                <a:solidFill>
                  <a:schemeClr val="tx2"/>
                </a:solidFill>
              </a:rPr>
              <a:t>(</a:t>
            </a:r>
            <a:r>
              <a:rPr lang="en-GB" sz="2000" b="1" i="1" dirty="0" smtClean="0">
                <a:solidFill>
                  <a:schemeClr val="tx2"/>
                </a:solidFill>
              </a:rPr>
              <a:t>pseudo-)inverse of Gram matrix!</a:t>
            </a:r>
            <a:endParaRPr lang="en-GB" sz="2000" b="1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75" grpId="0"/>
      <p:bldP spid="85" grpId="0"/>
      <p:bldP spid="91" grpId="0"/>
      <p:bldP spid="1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feld 49"/>
          <p:cNvSpPr txBox="1"/>
          <p:nvPr/>
        </p:nvSpPr>
        <p:spPr>
          <a:xfrm>
            <a:off x="178696" y="476672"/>
            <a:ext cx="842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The </a:t>
            </a:r>
            <a:r>
              <a:rPr lang="en-GB" sz="2800" b="1" dirty="0" err="1" smtClean="0">
                <a:solidFill>
                  <a:schemeClr val="tx2"/>
                </a:solidFill>
              </a:rPr>
              <a:t>Nyström</a:t>
            </a:r>
            <a:r>
              <a:rPr lang="en-GB" sz="2800" b="1" dirty="0" smtClean="0">
                <a:solidFill>
                  <a:schemeClr val="tx2"/>
                </a:solidFill>
              </a:rPr>
              <a:t> approximation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465133" y="918345"/>
            <a:ext cx="1298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Remark: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4" name="Grafik 3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88052" y="1462471"/>
            <a:ext cx="5348244" cy="2359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8" name="Grafik 97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2288" y="1030423"/>
            <a:ext cx="5112710" cy="23598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Textfeld 25"/>
          <p:cNvSpPr txBox="1"/>
          <p:nvPr/>
        </p:nvSpPr>
        <p:spPr>
          <a:xfrm>
            <a:off x="467544" y="134076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Main idea: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5" name="Grafik 4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1792941"/>
            <a:ext cx="5052922" cy="21589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2114087"/>
            <a:ext cx="3795008" cy="27486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4088" y="2114058"/>
            <a:ext cx="2438641" cy="27489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Textfeld 36"/>
          <p:cNvSpPr txBox="1"/>
          <p:nvPr/>
        </p:nvSpPr>
        <p:spPr>
          <a:xfrm>
            <a:off x="467544" y="2452826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Rewriting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11" name="Grafik 10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696" y="2534761"/>
            <a:ext cx="1907737" cy="2560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3" name="Textfeld 42"/>
          <p:cNvSpPr txBox="1"/>
          <p:nvPr/>
        </p:nvSpPr>
        <p:spPr>
          <a:xfrm>
            <a:off x="467544" y="2860991"/>
            <a:ext cx="6048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Proposition (deterministic approximation):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31" name="Grafik 30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8639" y="991714"/>
            <a:ext cx="2103971" cy="2749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4601" y="3982685"/>
            <a:ext cx="3735871" cy="21452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4741" y="3730049"/>
            <a:ext cx="2592478" cy="1791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2" name="Textfeld 51"/>
          <p:cNvSpPr txBox="1"/>
          <p:nvPr/>
        </p:nvSpPr>
        <p:spPr>
          <a:xfrm>
            <a:off x="837174" y="3251809"/>
            <a:ext cx="4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(</a:t>
            </a:r>
            <a:r>
              <a:rPr lang="en-GB" dirty="0" err="1" smtClean="0">
                <a:solidFill>
                  <a:schemeClr val="tx2"/>
                </a:solidFill>
              </a:rPr>
              <a:t>i</a:t>
            </a:r>
            <a:r>
              <a:rPr lang="en-GB" dirty="0" smtClean="0">
                <a:solidFill>
                  <a:schemeClr val="tx2"/>
                </a:solidFill>
              </a:rPr>
              <a:t>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3" name="Textfeld 52"/>
          <p:cNvSpPr txBox="1"/>
          <p:nvPr/>
        </p:nvSpPr>
        <p:spPr>
          <a:xfrm>
            <a:off x="2267744" y="3941111"/>
            <a:ext cx="206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(by </a:t>
            </a:r>
            <a:r>
              <a:rPr lang="en-GB" sz="1400" dirty="0" err="1" smtClean="0">
                <a:solidFill>
                  <a:schemeClr val="tx2"/>
                </a:solidFill>
              </a:rPr>
              <a:t>Weyl’s</a:t>
            </a:r>
            <a:r>
              <a:rPr lang="en-GB" sz="1400" dirty="0" smtClean="0">
                <a:solidFill>
                  <a:schemeClr val="tx2"/>
                </a:solidFill>
              </a:rPr>
              <a:t> theorem)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48" name="Grafik 47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3508" y="2529097"/>
            <a:ext cx="3480990" cy="29499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4609" y="3693149"/>
            <a:ext cx="3617806" cy="27484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" name="Textfeld 53"/>
          <p:cNvSpPr txBox="1"/>
          <p:nvPr/>
        </p:nvSpPr>
        <p:spPr>
          <a:xfrm>
            <a:off x="827584" y="3592599"/>
            <a:ext cx="4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(ii)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2" name="Grafik 1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53197" y="3346297"/>
            <a:ext cx="5700632" cy="2559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7" name="Textfeld 56"/>
          <p:cNvSpPr txBox="1"/>
          <p:nvPr/>
        </p:nvSpPr>
        <p:spPr>
          <a:xfrm>
            <a:off x="827584" y="4219851"/>
            <a:ext cx="494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(iii)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42" name="Grafik 41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3929" y="4301151"/>
            <a:ext cx="3990159" cy="27481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3" name="Textfeld 62"/>
          <p:cNvSpPr txBox="1"/>
          <p:nvPr/>
        </p:nvSpPr>
        <p:spPr>
          <a:xfrm>
            <a:off x="5589903" y="4252531"/>
            <a:ext cx="2860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(use positive semi-definiteness)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64" name="Grafik 63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5034472"/>
            <a:ext cx="6340768" cy="33028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5" name="Textfeld 64"/>
          <p:cNvSpPr txBox="1"/>
          <p:nvPr/>
        </p:nvSpPr>
        <p:spPr>
          <a:xfrm>
            <a:off x="486794" y="4672386"/>
            <a:ext cx="4477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Theorem </a:t>
            </a:r>
            <a:r>
              <a:rPr lang="en-GB" sz="2000" dirty="0" smtClean="0">
                <a:solidFill>
                  <a:schemeClr val="tx2"/>
                </a:solidFill>
              </a:rPr>
              <a:t>(Kumar et al, NIPS 2009)</a:t>
            </a:r>
            <a:r>
              <a:rPr lang="en-GB" sz="2000" b="1" dirty="0" smtClean="0">
                <a:solidFill>
                  <a:schemeClr val="tx2"/>
                </a:solidFill>
              </a:rPr>
              <a:t>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27" name="Grafik 26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4073" y="5446074"/>
            <a:ext cx="5329779" cy="27191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7" name="Grafik 46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2700" y="5694461"/>
            <a:ext cx="6146731" cy="40846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8" name="Textfeld 67"/>
          <p:cNvSpPr txBox="1"/>
          <p:nvPr/>
        </p:nvSpPr>
        <p:spPr>
          <a:xfrm>
            <a:off x="4860032" y="4724649"/>
            <a:ext cx="405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>
                <a:solidFill>
                  <a:schemeClr val="tx2"/>
                </a:solidFill>
              </a:rPr>
              <a:t>(one example for probabilistic approximation)</a:t>
            </a:r>
            <a:endParaRPr lang="en-GB" sz="1400" b="1" dirty="0">
              <a:solidFill>
                <a:schemeClr val="tx2"/>
              </a:solidFill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472820" y="6105356"/>
            <a:ext cx="1362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Remark: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36" name="Grafik 35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5906" y="6218062"/>
            <a:ext cx="4728302" cy="25676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7" name="Textfeld 76"/>
          <p:cNvSpPr txBox="1"/>
          <p:nvPr/>
        </p:nvSpPr>
        <p:spPr>
          <a:xfrm>
            <a:off x="1166521" y="6422891"/>
            <a:ext cx="6201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solidFill>
                  <a:schemeClr val="tx2"/>
                </a:solidFill>
              </a:rPr>
              <a:t>so statements are fine for arbitrary kernels</a:t>
            </a:r>
            <a:endParaRPr lang="en-GB" sz="2000" i="1" dirty="0">
              <a:solidFill>
                <a:schemeClr val="tx2"/>
              </a:solidFill>
            </a:endParaRPr>
          </a:p>
        </p:txBody>
      </p:sp>
      <p:sp>
        <p:nvSpPr>
          <p:cNvPr id="79" name="Textfeld 78"/>
          <p:cNvSpPr txBox="1"/>
          <p:nvPr/>
        </p:nvSpPr>
        <p:spPr>
          <a:xfrm>
            <a:off x="6516216" y="6279703"/>
            <a:ext cx="2321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tx2"/>
                </a:solidFill>
              </a:rPr>
              <a:t>(more precisely: use existence</a:t>
            </a:r>
            <a:br>
              <a:rPr lang="en-GB" sz="1200" dirty="0" smtClean="0">
                <a:solidFill>
                  <a:schemeClr val="tx2"/>
                </a:solidFill>
              </a:rPr>
            </a:br>
            <a:r>
              <a:rPr lang="en-GB" sz="1200" dirty="0" smtClean="0">
                <a:solidFill>
                  <a:schemeClr val="tx2"/>
                </a:solidFill>
              </a:rPr>
              <a:t>of </a:t>
            </a:r>
            <a:r>
              <a:rPr lang="en-GB" sz="1200" dirty="0" err="1" smtClean="0">
                <a:solidFill>
                  <a:schemeClr val="tx2"/>
                </a:solidFill>
              </a:rPr>
              <a:t>Cholesky</a:t>
            </a:r>
            <a:r>
              <a:rPr lang="en-GB" sz="1200" dirty="0" smtClean="0">
                <a:solidFill>
                  <a:schemeClr val="tx2"/>
                </a:solidFill>
              </a:rPr>
              <a:t> decomposition)</a:t>
            </a:r>
            <a:endParaRPr lang="en-GB" sz="1200" dirty="0">
              <a:solidFill>
                <a:schemeClr val="tx2"/>
              </a:solidFill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5138438" y="568263"/>
            <a:ext cx="368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(E. </a:t>
            </a:r>
            <a:r>
              <a:rPr lang="en-GB" dirty="0" err="1" smtClean="0">
                <a:solidFill>
                  <a:schemeClr val="tx2"/>
                </a:solidFill>
              </a:rPr>
              <a:t>Nyström</a:t>
            </a:r>
            <a:r>
              <a:rPr lang="en-GB" dirty="0" smtClean="0">
                <a:solidFill>
                  <a:schemeClr val="tx2"/>
                </a:solidFill>
              </a:rPr>
              <a:t>, 1928; 	          )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6847381" y="519063"/>
            <a:ext cx="2022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chemeClr val="tx2"/>
                </a:solidFill>
              </a:rPr>
              <a:t>idea in the context of integral equations</a:t>
            </a: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4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7" grpId="0"/>
      <p:bldP spid="43" grpId="0"/>
      <p:bldP spid="52" grpId="0"/>
      <p:bldP spid="53" grpId="0"/>
      <p:bldP spid="54" grpId="0"/>
      <p:bldP spid="57" grpId="0"/>
      <p:bldP spid="63" grpId="0"/>
      <p:bldP spid="65" grpId="0"/>
      <p:bldP spid="68" grpId="0"/>
      <p:bldP spid="72" grpId="0"/>
      <p:bldP spid="77" grpId="0"/>
      <p:bldP spid="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feld 25"/>
          <p:cNvSpPr txBox="1"/>
          <p:nvPr/>
        </p:nvSpPr>
        <p:spPr>
          <a:xfrm>
            <a:off x="467544" y="980728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solidFill>
                  <a:schemeClr val="tx2"/>
                </a:solidFill>
              </a:rPr>
              <a:t>Nytsröm</a:t>
            </a:r>
            <a:r>
              <a:rPr lang="en-GB" sz="2000" b="1" dirty="0" smtClean="0">
                <a:solidFill>
                  <a:schemeClr val="tx2"/>
                </a:solidFill>
              </a:rPr>
              <a:t>-approximation: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745951" y="206084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Vanilla:</a:t>
            </a:r>
            <a:endParaRPr lang="en-GB" b="1" dirty="0">
              <a:solidFill>
                <a:schemeClr val="tx2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 rot="16200000">
            <a:off x="-97364" y="2216020"/>
            <a:ext cx="87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solidFill>
                  <a:schemeClr val="tx2"/>
                </a:solidFill>
              </a:rPr>
              <a:t>kPCA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9" name="Grafik 8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8371" y="2147580"/>
            <a:ext cx="3057925" cy="25908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feld 37"/>
          <p:cNvSpPr txBox="1"/>
          <p:nvPr/>
        </p:nvSpPr>
        <p:spPr>
          <a:xfrm>
            <a:off x="467544" y="1393526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Idea for speed-up: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1773313" y="2067018"/>
            <a:ext cx="266429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compute </a:t>
            </a:r>
            <a:r>
              <a:rPr lang="en-GB" sz="1700" dirty="0" err="1" smtClean="0">
                <a:solidFill>
                  <a:schemeClr val="tx2"/>
                </a:solidFill>
              </a:rPr>
              <a:t>eigenpairs</a:t>
            </a:r>
            <a:r>
              <a:rPr lang="en-GB" sz="1700" dirty="0" smtClean="0">
                <a:solidFill>
                  <a:schemeClr val="tx2"/>
                </a:solidFill>
              </a:rPr>
              <a:t> of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745951" y="241632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chemeClr val="tx2"/>
                </a:solidFill>
              </a:rPr>
              <a:t>Nyström</a:t>
            </a:r>
            <a:r>
              <a:rPr lang="en-GB" b="1" dirty="0" smtClean="0">
                <a:solidFill>
                  <a:schemeClr val="tx2"/>
                </a:solidFill>
              </a:rPr>
              <a:t>: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10" name="Grafik 9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9170" y="2137988"/>
            <a:ext cx="797286" cy="2590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8029" y="2780928"/>
            <a:ext cx="766459" cy="1671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7740352" y="177281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 smtClean="0">
                <a:solidFill>
                  <a:schemeClr val="tx2"/>
                </a:solidFill>
              </a:rPr>
              <a:t>time cost</a:t>
            </a:r>
            <a:endParaRPr lang="en-GB" b="1" i="1" dirty="0">
              <a:solidFill>
                <a:schemeClr val="tx2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1898079" y="2441675"/>
            <a:ext cx="309615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compute left singular pairs of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13" name="Grafik 12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61945" y="2507586"/>
            <a:ext cx="1482263" cy="2590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4850" y="2488336"/>
            <a:ext cx="945622" cy="24141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5" name="Textfeld 54"/>
          <p:cNvSpPr txBox="1"/>
          <p:nvPr/>
        </p:nvSpPr>
        <p:spPr>
          <a:xfrm rot="16200000">
            <a:off x="-964522" y="5240356"/>
            <a:ext cx="2601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Ridge regression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745951" y="450912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Vanilla: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21" name="Grafik 20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6750" y="4565842"/>
            <a:ext cx="1389923" cy="25908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Grafik 27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3179" y="4547287"/>
            <a:ext cx="1908913" cy="27794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2" name="Textfeld 61"/>
          <p:cNvSpPr txBox="1"/>
          <p:nvPr/>
        </p:nvSpPr>
        <p:spPr>
          <a:xfrm>
            <a:off x="1691680" y="4518412"/>
            <a:ext cx="10801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compute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4634383" y="4528037"/>
            <a:ext cx="63199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then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25" name="Grafik 24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5653" y="4581128"/>
            <a:ext cx="611872" cy="25921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9" name="Textfeld 68"/>
          <p:cNvSpPr txBox="1"/>
          <p:nvPr/>
        </p:nvSpPr>
        <p:spPr>
          <a:xfrm>
            <a:off x="745951" y="494116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chemeClr val="tx2"/>
                </a:solidFill>
              </a:rPr>
              <a:t>Nyström</a:t>
            </a:r>
            <a:r>
              <a:rPr lang="en-GB" b="1" dirty="0" smtClean="0">
                <a:solidFill>
                  <a:schemeClr val="tx2"/>
                </a:solidFill>
              </a:rPr>
              <a:t>: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32" name="Grafik 31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9712" y="4986863"/>
            <a:ext cx="5338194" cy="3336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5" name="Textfeld 74"/>
          <p:cNvSpPr txBox="1"/>
          <p:nvPr/>
        </p:nvSpPr>
        <p:spPr>
          <a:xfrm>
            <a:off x="1089330" y="5248117"/>
            <a:ext cx="634373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observe, </a:t>
            </a:r>
            <a:r>
              <a:rPr lang="en-GB" sz="1700" dirty="0">
                <a:solidFill>
                  <a:schemeClr val="tx2"/>
                </a:solidFill>
              </a:rPr>
              <a:t>going backwards in the </a:t>
            </a:r>
            <a:r>
              <a:rPr lang="en-GB" sz="1700" dirty="0" smtClean="0">
                <a:solidFill>
                  <a:schemeClr val="tx2"/>
                </a:solidFill>
              </a:rPr>
              <a:t>derivation of </a:t>
            </a:r>
            <a:r>
              <a:rPr lang="en-GB" sz="1700" dirty="0">
                <a:solidFill>
                  <a:schemeClr val="tx2"/>
                </a:solidFill>
              </a:rPr>
              <a:t>ridge regression</a:t>
            </a:r>
          </a:p>
        </p:txBody>
      </p:sp>
      <p:pic>
        <p:nvPicPr>
          <p:cNvPr id="33" name="Grafik 32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5599636"/>
            <a:ext cx="6191206" cy="3336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1" name="Textfeld 80"/>
          <p:cNvSpPr txBox="1"/>
          <p:nvPr/>
        </p:nvSpPr>
        <p:spPr>
          <a:xfrm>
            <a:off x="899592" y="5930030"/>
            <a:ext cx="69127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alternative: the Woodbury identity (later today)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35" name="Grafik 34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6256" y="6376593"/>
            <a:ext cx="853285" cy="25921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3" name="Textfeld 82"/>
          <p:cNvSpPr txBox="1"/>
          <p:nvPr/>
        </p:nvSpPr>
        <p:spPr>
          <a:xfrm>
            <a:off x="1125241" y="6315369"/>
            <a:ext cx="17089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so compute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46" name="Grafik 45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7067" y="6335675"/>
            <a:ext cx="4727221" cy="33368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7" name="Textfeld 86"/>
          <p:cNvSpPr txBox="1"/>
          <p:nvPr/>
        </p:nvSpPr>
        <p:spPr>
          <a:xfrm>
            <a:off x="745951" y="3112353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Vanilla: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2" name="Grafik 1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6005" y="1352821"/>
            <a:ext cx="5860826" cy="49204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3697" y="1062176"/>
            <a:ext cx="3480591" cy="29496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8" name="Textfeld 87"/>
          <p:cNvSpPr txBox="1"/>
          <p:nvPr/>
        </p:nvSpPr>
        <p:spPr>
          <a:xfrm rot="16200000">
            <a:off x="-57293" y="3377774"/>
            <a:ext cx="87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SVM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745951" y="34967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chemeClr val="tx2"/>
                </a:solidFill>
              </a:rPr>
              <a:t>Nyström</a:t>
            </a:r>
            <a:r>
              <a:rPr lang="en-GB" b="1" dirty="0" smtClean="0">
                <a:solidFill>
                  <a:schemeClr val="tx2"/>
                </a:solidFill>
              </a:rPr>
              <a:t>:</a:t>
            </a:r>
            <a:endParaRPr lang="en-GB" b="1" dirty="0">
              <a:solidFill>
                <a:schemeClr val="tx2"/>
              </a:solidFill>
            </a:endParaRPr>
          </a:p>
        </p:txBody>
      </p:sp>
      <p:pic>
        <p:nvPicPr>
          <p:cNvPr id="102" name="Grafik 101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1250" y="3582773"/>
            <a:ext cx="1167285" cy="25902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5" name="Grafik 94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696" y="3068960"/>
            <a:ext cx="2908222" cy="46340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9" name="Grafik 98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173" y="3155226"/>
            <a:ext cx="2279897" cy="2780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6" name="Grafik 85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24045" y="3206949"/>
            <a:ext cx="815089" cy="2413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1" name="Grafik 100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704" y="3600264"/>
            <a:ext cx="2556277" cy="22228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5" name="Grafik 104" descr="TP_t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2360" y="3924223"/>
            <a:ext cx="1056261" cy="29686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06" name="Gerade Verbindung 105"/>
          <p:cNvCxnSpPr/>
          <p:nvPr/>
        </p:nvCxnSpPr>
        <p:spPr>
          <a:xfrm>
            <a:off x="7668344" y="1916832"/>
            <a:ext cx="0" cy="48965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feld 106"/>
          <p:cNvSpPr txBox="1"/>
          <p:nvPr/>
        </p:nvSpPr>
        <p:spPr>
          <a:xfrm>
            <a:off x="178696" y="476672"/>
            <a:ext cx="842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Speeding up kernels with </a:t>
            </a:r>
            <a:r>
              <a:rPr lang="en-GB" sz="2800" b="1" dirty="0" err="1" smtClean="0">
                <a:solidFill>
                  <a:schemeClr val="tx2"/>
                </a:solidFill>
              </a:rPr>
              <a:t>Nytröm</a:t>
            </a:r>
            <a:endParaRPr lang="en-GB" sz="2800" b="1" dirty="0">
              <a:solidFill>
                <a:schemeClr val="tx2"/>
              </a:solidFill>
            </a:endParaRPr>
          </a:p>
        </p:txBody>
      </p:sp>
      <p:cxnSp>
        <p:nvCxnSpPr>
          <p:cNvPr id="108" name="Gerade Verbindung 107"/>
          <p:cNvCxnSpPr/>
          <p:nvPr/>
        </p:nvCxnSpPr>
        <p:spPr>
          <a:xfrm>
            <a:off x="107504" y="2996952"/>
            <a:ext cx="89999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/>
          <p:nvPr/>
        </p:nvCxnSpPr>
        <p:spPr>
          <a:xfrm>
            <a:off x="107504" y="4302721"/>
            <a:ext cx="89999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109"/>
          <p:cNvCxnSpPr/>
          <p:nvPr/>
        </p:nvCxnSpPr>
        <p:spPr>
          <a:xfrm>
            <a:off x="107504" y="1916832"/>
            <a:ext cx="7560840" cy="76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Grafik 116" descr="TP_t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7189" y="3885776"/>
            <a:ext cx="1964301" cy="29681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0" name="Grafik 119" descr="TP_tmp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8736" y="3861048"/>
            <a:ext cx="2131456" cy="33356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1" name="Textfeld 120"/>
          <p:cNvSpPr txBox="1"/>
          <p:nvPr/>
        </p:nvSpPr>
        <p:spPr>
          <a:xfrm>
            <a:off x="3665421" y="3838270"/>
            <a:ext cx="84722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so</a:t>
            </a:r>
            <a:endParaRPr lang="en-GB" sz="1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2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3" grpId="0"/>
      <p:bldP spid="38" grpId="0"/>
      <p:bldP spid="40" grpId="0"/>
      <p:bldP spid="41" grpId="0"/>
      <p:bldP spid="47" grpId="0"/>
      <p:bldP spid="48" grpId="0"/>
      <p:bldP spid="55" grpId="0"/>
      <p:bldP spid="56" grpId="0"/>
      <p:bldP spid="62" grpId="0"/>
      <p:bldP spid="66" grpId="0"/>
      <p:bldP spid="69" grpId="0"/>
      <p:bldP spid="75" grpId="0"/>
      <p:bldP spid="81" grpId="0"/>
      <p:bldP spid="83" grpId="0"/>
      <p:bldP spid="87" grpId="0"/>
      <p:bldP spid="88" grpId="0"/>
      <p:bldP spid="92" grpId="0"/>
      <p:bldP spid="1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/>
          <p:cNvCxnSpPr/>
          <p:nvPr/>
        </p:nvCxnSpPr>
        <p:spPr>
          <a:xfrm flipH="1" flipV="1">
            <a:off x="5976156" y="902239"/>
            <a:ext cx="2699" cy="2526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5976156" y="3068960"/>
            <a:ext cx="26282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358" y="1019228"/>
            <a:ext cx="741258" cy="2867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640" y="1046959"/>
            <a:ext cx="3922565" cy="229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633792"/>
            <a:ext cx="979897" cy="2869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Ellipse 25"/>
          <p:cNvSpPr/>
          <p:nvPr/>
        </p:nvSpPr>
        <p:spPr>
          <a:xfrm>
            <a:off x="7118569" y="2106037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/>
          <p:cNvSpPr/>
          <p:nvPr/>
        </p:nvSpPr>
        <p:spPr>
          <a:xfrm>
            <a:off x="6228184" y="2284951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7406601" y="1663168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8342705" y="1099988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e 40"/>
          <p:cNvSpPr/>
          <p:nvPr/>
        </p:nvSpPr>
        <p:spPr>
          <a:xfrm>
            <a:off x="6588224" y="1520023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fik 7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1312943"/>
            <a:ext cx="4247446" cy="229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Grafik 41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7519" y="3149047"/>
            <a:ext cx="124921" cy="11513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Grafik 42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3031" y="1033586"/>
            <a:ext cx="125113" cy="1631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6502" y="1673256"/>
            <a:ext cx="3119704" cy="2296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9242" y="1643417"/>
            <a:ext cx="956679" cy="2492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Freihandform 14"/>
          <p:cNvSpPr/>
          <p:nvPr/>
        </p:nvSpPr>
        <p:spPr>
          <a:xfrm>
            <a:off x="6060332" y="908720"/>
            <a:ext cx="2363821" cy="1916349"/>
          </a:xfrm>
          <a:custGeom>
            <a:avLst/>
            <a:gdLst>
              <a:gd name="connsiteX0" fmla="*/ 0 w 2363821"/>
              <a:gd name="connsiteY0" fmla="*/ 1916349 h 1916349"/>
              <a:gd name="connsiteX1" fmla="*/ 739302 w 2363821"/>
              <a:gd name="connsiteY1" fmla="*/ 671209 h 1916349"/>
              <a:gd name="connsiteX2" fmla="*/ 1313234 w 2363821"/>
              <a:gd name="connsiteY2" fmla="*/ 1138137 h 1916349"/>
              <a:gd name="connsiteX3" fmla="*/ 2363821 w 2363821"/>
              <a:gd name="connsiteY3" fmla="*/ 0 h 191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3821" h="1916349">
                <a:moveTo>
                  <a:pt x="0" y="1916349"/>
                </a:moveTo>
                <a:cubicBezTo>
                  <a:pt x="260215" y="1358630"/>
                  <a:pt x="520430" y="800911"/>
                  <a:pt x="739302" y="671209"/>
                </a:cubicBezTo>
                <a:cubicBezTo>
                  <a:pt x="958174" y="541507"/>
                  <a:pt x="1042481" y="1250005"/>
                  <a:pt x="1313234" y="1138137"/>
                </a:cubicBezTo>
                <a:cubicBezTo>
                  <a:pt x="1583987" y="1026269"/>
                  <a:pt x="2363821" y="0"/>
                  <a:pt x="2363821" y="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lipse 50"/>
          <p:cNvSpPr/>
          <p:nvPr/>
        </p:nvSpPr>
        <p:spPr>
          <a:xfrm>
            <a:off x="7956376" y="1664261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Ellipse 53"/>
          <p:cNvSpPr/>
          <p:nvPr/>
        </p:nvSpPr>
        <p:spPr>
          <a:xfrm>
            <a:off x="8054673" y="1142551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Ellipse 55"/>
          <p:cNvSpPr/>
          <p:nvPr/>
        </p:nvSpPr>
        <p:spPr>
          <a:xfrm>
            <a:off x="6398489" y="2229504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feld 49"/>
          <p:cNvSpPr txBox="1"/>
          <p:nvPr/>
        </p:nvSpPr>
        <p:spPr>
          <a:xfrm>
            <a:off x="178696" y="476672"/>
            <a:ext cx="842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Sparse Gaussian processes regression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251520" y="2252989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Main assumptions: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10" name="Grafik 9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1600" y="1964957"/>
            <a:ext cx="4113346" cy="2491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949" y="2671418"/>
            <a:ext cx="4325499" cy="22965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4" name="Textfeld 43"/>
          <p:cNvSpPr txBox="1"/>
          <p:nvPr/>
        </p:nvSpPr>
        <p:spPr>
          <a:xfrm>
            <a:off x="251520" y="4381782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Derivation of posterior distribution: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73" name="Grafik 72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1627" y="5623035"/>
            <a:ext cx="8054869" cy="27091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9" name="Grafik 78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4201" y="4512197"/>
            <a:ext cx="2298352" cy="1970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9" name="Freihandform 58"/>
          <p:cNvSpPr/>
          <p:nvPr/>
        </p:nvSpPr>
        <p:spPr>
          <a:xfrm>
            <a:off x="6084168" y="548680"/>
            <a:ext cx="2363821" cy="1916349"/>
          </a:xfrm>
          <a:custGeom>
            <a:avLst/>
            <a:gdLst>
              <a:gd name="connsiteX0" fmla="*/ 0 w 2363821"/>
              <a:gd name="connsiteY0" fmla="*/ 1916349 h 1916349"/>
              <a:gd name="connsiteX1" fmla="*/ 739302 w 2363821"/>
              <a:gd name="connsiteY1" fmla="*/ 671209 h 1916349"/>
              <a:gd name="connsiteX2" fmla="*/ 1313234 w 2363821"/>
              <a:gd name="connsiteY2" fmla="*/ 1138137 h 1916349"/>
              <a:gd name="connsiteX3" fmla="*/ 2363821 w 2363821"/>
              <a:gd name="connsiteY3" fmla="*/ 0 h 191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3821" h="1916349">
                <a:moveTo>
                  <a:pt x="0" y="1916349"/>
                </a:moveTo>
                <a:cubicBezTo>
                  <a:pt x="260215" y="1358630"/>
                  <a:pt x="520430" y="800911"/>
                  <a:pt x="739302" y="671209"/>
                </a:cubicBezTo>
                <a:cubicBezTo>
                  <a:pt x="958174" y="541507"/>
                  <a:pt x="1042481" y="1250005"/>
                  <a:pt x="1313234" y="1138137"/>
                </a:cubicBezTo>
                <a:cubicBezTo>
                  <a:pt x="1583987" y="1026269"/>
                  <a:pt x="2363821" y="0"/>
                  <a:pt x="2363821" y="0"/>
                </a:cubicBez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reihandform 60"/>
          <p:cNvSpPr/>
          <p:nvPr/>
        </p:nvSpPr>
        <p:spPr>
          <a:xfrm>
            <a:off x="6084168" y="1259135"/>
            <a:ext cx="2363821" cy="1916349"/>
          </a:xfrm>
          <a:custGeom>
            <a:avLst/>
            <a:gdLst>
              <a:gd name="connsiteX0" fmla="*/ 0 w 2363821"/>
              <a:gd name="connsiteY0" fmla="*/ 1916349 h 1916349"/>
              <a:gd name="connsiteX1" fmla="*/ 739302 w 2363821"/>
              <a:gd name="connsiteY1" fmla="*/ 671209 h 1916349"/>
              <a:gd name="connsiteX2" fmla="*/ 1313234 w 2363821"/>
              <a:gd name="connsiteY2" fmla="*/ 1138137 h 1916349"/>
              <a:gd name="connsiteX3" fmla="*/ 2363821 w 2363821"/>
              <a:gd name="connsiteY3" fmla="*/ 0 h 191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3821" h="1916349">
                <a:moveTo>
                  <a:pt x="0" y="1916349"/>
                </a:moveTo>
                <a:cubicBezTo>
                  <a:pt x="260215" y="1358630"/>
                  <a:pt x="520430" y="800911"/>
                  <a:pt x="739302" y="671209"/>
                </a:cubicBezTo>
                <a:cubicBezTo>
                  <a:pt x="958174" y="541507"/>
                  <a:pt x="1042481" y="1250005"/>
                  <a:pt x="1313234" y="1138137"/>
                </a:cubicBezTo>
                <a:cubicBezTo>
                  <a:pt x="1583987" y="1026269"/>
                  <a:pt x="2363821" y="0"/>
                  <a:pt x="2363821" y="0"/>
                </a:cubicBezTo>
              </a:path>
            </a:pathLst>
          </a:cu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Grafik 37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5101" y="2924944"/>
            <a:ext cx="4861035" cy="23270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6564" y="3499999"/>
            <a:ext cx="5575636" cy="21444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7923" y="3752960"/>
            <a:ext cx="4825395" cy="2326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Grafik 31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4093750"/>
            <a:ext cx="5664643" cy="23267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5" name="Textfeld 74"/>
          <p:cNvSpPr txBox="1"/>
          <p:nvPr/>
        </p:nvSpPr>
        <p:spPr>
          <a:xfrm>
            <a:off x="683568" y="4747919"/>
            <a:ext cx="19802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By assumption: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76" name="Grafik 75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4439" y="5121984"/>
            <a:ext cx="4824327" cy="28716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5" name="Grafik 64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224" y="5370644"/>
            <a:ext cx="2794664" cy="2297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1" name="Textfeld 90"/>
          <p:cNvSpPr txBox="1"/>
          <p:nvPr/>
        </p:nvSpPr>
        <p:spPr>
          <a:xfrm>
            <a:off x="683567" y="5972055"/>
            <a:ext cx="633670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equivalent to GP regression with covariance function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78" name="Grafik 77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4410" y="6023696"/>
            <a:ext cx="3006221" cy="28718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3" name="Textfeld 92"/>
          <p:cNvSpPr txBox="1"/>
          <p:nvPr/>
        </p:nvSpPr>
        <p:spPr>
          <a:xfrm>
            <a:off x="467544" y="6377800"/>
            <a:ext cx="72008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mean and variance efficiently computable in analogy to ridge regression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94" name="Grafik 93" descr="TP_t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3171" y="6453282"/>
            <a:ext cx="853285" cy="25921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5" name="Ellipse 94"/>
          <p:cNvSpPr/>
          <p:nvPr/>
        </p:nvSpPr>
        <p:spPr>
          <a:xfrm>
            <a:off x="7308304" y="3573016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Ellipse 96"/>
          <p:cNvSpPr/>
          <p:nvPr/>
        </p:nvSpPr>
        <p:spPr>
          <a:xfrm>
            <a:off x="7460704" y="3743321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Ellipse 97"/>
          <p:cNvSpPr/>
          <p:nvPr/>
        </p:nvSpPr>
        <p:spPr>
          <a:xfrm>
            <a:off x="7622625" y="4149080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Ellipse 98"/>
          <p:cNvSpPr/>
          <p:nvPr/>
        </p:nvSpPr>
        <p:spPr>
          <a:xfrm>
            <a:off x="8414713" y="3887337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Ellipse 99"/>
          <p:cNvSpPr/>
          <p:nvPr/>
        </p:nvSpPr>
        <p:spPr>
          <a:xfrm>
            <a:off x="6732240" y="3815329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Ellipse 100"/>
          <p:cNvSpPr/>
          <p:nvPr/>
        </p:nvSpPr>
        <p:spPr>
          <a:xfrm>
            <a:off x="7092280" y="4031353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6" name="Grafik 135" descr="TP_t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01647" y="4794580"/>
            <a:ext cx="5264620" cy="28718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0" name="Grafik 139" descr="TP_tmp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515" y="3251476"/>
            <a:ext cx="5630763" cy="21450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2" name="Ellipse 101"/>
          <p:cNvSpPr/>
          <p:nvPr/>
        </p:nvSpPr>
        <p:spPr>
          <a:xfrm>
            <a:off x="8028384" y="3501008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Ellipse 102"/>
          <p:cNvSpPr/>
          <p:nvPr/>
        </p:nvSpPr>
        <p:spPr>
          <a:xfrm>
            <a:off x="7838649" y="3933056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Ellipse 104"/>
          <p:cNvSpPr/>
          <p:nvPr/>
        </p:nvSpPr>
        <p:spPr>
          <a:xfrm>
            <a:off x="8126681" y="4437112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7" name="Grafik 106" descr="TP_tmp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0352" y="4110580"/>
            <a:ext cx="624414" cy="24042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09" name="Gerade Verbindung mit Pfeil 108"/>
          <p:cNvCxnSpPr/>
          <p:nvPr/>
        </p:nvCxnSpPr>
        <p:spPr>
          <a:xfrm>
            <a:off x="6421349" y="2276872"/>
            <a:ext cx="820893" cy="163332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 flipH="1">
            <a:off x="7838649" y="1700808"/>
            <a:ext cx="166876" cy="201365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 flipH="1">
            <a:off x="8249813" y="1177502"/>
            <a:ext cx="119361" cy="2565819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 flipH="1">
            <a:off x="7266194" y="1775388"/>
            <a:ext cx="166876" cy="201365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/>
          <p:nvPr/>
        </p:nvCxnSpPr>
        <p:spPr>
          <a:xfrm>
            <a:off x="6300192" y="2348880"/>
            <a:ext cx="598923" cy="143923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/>
          <p:nvPr/>
        </p:nvCxnSpPr>
        <p:spPr>
          <a:xfrm>
            <a:off x="6611084" y="1621747"/>
            <a:ext cx="895339" cy="252733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/>
          <p:nvPr/>
        </p:nvCxnSpPr>
        <p:spPr>
          <a:xfrm flipH="1">
            <a:off x="8054673" y="1196752"/>
            <a:ext cx="45719" cy="283460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/>
          <p:cNvCxnSpPr/>
          <p:nvPr/>
        </p:nvCxnSpPr>
        <p:spPr>
          <a:xfrm>
            <a:off x="7154663" y="2161731"/>
            <a:ext cx="467962" cy="1817044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feld 123"/>
          <p:cNvSpPr txBox="1"/>
          <p:nvPr/>
        </p:nvSpPr>
        <p:spPr>
          <a:xfrm>
            <a:off x="6300192" y="2644900"/>
            <a:ext cx="1250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>
                <a:solidFill>
                  <a:schemeClr val="tx2"/>
                </a:solidFill>
              </a:rPr>
              <a:t>“inducing”</a:t>
            </a:r>
            <a:endParaRPr lang="en-GB" sz="1600" i="1" dirty="0">
              <a:solidFill>
                <a:schemeClr val="tx2"/>
              </a:solidFill>
            </a:endParaRPr>
          </a:p>
        </p:txBody>
      </p:sp>
      <p:grpSp>
        <p:nvGrpSpPr>
          <p:cNvPr id="3" name="Gruppieren 2"/>
          <p:cNvGrpSpPr/>
          <p:nvPr/>
        </p:nvGrpSpPr>
        <p:grpSpPr>
          <a:xfrm>
            <a:off x="7373566" y="1948494"/>
            <a:ext cx="481198" cy="2105718"/>
            <a:chOff x="7373566" y="1948494"/>
            <a:chExt cx="481198" cy="2105718"/>
          </a:xfrm>
        </p:grpSpPr>
        <p:cxnSp>
          <p:nvCxnSpPr>
            <p:cNvPr id="125" name="Gerade Verbindung mit Pfeil 124"/>
            <p:cNvCxnSpPr>
              <a:endCxn id="15" idx="2"/>
            </p:cNvCxnSpPr>
            <p:nvPr/>
          </p:nvCxnSpPr>
          <p:spPr>
            <a:xfrm flipH="1" flipV="1">
              <a:off x="7373566" y="2046857"/>
              <a:ext cx="449606" cy="2007355"/>
            </a:xfrm>
            <a:prstGeom prst="straightConnector1">
              <a:avLst/>
            </a:prstGeom>
            <a:ln w="25400" cmpd="dbl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feld 130"/>
            <p:cNvSpPr txBox="1"/>
            <p:nvPr/>
          </p:nvSpPr>
          <p:spPr>
            <a:xfrm rot="4622445">
              <a:off x="7060274" y="2404430"/>
              <a:ext cx="12504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 smtClean="0">
                  <a:solidFill>
                    <a:srgbClr val="FF0000"/>
                  </a:solidFill>
                </a:rPr>
                <a:t>prediction</a:t>
              </a:r>
              <a:endParaRPr lang="en-GB" sz="1600" i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2" name="Textfeld 131"/>
          <p:cNvSpPr txBox="1"/>
          <p:nvPr/>
        </p:nvSpPr>
        <p:spPr>
          <a:xfrm>
            <a:off x="7740352" y="2154342"/>
            <a:ext cx="1250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>
                <a:solidFill>
                  <a:schemeClr val="tx2"/>
                </a:solidFill>
              </a:rPr>
              <a:t>“inducing”</a:t>
            </a:r>
            <a:endParaRPr lang="en-GB" sz="16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6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75" grpId="0"/>
      <p:bldP spid="91" grpId="0"/>
      <p:bldP spid="93" grpId="0"/>
      <p:bldP spid="95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5" grpId="0" animBg="1"/>
      <p:bldP spid="124" grpId="0"/>
      <p:bldP spid="1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RANZ20KIRE1LY@QJHCBGOPB6GIFLEA" val="513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independent data points $x_1,\dots, x_N\in \mathbb{R}^n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144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huge&#10;&#10;$$\neq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"/>
  <p:tag name="PICTUREFILESIZE" val="196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for the Nystr\&quot;om approximation $K_{X\!X}\approx K_{X\!X|Z}$}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2"/>
  <p:tag name="PICTUREFILESIZE" val="1405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mathbb{E} \|K_{X\!X}-K_{X\!X|Z}\|_F\le \|K_{X\!X}-K_{X\!X}^{(r)}\|_F + \varepsilon\cdot \max_i (N\cdot k(x_i,x_i)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6"/>
  <p:tag name="PICTUREFILESIZE" val="2146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sample rows of $Z$ i.i.d. from random variable $\mathcal{Z}$}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3"/>
  <p:tag name="PICTUREFILESIZE" val="1310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|K_{X\!X}-K_{X\!X|Z}\|_F =O(M^{-1/4}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6"/>
  <p:tag name="PICTUREFILESIZE" val="961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(if support of $\mathcal{Z}$ covers $X$)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9"/>
  <p:tag name="PICTUREFILESIZE" val="880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(constants depending on $\mathcal{Z},k$)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2"/>
  <p:tag name="PICTUREFILESIZE" val="1023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_{X,Y|Z}=\left[\begin{array}{c}K_{X|Z}\\K_{Y|Z}\end{array}\right]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8"/>
  <p:tag name="PICTUREFILESIZE" val="976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(A+UV)^{-1}=A^{-1}-A^{-1}U(I+VA^{-1}U)^{-1}VA^{-1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0"/>
  <p:tag name="PICTUREFILESIZE" val="1129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for matrices of the right size where all the above is invertible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01"/>
  <p:tag name="PICTUREFILESIZE" val="1463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when supervised: labels $y_1,\dots, y_N\in \mathbb{R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0"/>
  <p:tag name="PICTUREFILESIZE" val="1184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verify that $(A+UV)\cdot \mbox{the right hand side}= I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8"/>
  <p:tag name="PICTUREFILESIZE" val="121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widehat{\alpha} = \lambda^{-1} y -  \lambda^{-1} B K_{X|Z}^\top \cdot y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1"/>
  <p:tag name="PICTUREFILESIZE" val="8635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X\in\mathbb{R}^{N\times n}$ old data batch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9"/>
  <p:tag name="PICTUREFILESIZE" val="857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Y\in\mathbb{R}^{\ell\times n}$ new data batch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8"/>
  <p:tag name="PICTUREFILESIZE" val="885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B'=\left(K_{X,Y|Z}^\top K_{X,Y|Z}+\lambda I\right)^{-1}=\left(K_{X|Z}^\top K_{X|Z}+K_{Y|Z}^\top K_{Y|Z}+\lambda I\right)^{-1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3"/>
  <p:tag name="PICTUREFILESIZE" val="1948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widehat{\alpha}_{new} = \lambda^{-1} (y,y') -  \lambda^{-1} K_{X,Y|Z}\cdot B'\cdot K_{X,Y|Z}^\top \cdot (y,y'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7"/>
  <p:tag name="PICTUREFILESIZE" val="1709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y'\in\mathbb{R}^{\ell}$ new labels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2"/>
  <p:tag name="PICTUREFILESIZE" val="732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B'=B - BK_{Y|Z}^\top(I + K_{Y|Z}\cdot B\cdot K_{Y|Z}^\top)^{-1}K_{Y|Z} B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3"/>
  <p:tag name="PICTUREFILESIZE" val="1359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B=\left(K_{X|Z}^\top K_{X|Z}+\lambda I\right)^{-1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8"/>
  <p:tag name="PICTUREFILESIZE" val="885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so $B$-matrix and $\widehat{\alpha}$ can be updated at time cost of $O(NM\ell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6"/>
  <p:tag name="PICTUREFILESIZE" val="1827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Na\&quot;ive implementation costs $O(N^2)$ to $O(N^3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5"/>
  <p:tag name="PICTUREFILESIZE" val="1409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and $Z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264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y\in\mathbb{R}^{N}$ old labels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8"/>
  <p:tag name="PICTUREFILESIZE" val="689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Z\in\mathbb{R}^{M\times n}$ row-subsample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3"/>
  <p:tag name="PICTUREFILESIZE" val="973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naive recomputation comes at a cost of $O(N M^2)$ 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6"/>
  <p:tag name="PICTUREFILESIZE" val="1491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O(N^2M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5"/>
  <p:tag name="PICTUREFILESIZE" val="444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Given data matrix $X\in\mathbb{R}^{N\times n}$,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8"/>
  <p:tag name="PICTUREFILESIZE" val="1000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whose rows are presented at times $t=1,2,\dots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5"/>
  <p:tag name="PICTUREFILESIZE" val="1227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as an $n$-variate time series $x(t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6"/>
  <p:tag name="PICTUREFILESIZE" val="976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compute eigenvectors of $X^\top X=\mbox{Cov}(X,X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4"/>
  <p:tag name="PICTUREFILESIZE" val="1406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candidate matrix $W(t)\in\mathbb{R}^{r\times n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1"/>
  <p:tag name="PICTUREFILESIZE" val="1055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anything but $O\left(N\cdot \mbox{polylog} (N)\right)$ is infeasible for $N\approx 10^6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4"/>
  <p:tag name="PICTUREFILESIZE" val="17356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W(t+1) = W(t) + \gamma(t)\left(y(t)x(t)^\top - \mbox{LT}\left[y(t)y(t)^\top\right]W(t)\right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4"/>
  <p:tag name="PICTUREFILESIZE" val="17459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y(t) = W(t)x(t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0"/>
  <p:tag name="PICTUREFILESIZE" val="653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\mbox{LT}$ sets everyting above diagonal to zero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2"/>
  <p:tag name="PICTUREFILESIZE" val="1137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\gamma(t)$ is ``learning rate''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6"/>
  <p:tag name="PICTUREFILESIZE" val="711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compute eigenvectors of $K= X X^\top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0"/>
  <p:tag name="PICTUREFILESIZE" val="1106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W(t) = A(t)X^\top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1"/>
  <p:tag name="PICTUREFILESIZE" val="594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A(t+1) X^\top = A(t) X^\top + \gamma(t)\left(y(t)x(t)^\top - \mbox{LT}\left[y(t)y(t)^\top\right]A(t)X^\top\right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5"/>
  <p:tag name="PICTUREFILESIZE" val="1926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If the columns of $X$ are linearly independent,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4"/>
  <p:tag name="PICTUREFILESIZE" val="1142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then right multiplication with $X^\top$ is injective, so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5"/>
  <p:tag name="PICTUREFILESIZE" val="1226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A(t+1) = A(t) + \gamma(t)\left(y(t)e_{i(t)}^\top - \mbox{LT}\left[y(t)y(t)^\top\right]A(t)\right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3"/>
  <p:tag name="PICTUREFILESIZE" val="1686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(U,\lambda) = \mbox{eig} (K_\mu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684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where $e_{i(t)}$ denotes the standard unit vector selecting $x(t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8"/>
  <p:tag name="PICTUREFILESIZE" val="1733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\gamma(t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"/>
  <p:tag name="PICTUREFILESIZE" val="245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O(Nr)$ per iteration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7"/>
  <p:tag name="PICTUREFILESIZE" val="6993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Given sequential data $x(t)\in\mathbb{R}^{n}$, labels $y(t)\in \mathbb{R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3"/>
  <p:tag name="PICTUREFILESIZE" val="15615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candidate predictor $f_t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8"/>
  <p:tag name="PICTUREFILESIZE" val="711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f_{t+1} = f_t - \gamma(t)\cdot\frac{\partial}{\partial f} R_{reg,t}(f)|_{f=f_t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0"/>
  <p:tag name="PICTUREFILESIZE" val="1461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\ell$ is some loss, e.g. $\ell =(y(t)-f_t(x(t)))^2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7"/>
  <p:tag name="PICTUREFILESIZE" val="1341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\gamma(t)$ is ``learning rate''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6"/>
  <p:tag name="PICTUREFILESIZE" val="7119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f_t$ is ``phased out'' in $f_{t+m}$ by factor $(1-\gamma(t)\lambda)^m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0"/>
  <p:tag name="PICTUREFILESIZE" val="1474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Learn predictor/classifier $f$ such that $f(x(t))\approx y(t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7"/>
  <p:tag name="PICTUREFILESIZE" val="1629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tau_i(x) = \tau_i(U,\lambda,\kappa(x),K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1"/>
  <p:tag name="PICTUREFILESIZE" val="865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=f_t - \gamma(t)\cdot\frac{\partial}{\partial f} \ell(f,x(t),y(t))+\frac{\lambda}{2}\|f\|^2|_{f=f_t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1"/>
  <p:tag name="PICTUREFILESIZE" val="1948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by representer theorem, current minimizer $f_t(.) = \sum_{\tau=1}^t \alpha_\tau k(x (\tau),.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6"/>
  <p:tag name="PICTUREFILESIZE" val="20498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f_{t+1} = (1-\gamma(t)\lambda)\cdot f_t - \gamma(t)\cdot\ell'(f_t(x(t)),y(t))\cdot k(x(t),.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5"/>
  <p:tag name="PICTUREFILESIZE" val="17844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(so $\gamma(t)$ is rather the ``forgetting rate'')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5"/>
  <p:tag name="PICTUREFILESIZE" val="1135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Let $N$ be any number of seen data, let $g$ be any function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1"/>
  <p:tag name="PICTUREFILESIZE" val="1420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sum_{t = 1}^N R_{reg,t}(f_t) \le \left( \sum_{t = 1}^N R_{reg,t}(g)\right) + a\sqrt{N}+b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2"/>
  <p:tag name="PICTUREFILESIZE" val="2374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where $a,b$ are constants depending only on $\lambda,\gamma,k,\ell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2"/>
  <p:tag name="PICTUREFILESIZE" val="157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operate with tall matrices only, e.g. $Q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7"/>
  <p:tag name="PICTUREFILESIZE" val="1094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main idea: $K\approx Q\cdot Q^\top,$ with $Q\in\mathbb{R}^{N\times M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3"/>
  <p:tag name="PICTUREFILESIZE" val="1315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main idea: add $x_i$ incrementally&#10;&#10;&#10;&#10;&#10;\end{document} 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8"/>
  <p:tag name="PICTUREFILESIZE" val="856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update $f,\tau$, etc, for each addition&#10;&#10;&#10;&#10;&#10;\end{document} 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7"/>
  <p:tag name="PICTUREFILESIZE" val="93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(x) = \mbox{sgn} \left(b+ \sum_{i=1}^N \alpha_i k(x_i,x)\right) = \mbox{sgn}\left( \alpha^\top \kappa(x)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8"/>
  <p:tag name="PICTUREFILESIZE" val="2490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Let $A\in \mathbb{R}^{m\times n}$ be a matrix.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2"/>
  <p:tag name="PICTUREFILESIZE" val="78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Pseudoinverse of $A$ is matrix $A^+$ such that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3"/>
  <p:tag name="PICTUREFILESIZE" val="1096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AA^+A = A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8"/>
  <p:tag name="PICTUREFILESIZE" val="281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A^+AA^+ = A^+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1"/>
  <p:tag name="PICTUREFILESIZE" val="300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\left(AA^+\right)^\top = AA^+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0"/>
  <p:tag name="PICTUREFILESIZE" val="450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\left(A^+A\right)^\top = A^+A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1"/>
  <p:tag name="PICTUREFILESIZE" val="455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Given $A\in\mathbb{R}^{m\times n}$, the pseudo-inverse $A^+$ exists and is unique.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1"/>
  <p:tag name="PICTUREFILESIZE" val="1733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Let $A=USV^\top$ the SVD of $A$, take $A^+:= VS^+U^\top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2"/>
  <p:tag name="PICTUREFILESIZE" val="1330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with diagonal matrix $S^+$, where $S^+_{ii} = \left\{\begin{array}{cc} 1/S_{ii}, &amp;\;\mbox{ if}\; S_{ii}\neq 0,\\ 0,&amp;\;\mbox{ if }\; S_{ii}=0.\end{array}\color{white}\right.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9"/>
  <p:tag name="PICTUREFILESIZE" val="2465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For two pseudo-inverses $B,C$ of $A$: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8"/>
  <p:tag name="PICTUREFILESIZE" val="1056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ax_\alpha W(\alpha) = \|\alpha\|_1 -\frac{1}{2}\cdot\alpha^\top\tilde{K}\alpha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7"/>
  <p:tag name="PICTUREFILESIZE" val="1189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C=CAC=CC^\top\cdot(ABA)^\top = C\cdot (ACAB) = CAB = BAB = B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7"/>
  <p:tag name="PICTUREFILESIZE" val="1626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For a data matrix $X\in\mathbb{R}^{N\times n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2"/>
  <p:tag name="PICTUREFILESIZE" val="878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projection matrix onto the row-span of $X$ is given as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0"/>
  <p:tag name="PICTUREFILESIZE" val="1427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P_X:= X^+X = X^\top (X X^\top)^+ X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1"/>
  <p:tag name="PICTUREFILESIZE" val="805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since $P_XP_X = P_X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1"/>
  <p:tag name="PICTUREFILESIZE" val="544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and $P_X v =0$ for any $v\in\mathbb{R}^n$ with $Xv=0$ 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6"/>
  <p:tag name="PICTUREFILESIZE" val="1171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maybe $\mbox{rowspan}\;X$ is well-approximated by $\mbox{rowspan}\;Z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2"/>
  <p:tag name="PICTUREFILESIZE" val="1608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projection matrix onto the row-span of $X$ is given as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0"/>
  <p:tag name="PICTUREFILESIZE" val="1427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where $Z\in\mathbb{R}^{M\times n}$ consists of $M$ rows of $X\in\mathbb{R}^{N\times n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7"/>
  <p:tag name="PICTUREFILESIZE" val="1538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so $XX^\top \approx (XP_Z) (XP_Z)^\top = XP_ZX^\top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3"/>
  <p:tag name="PICTUREFILESIZE" val="1199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alpha\ge 0, 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"/>
  <p:tag name="PICTUREFILESIZE" val="262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=(XZ^\top)(ZZ^\top)^+(ZX^\top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4"/>
  <p:tag name="PICTUREFILESIZE" val="791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with $K_{A\!B}:=AB^\top: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7"/>
  <p:tag name="PICTUREFILESIZE" val="57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P_X:= X^\top (X X^\top)^+ X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7"/>
  <p:tag name="PICTUREFILESIZE" val="650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and $\lambda_i$ denotes the $i$-th largest eigenvalue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9"/>
  <p:tag name="PICTUREFILESIZE" val="1201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where $\Delta = \mbox{rank}\; X - \mbox{rank}\; Z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5"/>
  <p:tag name="PICTUREFILESIZE" val="754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K_{X\!X}\approx K_{X\!Z}\cdot K_{Z\!Z}^+\cdot K_{Z\!X}=:K_{X\!X|Z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7"/>
  <p:tag name="PICTUREFILESIZE" val="1098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lambda_i(K_{X\!X})\ge \lambda_i(K_{X\!X|Z})\ge \lambda_{i+\Delta}(K_{X\!X}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4"/>
  <p:tag name="PICTUREFILESIZE" val="1239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the residual matrix $K_{X\!X}-K_{XX|Z}$ is positive semi-definite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0"/>
  <p:tag name="PICTUREFILESIZE" val="1516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|K_{X\!X}-K_{X\!X|Z}\|_F \le \mbox{Tr}(K_{X\!X}) - \mbox{Tr}(K_{Z\!Z}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3"/>
  <p:tag name="PICTUREFILESIZE" val="1108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Denote by $K_{X\!X}^{(r)}$ the Frobenius-best rank $r$ approximation to $K_{X\!X}$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6"/>
  <p:tag name="PICTUREFILESIZE" val="2026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0 = \sum_{i=1}^N \alpha_i y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1"/>
  <p:tag name="PICTUREFILESIZE" val="795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Assume $Z$ is uniformly subsampled. If $M\ge 64 \frac{r}{\varepsilon^4}$, then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4"/>
  <p:tag name="PICTUREFILESIZE" val="15787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mathbb{E} \|K_{X\!X}-K_{X\!X|Z}\|_F\le \|K_{X\!X}-K_{X\!X}^{(r)}\|_F + \varepsilon\cdot \max_i (N\cdot k(x_i,x_i)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6"/>
  <p:tag name="PICTUREFILESIZE" val="2146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Data dimension $n$ does not enter the proofs!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1"/>
  <p:tag name="PICTUREFILESIZE" val="1164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K_\mu:= (I-\mathds{1}_N)\cdot K_{X\!X}\cdot (I-\mathds{1}_N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5"/>
  <p:tag name="PICTUREFILESIZE" val="864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O(N^2m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3"/>
  <p:tag name="PICTUREFILESIZE" val="456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for $m$ pairs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5"/>
  <p:tag name="PICTUREFILESIZE" val="428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(I-\mathds{1}_N)\cdot K_{X|Z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0"/>
  <p:tag name="PICTUREFILESIZE" val="5277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O(NMm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1"/>
  <p:tag name="PICTUREFILESIZE" val="494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(x) = \widehat{\alpha}^\top \kappa(x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04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widehat{\alpha} = \left(K_{X\!X}+\lambda I\right)^{-1} y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3"/>
  <p:tag name="PICTUREFILESIZE" val="72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(x) = y^\top \left(K+\lambda I\right)^{-1} \cdot \kappa(x) = \widehat{\alpha}^\top \kappa(x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5"/>
  <p:tag name="PICTUREFILESIZE" val="1232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O(N^3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"/>
  <p:tag name="PICTUREFILESIZE" val="368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left(K_{X\!X}+\lambda I\right)^{-1} \approx \left(K_{X\!X|Z}+\lambda I\right)^{-1} = \left(K_{X|Z}K_{X|Z}^\top+\lambda I\right)^{-1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8"/>
  <p:tag name="PICTUREFILESIZE" val="1727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left(K_{X|Z}K_{X|Z}^\top+\lambda I\right)^{-1} = \lambda^{-1} I -  \lambda^{-1} K_{X|Z}\left(K_{X|Z}^\top K_{X|Z}+\lambda I\right)^{-1}K_{X|Z}^\top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4"/>
  <p:tag name="PICTUREFILESIZE" val="1871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O(NM^2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6"/>
  <p:tag name="PICTUREFILESIZE" val="457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widehat{\alpha} = \lambda^{-1} y -  \lambda^{-1} K_{X|Z}\left(K_{X|Z}^\top K_{X|Z}+\lambda I\right)^{-1}K_{X|Z}^\top \cdot y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5"/>
  <p:tag name="PICTUREFILESIZE" val="1579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K_{X\!X|Z} = \left(K_{X\!Z}\cdot K_{Z\!Z}^{-1/2}\right)\cdot \left(K_{X\!Z}\cdot K_{Z\!Z}^{-1/2}\right)^\top =:  K_{X|Z}\cdot K_{X|Z}^\top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8"/>
  <p:tag name="PICTUREFILESIZE" val="2145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K_{X\!X}\approx K_{X\!Z}\cdot K_{Z\!Z}^+\cdot K_{Z\!X}=:K_{X\!X|Z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7"/>
  <p:tag name="PICTUREFILESIZE" val="1098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 \mbox{diag}(y) K_{X|Z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633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max_\alpha W(\alpha) = \|\alpha\|_1 -\frac{1}{2}\cdot\alpha^\top\tilde{K}\alpha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7"/>
  <p:tag name="PICTUREFILESIZE" val="1189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tilde{K} = \mbox{diag} (y) K_{X\!X}  \mbox{diag} (y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3"/>
  <p:tag name="PICTUREFILESIZE" val="986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 = \left(k(x_i,x_j)\right)_{ij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4"/>
  <p:tag name="PICTUREFILESIZE" val="718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O(h(N)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4"/>
  <p:tag name="PICTUREFILESIZE" val="444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restrict $\alpha$ to column-span of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8"/>
  <p:tag name="PICTUREFILESIZE" val="785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O(\frac{N}{M}h(M)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629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tilde{\alpha}:=K_{X|Z}^\top\mbox{diag}(y)\cdot \alpha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6"/>
  <p:tag name="PICTUREFILESIZE" val="872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usepackage[usenames,dvipsnames]{xcolor}&#10;\renewcommand*\familydefault{\sfdefault}&#10;\definecolor{schrift}{rgb}{0,0.195,0.391}&#10;\begin{document}&#10;\color{schrift}\large&#10;&#10;$$\alpha= \left(K_{X|Z}^\top\mbox{diag}(y)\right)^+ \tilde{\alpha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9905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In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184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independent data points $x_1,\dots, x_N\in \mathbb{R}^n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144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Out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1"/>
  <p:tag name="PICTUREFILESIZE" val="273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dependent data points/labels $y_1,\dots, y_N\in \mathbb{R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2"/>
  <p:tag name="PICTUREFILESIZE" val="1310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$$x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95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kappa (x) = \left(k(x_i,x)\right)_{i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683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$$y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241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Regressor ${\color{red}f}:\mathbb{R}^n\rightarrow \mathbb{R}$ such that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1014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y_i\approx {\color{red} f}( x_i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0"/>
  <p:tag name="PICTUREFILESIZE" val="510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and which predicts well unseen labels ${\color{red} f}( x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5"/>
  <p:tag name="PICTUREFILESIZE" val="1285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The &quot;true&quot; ${\color{red}f}$ is outcome of Gaussian process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6"/>
  <p:tag name="PICTUREFILESIZE" val="1227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f(x)|y_1,\dots, y_N\sim \mathcal{N}\left(K_{xX|Z} (K_{X\!X|Z}+\lambda\cdot I)^{-1} y,\; K_{xx|Z} - K_{xX|Z} (K_{X\!X|Z}+\lambda\cdot I)^{-1} K_{Xx|Z}\right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46"/>
  <p:tag name="PICTUREFILESIZE" val="2528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(in the case $x\neq x_1,\dots, x_N$)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0"/>
  <p:tag name="PICTUREFILESIZE" val="812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jointly Gaussian $y_i = f(x_i)+\varepsilon_i$ with $\varepsilon_i\sim\mathcal{N}(0,\lambda)$ i.i.d.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2"/>
  <p:tag name="PICTUREFILESIZE" val="1647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corresponding to (hypothetical) pseudo-inputs $z_1,\dots, z_M\in\mathbb{R}^n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2"/>
  <p:tag name="PICTUREFILESIZE" val="1805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(hypothetially) observed without noise, i.e., $u_i = f(z_i)$.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0"/>
  <p:tag name="PICTUREFILESIZE" val="1587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In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184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test label $f(x)$ and $f(x_i)$ are independent conditioned on the $u_i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7"/>
  <p:tag name="PICTUREFILESIZE" val="1752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f(x)|u_1,\dots, u_M\sim\mathcal{N}\left(K_{xZ} K_{Z\!Z}^+u, k(x,x)-K_{xx|Z}\right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2"/>
  <p:tag name="PICTUREFILESIZE" val="1729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Marginalization over $u_i$ yields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6"/>
  <p:tag name="PICTUREFILESIZE" val="923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k(x,y) = K_{xy|Z}=K_{xZ}K_{Z\!Z}^+K_{Zy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7"/>
  <p:tag name="PICTUREFILESIZE" val="1133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O(NM^2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6"/>
  <p:tag name="PICTUREFILESIZE" val="457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y_1,\dots, y_N|u_1,\dots, u_M\sim\mathcal{N}\left(K_{X\!Z}K_{Z\!Z}^+u, K_{X\!X}-K_{X\!X|Z}\right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5"/>
  <p:tag name="PICTUREFILESIZE" val="1689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There are jointly Gaussian ``inducing variables'' $u_1,\dots, u_M\in\mathbb{R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5"/>
  <p:tag name="PICTUREFILESIZE" val="1685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$$(z_i,u_i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5"/>
  <p:tag name="PICTUREFILESIZE" val="796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how to choose $Z$}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1"/>
  <p:tag name="PICTUREFILESIZE" val="570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|K_{X\!X}-K_{X\!X|Z}\|_F \le \mbox{Tr}(K_{X\!X}) - \mbox{Tr}(K_{Z\!Z}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3"/>
  <p:tag name="PICTUREFILESIZE" val="11089"/>
</p:tagLst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730</Words>
  <Application>Microsoft Office PowerPoint</Application>
  <PresentationFormat>Bildschirmpräsentation (4:3)</PresentationFormat>
  <Paragraphs>144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6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Custom Design</vt:lpstr>
      <vt:lpstr>1_Custom Design</vt:lpstr>
      <vt:lpstr>Larissa</vt:lpstr>
      <vt:lpstr>2_Custom Design</vt:lpstr>
      <vt:lpstr>3_Custom Design</vt:lpstr>
      <vt:lpstr>4_Custom Design</vt:lpstr>
      <vt:lpstr>STATG019 – Selected Topics in Statistics 2015 Lecture 4</vt:lpstr>
      <vt:lpstr>Course organization</vt:lpstr>
      <vt:lpstr>PowerPoint-Präsentation</vt:lpstr>
      <vt:lpstr>Kernel learning in the presence of BIG DATA</vt:lpstr>
      <vt:lpstr>Low-Rank Approximation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Iterative kernel methods</vt:lpstr>
      <vt:lpstr>PowerPoint-Präsentation</vt:lpstr>
      <vt:lpstr>PowerPoint-Präsentation</vt:lpstr>
      <vt:lpstr>PowerPoint-Präsentation</vt:lpstr>
      <vt:lpstr>And there is much more…</vt:lpstr>
      <vt:lpstr>PowerPoint-Präsentation</vt:lpstr>
      <vt:lpstr>PowerPoint-Präsentation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Franz J. Király</cp:lastModifiedBy>
  <cp:revision>758</cp:revision>
  <dcterms:created xsi:type="dcterms:W3CDTF">2005-07-13T12:26:50Z</dcterms:created>
  <dcterms:modified xsi:type="dcterms:W3CDTF">2015-02-24T13:00:51Z</dcterms:modified>
</cp:coreProperties>
</file>