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38" r:id="rId2"/>
    <p:sldId id="435" r:id="rId3"/>
    <p:sldId id="484" r:id="rId4"/>
    <p:sldId id="493" r:id="rId5"/>
    <p:sldId id="501" r:id="rId6"/>
    <p:sldId id="502" r:id="rId7"/>
    <p:sldId id="485" r:id="rId8"/>
    <p:sldId id="509" r:id="rId9"/>
    <p:sldId id="494" r:id="rId10"/>
    <p:sldId id="503" r:id="rId11"/>
    <p:sldId id="504" r:id="rId12"/>
    <p:sldId id="486" r:id="rId13"/>
    <p:sldId id="495" r:id="rId14"/>
    <p:sldId id="505" r:id="rId15"/>
    <p:sldId id="506" r:id="rId16"/>
    <p:sldId id="507" r:id="rId17"/>
    <p:sldId id="487" r:id="rId18"/>
    <p:sldId id="496" r:id="rId19"/>
    <p:sldId id="508" r:id="rId20"/>
    <p:sldId id="488" r:id="rId21"/>
    <p:sldId id="497" r:id="rId22"/>
    <p:sldId id="510" r:id="rId23"/>
    <p:sldId id="489" r:id="rId24"/>
    <p:sldId id="498" r:id="rId25"/>
    <p:sldId id="511" r:id="rId26"/>
    <p:sldId id="490" r:id="rId27"/>
    <p:sldId id="499" r:id="rId28"/>
    <p:sldId id="512" r:id="rId29"/>
    <p:sldId id="513" r:id="rId30"/>
    <p:sldId id="491" r:id="rId31"/>
    <p:sldId id="500" r:id="rId32"/>
    <p:sldId id="514" r:id="rId33"/>
    <p:sldId id="492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95140"/>
  </p:normalViewPr>
  <p:slideViewPr>
    <p:cSldViewPr snapToGrid="0" snapToObjects="1">
      <p:cViewPr varScale="1">
        <p:scale>
          <a:sx n="112" d="100"/>
          <a:sy n="112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5222-CF6A-794C-895C-23B8C6E45AAE}" type="datetimeFigureOut">
              <a:rPr lang="en-US" smtClean="0"/>
              <a:t>1/2/23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A268-69C7-5B4B-A54C-C90916BBC1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6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9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4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5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D2F5-B347-CC7D-D8C0-66C6D4CF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B645-E822-EE9F-2D7A-A3873BD7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A4AD-ED67-0D5E-2DE0-5BC08FD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587F-C61B-38E5-1C83-D5E349CB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ECA-32A0-E03C-8A00-18438D3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4E9-57A5-5C90-F4B3-5BF13F6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EACC-DB34-14C9-5137-83D99043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66C-1B26-37B7-EBA2-106E7C46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1EC-4617-6F15-1828-B22E084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2087-88DE-3B6D-E0F3-A88784FA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0B81-53C8-3549-0103-79009DA91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C6E9-A5E4-109C-26A8-D2009BF58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0D8E-1377-AA18-EE49-0070972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5321-1956-CF84-2D49-B3DEAD74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52D7-C10A-56B3-1D0A-2A4C1E84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3088-CE17-2A2B-FC5C-D43CC9E8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3862-1B61-0C68-291C-BF7B5D2E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7077-1EC5-F036-08C1-EB066DE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624" y="6356350"/>
            <a:ext cx="2743200" cy="365125"/>
          </a:xfrm>
        </p:spPr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7373-6C82-1EFA-5616-E9972EE35967}"/>
              </a:ext>
            </a:extLst>
          </p:cNvPr>
          <p:cNvSpPr txBox="1"/>
          <p:nvPr userDrawn="1"/>
        </p:nvSpPr>
        <p:spPr>
          <a:xfrm>
            <a:off x="4520004" y="6352143"/>
            <a:ext cx="315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Chapter 9: Dictionaries and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532E4-B86C-882D-37F5-ED8610650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04" y="6165501"/>
            <a:ext cx="584378" cy="536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DA1A7-0AB2-F6A8-4946-99A7D876C7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2562" y="216731"/>
            <a:ext cx="423358" cy="253756"/>
          </a:xfrm>
          <a:prstGeom prst="rect">
            <a:avLst/>
          </a:prstGeom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74F076CA-C943-ABB9-BB74-6F8AC75369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2233" y="805764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371E24A-9C7E-6FBA-0200-A199832CDE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8963" y="860855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7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2AD-ED9E-5A52-DA3C-66CF3A2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B9AF-86A3-8C98-A9B8-EDFAE111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FA4D-9968-9E58-D759-F23F1AD4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2CC-4BC0-6B10-0BFA-7F3E494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78D4-3262-E5B9-54C4-9D7ABD8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5AF8-C86D-EA23-C9A6-3DB3BC92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B87D-60DB-E614-F3C5-ED9756E9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745D-8A55-1AEE-F43F-27897490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82D3-5C2E-11C5-065A-E207111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2923-511B-94EB-906D-1825795E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5431-2550-3A13-A6D6-1A53190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52F-864B-2449-0082-76FFCA46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C3F4-A9D1-BDE8-243D-87C9B09F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8EF8-2425-B93E-2CD5-0BA13CA2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9F704-F263-97CC-5BFF-DB68E4AFF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BDB9-4465-06DA-F9FC-AF0E5399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22B88-2EA0-245C-5D76-8BFDE5E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CEA2F-AFE2-4B9C-8ADB-1A3B186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9EA5-EA7F-F9A0-D617-4AC449F0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F16C-33F8-8032-59C4-D8728EC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D4B20-D225-B9CF-AFBD-32F3D595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444A-A5E7-7BDC-811E-5F0E929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3B7EC-368E-1F99-BFE9-12C0399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362B-D958-465B-8039-2AE10BAD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36563-8B2C-7F2A-8DAA-30DED06D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6F595-10A0-7513-4BAC-7D13DDFB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646-6A10-1C08-5289-0DD91853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E4D-95C9-E319-B2A0-669DF21F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84A4-F00D-6CFF-ABC7-34FEA765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8977-4834-6D4F-FAAE-225FB82E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F8C4-0E1E-9EDE-B705-0D0B67A8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F9CA-7695-C65F-8B38-9F144971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8FD-4E48-E77E-655E-C074977A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A8595-2F82-582D-6817-D9683052F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3A7B-D87D-F524-068F-0BE50791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4E93-7537-8168-0096-B550AE43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47E8-00B2-DD9E-E854-1C99B07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DAFE-06E1-0A6B-C258-3C317A0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A7D26-5D2F-FD15-A56E-512F9D1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31FE-891A-F9CF-B474-0A948B54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D181-FC47-CF3C-1171-9E177C79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E3FE-2E37-6089-1D85-5997F28A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0A62-E045-E370-6D2A-1F0E89EB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4056987.fs1.hubspotusercontent-na1.net/hubfs/4056987/Videos/Groner-Python%20Videos/p4da-video-ch9-1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64515B9-20E1-1E45-4577-23A0D2C0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141"/>
          <a:stretch/>
        </p:blipFill>
        <p:spPr>
          <a:xfrm>
            <a:off x="0" y="0"/>
            <a:ext cx="12752173" cy="7386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C5A77-BE60-D7DA-AEAA-58E184608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Dictionaries and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840F-1C77-EDF4-0345-2D4D97AFB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  <a:p>
            <a:r>
              <a:rPr lang="en-US" dirty="0"/>
              <a:t>Python for Data &amp; Analytics</a:t>
            </a:r>
          </a:p>
          <a:p>
            <a:r>
              <a:rPr lang="en-US" sz="1800" dirty="0"/>
              <a:t>A Business-Oriented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FA05-8140-3D88-03BA-1C8517B7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253B-EB9B-DE4B-97F2-D81B2FE20CE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AA96-B48D-3EA3-50D5-7215DD83760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4461" y="3707027"/>
            <a:ext cx="1266422" cy="1193219"/>
          </a:xfrm>
          <a:prstGeom prst="rect">
            <a:avLst/>
          </a:prstGeom>
        </p:spPr>
      </p:pic>
      <p:pic>
        <p:nvPicPr>
          <p:cNvPr id="1026" name="Picture 2" descr="prospectpress-logo">
            <a:extLst>
              <a:ext uri="{FF2B5EF4-FFF2-40B4-BE49-F238E27FC236}">
                <a16:creationId xmlns:a16="http://schemas.microsoft.com/office/drawing/2014/main" id="{B35FA37F-F1E2-FF90-EACD-DFEB27E6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0602" y="6163056"/>
            <a:ext cx="1014140" cy="46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2F2209F-FB85-0FC5-FB19-D506A309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11" y="6455652"/>
            <a:ext cx="197419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rgbClr val="328B5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1EB8E-F8AC-7899-43C3-35A021B4C4E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5890" y="3866123"/>
            <a:ext cx="1542506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Alternatively, an empty dictionary can be created, e.g.,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contacts = { }</a:t>
            </a:r>
          </a:p>
          <a:p>
            <a:r>
              <a:rPr lang="en-US" dirty="0"/>
              <a:t>And then key / value pairs can be added subsequently with syntax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dictionaryVariable[key] = value</a:t>
            </a:r>
          </a:p>
          <a:p>
            <a:r>
              <a:rPr lang="en-US" dirty="0"/>
              <a:t>For example,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contacts['jsmith@mymail.com'] = '801-555-1223'</a:t>
            </a:r>
          </a:p>
          <a:p>
            <a:r>
              <a:rPr lang="en-US" dirty="0"/>
              <a:t>In the above, the key </a:t>
            </a:r>
            <a:r>
              <a:rPr lang="en-US" dirty="0">
                <a:latin typeface="Lucida Console" panose="020B0609040504020204" pitchFamily="49" charset="0"/>
              </a:rPr>
              <a:t>'jsmith@mymail.com'</a:t>
            </a:r>
            <a:r>
              <a:rPr lang="en-US" dirty="0"/>
              <a:t> and its associated value </a:t>
            </a:r>
            <a:r>
              <a:rPr lang="en-US" dirty="0">
                <a:latin typeface="Lucida Console" panose="020B0609040504020204" pitchFamily="49" charset="0"/>
              </a:rPr>
              <a:t>'801-555-1223'</a:t>
            </a:r>
            <a:r>
              <a:rPr lang="en-US" dirty="0"/>
              <a:t> are added to the dictionary named </a:t>
            </a:r>
            <a:r>
              <a:rPr lang="en-US" dirty="0">
                <a:latin typeface="Lucida Console" panose="020B0609040504020204" pitchFamily="49" charset="0"/>
              </a:rPr>
              <a:t>contacts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9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5958F-E7FB-F2AA-305D-84D4AC87657A}"/>
              </a:ext>
            </a:extLst>
          </p:cNvPr>
          <p:cNvSpPr txBox="1"/>
          <p:nvPr/>
        </p:nvSpPr>
        <p:spPr>
          <a:xfrm>
            <a:off x="838200" y="1878065"/>
            <a:ext cx="102870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build a contact dictionary dynamically from user input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contacts = {} # create an empty dictionary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print('Enter email and phone # at &gt; prompt (&lt;return&gt; when done)')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entry = input('&gt;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entry != '':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email, phone = entry.split()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contacts[email] = phone # add entry to dictionary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print(contacts)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entry = input('&gt; ')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AD2C2-F1B3-057D-09A2-17D318CDE365}"/>
              </a:ext>
            </a:extLst>
          </p:cNvPr>
          <p:cNvSpPr txBox="1"/>
          <p:nvPr/>
        </p:nvSpPr>
        <p:spPr>
          <a:xfrm>
            <a:off x="4159711" y="4239025"/>
            <a:ext cx="734420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Enter email and phone # at &gt; prompt (&lt;return&gt; when done)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jsmith@mymail.com 801-555-1223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{'jsmith@mymail.com': '801-555-1223'}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jdoe@mymail.com 801-555-9887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{'jsmith@mymail.com': '801-555-1223', 'jdoe@mymail.com': '801-555-9887'}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&gt;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C889A-B1F2-5930-99D6-690D82E4F528}"/>
              </a:ext>
            </a:extLst>
          </p:cNvPr>
          <p:cNvSpPr txBox="1"/>
          <p:nvPr/>
        </p:nvSpPr>
        <p:spPr>
          <a:xfrm>
            <a:off x="838200" y="1582253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9-1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9E8F0-D024-DF92-C824-5528BA400312}"/>
              </a:ext>
            </a:extLst>
          </p:cNvPr>
          <p:cNvSpPr txBox="1"/>
          <p:nvPr/>
        </p:nvSpPr>
        <p:spPr>
          <a:xfrm>
            <a:off x="3482790" y="1304774"/>
            <a:ext cx="3420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empty dictionary is created and assigned to variable contacts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94A1E-8CEF-99BB-3EE4-E612FEAE0E0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217420" y="1627940"/>
            <a:ext cx="1265370" cy="78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D71718-67E3-F8F2-5FC0-96F89EE4F00E}"/>
              </a:ext>
            </a:extLst>
          </p:cNvPr>
          <p:cNvSpPr txBox="1"/>
          <p:nvPr/>
        </p:nvSpPr>
        <p:spPr>
          <a:xfrm>
            <a:off x="400500" y="4998749"/>
            <a:ext cx="3420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key and its value are added to (or updated in) the dictionary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FA152B-9072-65A9-E000-CB0AEEE919DF}"/>
              </a:ext>
            </a:extLst>
          </p:cNvPr>
          <p:cNvCxnSpPr>
            <a:cxnSpLocks/>
          </p:cNvCxnSpPr>
          <p:nvPr/>
        </p:nvCxnSpPr>
        <p:spPr>
          <a:xfrm flipV="1">
            <a:off x="838200" y="4080510"/>
            <a:ext cx="487680" cy="91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005E17B-895E-4CBC-610B-A39DFCD8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0" y="1326333"/>
            <a:ext cx="876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9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dictionaries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Find data in a dictionary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for to visit dictionary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Storing data fields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data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the hashable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6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data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dictionary has been populated, look up data using key as: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 = dictionaryVariable[key]</a:t>
            </a:r>
          </a:p>
          <a:p>
            <a:r>
              <a:rPr lang="en-US" dirty="0"/>
              <a:t>Note the syntax is similar to accessing a list's item by its index</a:t>
            </a:r>
          </a:p>
          <a:p>
            <a:pPr lvl="1"/>
            <a:r>
              <a:rPr lang="en-US" dirty="0"/>
              <a:t>List item access is always by an integer index</a:t>
            </a:r>
          </a:p>
          <a:p>
            <a:pPr lvl="1"/>
            <a:r>
              <a:rPr lang="en-US" dirty="0"/>
              <a:t>Dictionary value access is by key value type</a:t>
            </a:r>
          </a:p>
          <a:p>
            <a:pPr lvl="2"/>
            <a:r>
              <a:rPr lang="en-US" dirty="0"/>
              <a:t>Keys have been string in our examples; key can be other Python types (e.g., integer)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1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data in a 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8D7FE-790E-3EF2-7F38-3518507FA4B9}"/>
              </a:ext>
            </a:extLst>
          </p:cNvPr>
          <p:cNvSpPr txBox="1"/>
          <p:nvPr/>
        </p:nvSpPr>
        <p:spPr>
          <a:xfrm>
            <a:off x="838200" y="1878065"/>
            <a:ext cx="102870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Dictionary example to lookup phone (value) from email (key)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create the dictionary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contacts = {'jsmith@mymail.com': '801-555-1223',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'jdoe@mymail.com': '801-555-9887'}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print('Enter an email address to lookup phone (or &lt;return&gt; when done)')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email = input('&gt;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email != '':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phone = contacts[email] # use email as key to lookup phone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print(phone)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email = input('&gt; ')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83EC2-49F9-2A0D-4CB3-966D896879DB}"/>
              </a:ext>
            </a:extLst>
          </p:cNvPr>
          <p:cNvSpPr txBox="1"/>
          <p:nvPr/>
        </p:nvSpPr>
        <p:spPr>
          <a:xfrm>
            <a:off x="3931111" y="4490485"/>
            <a:ext cx="776711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Enter an email address to lookup phone (or &lt;return&gt; when done)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jdoe@mymail.com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801-555-9887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&gt;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jsmith@mymail.com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801-555-1223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&gt;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B3231-EBAD-9DDA-F623-42EB331A7DF0}"/>
              </a:ext>
            </a:extLst>
          </p:cNvPr>
          <p:cNvSpPr txBox="1"/>
          <p:nvPr/>
        </p:nvSpPr>
        <p:spPr>
          <a:xfrm>
            <a:off x="838200" y="1582253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9-2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34B33-E245-E522-EF41-C728848971D9}"/>
              </a:ext>
            </a:extLst>
          </p:cNvPr>
          <p:cNvSpPr txBox="1"/>
          <p:nvPr/>
        </p:nvSpPr>
        <p:spPr>
          <a:xfrm>
            <a:off x="4157160" y="3705074"/>
            <a:ext cx="24036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Look up value with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9B41D1-D26C-826F-4D30-9D31EE6347D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91840" y="3889740"/>
            <a:ext cx="86532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8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data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the value access statement: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 = dictionaryVariable[key]</a:t>
            </a:r>
          </a:p>
          <a:p>
            <a:r>
              <a:rPr lang="en-US" dirty="0"/>
              <a:t>If the key is not stored in the dictionary, then a </a:t>
            </a:r>
            <a:r>
              <a:rPr lang="en-US" dirty="0">
                <a:latin typeface="Lucida Console" panose="020B0609040504020204" pitchFamily="49" charset="0"/>
              </a:rPr>
              <a:t>KeyError</a:t>
            </a:r>
            <a:r>
              <a:rPr lang="en-US" dirty="0"/>
              <a:t> will result</a:t>
            </a:r>
          </a:p>
          <a:p>
            <a:r>
              <a:rPr lang="en-US" dirty="0"/>
              <a:t>To avoid this error, first check for the key using an </a:t>
            </a:r>
            <a:r>
              <a:rPr lang="en-US" dirty="0">
                <a:latin typeface="Lucida Console" panose="020B0609040504020204" pitchFamily="49" charset="0"/>
              </a:rPr>
              <a:t>in</a:t>
            </a:r>
            <a:r>
              <a:rPr lang="en-US" dirty="0"/>
              <a:t> statement</a:t>
            </a:r>
          </a:p>
          <a:p>
            <a:r>
              <a:rPr lang="en-US" dirty="0"/>
              <a:t>General forms: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&lt;keyValue&gt; in &lt;dictionaryVariable&gt;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&lt;keyValue&gt; not in &lt;dictionaryVariable&gt;</a:t>
            </a:r>
          </a:p>
          <a:p>
            <a:r>
              <a:rPr lang="en-US" dirty="0"/>
              <a:t>For example,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if &lt;keyValue&gt; not in &lt;dictionaryVariable&gt;: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# handle not found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5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data in a 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8D7FE-790E-3EF2-7F38-3518507FA4B9}"/>
              </a:ext>
            </a:extLst>
          </p:cNvPr>
          <p:cNvSpPr txBox="1"/>
          <p:nvPr/>
        </p:nvSpPr>
        <p:spPr>
          <a:xfrm>
            <a:off x="838200" y="1878065"/>
            <a:ext cx="1028700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Dictionary example to lookup phone from email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contacts = {'jsmith@mymail.com': '801-555-1223',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'jdoe@mymail.com': '810-555-9887'}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print('Enter an email address to lookup phone, or &lt;return&gt; when done')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email = input('&gt;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email != '':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email in contacts: # check if the email is a key in dictionary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phone = contacts[email] # if so, look up value from key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print(phone)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else: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print('** not found **')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email = input('&gt; 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83EC2-49F9-2A0D-4CB3-966D896879DB}"/>
              </a:ext>
            </a:extLst>
          </p:cNvPr>
          <p:cNvSpPr txBox="1"/>
          <p:nvPr/>
        </p:nvSpPr>
        <p:spPr>
          <a:xfrm>
            <a:off x="5165551" y="4547635"/>
            <a:ext cx="553292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Enter an email address to lookup phone, or &lt;return&gt; when done</a:t>
            </a:r>
          </a:p>
          <a:p>
            <a:r>
              <a:rPr lang="en-US" sz="1600" dirty="0"/>
              <a:t>&gt; </a:t>
            </a:r>
            <a:r>
              <a:rPr lang="en-US" sz="1600" b="1" dirty="0">
                <a:solidFill>
                  <a:srgbClr val="0070C0"/>
                </a:solidFill>
              </a:rPr>
              <a:t>jsmith@mymail.com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801-555-1223</a:t>
            </a:r>
          </a:p>
          <a:p>
            <a:r>
              <a:rPr lang="en-US" sz="1600" dirty="0"/>
              <a:t>&gt; </a:t>
            </a:r>
            <a:r>
              <a:rPr lang="en-US" sz="1600" b="1" dirty="0">
                <a:solidFill>
                  <a:srgbClr val="0070C0"/>
                </a:solidFill>
              </a:rPr>
              <a:t>jjones@mymail.com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** not found **</a:t>
            </a:r>
          </a:p>
          <a:p>
            <a:r>
              <a:rPr lang="en-US" sz="1600" dirty="0"/>
              <a:t>&gt; </a:t>
            </a:r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B3231-EBAD-9DDA-F623-42EB331A7DF0}"/>
              </a:ext>
            </a:extLst>
          </p:cNvPr>
          <p:cNvSpPr txBox="1"/>
          <p:nvPr/>
        </p:nvSpPr>
        <p:spPr>
          <a:xfrm>
            <a:off x="838200" y="1582253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9-3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34B33-E245-E522-EF41-C728848971D9}"/>
              </a:ext>
            </a:extLst>
          </p:cNvPr>
          <p:cNvSpPr txBox="1"/>
          <p:nvPr/>
        </p:nvSpPr>
        <p:spPr>
          <a:xfrm>
            <a:off x="4314444" y="3460041"/>
            <a:ext cx="40866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if dictionary contains particular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9B41D1-D26C-826F-4D30-9D31EE6347D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49124" y="3644707"/>
            <a:ext cx="86532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8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Find data in a dictionary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 for to visit dictionary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Storing data fields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data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the hashable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1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to visit dictionary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a dictionary has key/value pairs, there are a few ways to visit items in the dictionary using </a:t>
            </a:r>
            <a:r>
              <a:rPr lang="en-US" dirty="0">
                <a:latin typeface="Lucida Console" panose="020B0609040504020204" pitchFamily="49" charset="0"/>
              </a:rPr>
              <a:t>for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35516F-BD4A-A458-F9D0-59EEDA81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91931"/>
              </p:ext>
            </p:extLst>
          </p:nvPr>
        </p:nvGraphicFramePr>
        <p:xfrm>
          <a:off x="1490345" y="2857659"/>
          <a:ext cx="9345295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30914">
                  <a:extLst>
                    <a:ext uri="{9D8B030D-6E8A-4147-A177-3AD203B41FA5}">
                      <a16:colId xmlns:a16="http://schemas.microsoft.com/office/drawing/2014/main" val="2518849089"/>
                    </a:ext>
                  </a:extLst>
                </a:gridCol>
                <a:gridCol w="6214381">
                  <a:extLst>
                    <a:ext uri="{9D8B030D-6E8A-4147-A177-3AD203B41FA5}">
                      <a16:colId xmlns:a16="http://schemas.microsoft.com/office/drawing/2014/main" val="4181709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 key in dict.keys():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Iterate through the keys of the dictionary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1036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 value in dict.values():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Iterate through the values of the dictionary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9875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 key, value in dict.items():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Iterate through the key/value pairs of the dictionary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92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61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to visit dictionary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530B9-60A1-33B8-A934-62A1C1A124E2}"/>
              </a:ext>
            </a:extLst>
          </p:cNvPr>
          <p:cNvSpPr txBox="1"/>
          <p:nvPr/>
        </p:nvSpPr>
        <p:spPr>
          <a:xfrm>
            <a:off x="838200" y="1912355"/>
            <a:ext cx="10287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Dictionary example to display all keys and values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contacts = {'jsmith@mymail.com': '801-555-1223',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'jdoe12@mymail.com': '801-555-9887'}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email, phone in contacts.items():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print(email, phone)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print(len(contacts), 'contacts in dictionary')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E3CEF-6AF7-94B5-50EE-81038736333D}"/>
              </a:ext>
            </a:extLst>
          </p:cNvPr>
          <p:cNvSpPr txBox="1"/>
          <p:nvPr/>
        </p:nvSpPr>
        <p:spPr>
          <a:xfrm>
            <a:off x="5165551" y="4547635"/>
            <a:ext cx="553292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jsmith@mymail.com 801-555-1223</a:t>
            </a:r>
          </a:p>
          <a:p>
            <a:r>
              <a:rPr lang="en-US" dirty="0">
                <a:latin typeface="Lucida Console" panose="020B0609040504020204" pitchFamily="49" charset="0"/>
              </a:rPr>
              <a:t>jdoe12@mymail.com 801-555-9887</a:t>
            </a:r>
          </a:p>
          <a:p>
            <a:r>
              <a:rPr lang="en-US" dirty="0">
                <a:latin typeface="Lucida Console" panose="020B0609040504020204" pitchFamily="49" charset="0"/>
              </a:rPr>
              <a:t>2 contacts in dictionary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B9B5F-16F8-787F-48D0-9EEC9CC75E1B}"/>
              </a:ext>
            </a:extLst>
          </p:cNvPr>
          <p:cNvSpPr txBox="1"/>
          <p:nvPr/>
        </p:nvSpPr>
        <p:spPr>
          <a:xfrm>
            <a:off x="838200" y="1582253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9-4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0AA45-7519-1A30-4EEF-C8F231F070BC}"/>
              </a:ext>
            </a:extLst>
          </p:cNvPr>
          <p:cNvSpPr txBox="1"/>
          <p:nvPr/>
        </p:nvSpPr>
        <p:spPr>
          <a:xfrm>
            <a:off x="6440424" y="3054023"/>
            <a:ext cx="31836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with items() to iterate over keys and their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3020C7-EDE4-F974-F828-06378AB4B10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577840" y="3291840"/>
            <a:ext cx="862584" cy="8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15F5AB-81B9-231C-0257-DB966D794A44}"/>
              </a:ext>
            </a:extLst>
          </p:cNvPr>
          <p:cNvSpPr txBox="1"/>
          <p:nvPr/>
        </p:nvSpPr>
        <p:spPr>
          <a:xfrm>
            <a:off x="838200" y="4629416"/>
            <a:ext cx="318363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len() returns the number of keys in a dictionary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58AAAD-68C2-175A-32D2-A58DE4A15F6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023110" y="4220679"/>
            <a:ext cx="406908" cy="40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5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dictionaries</a:t>
            </a:r>
          </a:p>
          <a:p>
            <a:r>
              <a:rPr lang="en-US" dirty="0"/>
              <a:t>Creating dictionaries</a:t>
            </a:r>
          </a:p>
          <a:p>
            <a:r>
              <a:rPr lang="en-US" dirty="0"/>
              <a:t>Find data in a dictionary</a:t>
            </a:r>
          </a:p>
          <a:p>
            <a:r>
              <a:rPr lang="en-US" dirty="0"/>
              <a:t>Using for to visit dictionary items</a:t>
            </a:r>
          </a:p>
          <a:p>
            <a:r>
              <a:rPr lang="en-US" dirty="0"/>
              <a:t>Storing data fields in dictionaries</a:t>
            </a:r>
          </a:p>
          <a:p>
            <a:r>
              <a:rPr lang="en-US" dirty="0"/>
              <a:t>Maintaining data in dictionaries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About the hashable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7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Find data in a dictionary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for to visit dictionary items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Storing data fields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data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the hashable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1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fields in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 can be used to collect a set of fields</a:t>
            </a:r>
          </a:p>
          <a:p>
            <a:pPr lvl="1"/>
            <a:r>
              <a:rPr lang="en-US" dirty="0"/>
              <a:t>field names are the keys of the data</a:t>
            </a:r>
          </a:p>
          <a:p>
            <a:pPr lvl="1"/>
            <a:r>
              <a:rPr lang="en-US" dirty="0"/>
              <a:t>field values are the values associated with the keys</a:t>
            </a:r>
          </a:p>
          <a:p>
            <a:r>
              <a:rPr lang="en-US" dirty="0"/>
              <a:t>This can be arranged as a dictionary of dictionaries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9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fields in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2FF9F-38E4-2490-3EC3-823C9B4ED28C}"/>
              </a:ext>
            </a:extLst>
          </p:cNvPr>
          <p:cNvSpPr txBox="1"/>
          <p:nvPr/>
        </p:nvSpPr>
        <p:spPr>
          <a:xfrm>
            <a:off x="838200" y="1912355"/>
            <a:ext cx="10287000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contacts as a dictionary of dictionary records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establish a dictionary of dictionaries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contacts =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'jsmith@mymail.com':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{'phone': '801-555-1223', 'last':'Smith', 'first':'John'},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'jdoe12@mymail.com':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{'phone': '801-555-1223', 'last':'Doe', 'first':'Jane'},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display the data as a table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for email, data in contacts.items():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print(email, data['first'], data['last'], sep='\t')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AE18D-2E39-E18A-7F75-7FDFB13679AB}"/>
              </a:ext>
            </a:extLst>
          </p:cNvPr>
          <p:cNvSpPr txBox="1"/>
          <p:nvPr/>
        </p:nvSpPr>
        <p:spPr>
          <a:xfrm>
            <a:off x="5798011" y="5196181"/>
            <a:ext cx="55329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jsmith@mymail.com	John	Smith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jdoe12@mymail.com	Jane	Doe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1C8DF-FD20-EBA4-6255-8DEA2F151EF0}"/>
              </a:ext>
            </a:extLst>
          </p:cNvPr>
          <p:cNvSpPr txBox="1"/>
          <p:nvPr/>
        </p:nvSpPr>
        <p:spPr>
          <a:xfrm>
            <a:off x="838200" y="1582253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9-5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185C5-7C43-8E12-0B3D-DF321B2A25E7}"/>
              </a:ext>
            </a:extLst>
          </p:cNvPr>
          <p:cNvSpPr txBox="1"/>
          <p:nvPr/>
        </p:nvSpPr>
        <p:spPr>
          <a:xfrm>
            <a:off x="7411974" y="1969384"/>
            <a:ext cx="4292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is stored as a dictionary of dictionaries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22F6A8-029F-78D1-30E0-CE19BE85845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691829" y="2154050"/>
            <a:ext cx="4720145" cy="68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CF036D-1912-B543-DDB3-EB612467AA2C}"/>
              </a:ext>
            </a:extLst>
          </p:cNvPr>
          <p:cNvSpPr txBox="1"/>
          <p:nvPr/>
        </p:nvSpPr>
        <p:spPr>
          <a:xfrm>
            <a:off x="9099804" y="3374293"/>
            <a:ext cx="2718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Values are sub-dictionaries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832856-0FBA-D9A4-597E-E4B2319C2509}"/>
              </a:ext>
            </a:extLst>
          </p:cNvPr>
          <p:cNvCxnSpPr/>
          <p:nvPr/>
        </p:nvCxnSpPr>
        <p:spPr>
          <a:xfrm flipH="1" flipV="1">
            <a:off x="8778240" y="3374293"/>
            <a:ext cx="321564" cy="5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61B01F-6ED3-A2A8-53C0-CF5D1F1E7868}"/>
              </a:ext>
            </a:extLst>
          </p:cNvPr>
          <p:cNvCxnSpPr>
            <a:stCxn id="14" idx="1"/>
          </p:cNvCxnSpPr>
          <p:nvPr/>
        </p:nvCxnSpPr>
        <p:spPr>
          <a:xfrm flipH="1">
            <a:off x="8564475" y="3558959"/>
            <a:ext cx="535329" cy="23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BEF978-1ED8-8775-A0C6-4A5309EF0AC2}"/>
              </a:ext>
            </a:extLst>
          </p:cNvPr>
          <p:cNvSpPr txBox="1"/>
          <p:nvPr/>
        </p:nvSpPr>
        <p:spPr>
          <a:xfrm>
            <a:off x="5051901" y="4211236"/>
            <a:ext cx="2718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Keys are field names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06CBCD-06F1-0D7E-7CBD-C6E193EDC802}"/>
              </a:ext>
            </a:extLst>
          </p:cNvPr>
          <p:cNvCxnSpPr/>
          <p:nvPr/>
        </p:nvCxnSpPr>
        <p:spPr>
          <a:xfrm flipH="1" flipV="1">
            <a:off x="2468880" y="4023361"/>
            <a:ext cx="2583021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03525C-7294-3DE0-CA5C-A96E362FBB81}"/>
              </a:ext>
            </a:extLst>
          </p:cNvPr>
          <p:cNvCxnSpPr/>
          <p:nvPr/>
        </p:nvCxnSpPr>
        <p:spPr>
          <a:xfrm flipH="1" flipV="1">
            <a:off x="5292090" y="3917523"/>
            <a:ext cx="125730" cy="29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8FFE63-385C-757D-00AC-1A310296BA90}"/>
              </a:ext>
            </a:extLst>
          </p:cNvPr>
          <p:cNvCxnSpPr/>
          <p:nvPr/>
        </p:nvCxnSpPr>
        <p:spPr>
          <a:xfrm flipV="1">
            <a:off x="6682581" y="3931920"/>
            <a:ext cx="141129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Find data in a dictionary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for to visit dictionary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Storing data fields in dictionaries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Maintaining data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the hashable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09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data in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 key and value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dictionaryVariable[key] = value</a:t>
            </a:r>
          </a:p>
          <a:p>
            <a:r>
              <a:rPr lang="en-US" dirty="0"/>
              <a:t>Above updates a value if the key is already in the dictionary</a:t>
            </a:r>
          </a:p>
          <a:p>
            <a:r>
              <a:rPr lang="en-US" dirty="0"/>
              <a:t>Delete a key and its value: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del dictionaryVariable[key]</a:t>
            </a:r>
          </a:p>
          <a:p>
            <a:r>
              <a:rPr lang="en-US" dirty="0"/>
              <a:t>Combining dictionaries: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dict1.update(dict2)</a:t>
            </a:r>
          </a:p>
          <a:p>
            <a:pPr lvl="1"/>
            <a:r>
              <a:rPr lang="en-US" dirty="0"/>
              <a:t>if key is in </a:t>
            </a:r>
            <a:r>
              <a:rPr lang="en-US" dirty="0">
                <a:latin typeface="Lucida Console" panose="020B0609040504020204" pitchFamily="49" charset="0"/>
              </a:rPr>
              <a:t>dict1</a:t>
            </a:r>
            <a:r>
              <a:rPr lang="en-US" dirty="0"/>
              <a:t> and </a:t>
            </a:r>
            <a:r>
              <a:rPr lang="en-US" dirty="0">
                <a:latin typeface="Lucida Console" panose="020B0609040504020204" pitchFamily="49" charset="0"/>
              </a:rPr>
              <a:t>dict2</a:t>
            </a:r>
            <a:r>
              <a:rPr lang="en-US" dirty="0"/>
              <a:t>, the resulting value will be from </a:t>
            </a:r>
            <a:r>
              <a:rPr lang="en-US" dirty="0">
                <a:latin typeface="Lucida Console" panose="020B0609040504020204" pitchFamily="49" charset="0"/>
              </a:rPr>
              <a:t>dict2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95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data in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92DBF-701E-F9A8-0990-FAF4EF6B0267}"/>
              </a:ext>
            </a:extLst>
          </p:cNvPr>
          <p:cNvSpPr txBox="1"/>
          <p:nvPr/>
        </p:nvSpPr>
        <p:spPr>
          <a:xfrm>
            <a:off x="452628" y="1825709"/>
            <a:ext cx="5490972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Lucida Console" panose="020B0609040504020204" pitchFamily="49" charset="0"/>
              </a:rPr>
              <a:t># contacts as a dictionary, with maintenance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contacts = {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'jsmith@mymail.com': '801-555-1223',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'jdoe12@mymail.com': '801-555-9887'    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def add(contacts):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id = input('email of contact to add/update: ')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phone = input('phone of contact to add/update: ')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contacts[id] = phone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def delete(contacts):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key = input('email of contact to delete: ')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if key in contacts: del contacts[key]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else: print('Error, email not found in contacts')</a:t>
            </a:r>
          </a:p>
          <a:p>
            <a:endParaRPr lang="en-US" sz="1300" dirty="0">
              <a:latin typeface="Lucida Console" panose="020B0609040504020204" pitchFamily="49" charset="0"/>
            </a:endParaRPr>
          </a:p>
          <a:p>
            <a:r>
              <a:rPr lang="en-US" sz="1300" dirty="0">
                <a:latin typeface="Lucida Console" panose="020B0609040504020204" pitchFamily="49" charset="0"/>
              </a:rPr>
              <a:t>def display(contacts):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for email, phone in contacts.items():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    print(email, phone, sep='\t')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90C92-377B-B1F1-F310-9EFCA6591EC3}"/>
              </a:ext>
            </a:extLst>
          </p:cNvPr>
          <p:cNvSpPr txBox="1"/>
          <p:nvPr/>
        </p:nvSpPr>
        <p:spPr>
          <a:xfrm>
            <a:off x="6667297" y="4331897"/>
            <a:ext cx="474995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+ add  - delete  * display  / quit  ? help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action: </a:t>
            </a:r>
            <a:r>
              <a:rPr lang="en-US" sz="1200" b="1" dirty="0">
                <a:latin typeface="Lucida Console" panose="020B0609040504020204" pitchFamily="49" charset="0"/>
              </a:rPr>
              <a:t>+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email of contact to add/update: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djones@mymail.com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phone of contact to add/update: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801-555-5687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action: </a:t>
            </a:r>
            <a:r>
              <a:rPr lang="en-US" sz="1200" b="1" dirty="0">
                <a:latin typeface="Lucida Console" panose="020B0609040504020204" pitchFamily="49" charset="0"/>
              </a:rPr>
              <a:t>-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email of contact to delete: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jsmith@mymail.com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action: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*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jdoe12@mymail.com 801-555-9887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djones@mymail.com 801-555-5687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action: </a:t>
            </a:r>
            <a:r>
              <a:rPr lang="en-US" sz="12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sz="12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76B1B-D2A2-91DF-12FA-AB4A1421AF15}"/>
              </a:ext>
            </a:extLst>
          </p:cNvPr>
          <p:cNvSpPr txBox="1"/>
          <p:nvPr/>
        </p:nvSpPr>
        <p:spPr>
          <a:xfrm>
            <a:off x="838200" y="1422233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9-6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F3ABC-D03B-C0B4-35D6-EFBF280A1B39}"/>
              </a:ext>
            </a:extLst>
          </p:cNvPr>
          <p:cNvSpPr txBox="1"/>
          <p:nvPr/>
        </p:nvSpPr>
        <p:spPr>
          <a:xfrm>
            <a:off x="6157722" y="1825709"/>
            <a:ext cx="5769102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Lucida Console" panose="020B0609040504020204" pitchFamily="49" charset="0"/>
              </a:rPr>
              <a:t>def menu():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print('+ add  - delete  * display  / quit  ? help')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menu()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command = input('action: ')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while command not in  ('', '/'):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if   command == '+': add(contacts)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elif command == '-': delete(contacts)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elif command == '*': display(contacts)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elif command == '?': menu()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else: print('Unknown command')</a:t>
            </a:r>
          </a:p>
          <a:p>
            <a:r>
              <a:rPr lang="en-US" sz="1300" dirty="0">
                <a:latin typeface="Lucida Console" panose="020B0609040504020204" pitchFamily="49" charset="0"/>
              </a:rPr>
              <a:t>    command = input('action: ')  </a:t>
            </a:r>
          </a:p>
        </p:txBody>
      </p:sp>
    </p:spTree>
    <p:extLst>
      <p:ext uri="{BB962C8B-B14F-4D97-AF65-F5344CB8AC3E}">
        <p14:creationId xmlns:p14="http://schemas.microsoft.com/office/powerpoint/2010/main" val="363915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Find data in a dictionary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for to visit dictionary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Storing data fields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data in dictionaries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the hashable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5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862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Python set is a collection whose items are distinct</a:t>
            </a:r>
          </a:p>
          <a:p>
            <a:pPr lvl="1"/>
            <a:r>
              <a:rPr lang="en-US" dirty="0"/>
              <a:t>like a dictionary with keys but no values</a:t>
            </a:r>
          </a:p>
          <a:p>
            <a:pPr lvl="1"/>
            <a:r>
              <a:rPr lang="en-US" dirty="0"/>
              <a:t>unlike a list, a set is not ordered (Python decides the order)</a:t>
            </a:r>
          </a:p>
          <a:p>
            <a:r>
              <a:rPr lang="en-US" dirty="0"/>
              <a:t>Can create a set of items with curly braces, e.g.,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colors = {'red', 'green', blue'}</a:t>
            </a:r>
          </a:p>
          <a:p>
            <a:r>
              <a:rPr lang="en-US" dirty="0"/>
              <a:t>Can create an empty set with: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colors = set()</a:t>
            </a:r>
          </a:p>
          <a:p>
            <a:r>
              <a:rPr lang="en-US" dirty="0"/>
              <a:t>Add an item to a set with </a:t>
            </a:r>
            <a:r>
              <a:rPr lang="en-US" dirty="0">
                <a:latin typeface="Lucida Console" panose="020B0609040504020204" pitchFamily="49" charset="0"/>
              </a:rPr>
              <a:t>add()</a:t>
            </a:r>
            <a:r>
              <a:rPr lang="en-US" dirty="0"/>
              <a:t> method, e.g., </a:t>
            </a:r>
            <a:r>
              <a:rPr lang="en-US" sz="2600" dirty="0">
                <a:latin typeface="Lucida Console" panose="020B0609040504020204" pitchFamily="49" charset="0"/>
              </a:rPr>
              <a:t>colors.add('red')</a:t>
            </a:r>
          </a:p>
          <a:p>
            <a:r>
              <a:rPr lang="en-US" dirty="0"/>
              <a:t>To remove an item, use </a:t>
            </a:r>
            <a:r>
              <a:rPr lang="en-US" dirty="0">
                <a:latin typeface="Lucida Console" panose="020B0609040504020204" pitchFamily="49" charset="0"/>
              </a:rPr>
              <a:t>remove()</a:t>
            </a:r>
            <a:r>
              <a:rPr lang="en-US" dirty="0"/>
              <a:t> method, e.g., </a:t>
            </a:r>
            <a:r>
              <a:rPr lang="en-US" sz="2600" dirty="0">
                <a:latin typeface="Lucida Console" panose="020B0609040504020204" pitchFamily="49" charset="0"/>
              </a:rPr>
              <a:t>colors.remove('red')</a:t>
            </a:r>
          </a:p>
          <a:p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for</a:t>
            </a:r>
            <a:r>
              <a:rPr lang="en-US" dirty="0"/>
              <a:t> statement can be used to access each item in a 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81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8965"/>
          </a:xfrm>
        </p:spPr>
        <p:txBody>
          <a:bodyPr>
            <a:normAutofit/>
          </a:bodyPr>
          <a:lstStyle/>
          <a:p>
            <a:r>
              <a:rPr lang="en-US" dirty="0"/>
              <a:t>Concise operations for two sets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5AD70B-859C-C86A-B34F-B6B3BBF2E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48165"/>
              </p:ext>
            </p:extLst>
          </p:nvPr>
        </p:nvGraphicFramePr>
        <p:xfrm>
          <a:off x="1178560" y="2420937"/>
          <a:ext cx="7896607" cy="16459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3657406442"/>
                    </a:ext>
                  </a:extLst>
                </a:gridCol>
                <a:gridCol w="2643442">
                  <a:extLst>
                    <a:ext uri="{9D8B030D-6E8A-4147-A177-3AD203B41FA5}">
                      <a16:colId xmlns:a16="http://schemas.microsoft.com/office/drawing/2014/main" val="1235899742"/>
                    </a:ext>
                  </a:extLst>
                </a:gridCol>
                <a:gridCol w="3710115">
                  <a:extLst>
                    <a:ext uri="{9D8B030D-6E8A-4147-A177-3AD203B41FA5}">
                      <a16:colId xmlns:a16="http://schemas.microsoft.com/office/drawing/2014/main" val="3077797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syntax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814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|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Set of items in a or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24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intersection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&amp;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Set of items in both a and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60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difference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-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Set of items in a that are not in 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74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symmetric difference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a.symmetric_difference(b)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Set of items in a or b but not in both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57487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434086-A0D0-A988-DA4F-313E2A0B8267}"/>
              </a:ext>
            </a:extLst>
          </p:cNvPr>
          <p:cNvSpPr txBox="1">
            <a:spLocks/>
          </p:cNvSpPr>
          <p:nvPr/>
        </p:nvSpPr>
        <p:spPr>
          <a:xfrm>
            <a:off x="838200" y="4249420"/>
            <a:ext cx="8968740" cy="2106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set1 = {'green', 'blue', 'red'}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set2 = {'green', 'blue', 'yellow'}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set1 | set2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{'blue', 'red', 'yellow', 'green'}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&gt;&gt;&gt;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set1 &amp; set2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{'blue', 'green'}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7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08445-56D7-55B2-ECEE-4ED8990642C7}"/>
              </a:ext>
            </a:extLst>
          </p:cNvPr>
          <p:cNvSpPr txBox="1"/>
          <p:nvPr/>
        </p:nvSpPr>
        <p:spPr>
          <a:xfrm>
            <a:off x="838200" y="1912355"/>
            <a:ext cx="102870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build a contact set dynamically from user input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aset = set() # create an empty set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print('Enter email at &gt; prompt (or &lt;return&gt; when done)')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entry = input('&gt;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while entry != '':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if entry[0] == '-': # a leading - indicates remove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item = entry[1:].strip()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if item in aset: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aset.remove(item)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else: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print('** error, entry not found in set')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else: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aset.add(entry) # add entry to set (if not already in)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print(aset)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entry = input('&gt; ')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F2B13-019A-42BB-1D4B-0F6DB6D7D700}"/>
              </a:ext>
            </a:extLst>
          </p:cNvPr>
          <p:cNvSpPr txBox="1"/>
          <p:nvPr/>
        </p:nvSpPr>
        <p:spPr>
          <a:xfrm>
            <a:off x="7826455" y="2774129"/>
            <a:ext cx="410036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Enter email at &gt; prompt (&lt;return&gt; when done)</a:t>
            </a:r>
          </a:p>
          <a:p>
            <a:r>
              <a:rPr lang="en-US" sz="1600" dirty="0"/>
              <a:t>&gt; </a:t>
            </a:r>
            <a:r>
              <a:rPr lang="en-US" sz="1600" b="1" dirty="0">
                <a:solidFill>
                  <a:srgbClr val="0070C0"/>
                </a:solidFill>
              </a:rPr>
              <a:t>jsmith@mymail.com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{'jsmith@mymail.com'}</a:t>
            </a:r>
          </a:p>
          <a:p>
            <a:r>
              <a:rPr lang="en-US" sz="1600" dirty="0"/>
              <a:t>&gt; </a:t>
            </a:r>
            <a:r>
              <a:rPr lang="en-US" sz="1600" b="1" dirty="0">
                <a:solidFill>
                  <a:srgbClr val="0070C0"/>
                </a:solidFill>
              </a:rPr>
              <a:t>jdoe12@mymail.com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{'jsmith@mymail.com', 'jdoe12@mymail.com'}</a:t>
            </a:r>
          </a:p>
          <a:p>
            <a:r>
              <a:rPr lang="en-US" sz="1600" dirty="0"/>
              <a:t>&gt; </a:t>
            </a:r>
            <a:r>
              <a:rPr lang="en-US" sz="1600" b="1" dirty="0">
                <a:solidFill>
                  <a:srgbClr val="0070C0"/>
                </a:solidFill>
              </a:rPr>
              <a:t>jsmith@mymail.com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{'jsmith@mymail.com', 'jdoe12@mymail.com'}</a:t>
            </a:r>
          </a:p>
          <a:p>
            <a:r>
              <a:rPr lang="en-US" sz="1600" dirty="0"/>
              <a:t>&gt; </a:t>
            </a:r>
            <a:r>
              <a:rPr lang="en-US" sz="1600" b="1" dirty="0">
                <a:solidFill>
                  <a:srgbClr val="0070C0"/>
                </a:solidFill>
              </a:rPr>
              <a:t>-jdoe12@mymail.com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{'jsmith@mymail.com'}</a:t>
            </a:r>
          </a:p>
          <a:p>
            <a:r>
              <a:rPr lang="en-US" sz="1600" dirty="0"/>
              <a:t>&gt;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A9F7B-0E13-8C04-CFC6-63610FF8B085}"/>
              </a:ext>
            </a:extLst>
          </p:cNvPr>
          <p:cNvSpPr txBox="1"/>
          <p:nvPr/>
        </p:nvSpPr>
        <p:spPr>
          <a:xfrm>
            <a:off x="838200" y="1582253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9-7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F3953D-69C8-92FD-B27A-992D0277BA01}"/>
              </a:ext>
            </a:extLst>
          </p:cNvPr>
          <p:cNvSpPr txBox="1"/>
          <p:nvPr/>
        </p:nvSpPr>
        <p:spPr>
          <a:xfrm>
            <a:off x="5600700" y="1268510"/>
            <a:ext cx="46177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an empty set and assign to variable 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C7B93C-546A-6EEF-C995-B7756F0629A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828800" y="1453176"/>
            <a:ext cx="3771900" cy="96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4F7772-582C-F270-7461-A4C3D21B5F87}"/>
              </a:ext>
            </a:extLst>
          </p:cNvPr>
          <p:cNvSpPr txBox="1"/>
          <p:nvPr/>
        </p:nvSpPr>
        <p:spPr>
          <a:xfrm>
            <a:off x="4840605" y="4250175"/>
            <a:ext cx="22821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item from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CAD33-4D7D-75B4-8D49-9EB5B00841EF}"/>
              </a:ext>
            </a:extLst>
          </p:cNvPr>
          <p:cNvSpPr txBox="1"/>
          <p:nvPr/>
        </p:nvSpPr>
        <p:spPr>
          <a:xfrm>
            <a:off x="4101465" y="5821117"/>
            <a:ext cx="22821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item to set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DAF578-8BD0-567C-6443-16FF4FCC8A39}"/>
              </a:ext>
            </a:extLst>
          </p:cNvPr>
          <p:cNvCxnSpPr>
            <a:stCxn id="18" idx="1"/>
          </p:cNvCxnSpPr>
          <p:nvPr/>
        </p:nvCxnSpPr>
        <p:spPr>
          <a:xfrm flipH="1">
            <a:off x="4194810" y="4434841"/>
            <a:ext cx="64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73CF61-217A-4155-9B6A-B39BEB44444F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3394710" y="5657850"/>
            <a:ext cx="706755" cy="34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8255CB-FC52-8CAC-81C3-068D9F469088}"/>
              </a:ext>
            </a:extLst>
          </p:cNvPr>
          <p:cNvSpPr txBox="1"/>
          <p:nvPr/>
        </p:nvSpPr>
        <p:spPr>
          <a:xfrm>
            <a:off x="200620" y="4240771"/>
            <a:ext cx="112204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Checking</a:t>
            </a:r>
          </a:p>
          <a:p>
            <a:r>
              <a:rPr lang="en-US" dirty="0"/>
              <a:t> with in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176769-3420-9E0F-E28D-A8482540C5D8}"/>
              </a:ext>
            </a:extLst>
          </p:cNvPr>
          <p:cNvCxnSpPr>
            <a:stCxn id="24" idx="3"/>
          </p:cNvCxnSpPr>
          <p:nvPr/>
        </p:nvCxnSpPr>
        <p:spPr>
          <a:xfrm flipV="1">
            <a:off x="1322665" y="4434841"/>
            <a:ext cx="220385" cy="12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0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Find data in a dictionary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for to visit dictionary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Storing data fields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data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the hashable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67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Creating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Find data in a dictionary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for to visit dictionary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Storing data fields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data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the hashable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hashable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Python dictionary's keys can be certain Python types</a:t>
            </a:r>
          </a:p>
          <a:p>
            <a:pPr lvl="1"/>
            <a:r>
              <a:rPr lang="en-US" dirty="0"/>
              <a:t>We've used strings in our examples (this is a common choice for keys)</a:t>
            </a:r>
          </a:p>
          <a:p>
            <a:pPr lvl="1"/>
            <a:r>
              <a:rPr lang="en-US" dirty="0"/>
              <a:t>Other types are possible (for example, int)</a:t>
            </a:r>
          </a:p>
          <a:p>
            <a:pPr lvl="1"/>
            <a:r>
              <a:rPr lang="en-US" dirty="0"/>
              <a:t>The type of a dictionary's key must be </a:t>
            </a:r>
            <a:r>
              <a:rPr lang="en-US" i="1" dirty="0"/>
              <a:t>hashable</a:t>
            </a:r>
            <a:endParaRPr lang="en-US" dirty="0"/>
          </a:p>
          <a:p>
            <a:pPr lvl="1"/>
            <a:r>
              <a:rPr lang="en-US" dirty="0"/>
              <a:t>A hashable type is one that is:</a:t>
            </a:r>
          </a:p>
          <a:p>
            <a:pPr lvl="2"/>
            <a:r>
              <a:rPr lang="en-US" dirty="0"/>
              <a:t>Static</a:t>
            </a:r>
          </a:p>
          <a:p>
            <a:pPr lvl="2"/>
            <a:r>
              <a:rPr lang="en-US" dirty="0"/>
              <a:t>Comparable to another value</a:t>
            </a:r>
          </a:p>
          <a:p>
            <a:r>
              <a:rPr lang="en-US" dirty="0"/>
              <a:t>The items in a set need to be hashable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41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hashable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check if a type is hashable interactively</a:t>
            </a:r>
          </a:p>
          <a:p>
            <a:pPr lvl="1"/>
            <a:r>
              <a:rPr lang="en-US" dirty="0"/>
              <a:t>Create a small dictionary or set</a:t>
            </a:r>
          </a:p>
          <a:p>
            <a:r>
              <a:rPr lang="en-US" dirty="0"/>
              <a:t>For example, a list is not hashable (its items can be changed, so it is not static)</a:t>
            </a:r>
          </a:p>
          <a:p>
            <a:pPr lvl="1"/>
            <a:r>
              <a:rPr lang="en-US" dirty="0"/>
              <a:t>Alternatively, a tuple is hashable (its items can't be changed)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&gt;&gt;&gt;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{['jsmith', 'mymail.com']}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Traceback (most recent cell last):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File &lt;pyshell&gt;", line 1, in &lt;module&gt;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TypeError: unhashable type: 'list'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&gt;&gt;&gt;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{('jsmith', 'mymail.com')}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{('jsmith', 'mymail.com')}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56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dictionaries</a:t>
            </a:r>
          </a:p>
          <a:p>
            <a:r>
              <a:rPr lang="en-US" dirty="0"/>
              <a:t>Creating dictionaries</a:t>
            </a:r>
          </a:p>
          <a:p>
            <a:r>
              <a:rPr lang="en-US" dirty="0"/>
              <a:t>Find data in a dictionary</a:t>
            </a:r>
          </a:p>
          <a:p>
            <a:r>
              <a:rPr lang="en-US" dirty="0"/>
              <a:t>Using for to visit dictionary items</a:t>
            </a:r>
          </a:p>
          <a:p>
            <a:r>
              <a:rPr lang="en-US" dirty="0"/>
              <a:t>Storing data fields in dictionaries</a:t>
            </a:r>
          </a:p>
          <a:p>
            <a:r>
              <a:rPr lang="en-US" dirty="0"/>
              <a:t>Maintaining data in dictionaries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About the hashable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23B46101-9D60-DC33-370B-FA09630C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7" y="6050103"/>
            <a:ext cx="12105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rgbClr val="1C62C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  <a:p>
            <a:r>
              <a:rPr lang="en-US" dirty="0">
                <a:solidFill>
                  <a:srgbClr val="328B58"/>
                </a:solidFill>
              </a:rPr>
              <a:t>All rights reserved. This material may not be copied or distributed without permission from Prospect 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E464C-13D0-E30C-E9E9-DFD34768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03" y="655983"/>
            <a:ext cx="3700006" cy="462500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1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4670" cy="4351338"/>
          </a:xfrm>
        </p:spPr>
        <p:txBody>
          <a:bodyPr>
            <a:normAutofit/>
          </a:bodyPr>
          <a:lstStyle/>
          <a:p>
            <a:r>
              <a:rPr lang="en-US" dirty="0"/>
              <a:t>Collections of data are an important aspect of programs</a:t>
            </a:r>
          </a:p>
          <a:p>
            <a:pPr lvl="1"/>
            <a:r>
              <a:rPr lang="en-US" dirty="0"/>
              <a:t>Lists are one way that data can be collected</a:t>
            </a:r>
          </a:p>
          <a:p>
            <a:r>
              <a:rPr lang="en-US" dirty="0"/>
              <a:t>Dictionaries are another type of data collection</a:t>
            </a:r>
          </a:p>
          <a:p>
            <a:r>
              <a:rPr lang="en-US" dirty="0"/>
              <a:t>In contrast with lists that sequentially number each item (the index), dictionaries allow you to name each item</a:t>
            </a:r>
          </a:p>
          <a:p>
            <a:pPr lvl="1"/>
            <a:r>
              <a:rPr lang="en-US" dirty="0"/>
              <a:t>We'll use strings to name each dictionary item; other Python types can be used</a:t>
            </a:r>
          </a:p>
          <a:p>
            <a:r>
              <a:rPr lang="en-US" dirty="0"/>
              <a:t>A dictionary stores a collection of keys; each key is points to a value</a:t>
            </a:r>
          </a:p>
          <a:p>
            <a:pPr lvl="1"/>
            <a:r>
              <a:rPr lang="en-US" dirty="0"/>
              <a:t>Each key in a dictionary needs to be unique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5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4670" cy="1054735"/>
          </a:xfrm>
        </p:spPr>
        <p:txBody>
          <a:bodyPr>
            <a:normAutofit/>
          </a:bodyPr>
          <a:lstStyle/>
          <a:p>
            <a:r>
              <a:rPr lang="en-US" dirty="0"/>
              <a:t>Example: keeping track of contacts (email addresses, phone numbers)</a:t>
            </a:r>
          </a:p>
          <a:p>
            <a:r>
              <a:rPr lang="en-US" dirty="0"/>
              <a:t>Could use 2 parallel lists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BF6DF-A2AC-84A7-36F7-83EA0C45AA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2377080"/>
            <a:ext cx="4659630" cy="15965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B989C4-B8FB-A6D2-6B0C-291824DEB45E}"/>
              </a:ext>
            </a:extLst>
          </p:cNvPr>
          <p:cNvSpPr txBox="1">
            <a:spLocks/>
          </p:cNvSpPr>
          <p:nvPr/>
        </p:nvSpPr>
        <p:spPr>
          <a:xfrm>
            <a:off x="838200" y="4247959"/>
            <a:ext cx="10694670" cy="116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Alterative arrangement:</a:t>
            </a:r>
            <a:br>
              <a:rPr lang="en-US" dirty="0"/>
            </a:br>
            <a:r>
              <a:rPr lang="en-US" dirty="0"/>
              <a:t> 1 dictionary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4A17B-36CA-4A5E-4FF7-5CE846A6B2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4312174"/>
            <a:ext cx="4659630" cy="1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295"/>
            <a:ext cx="10694670" cy="17633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Benefits of dictionary arrangement for contacts data:</a:t>
            </a:r>
          </a:p>
          <a:p>
            <a:pPr lvl="1"/>
            <a:r>
              <a:rPr lang="en-US" dirty="0"/>
              <a:t>Lookup is faster (dictionaries are structured so all keys don't need to be searched)</a:t>
            </a:r>
          </a:p>
          <a:p>
            <a:pPr lvl="1"/>
            <a:r>
              <a:rPr lang="en-US" dirty="0"/>
              <a:t>The dictionary arrangement is more tightly connected (one variable)</a:t>
            </a:r>
          </a:p>
          <a:p>
            <a:pPr lvl="2"/>
            <a:r>
              <a:rPr lang="en-US" dirty="0"/>
              <a:t>Related, maintaining the dictionary is less error-prone than maintaining parallel lists</a:t>
            </a:r>
          </a:p>
          <a:p>
            <a:pPr lvl="1"/>
            <a:r>
              <a:rPr lang="en-US" dirty="0"/>
              <a:t>Capturing more information is possible with a dictionary of dictionaries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7C86DD-C620-14C4-7AE1-8FF523700C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3095" y="3280410"/>
            <a:ext cx="440135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1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883D7A-FE98-5AFF-1EAA-629B022B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226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Spreadsheet Compare/Contrast: Labelling and Naming Cells</a:t>
            </a:r>
          </a:p>
          <a:p>
            <a:r>
              <a:rPr lang="en-US" dirty="0"/>
              <a:t>In spreadsheets, you can use text cells to label values in adjacent cells; you can also name a cell</a:t>
            </a:r>
          </a:p>
          <a:p>
            <a:pPr lvl="1"/>
            <a:r>
              <a:rPr lang="en-US" dirty="0"/>
              <a:t>These layouts are roughly similar to the idea of a dictionary in Python</a:t>
            </a:r>
          </a:p>
          <a:p>
            <a:r>
              <a:rPr lang="en-US" dirty="0"/>
              <a:t>However, Python dictionary value types are not limited to simple types such as text, numbers, and dates</a:t>
            </a:r>
          </a:p>
          <a:p>
            <a:r>
              <a:rPr lang="en-US" dirty="0"/>
              <a:t>This expressiveness of dictionaries – that values can be lists, dictionaries, or any other Python type, allows Python to model complex data layouts in ways that can be hard to do in spreadsheets </a:t>
            </a:r>
          </a:p>
        </p:txBody>
      </p:sp>
    </p:spTree>
    <p:extLst>
      <p:ext uri="{BB962C8B-B14F-4D97-AF65-F5344CB8AC3E}">
        <p14:creationId xmlns:p14="http://schemas.microsoft.com/office/powerpoint/2010/main" val="160544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dictionaries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Creating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Find data in a dictionary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for to visit dictionary items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Storing data fields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Maintaining data in dictionaries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About the hashable type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5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lists, dictionaries can either</a:t>
            </a:r>
          </a:p>
          <a:p>
            <a:pPr lvl="1"/>
            <a:r>
              <a:rPr lang="en-US" dirty="0"/>
              <a:t>have their items indicated when created, or</a:t>
            </a:r>
          </a:p>
          <a:p>
            <a:pPr lvl="2"/>
            <a:r>
              <a:rPr lang="en-US" dirty="0"/>
              <a:t>Most of our examples will use this approach</a:t>
            </a:r>
          </a:p>
          <a:p>
            <a:pPr lvl="1"/>
            <a:r>
              <a:rPr lang="en-US" dirty="0"/>
              <a:t>start empty and have contents subsequently added</a:t>
            </a:r>
          </a:p>
          <a:p>
            <a:pPr lvl="2"/>
            <a:r>
              <a:rPr lang="en-US" dirty="0"/>
              <a:t>In practice this is common</a:t>
            </a:r>
          </a:p>
          <a:p>
            <a:r>
              <a:rPr lang="en-US" dirty="0"/>
              <a:t>To define a dictionary and add items in one statement, use { }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contacts = 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{</a:t>
            </a:r>
            <a:r>
              <a:rPr lang="en-US" sz="1600" dirty="0">
                <a:latin typeface="Lucida Console" panose="020B0609040504020204" pitchFamily="49" charset="0"/>
              </a:rPr>
              <a:t>'jsmith@mymail.com'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  <a:r>
              <a:rPr lang="en-US" sz="1600" dirty="0">
                <a:latin typeface="Lucida Console" panose="020B0609040504020204" pitchFamily="49" charset="0"/>
              </a:rPr>
              <a:t> '801-555-1223'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	 'jdoe@mymail.com'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:</a:t>
            </a:r>
            <a:r>
              <a:rPr lang="en-US" sz="1600" dirty="0">
                <a:latin typeface="Lucida Console" panose="020B0609040504020204" pitchFamily="49" charset="0"/>
              </a:rPr>
              <a:t> '801-555-9887'</a:t>
            </a:r>
            <a:r>
              <a:rPr lang="en-US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}</a:t>
            </a:r>
            <a:br>
              <a:rPr lang="en-US" dirty="0"/>
            </a:br>
            <a:r>
              <a:rPr lang="en-US" dirty="0"/>
              <a:t>In above, key and its related value are</a:t>
            </a:r>
            <a:br>
              <a:rPr lang="en-US" dirty="0"/>
            </a:br>
            <a:r>
              <a:rPr lang="en-US" dirty="0"/>
              <a:t> separated by a colon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3B461-38D0-4004-A49C-AC46A89815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3637" y="4594701"/>
            <a:ext cx="3907775" cy="15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8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2764</Words>
  <Application>Microsoft Macintosh PowerPoint</Application>
  <PresentationFormat>Widescreen</PresentationFormat>
  <Paragraphs>452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Lucida Console</vt:lpstr>
      <vt:lpstr>Office Theme</vt:lpstr>
      <vt:lpstr>Dictionaries and Sets</vt:lpstr>
      <vt:lpstr>Topics</vt:lpstr>
      <vt:lpstr>Topics</vt:lpstr>
      <vt:lpstr>About dictionaries</vt:lpstr>
      <vt:lpstr>About dictionaries</vt:lpstr>
      <vt:lpstr>About dictionaries</vt:lpstr>
      <vt:lpstr>About dictionaries</vt:lpstr>
      <vt:lpstr>Topics</vt:lpstr>
      <vt:lpstr>Creating dictionaries</vt:lpstr>
      <vt:lpstr>Creating dictionaries</vt:lpstr>
      <vt:lpstr>Creating dictionaries</vt:lpstr>
      <vt:lpstr>Topics</vt:lpstr>
      <vt:lpstr>Find data in a dictionary</vt:lpstr>
      <vt:lpstr>Find data in a dictionary</vt:lpstr>
      <vt:lpstr>Find data in a dictionary</vt:lpstr>
      <vt:lpstr>Find data in a dictionary</vt:lpstr>
      <vt:lpstr>Topics</vt:lpstr>
      <vt:lpstr>Using for to visit dictionary items</vt:lpstr>
      <vt:lpstr>Using for to visit dictionary items</vt:lpstr>
      <vt:lpstr>Topics</vt:lpstr>
      <vt:lpstr>Storing data fields in dictionaries</vt:lpstr>
      <vt:lpstr>Storing data fields in dictionaries</vt:lpstr>
      <vt:lpstr>Topics</vt:lpstr>
      <vt:lpstr>Maintaining data in dictionaries</vt:lpstr>
      <vt:lpstr>Maintaining data in dictionaries</vt:lpstr>
      <vt:lpstr>Topics</vt:lpstr>
      <vt:lpstr>Sets</vt:lpstr>
      <vt:lpstr>Sets</vt:lpstr>
      <vt:lpstr>Sets</vt:lpstr>
      <vt:lpstr>Topics</vt:lpstr>
      <vt:lpstr>About the hashable type</vt:lpstr>
      <vt:lpstr>About the hashable type</vt:lpstr>
      <vt:lpstr>Topic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Statements</dc:title>
  <dc:creator>Daniel H. Groner</dc:creator>
  <cp:lastModifiedBy>Daniel Groner</cp:lastModifiedBy>
  <cp:revision>64</cp:revision>
  <dcterms:created xsi:type="dcterms:W3CDTF">2022-05-17T20:30:04Z</dcterms:created>
  <dcterms:modified xsi:type="dcterms:W3CDTF">2023-01-02T16:25:33Z</dcterms:modified>
</cp:coreProperties>
</file>