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38" r:id="rId2"/>
    <p:sldId id="257" r:id="rId3"/>
    <p:sldId id="404" r:id="rId4"/>
    <p:sldId id="415" r:id="rId5"/>
    <p:sldId id="428" r:id="rId6"/>
    <p:sldId id="405" r:id="rId7"/>
    <p:sldId id="416" r:id="rId8"/>
    <p:sldId id="429" r:id="rId9"/>
    <p:sldId id="430" r:id="rId10"/>
    <p:sldId id="431" r:id="rId11"/>
    <p:sldId id="417" r:id="rId12"/>
    <p:sldId id="432" r:id="rId13"/>
    <p:sldId id="406" r:id="rId14"/>
    <p:sldId id="418" r:id="rId15"/>
    <p:sldId id="407" r:id="rId16"/>
    <p:sldId id="419" r:id="rId17"/>
    <p:sldId id="433" r:id="rId18"/>
    <p:sldId id="408" r:id="rId19"/>
    <p:sldId id="420" r:id="rId20"/>
    <p:sldId id="409" r:id="rId21"/>
    <p:sldId id="421" r:id="rId22"/>
    <p:sldId id="422" r:id="rId23"/>
    <p:sldId id="423" r:id="rId24"/>
    <p:sldId id="434" r:id="rId25"/>
    <p:sldId id="410" r:id="rId26"/>
    <p:sldId id="424" r:id="rId27"/>
    <p:sldId id="411" r:id="rId28"/>
    <p:sldId id="425" r:id="rId29"/>
    <p:sldId id="412" r:id="rId30"/>
    <p:sldId id="426" r:id="rId31"/>
    <p:sldId id="414" r:id="rId32"/>
    <p:sldId id="31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/>
    <p:restoredTop sz="94993"/>
  </p:normalViewPr>
  <p:slideViewPr>
    <p:cSldViewPr snapToGrid="0" snapToObjects="1">
      <p:cViewPr varScale="1">
        <p:scale>
          <a:sx n="112" d="100"/>
          <a:sy n="112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E5222-CF6A-794C-895C-23B8C6E45AAE}" type="datetimeFigureOut">
              <a:rPr lang="en-US" smtClean="0"/>
              <a:t>1/2/23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A268-69C7-5B4B-A54C-C90916BBC1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A268-69C7-5B4B-A54C-C90916BBC1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6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A268-69C7-5B4B-A54C-C90916BBC1D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0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D2F5-B347-CC7D-D8C0-66C6D4CFB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4B645-E822-EE9F-2D7A-A3873BD70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A4AD-ED67-0D5E-2DE0-5BC08FD8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587F-C61B-38E5-1C83-D5E349CB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ECA-32A0-E03C-8A00-18438D3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34E9-57A5-5C90-F4B3-5BF13F67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EEACC-DB34-14C9-5137-83D99043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266C-1B26-37B7-EBA2-106E7C46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A1EC-4617-6F15-1828-B22E0845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2087-88DE-3B6D-E0F3-A88784FA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30B81-53C8-3549-0103-79009DA91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3C6E9-A5E4-109C-26A8-D2009BF58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0D8E-1377-AA18-EE49-0070972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5321-1956-CF84-2D49-B3DEAD74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A52D7-C10A-56B3-1D0A-2A4C1E84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2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3088-CE17-2A2B-FC5C-D43CC9E8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3862-1B61-0C68-291C-BF7B5D2E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7077-1EC5-F036-08C1-EB066DE4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624" y="6356350"/>
            <a:ext cx="2743200" cy="365125"/>
          </a:xfrm>
        </p:spPr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7373-6C82-1EFA-5616-E9972EE35967}"/>
              </a:ext>
            </a:extLst>
          </p:cNvPr>
          <p:cNvSpPr txBox="1"/>
          <p:nvPr userDrawn="1"/>
        </p:nvSpPr>
        <p:spPr>
          <a:xfrm>
            <a:off x="5258728" y="6291183"/>
            <a:ext cx="162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Chapter 6: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532E4-B86C-882D-37F5-ED8610650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04" y="6165501"/>
            <a:ext cx="584378" cy="536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3E5442-5F03-0B19-8F87-BCEDF34E33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515169" y="222891"/>
            <a:ext cx="574563" cy="235595"/>
          </a:xfrm>
          <a:prstGeom prst="rect">
            <a:avLst/>
          </a:prstGeom>
        </p:spPr>
      </p:pic>
      <p:sp>
        <p:nvSpPr>
          <p:cNvPr id="7" name="Line 8">
            <a:extLst>
              <a:ext uri="{FF2B5EF4-FFF2-40B4-BE49-F238E27FC236}">
                <a16:creationId xmlns:a16="http://schemas.microsoft.com/office/drawing/2014/main" id="{985BAE17-173E-F15A-25DF-FCA266BDDE4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2233" y="805764"/>
            <a:ext cx="0" cy="52387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2BBFC5D-104E-7D9C-B293-E0A9E719E7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878963" y="860855"/>
            <a:ext cx="0" cy="52387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07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32AD-ED9E-5A52-DA3C-66CF3A2E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B9AF-86A3-8C98-A9B8-EDFAE1113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FA4D-9968-9E58-D759-F23F1AD4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2CC-4BC0-6B10-0BFA-7F3E494D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78D4-3262-E5B9-54C4-9D7ABD8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5AF8-C86D-EA23-C9A6-3DB3BC92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B87D-60DB-E614-F3C5-ED9756E9F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6745D-8A55-1AEE-F43F-278974909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82D3-5C2E-11C5-065A-E207111F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2923-511B-94EB-906D-1825795E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C5431-2550-3A13-A6D6-1A531907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9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D52F-864B-2449-0082-76FFCA46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C3F4-A9D1-BDE8-243D-87C9B09F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8EF8-2425-B93E-2CD5-0BA13CA2B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9F704-F263-97CC-5BFF-DB68E4AFF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BDB9-4465-06DA-F9FC-AF0E53990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22B88-2EA0-245C-5D76-8BFDE5EF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CEA2F-AFE2-4B9C-8ADB-1A3B186D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59EA5-EA7F-F9A0-D617-4AC449F0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7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F16C-33F8-8032-59C4-D8728EC1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D4B20-D225-B9CF-AFBD-32F3D595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444A-A5E7-7BDC-811E-5F0E929D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3B7EC-368E-1F99-BFE9-12C0399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F362B-D958-465B-8039-2AE10BAD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36563-8B2C-7F2A-8DAA-30DED06D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6F595-10A0-7513-4BAC-7D13DDFB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E646-6A10-1C08-5289-0DD91853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CE4D-95C9-E319-B2A0-669DF21F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084A4-F00D-6CFF-ABC7-34FEA7657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B8977-4834-6D4F-FAAE-225FB82E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CF8C4-0E1E-9EDE-B705-0D0B67A8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F9CA-7695-C65F-8B38-9F144971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8FD-4E48-E77E-655E-C074977A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A8595-2F82-582D-6817-D9683052F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83A7B-D87D-F524-068F-0BE50791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14E93-7537-8168-0096-B550AE43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47E8-00B2-DD9E-E854-1C99B07C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DAFE-06E1-0A6B-C258-3C317A0B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1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A7D26-5D2F-FD15-A56E-512F9D1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131FE-891A-F9CF-B474-0A948B54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D181-FC47-CF3C-1171-9E177C79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E3FE-2E37-6089-1D85-5997F28A6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0A62-E045-E370-6D2A-1F0E89EB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9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4056987.fs1.hubspotusercontent-na1.net/hubfs/4056987/Videos/Groner-Python%20Videos/p4da-video-ch6-1.mp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64515B9-20E1-1E45-4577-23A0D2C029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141"/>
          <a:stretch/>
        </p:blipFill>
        <p:spPr>
          <a:xfrm>
            <a:off x="0" y="0"/>
            <a:ext cx="12752173" cy="7386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C5A77-BE60-D7DA-AEAA-58E184608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1840F-1C77-EDF4-0345-2D4D97AFB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  <a:p>
            <a:r>
              <a:rPr lang="en-US" dirty="0"/>
              <a:t>Python for Data &amp; Analytics</a:t>
            </a:r>
          </a:p>
          <a:p>
            <a:r>
              <a:rPr lang="en-US" sz="1800" dirty="0"/>
              <a:t>A Business-Oriented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7FA05-8140-3D88-03BA-1C8517B7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253B-EB9B-DE4B-97F2-D81B2FE20CE6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AAA96-B48D-3EA3-50D5-7215DD83760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4461" y="3707027"/>
            <a:ext cx="1266422" cy="1193219"/>
          </a:xfrm>
          <a:prstGeom prst="rect">
            <a:avLst/>
          </a:prstGeom>
        </p:spPr>
      </p:pic>
      <p:pic>
        <p:nvPicPr>
          <p:cNvPr id="1026" name="Picture 2" descr="prospectpress-logo">
            <a:extLst>
              <a:ext uri="{FF2B5EF4-FFF2-40B4-BE49-F238E27FC236}">
                <a16:creationId xmlns:a16="http://schemas.microsoft.com/office/drawing/2014/main" id="{B35FA37F-F1E2-FF90-EACD-DFEB27E66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0602" y="6163056"/>
            <a:ext cx="1014140" cy="46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82F2209F-FB85-0FC5-FB19-D506A309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11" y="6455652"/>
            <a:ext cx="1974194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rgbClr val="328B5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28B58"/>
                </a:solidFill>
              </a:rPr>
              <a:t>© 2023 Rose River Software, LLC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B78F5-46B2-8CF3-93EE-A1CF1A6B4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689" y="4017253"/>
            <a:ext cx="151765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7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  <a:br>
              <a:rPr lang="en-US" dirty="0"/>
            </a:br>
            <a:r>
              <a:rPr lang="en-US" sz="3600" dirty="0"/>
              <a:t>   Lists as a fixed set of items in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21DE6-EC8C-3E2A-5ACB-2FAE4E4CD45B}"/>
              </a:ext>
            </a:extLst>
          </p:cNvPr>
          <p:cNvSpPr txBox="1"/>
          <p:nvPr/>
        </p:nvSpPr>
        <p:spPr>
          <a:xfrm>
            <a:off x="838200" y="2008697"/>
            <a:ext cx="10287000" cy="4131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50" dirty="0">
                <a:latin typeface="Lucida Console" panose="020B0609040504020204" pitchFamily="49" charset="0"/>
              </a:rPr>
              <a:t># Translate Air Quality Index (AQI) from number to color and concern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# lists of levels and corresponding colors and concerns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levels = [301, 201, 151, 101, 51, 0]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colors = ['Maroon', 'Purple', 'Red', 'Orange', 'Yellow', 'Green']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concerns = ['Hazardous', 'Very Unhealthy', 'Unhealthy',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            'Unhealthy for Sensitive Groups', 'Moderate', 'Good']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# input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level = int(input('Enter an AQI level (integer): '))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# processing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for i in range(len(levels)):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    if level &gt;= levels[i]: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        color = colors[i]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        concern = concerns[i]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        break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# output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print('AQI color:', color)</a:t>
            </a:r>
          </a:p>
          <a:p>
            <a:r>
              <a:rPr lang="en-US" sz="1250" dirty="0">
                <a:latin typeface="Lucida Console" panose="020B0609040504020204" pitchFamily="49" charset="0"/>
              </a:rPr>
              <a:t>print('AQI concern level:', concern)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D922C-B121-E8A7-4F12-48811F970657}"/>
              </a:ext>
            </a:extLst>
          </p:cNvPr>
          <p:cNvSpPr txBox="1"/>
          <p:nvPr/>
        </p:nvSpPr>
        <p:spPr>
          <a:xfrm>
            <a:off x="7076031" y="5325144"/>
            <a:ext cx="421518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Enter an AQI level (integer): </a:t>
            </a:r>
            <a:r>
              <a:rPr lang="en-US" b="1" dirty="0">
                <a:solidFill>
                  <a:srgbClr val="0070C0"/>
                </a:solidFill>
              </a:rPr>
              <a:t>75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AQI color: Yellow</a:t>
            </a:r>
          </a:p>
          <a:p>
            <a:r>
              <a:rPr lang="en-US" dirty="0"/>
              <a:t>AQI concern level: Moderate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1FEC0-B5C6-8882-1146-1FAF5CA13647}"/>
              </a:ext>
            </a:extLst>
          </p:cNvPr>
          <p:cNvSpPr txBox="1"/>
          <p:nvPr/>
        </p:nvSpPr>
        <p:spPr>
          <a:xfrm>
            <a:off x="838200" y="1712885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6-1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79AB4-1552-C00B-30DE-C3557D2E33D2}"/>
              </a:ext>
            </a:extLst>
          </p:cNvPr>
          <p:cNvSpPr txBox="1"/>
          <p:nvPr/>
        </p:nvSpPr>
        <p:spPr>
          <a:xfrm>
            <a:off x="7650149" y="2872602"/>
            <a:ext cx="26025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 parallel lists are defined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131B87F-C598-46F6-E923-C57B65566670}"/>
              </a:ext>
            </a:extLst>
          </p:cNvPr>
          <p:cNvSpPr/>
          <p:nvPr/>
        </p:nvSpPr>
        <p:spPr>
          <a:xfrm>
            <a:off x="7326630" y="2657218"/>
            <a:ext cx="160020" cy="771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944283-3729-BD8B-6881-D67DE2184B7B}"/>
              </a:ext>
            </a:extLst>
          </p:cNvPr>
          <p:cNvSpPr txBox="1"/>
          <p:nvPr/>
        </p:nvSpPr>
        <p:spPr>
          <a:xfrm>
            <a:off x="3988905" y="4822469"/>
            <a:ext cx="245761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would you rewrite without using break?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8696B-8D1F-752E-2AED-F68220843BC8}"/>
              </a:ext>
            </a:extLst>
          </p:cNvPr>
          <p:cNvSpPr txBox="1"/>
          <p:nvPr/>
        </p:nvSpPr>
        <p:spPr>
          <a:xfrm>
            <a:off x="6257842" y="3858129"/>
            <a:ext cx="245761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len() indicates how many items in list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45AD4F-A3B3-C410-70E8-A4BBCD5BF7CC}"/>
              </a:ext>
            </a:extLst>
          </p:cNvPr>
          <p:cNvCxnSpPr>
            <a:stCxn id="15" idx="1"/>
          </p:cNvCxnSpPr>
          <p:nvPr/>
        </p:nvCxnSpPr>
        <p:spPr>
          <a:xfrm flipH="1">
            <a:off x="3669030" y="4181295"/>
            <a:ext cx="2588812" cy="15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6C72A4E-4A1E-F476-6654-8CFC74179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0" y="1394913"/>
            <a:ext cx="876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8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Creating Lists</a:t>
            </a:r>
            <a:br>
              <a:rPr lang="en-US" dirty="0"/>
            </a:br>
            <a:r>
              <a:rPr lang="en-US" sz="4000" dirty="0"/>
              <a:t>   Creating an empty list and adding items with append()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an alternative to defining a list in one statement, you can create an empty list and then subsequently add items to the list</a:t>
            </a:r>
          </a:p>
          <a:p>
            <a:r>
              <a:rPr lang="en-US" dirty="0"/>
              <a:t>To define an empty list: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listName = []</a:t>
            </a:r>
          </a:p>
          <a:p>
            <a:r>
              <a:rPr lang="en-US" dirty="0"/>
              <a:t>Then, to add an item to end of list, use the </a:t>
            </a:r>
            <a:r>
              <a:rPr lang="en-US" dirty="0">
                <a:latin typeface="Lucida Console" panose="020B0609040504020204" pitchFamily="49" charset="0"/>
              </a:rPr>
              <a:t>append()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A method is like a function, but can be used after a variable</a:t>
            </a:r>
            <a:br>
              <a:rPr lang="en-US" dirty="0"/>
            </a:br>
            <a:r>
              <a:rPr lang="en-US" dirty="0"/>
              <a:t> (or constant or expression)</a:t>
            </a:r>
          </a:p>
          <a:p>
            <a:pPr marL="914400" lvl="2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variableName.methodName(arguments)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listName.append(item)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0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Creating Lists</a:t>
            </a:r>
            <a:br>
              <a:rPr lang="en-US" dirty="0"/>
            </a:br>
            <a:r>
              <a:rPr lang="en-US" sz="4000" dirty="0"/>
              <a:t>   Creating an empty list and adding items with append()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5FE17-5FE1-B238-9830-BED9489F5D6F}"/>
              </a:ext>
            </a:extLst>
          </p:cNvPr>
          <p:cNvSpPr txBox="1"/>
          <p:nvPr/>
        </p:nvSpPr>
        <p:spPr>
          <a:xfrm>
            <a:off x="838199" y="2008697"/>
            <a:ext cx="5046859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# show how to create an empty list and add elements to it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# prompt for a series of values and build and return a list</a:t>
            </a:r>
          </a:p>
          <a:p>
            <a:r>
              <a:rPr lang="en-US" sz="1600" dirty="0"/>
              <a:t>def getValues():</a:t>
            </a:r>
          </a:p>
          <a:p>
            <a:r>
              <a:rPr lang="en-US" sz="1600" dirty="0"/>
              <a:t>    result = [] # define an empty list</a:t>
            </a:r>
          </a:p>
          <a:p>
            <a:r>
              <a:rPr lang="en-US" sz="1600" dirty="0"/>
              <a:t>    entry = input('Enter a value, or &lt;return&gt; when done: ')</a:t>
            </a:r>
          </a:p>
          <a:p>
            <a:r>
              <a:rPr lang="en-US" sz="1600" dirty="0"/>
              <a:t>    while entry != '':</a:t>
            </a:r>
          </a:p>
          <a:p>
            <a:r>
              <a:rPr lang="en-US" sz="1600" dirty="0"/>
              <a:t>        result.append(float(entry)) # add a value to end of list</a:t>
            </a:r>
          </a:p>
          <a:p>
            <a:r>
              <a:rPr lang="en-US" sz="1600" dirty="0"/>
              <a:t>        entry = input('Enter a value, or &lt;return&gt; when done: ')</a:t>
            </a:r>
          </a:p>
          <a:p>
            <a:r>
              <a:rPr lang="en-US" sz="1600" dirty="0"/>
              <a:t>    return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D9A53-F3F1-65E9-FABA-041BD63664A1}"/>
              </a:ext>
            </a:extLst>
          </p:cNvPr>
          <p:cNvSpPr txBox="1"/>
          <p:nvPr/>
        </p:nvSpPr>
        <p:spPr>
          <a:xfrm>
            <a:off x="4358773" y="4970462"/>
            <a:ext cx="421518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Enter a value, or &lt;return&gt; when done: </a:t>
            </a:r>
            <a:r>
              <a:rPr lang="en-US" sz="1600" b="1" dirty="0">
                <a:solidFill>
                  <a:srgbClr val="0070C0"/>
                </a:solidFill>
              </a:rPr>
              <a:t>9.8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Enter a value, or &lt;return&gt; when done: </a:t>
            </a:r>
            <a:r>
              <a:rPr lang="en-US" sz="1600" b="1" dirty="0">
                <a:solidFill>
                  <a:srgbClr val="0070C0"/>
                </a:solidFill>
              </a:rPr>
              <a:t>10.1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Enter a value, or &lt;return&gt; when done: </a:t>
            </a:r>
            <a:r>
              <a:rPr lang="en-US" sz="1600" b="1" dirty="0">
                <a:solidFill>
                  <a:srgbClr val="0070C0"/>
                </a:solidFill>
              </a:rPr>
              <a:t>10.7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Enter a value, or &lt;return&gt; when done: </a:t>
            </a:r>
          </a:p>
          <a:p>
            <a:r>
              <a:rPr lang="en-US" sz="1600" dirty="0"/>
              <a:t>Mean= 10.2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755AC-32C9-F538-2FFD-F86EA6395EA6}"/>
              </a:ext>
            </a:extLst>
          </p:cNvPr>
          <p:cNvSpPr txBox="1"/>
          <p:nvPr/>
        </p:nvSpPr>
        <p:spPr>
          <a:xfrm>
            <a:off x="838200" y="1712885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6-2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A01DA-0226-F076-CFB0-A159299D11E4}"/>
              </a:ext>
            </a:extLst>
          </p:cNvPr>
          <p:cNvSpPr txBox="1"/>
          <p:nvPr/>
        </p:nvSpPr>
        <p:spPr>
          <a:xfrm>
            <a:off x="920032" y="4821949"/>
            <a:ext cx="245761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append() is used to add items to the list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9D6B5A-DA4C-3D4C-3E1B-8D347DEC7942}"/>
              </a:ext>
            </a:extLst>
          </p:cNvPr>
          <p:cNvCxnSpPr>
            <a:cxnSpLocks/>
          </p:cNvCxnSpPr>
          <p:nvPr/>
        </p:nvCxnSpPr>
        <p:spPr>
          <a:xfrm flipV="1">
            <a:off x="1520190" y="3977640"/>
            <a:ext cx="331470" cy="83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C202D5-D7A8-D82C-5164-337E8D8C3755}"/>
              </a:ext>
            </a:extLst>
          </p:cNvPr>
          <p:cNvSpPr txBox="1"/>
          <p:nvPr/>
        </p:nvSpPr>
        <p:spPr>
          <a:xfrm>
            <a:off x="4053516" y="2817068"/>
            <a:ext cx="19470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define empty list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A93F1D-4CCC-6965-9017-B86CFBFC9FD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148840" y="3001734"/>
            <a:ext cx="19046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7F8A63-C5E3-52E5-DDE6-029FCCF25F15}"/>
              </a:ext>
            </a:extLst>
          </p:cNvPr>
          <p:cNvSpPr txBox="1"/>
          <p:nvPr/>
        </p:nvSpPr>
        <p:spPr>
          <a:xfrm>
            <a:off x="6305020" y="1977919"/>
            <a:ext cx="528500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# calculate the mean of a list</a:t>
            </a:r>
          </a:p>
          <a:p>
            <a:r>
              <a:rPr lang="en-US" sz="1600" dirty="0"/>
              <a:t>def calcMean(alist):</a:t>
            </a:r>
          </a:p>
          <a:p>
            <a:r>
              <a:rPr lang="en-US" sz="1600" dirty="0"/>
              <a:t>   n = len(alist) # determine the number of elements in the list</a:t>
            </a:r>
          </a:p>
          <a:p>
            <a:r>
              <a:rPr lang="en-US" sz="1600" dirty="0"/>
              <a:t>   if n == 0: return None # handle an empty list</a:t>
            </a:r>
          </a:p>
          <a:p>
            <a:r>
              <a:rPr lang="en-US" sz="1600" dirty="0"/>
              <a:t>   sum = 0 # sum will cumulate the list's values</a:t>
            </a:r>
          </a:p>
          <a:p>
            <a:r>
              <a:rPr lang="en-US" sz="1600" dirty="0"/>
              <a:t>   for i in range(n):</a:t>
            </a:r>
          </a:p>
          <a:p>
            <a:r>
              <a:rPr lang="en-US" sz="1600" dirty="0"/>
              <a:t>       sum += alist[i]</a:t>
            </a:r>
          </a:p>
          <a:p>
            <a:r>
              <a:rPr lang="en-US" sz="1600" dirty="0"/>
              <a:t>   return sum / n # calculate and return the average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measures = getValues()</a:t>
            </a:r>
          </a:p>
          <a:p>
            <a:r>
              <a:rPr lang="en-US" sz="1600" dirty="0"/>
              <a:t>mean = calcMean(measures)</a:t>
            </a:r>
          </a:p>
          <a:p>
            <a:r>
              <a:rPr lang="en-US" sz="1600" dirty="0"/>
              <a:t>print('Mean=', mean) </a:t>
            </a:r>
            <a:endParaRPr 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7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Creating Lists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Iterating over a list to get its items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part of a list using slicing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Asking questions of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Maintaining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Ordering a list – sorted(), sort(), reverse()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a table in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tuples – unchangeable lists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1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 list to get its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for</a:t>
            </a:r>
            <a:r>
              <a:rPr lang="en-US" dirty="0"/>
              <a:t> can be used directly with a list to iterate over the list's items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90C51-BFF3-289A-8570-C8D6C2F30966}"/>
              </a:ext>
            </a:extLst>
          </p:cNvPr>
          <p:cNvSpPr txBox="1"/>
          <p:nvPr/>
        </p:nvSpPr>
        <p:spPr>
          <a:xfrm>
            <a:off x="838200" y="2683067"/>
            <a:ext cx="1028700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demonstrate the use of for, to iterate over a list's elements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calculate the mean of a list of numbers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def calcMean(alist):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sum = 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for value in alist: # iterate over the elements of the list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sum += value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return sum / len(alist)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measures = [10, 10.1, 9.9, 9.6, 10.1, 9.9, 9.8, 9.9, 10.3, 10]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mean = calcMean(measures)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print('Mean=', mean)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29A86-4DF6-B59C-18A8-BBDA80961E44}"/>
              </a:ext>
            </a:extLst>
          </p:cNvPr>
          <p:cNvSpPr txBox="1"/>
          <p:nvPr/>
        </p:nvSpPr>
        <p:spPr>
          <a:xfrm>
            <a:off x="6995160" y="5578025"/>
            <a:ext cx="42151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Mean= 9.96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37C3E-3146-5A14-9C8F-77B9BCF7FDC3}"/>
              </a:ext>
            </a:extLst>
          </p:cNvPr>
          <p:cNvSpPr txBox="1"/>
          <p:nvPr/>
        </p:nvSpPr>
        <p:spPr>
          <a:xfrm>
            <a:off x="838200" y="2387255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6-4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58C22-2DB8-A6A8-7D8E-37B6A6A25BEB}"/>
              </a:ext>
            </a:extLst>
          </p:cNvPr>
          <p:cNvSpPr txBox="1"/>
          <p:nvPr/>
        </p:nvSpPr>
        <p:spPr>
          <a:xfrm>
            <a:off x="6223552" y="3266843"/>
            <a:ext cx="32976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Uses the pattern:</a:t>
            </a:r>
          </a:p>
          <a:p>
            <a:r>
              <a:rPr lang="en-US" dirty="0"/>
              <a:t>   for &lt;variable&gt; in &lt;list variable&gt;: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A3CC6F-89E1-363A-DA87-7F7DB5C1D3F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680460" y="3590009"/>
            <a:ext cx="2543092" cy="34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6363DE-F3C7-643C-70E6-1E5DCBBAFC64}"/>
              </a:ext>
            </a:extLst>
          </p:cNvPr>
          <p:cNvSpPr txBox="1"/>
          <p:nvPr/>
        </p:nvSpPr>
        <p:spPr>
          <a:xfrm>
            <a:off x="4790328" y="4236340"/>
            <a:ext cx="15190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+= is shorthand for</a:t>
            </a:r>
          </a:p>
          <a:p>
            <a:r>
              <a:rPr lang="en-US" sz="1200" dirty="0"/>
              <a:t>   sum = sum + 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BA595C-9B5B-0FA3-8A34-6B6C5C20909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680460" y="4343400"/>
            <a:ext cx="1109868" cy="12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50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Creating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Iterating over a list to get its items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Getting part of a list using slicing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Asking questions of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Maintaining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Ordering a list – sorted(), sort(), reverse()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a table in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tuples – unchangeable lists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5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part of a list using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generate a list with some of the of the items from a source list, Python provides a very concise and powerful feature called slicing</a:t>
            </a:r>
          </a:p>
          <a:p>
            <a:r>
              <a:rPr lang="en-US" dirty="0"/>
              <a:t>Slicing involves using square brackets [ ] and one or two colons within</a:t>
            </a:r>
          </a:p>
          <a:p>
            <a:r>
              <a:rPr lang="en-US" dirty="0"/>
              <a:t>One variation: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alist[start:end]</a:t>
            </a:r>
          </a:p>
          <a:p>
            <a:r>
              <a:rPr lang="en-US" dirty="0"/>
              <a:t>For example: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b="1" dirty="0">
                <a:solidFill>
                  <a:srgbClr val="0070C0"/>
                </a:solidFill>
              </a:rPr>
              <a:t>alist = [1, 4, 9, 16, 25]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b="1" dirty="0">
                <a:solidFill>
                  <a:srgbClr val="0070C0"/>
                </a:solidFill>
              </a:rPr>
              <a:t>alist[0:3]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/>
              <a:t>[1, 4, 9] </a:t>
            </a:r>
          </a:p>
          <a:p>
            <a:r>
              <a:rPr lang="en-US" dirty="0"/>
              <a:t>In above, </a:t>
            </a:r>
            <a:r>
              <a:rPr lang="en-US" dirty="0">
                <a:latin typeface="Lucida Console" panose="020B0609040504020204" pitchFamily="49" charset="0"/>
              </a:rPr>
              <a:t>alist[0:3]</a:t>
            </a:r>
            <a:r>
              <a:rPr lang="en-US" dirty="0"/>
              <a:t> returns list with items at index locations 0, 1, and 2</a:t>
            </a:r>
          </a:p>
          <a:p>
            <a:pPr lvl="1"/>
            <a:r>
              <a:rPr lang="en-US" dirty="0"/>
              <a:t>The 3 in 0:3 indicates to up to </a:t>
            </a:r>
            <a:r>
              <a:rPr lang="en-US" i="1" dirty="0"/>
              <a:t>but not including</a:t>
            </a:r>
            <a:r>
              <a:rPr lang="en-US" dirty="0"/>
              <a:t> index 3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4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part of a list using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1850" cy="4351338"/>
          </a:xfrm>
        </p:spPr>
        <p:txBody>
          <a:bodyPr>
            <a:normAutofit/>
          </a:bodyPr>
          <a:lstStyle/>
          <a:p>
            <a:r>
              <a:rPr lang="en-US" dirty="0"/>
              <a:t>If you omit the start argument, the slice starts at item 0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b="1" dirty="0">
                <a:solidFill>
                  <a:srgbClr val="0070C0"/>
                </a:solidFill>
              </a:rPr>
              <a:t>alist = [1, 4, 9, 16, 25]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b="1" dirty="0">
                <a:solidFill>
                  <a:srgbClr val="0070C0"/>
                </a:solidFill>
              </a:rPr>
              <a:t>alist[:2]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/>
              <a:t>[1, 4] </a:t>
            </a:r>
          </a:p>
          <a:p>
            <a:r>
              <a:rPr lang="en-US" dirty="0"/>
              <a:t>If you omit the end argument, the slice ends at the last item of the list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b="1" dirty="0">
                <a:solidFill>
                  <a:srgbClr val="0070C0"/>
                </a:solidFill>
              </a:rPr>
              <a:t>alist[3:]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/>
              <a:t>[16, 25]</a:t>
            </a:r>
          </a:p>
          <a:p>
            <a:r>
              <a:rPr lang="en-US" dirty="0"/>
              <a:t>Slicing allows for a 3</a:t>
            </a:r>
            <a:r>
              <a:rPr lang="en-US" baseline="30000" dirty="0"/>
              <a:t>rd</a:t>
            </a:r>
            <a:r>
              <a:rPr lang="en-US" dirty="0"/>
              <a:t> argument, indicating how to skip (like </a:t>
            </a:r>
            <a:r>
              <a:rPr lang="en-US" dirty="0">
                <a:latin typeface="Lucida Console" panose="020B0609040504020204" pitchFamily="49" charset="0"/>
              </a:rPr>
              <a:t>range()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b="1" dirty="0">
                <a:solidFill>
                  <a:srgbClr val="0070C0"/>
                </a:solidFill>
              </a:rPr>
              <a:t>alist[0:4:2]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/>
              <a:t>[1, 9]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0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Creating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Iterating over a list to get its items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part of a list using slicing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Asking questions of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Maintaining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Ordering a list – sorted(), sort(), reverse()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a table in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tuples – unchangeable lists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5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len(alist)</a:t>
            </a:r>
            <a:r>
              <a:rPr lang="en-US" dirty="0"/>
              <a:t> – how many items are in a list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min(alist)</a:t>
            </a:r>
            <a:r>
              <a:rPr lang="en-US" dirty="0"/>
              <a:t> – what is the smallest value in a list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max(alist)</a:t>
            </a:r>
            <a:r>
              <a:rPr lang="en-US" dirty="0"/>
              <a:t> – what is the largest value in a list</a:t>
            </a:r>
          </a:p>
          <a:p>
            <a:r>
              <a:rPr lang="en-US" dirty="0"/>
              <a:t>keyword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in</a:t>
            </a:r>
            <a:r>
              <a:rPr lang="en-US" dirty="0"/>
              <a:t> – is a particular value in a list?</a:t>
            </a:r>
          </a:p>
          <a:p>
            <a:pPr marL="914400" lvl="2" indent="0">
              <a:buNone/>
            </a:pPr>
            <a:r>
              <a:rPr lang="en-US" dirty="0">
                <a:latin typeface="Lucida Console" panose="020B0609040504020204" pitchFamily="49" charset="0"/>
              </a:rPr>
              <a:t>&lt;value&gt; in &lt;a list&gt;</a:t>
            </a:r>
          </a:p>
          <a:p>
            <a:pPr marL="914400" lvl="2" indent="0">
              <a:buNone/>
            </a:pPr>
            <a:r>
              <a:rPr lang="en-US" dirty="0">
                <a:latin typeface="Lucida Console" panose="020B0609040504020204" pitchFamily="49" charset="0"/>
              </a:rPr>
              <a:t>&lt;value&gt; not in &lt;a list&gt;</a:t>
            </a:r>
          </a:p>
          <a:p>
            <a:pPr lvl="2"/>
            <a:r>
              <a:rPr lang="en-US" dirty="0"/>
              <a:t>Returns True or False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4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About Lists</a:t>
            </a:r>
          </a:p>
          <a:p>
            <a:r>
              <a:rPr lang="en-US" dirty="0"/>
              <a:t>Creating Lists</a:t>
            </a:r>
          </a:p>
          <a:p>
            <a:r>
              <a:rPr lang="en-US" dirty="0"/>
              <a:t>Iterating over a list to get its items</a:t>
            </a:r>
          </a:p>
          <a:p>
            <a:r>
              <a:rPr lang="en-US" dirty="0"/>
              <a:t>Getting part of a list using slicing</a:t>
            </a:r>
          </a:p>
          <a:p>
            <a:r>
              <a:rPr lang="en-US" dirty="0"/>
              <a:t>Asking questions of a list</a:t>
            </a:r>
          </a:p>
          <a:p>
            <a:r>
              <a:rPr lang="en-US" dirty="0"/>
              <a:t>Maintaining a list</a:t>
            </a:r>
          </a:p>
          <a:p>
            <a:r>
              <a:rPr lang="en-US" dirty="0"/>
              <a:t>Ordering a list – sorted(), sort(), reverse()</a:t>
            </a:r>
          </a:p>
          <a:p>
            <a:r>
              <a:rPr lang="en-US" dirty="0"/>
              <a:t>Representing a table in a list</a:t>
            </a:r>
          </a:p>
          <a:p>
            <a:r>
              <a:rPr lang="en-US" dirty="0"/>
              <a:t>About tuples – unchangeable lists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22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Creating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Iterating over a list to get its items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part of a list using slicing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Asking questions of a list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Maintaining a list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Changing a list's elements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Methods for adding elements: append(), insert(), extend()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Removing elements: del, remove(), pop(), clear()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Copying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Ordering a list – sorted(), sort(), reverse()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a table in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tuples – unchangeable lists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36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a list</a:t>
            </a:r>
            <a:br>
              <a:rPr lang="en-US" dirty="0"/>
            </a:br>
            <a:r>
              <a:rPr lang="en-US" sz="3600" dirty="0"/>
              <a:t>   Changing a list's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change an item at an index location, use [ ] before equals sign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32415-8A6C-B467-2AD7-BEE84D7703AA}"/>
              </a:ext>
            </a:extLst>
          </p:cNvPr>
          <p:cNvSpPr txBox="1"/>
          <p:nvPr/>
        </p:nvSpPr>
        <p:spPr>
          <a:xfrm>
            <a:off x="838200" y="2683067"/>
            <a:ext cx="10287000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demonstrate list indexing on the left-hand side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determine counts of items above or below a certain value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def aboveBelow(alist, splitValue):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result = [0, 0] # this list will track counts below/above splitValue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for i in range(len(alist)):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if alist[i] &lt;= splitValue: result[0] +=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else: result[1] +=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return result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measures = [10, 10.1, 9.9, 9.6, 10.1, 9.9, 9.8, 9.9, 10.3, 10]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result = aboveBelow(measures, 10)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print(result)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4E84C-6639-63D8-AA34-D3E9527076D4}"/>
              </a:ext>
            </a:extLst>
          </p:cNvPr>
          <p:cNvSpPr txBox="1"/>
          <p:nvPr/>
        </p:nvSpPr>
        <p:spPr>
          <a:xfrm>
            <a:off x="2834641" y="5784956"/>
            <a:ext cx="742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[7, 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17849-41DD-E332-BCC3-AFB72A16218F}"/>
              </a:ext>
            </a:extLst>
          </p:cNvPr>
          <p:cNvSpPr txBox="1"/>
          <p:nvPr/>
        </p:nvSpPr>
        <p:spPr>
          <a:xfrm>
            <a:off x="838200" y="2387255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6-8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31FC4-1786-DB10-2269-5F9469AC61C8}"/>
              </a:ext>
            </a:extLst>
          </p:cNvPr>
          <p:cNvSpPr txBox="1"/>
          <p:nvPr/>
        </p:nvSpPr>
        <p:spPr>
          <a:xfrm>
            <a:off x="6995160" y="3986933"/>
            <a:ext cx="35490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Update list with [ ] on left side of =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2BD1F7D-E9BE-8632-557F-0991FA248FDE}"/>
              </a:ext>
            </a:extLst>
          </p:cNvPr>
          <p:cNvSpPr/>
          <p:nvPr/>
        </p:nvSpPr>
        <p:spPr>
          <a:xfrm>
            <a:off x="6560820" y="3986933"/>
            <a:ext cx="194310" cy="4821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0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Maintaining a list</a:t>
            </a:r>
            <a:br>
              <a:rPr lang="en-US" dirty="0"/>
            </a:br>
            <a:r>
              <a:rPr lang="en-US" sz="4000" dirty="0"/>
              <a:t>   </a:t>
            </a:r>
            <a:r>
              <a:rPr lang="en-US" sz="3600" dirty="0"/>
              <a:t>Methods for adding elements - append(), insert(), extend()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append(item)</a:t>
            </a:r>
            <a:r>
              <a:rPr lang="en-US" dirty="0"/>
              <a:t> – add item to end of a list</a:t>
            </a:r>
          </a:p>
          <a:p>
            <a:r>
              <a:rPr lang="en-US" dirty="0">
                <a:latin typeface="Lucida Console" panose="020B0609040504020204" pitchFamily="49" charset="0"/>
              </a:rPr>
              <a:t>insert(index, item)</a:t>
            </a:r>
            <a:r>
              <a:rPr lang="en-US" dirty="0"/>
              <a:t> – insert item into list at location index</a:t>
            </a:r>
          </a:p>
          <a:p>
            <a:r>
              <a:rPr lang="en-US" dirty="0">
                <a:latin typeface="Lucida Console" panose="020B0609040504020204" pitchFamily="49" charset="0"/>
              </a:rPr>
              <a:t>extend(anotherList)</a:t>
            </a:r>
            <a:r>
              <a:rPr lang="en-US" dirty="0"/>
              <a:t> – append anotherList to the end of a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Maintaining a list</a:t>
            </a:r>
            <a:br>
              <a:rPr lang="en-US" dirty="0"/>
            </a:br>
            <a:r>
              <a:rPr lang="en-US" sz="4000" dirty="0"/>
              <a:t>   Removing elements - del, remove(), pop(), clear()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remove(value)</a:t>
            </a:r>
            <a:r>
              <a:rPr lang="en-US" dirty="0"/>
              <a:t> – remove the value from the list (or error if </a:t>
            </a:r>
            <a:r>
              <a:rPr lang="en-US"/>
              <a:t>not found)</a:t>
            </a:r>
            <a:endParaRPr lang="en-US" dirty="0"/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pop()</a:t>
            </a:r>
            <a:r>
              <a:rPr lang="en-US" dirty="0"/>
              <a:t> – remove the last item from the list (and return its value)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clear()</a:t>
            </a:r>
            <a:r>
              <a:rPr lang="en-US" dirty="0"/>
              <a:t> – remove all items from the list</a:t>
            </a:r>
          </a:p>
          <a:p>
            <a:r>
              <a:rPr lang="en-US" dirty="0"/>
              <a:t>Keyword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del</a:t>
            </a:r>
            <a:r>
              <a:rPr lang="en-US" dirty="0"/>
              <a:t> – remove a particular item from a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38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Maintaining a list</a:t>
            </a:r>
            <a:br>
              <a:rPr lang="en-US" dirty="0"/>
            </a:br>
            <a:r>
              <a:rPr lang="en-US" sz="3600" dirty="0"/>
              <a:t>   Copying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assign a list variable to another variable, these two variables are pointing to the same set of items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&gt;&gt;&gt;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a = [1, 2, 3]</a:t>
            </a:r>
            <a:endParaRPr lang="en-US" sz="3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&gt;&gt;&gt;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b = a</a:t>
            </a:r>
            <a:endParaRPr lang="en-US" sz="3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&gt;&gt;&gt;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a[1] = 10</a:t>
            </a:r>
            <a:endParaRPr lang="en-US" sz="3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&gt;&gt;&gt;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b</a:t>
            </a:r>
            <a:endParaRPr lang="en-US" sz="3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[1, 10, 3] </a:t>
            </a:r>
          </a:p>
          <a:p>
            <a:r>
              <a:rPr lang="en-US" dirty="0"/>
              <a:t>Alternatively, if you do not want to share items, use </a:t>
            </a:r>
            <a:r>
              <a:rPr lang="en-US" dirty="0">
                <a:latin typeface="Lucida Console" panose="020B0609040504020204" pitchFamily="49" charset="0"/>
              </a:rPr>
              <a:t>copy()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b = a.copy()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FE21F-D657-6266-06FA-F38EDA60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0" y="2891729"/>
            <a:ext cx="2921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6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Creating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Iterating over a list to get its items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part of a list using slicing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Asking questions of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Maintaining a list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Ordering a list – sorted(), sort(), reverse()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a table in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tuples – unchangeable lists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67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a list – sorted(), sort(), reverse()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sorted()</a:t>
            </a:r>
            <a:r>
              <a:rPr lang="en-US" dirty="0"/>
              <a:t> function – generate a new list that is ordered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newlist = sorted(alist)</a:t>
            </a:r>
          </a:p>
          <a:p>
            <a:pPr lvl="1"/>
            <a:r>
              <a:rPr lang="en-US" dirty="0"/>
              <a:t>Original list </a:t>
            </a:r>
            <a:r>
              <a:rPr lang="en-US" dirty="0">
                <a:latin typeface="Lucida Console" panose="020B0609040504020204" pitchFamily="49" charset="0"/>
              </a:rPr>
              <a:t>alist</a:t>
            </a:r>
            <a:r>
              <a:rPr lang="en-US" dirty="0"/>
              <a:t> is unchanged</a:t>
            </a:r>
          </a:p>
          <a:p>
            <a:r>
              <a:rPr lang="en-US" dirty="0">
                <a:latin typeface="Lucida Console" panose="020B0609040504020204" pitchFamily="49" charset="0"/>
              </a:rPr>
              <a:t>sort()</a:t>
            </a:r>
            <a:r>
              <a:rPr lang="en-US" dirty="0"/>
              <a:t> method – order the list itself, without generating a new list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alist.sort()</a:t>
            </a:r>
          </a:p>
          <a:p>
            <a:r>
              <a:rPr lang="en-US" dirty="0"/>
              <a:t>reverse() method – reverse order the list itself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alist.reverse()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39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Creating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Iterating over a list to get its items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part of a list using slicing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Asking questions of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Maintaining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Ordering a list – sorted(), sort(), reverse()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Representing a table in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tuples – unchangeable lists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6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table in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option for representing a table is as a list of lists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565BF-6BB7-7345-384B-556DF6D1E367}"/>
              </a:ext>
            </a:extLst>
          </p:cNvPr>
          <p:cNvSpPr txBox="1"/>
          <p:nvPr/>
        </p:nvSpPr>
        <p:spPr>
          <a:xfrm>
            <a:off x="838200" y="2683067"/>
            <a:ext cx="102870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matrix = [['John', 'Jones'], ['Jane', 'Doe'], ['Jim', 'Johnson']]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display the list of lists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row in matrix: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for cell in row: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print(cell, end='|')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A6EC9-EB7F-9821-73AC-2052C4B70A5D}"/>
              </a:ext>
            </a:extLst>
          </p:cNvPr>
          <p:cNvSpPr txBox="1"/>
          <p:nvPr/>
        </p:nvSpPr>
        <p:spPr>
          <a:xfrm>
            <a:off x="838200" y="4600489"/>
            <a:ext cx="102870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John|Jones	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Jane|Doe	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Jim|Johnson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F19B1-AB76-0B1A-9F36-54674A737AE9}"/>
              </a:ext>
            </a:extLst>
          </p:cNvPr>
          <p:cNvSpPr txBox="1"/>
          <p:nvPr/>
        </p:nvSpPr>
        <p:spPr>
          <a:xfrm>
            <a:off x="9113915" y="2808208"/>
            <a:ext cx="21255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Table as lists of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5B179-38EA-72D2-B9EA-1CBB5DD2E4AF}"/>
              </a:ext>
            </a:extLst>
          </p:cNvPr>
          <p:cNvSpPr txBox="1"/>
          <p:nvPr/>
        </p:nvSpPr>
        <p:spPr>
          <a:xfrm>
            <a:off x="4694315" y="3393347"/>
            <a:ext cx="212558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through the list, then through the sub-lists</a:t>
            </a:r>
          </a:p>
        </p:txBody>
      </p:sp>
    </p:spTree>
    <p:extLst>
      <p:ext uri="{BB962C8B-B14F-4D97-AF65-F5344CB8AC3E}">
        <p14:creationId xmlns:p14="http://schemas.microsoft.com/office/powerpoint/2010/main" val="159268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Creating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Iterating over a list to get its items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part of a list using slicing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Asking questions of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Maintaining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Ordering a list – sorted(), sort(), reverse()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a table in a list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About tuples – unchangeable lists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2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About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Creating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Iterating over a list to get its items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part of a list using slicing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Asking questions of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Maintaining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Ordering a list – sorted(), sort(), reverse()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a table in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tuples – unchangeable lists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30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tuples – unchangeable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tuple, like a list, is an ordered set of items</a:t>
            </a:r>
          </a:p>
          <a:p>
            <a:r>
              <a:rPr lang="en-US" dirty="0"/>
              <a:t>A tuple, unlike lists, cannot have their items changed once tuple is created</a:t>
            </a:r>
          </a:p>
          <a:p>
            <a:r>
              <a:rPr lang="en-US" dirty="0"/>
              <a:t>A tuple is more efficient or suitable when your items are static</a:t>
            </a:r>
          </a:p>
          <a:p>
            <a:r>
              <a:rPr lang="en-US" dirty="0"/>
              <a:t>A tuple can be created using parentheses, for example</a:t>
            </a:r>
          </a:p>
          <a:p>
            <a:pPr marL="457200" lvl="1" indent="0">
              <a:buNone/>
            </a:pPr>
            <a:r>
              <a:rPr lang="en-US" sz="1900" dirty="0">
                <a:latin typeface="Lucida Console" panose="020B0609040504020204" pitchFamily="49" charset="0"/>
              </a:rPr>
              <a:t>colors = ('Maroon', 'Purple', 'Red', 'Orange', 'Yellow', 'Green')</a:t>
            </a:r>
          </a:p>
          <a:p>
            <a:r>
              <a:rPr lang="en-US" dirty="0"/>
              <a:t>Access an item using square brackets [ ] as with lists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colors[0]</a:t>
            </a:r>
          </a:p>
          <a:p>
            <a:r>
              <a:rPr lang="en-US" dirty="0"/>
              <a:t>Cannot update an item in a tuple, if </a:t>
            </a:r>
            <a:r>
              <a:rPr lang="en-US" dirty="0">
                <a:latin typeface="Lucida Console" panose="020B0609040504020204" pitchFamily="49" charset="0"/>
              </a:rPr>
              <a:t>colors</a:t>
            </a:r>
            <a:r>
              <a:rPr lang="en-US" dirty="0"/>
              <a:t> is a tuple, the following generates an error: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colors[0] = 'Brown'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36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About Lists</a:t>
            </a:r>
          </a:p>
          <a:p>
            <a:r>
              <a:rPr lang="en-US" dirty="0"/>
              <a:t>Creating Lists</a:t>
            </a:r>
          </a:p>
          <a:p>
            <a:r>
              <a:rPr lang="en-US" dirty="0"/>
              <a:t>Iterating over a list to get its items</a:t>
            </a:r>
          </a:p>
          <a:p>
            <a:r>
              <a:rPr lang="en-US" dirty="0"/>
              <a:t>Getting part of a list using slicing</a:t>
            </a:r>
          </a:p>
          <a:p>
            <a:r>
              <a:rPr lang="en-US" dirty="0"/>
              <a:t>Asking questions of a list</a:t>
            </a:r>
          </a:p>
          <a:p>
            <a:r>
              <a:rPr lang="en-US" dirty="0"/>
              <a:t>Maintaining a list</a:t>
            </a:r>
          </a:p>
          <a:p>
            <a:r>
              <a:rPr lang="en-US" dirty="0"/>
              <a:t>Ordering a list – sorted(), sort(), reverse()</a:t>
            </a:r>
          </a:p>
          <a:p>
            <a:r>
              <a:rPr lang="en-US" dirty="0"/>
              <a:t>Representing a table in a list</a:t>
            </a:r>
          </a:p>
          <a:p>
            <a:r>
              <a:rPr lang="en-US" dirty="0"/>
              <a:t>About tuples – unchangeable lists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51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23B46101-9D60-DC33-370B-FA09630C6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7" y="6050103"/>
            <a:ext cx="12105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rgbClr val="1C62C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28B58"/>
                </a:solidFill>
              </a:rPr>
              <a:t>© 2023 Rose River Software, LLC</a:t>
            </a:r>
          </a:p>
          <a:p>
            <a:r>
              <a:rPr lang="en-US" dirty="0">
                <a:solidFill>
                  <a:srgbClr val="328B58"/>
                </a:solidFill>
              </a:rPr>
              <a:t>All rights reserved. This material may not be copied or distributed without permission from Prospect Press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E464C-13D0-E30C-E9E9-DFD34768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03" y="655983"/>
            <a:ext cx="3700006" cy="462500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1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far, each value and variable has represented a single data item</a:t>
            </a:r>
          </a:p>
          <a:p>
            <a:pPr lvl="1"/>
            <a:r>
              <a:rPr lang="en-US" dirty="0"/>
              <a:t>e.g., single number, single string</a:t>
            </a:r>
          </a:p>
          <a:p>
            <a:r>
              <a:rPr lang="en-US" dirty="0"/>
              <a:t>In many programs, we want to keep track of related items together</a:t>
            </a:r>
          </a:p>
          <a:p>
            <a:r>
              <a:rPr lang="en-US" dirty="0"/>
              <a:t>A Python </a:t>
            </a:r>
            <a:r>
              <a:rPr lang="en-US" dirty="0">
                <a:solidFill>
                  <a:srgbClr val="0070C0"/>
                </a:solidFill>
              </a:rPr>
              <a:t>list</a:t>
            </a:r>
            <a:r>
              <a:rPr lang="en-US" dirty="0"/>
              <a:t> is a way to keep an ordered set of items</a:t>
            </a:r>
          </a:p>
          <a:p>
            <a:r>
              <a:rPr lang="en-US" dirty="0"/>
              <a:t>Some list features:</a:t>
            </a:r>
          </a:p>
          <a:p>
            <a:pPr lvl="1"/>
            <a:r>
              <a:rPr lang="en-US" dirty="0"/>
              <a:t>Create a list and access its individual items</a:t>
            </a:r>
          </a:p>
          <a:p>
            <a:pPr lvl="1"/>
            <a:r>
              <a:rPr lang="en-US" dirty="0"/>
              <a:t>Ask questions, for example:</a:t>
            </a:r>
          </a:p>
          <a:p>
            <a:pPr lvl="2"/>
            <a:r>
              <a:rPr lang="en-US" dirty="0"/>
              <a:t> how many items in the list</a:t>
            </a:r>
          </a:p>
          <a:p>
            <a:pPr lvl="2"/>
            <a:r>
              <a:rPr lang="en-US" dirty="0"/>
              <a:t>is a certain value within the list</a:t>
            </a:r>
          </a:p>
          <a:p>
            <a:pPr lvl="1"/>
            <a:r>
              <a:rPr lang="en-US" dirty="0"/>
              <a:t>Get part of a list using slicing</a:t>
            </a: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7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Lists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F565DA-5619-777B-5F33-218019E1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924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Spreadsheet Compare/Contrast: Lists vs. Cell Ranges</a:t>
            </a:r>
          </a:p>
          <a:p>
            <a:r>
              <a:rPr lang="en-US" dirty="0"/>
              <a:t>A list in Python is similar to a range of cells in a spreadsheet.</a:t>
            </a:r>
          </a:p>
          <a:p>
            <a:r>
              <a:rPr lang="en-US" dirty="0"/>
              <a:t>For example, in a spreadsheet you may sum the ten values in A1:A10</a:t>
            </a:r>
          </a:p>
          <a:p>
            <a:r>
              <a:rPr lang="en-US" dirty="0"/>
              <a:t>This set of cells and their values is similar to a Python list</a:t>
            </a:r>
          </a:p>
          <a:p>
            <a:r>
              <a:rPr lang="en-US" dirty="0"/>
              <a:t>However, as with single valued variables, in Python you provide a name for a list</a:t>
            </a:r>
          </a:p>
        </p:txBody>
      </p:sp>
    </p:spTree>
    <p:extLst>
      <p:ext uri="{BB962C8B-B14F-4D97-AF65-F5344CB8AC3E}">
        <p14:creationId xmlns:p14="http://schemas.microsoft.com/office/powerpoint/2010/main" val="254831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Lists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Creating Lists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Lists as a fixed set of items in code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Creating an empty list and adding items with append()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Iterating over a list to get its items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part of a list using slicing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Asking questions of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Maintaining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Ordering a list – sorted(), sort(), reverse()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a table in a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tuples – unchangeable lists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5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  <a:br>
              <a:rPr lang="en-US" dirty="0"/>
            </a:br>
            <a:r>
              <a:rPr lang="en-US" sz="3600" dirty="0"/>
              <a:t>   Lists as a fixed set of items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can be create in a single statement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colors = ['red', 'green', 'blue'] </a:t>
            </a:r>
          </a:p>
          <a:p>
            <a:pPr lvl="2"/>
            <a:r>
              <a:rPr lang="en-US" dirty="0"/>
              <a:t>Create a list with the ordered set of values 'red', 'green', and 'blue' and assign the variable colors to this list</a:t>
            </a:r>
          </a:p>
          <a:p>
            <a:pPr lvl="2"/>
            <a:r>
              <a:rPr lang="en-US" dirty="0"/>
              <a:t>The square brackets [ ] indicate that this is a list</a:t>
            </a:r>
          </a:p>
          <a:p>
            <a:pPr lvl="2"/>
            <a:r>
              <a:rPr lang="en-US" dirty="0"/>
              <a:t>Could use this statement in a program, or interactively</a:t>
            </a:r>
          </a:p>
          <a:p>
            <a:r>
              <a:rPr lang="en-US" dirty="0"/>
              <a:t>'red', 'green', 'blue' are the items (elements) in the list</a:t>
            </a:r>
          </a:p>
          <a:p>
            <a:r>
              <a:rPr lang="en-US" dirty="0"/>
              <a:t>The items of a list can be any Python type, e.g., numeric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squares = [1, 4, 9, 16]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3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  <a:br>
              <a:rPr lang="en-US" dirty="0"/>
            </a:br>
            <a:r>
              <a:rPr lang="en-US" sz="3600" dirty="0"/>
              <a:t>   Lists as a fixed set of items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refer to one item of the list, use square brackets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&gt;&gt;&gt; 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colors = ['red', 'green', 'blue']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&gt;&gt;&gt; 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colors[0]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'red'</a:t>
            </a:r>
          </a:p>
          <a:p>
            <a:r>
              <a:rPr lang="en-US" dirty="0"/>
              <a:t>Each item of a list is numbered – this is called the index</a:t>
            </a:r>
          </a:p>
          <a:p>
            <a:pPr lvl="1"/>
            <a:r>
              <a:rPr lang="en-US" dirty="0"/>
              <a:t>In above, </a:t>
            </a:r>
            <a:r>
              <a:rPr lang="en-US" dirty="0">
                <a:latin typeface="Lucida Console" panose="020B0609040504020204" pitchFamily="49" charset="0"/>
              </a:rPr>
              <a:t>color[0]</a:t>
            </a:r>
            <a:r>
              <a:rPr lang="en-US" dirty="0"/>
              <a:t> refers to the value at index location 0</a:t>
            </a:r>
          </a:p>
          <a:p>
            <a:pPr lvl="1"/>
            <a:r>
              <a:rPr lang="en-US" dirty="0"/>
              <a:t>The first index of a list is 0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066A5D5-4E35-E57B-0CDA-FFED67FC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624" y="1970585"/>
            <a:ext cx="2388870" cy="13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3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  <a:br>
              <a:rPr lang="en-US" dirty="0"/>
            </a:br>
            <a:r>
              <a:rPr lang="en-US" sz="3600" dirty="0"/>
              <a:t>   Lists as a fixed set of items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Air Quality Index (AQI) lookup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6E53EB-55FF-CA90-46BE-1BBF4E58C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05861"/>
              </p:ext>
            </p:extLst>
          </p:nvPr>
        </p:nvGraphicFramePr>
        <p:xfrm>
          <a:off x="1741487" y="2881154"/>
          <a:ext cx="6613844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9290">
                  <a:extLst>
                    <a:ext uri="{9D8B030D-6E8A-4147-A177-3AD203B41FA5}">
                      <a16:colId xmlns:a16="http://schemas.microsoft.com/office/drawing/2014/main" val="421095947"/>
                    </a:ext>
                  </a:extLst>
                </a:gridCol>
                <a:gridCol w="1262280">
                  <a:extLst>
                    <a:ext uri="{9D8B030D-6E8A-4147-A177-3AD203B41FA5}">
                      <a16:colId xmlns:a16="http://schemas.microsoft.com/office/drawing/2014/main" val="4036023846"/>
                    </a:ext>
                  </a:extLst>
                </a:gridCol>
                <a:gridCol w="3782274">
                  <a:extLst>
                    <a:ext uri="{9D8B030D-6E8A-4147-A177-3AD203B41FA5}">
                      <a16:colId xmlns:a16="http://schemas.microsoft.com/office/drawing/2014/main" val="3938026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AQI range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Color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Concern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550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0 - 50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green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Good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0085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51 - 100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yellow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Moderate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646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101 - 150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orange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Unhealthy for sensitive groups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62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151 - 200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Unhealthy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090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201 - 300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purple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Very Unhealthy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052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Above 300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maroon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Hazardous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91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55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2710</Words>
  <Application>Microsoft Macintosh PowerPoint</Application>
  <PresentationFormat>Widescreen</PresentationFormat>
  <Paragraphs>413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Lucida Console</vt:lpstr>
      <vt:lpstr>Office Theme</vt:lpstr>
      <vt:lpstr>Lists</vt:lpstr>
      <vt:lpstr>Topics</vt:lpstr>
      <vt:lpstr>Topics</vt:lpstr>
      <vt:lpstr>About Lists</vt:lpstr>
      <vt:lpstr>About Lists</vt:lpstr>
      <vt:lpstr>Topics</vt:lpstr>
      <vt:lpstr>Creating Lists    Lists as a fixed set of items in code</vt:lpstr>
      <vt:lpstr>Creating Lists    Lists as a fixed set of items in code</vt:lpstr>
      <vt:lpstr>Creating Lists    Lists as a fixed set of items in code</vt:lpstr>
      <vt:lpstr>Creating Lists    Lists as a fixed set of items in code</vt:lpstr>
      <vt:lpstr>Creating Lists    Creating an empty list and adding items with append()</vt:lpstr>
      <vt:lpstr>Creating Lists    Creating an empty list and adding items with append()</vt:lpstr>
      <vt:lpstr>Topics</vt:lpstr>
      <vt:lpstr>Iterating over a list to get its items</vt:lpstr>
      <vt:lpstr>Topics</vt:lpstr>
      <vt:lpstr>Getting part of a list using slicing</vt:lpstr>
      <vt:lpstr>Getting part of a list using slicing</vt:lpstr>
      <vt:lpstr>Topics</vt:lpstr>
      <vt:lpstr>Asking questions of a list</vt:lpstr>
      <vt:lpstr>Topics</vt:lpstr>
      <vt:lpstr>Maintaining a list    Changing a list's elements</vt:lpstr>
      <vt:lpstr>Maintaining a list    Methods for adding elements - append(), insert(), extend()</vt:lpstr>
      <vt:lpstr>Maintaining a list    Removing elements - del, remove(), pop(), clear()</vt:lpstr>
      <vt:lpstr>Maintaining a list    Copying a list</vt:lpstr>
      <vt:lpstr>Topics</vt:lpstr>
      <vt:lpstr>Ordering a list – sorted(), sort(), reverse()</vt:lpstr>
      <vt:lpstr>Topics</vt:lpstr>
      <vt:lpstr>Representing a table in a list</vt:lpstr>
      <vt:lpstr>Topics</vt:lpstr>
      <vt:lpstr>About tuples – unchangeable lists</vt:lpstr>
      <vt:lpstr>Topic 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Statements</dc:title>
  <dc:creator>Daniel H. Groner</dc:creator>
  <cp:lastModifiedBy>Daniel Groner</cp:lastModifiedBy>
  <cp:revision>55</cp:revision>
  <dcterms:created xsi:type="dcterms:W3CDTF">2022-05-17T20:30:04Z</dcterms:created>
  <dcterms:modified xsi:type="dcterms:W3CDTF">2023-01-02T16:25:09Z</dcterms:modified>
</cp:coreProperties>
</file>