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338" r:id="rId2"/>
    <p:sldId id="257" r:id="rId3"/>
    <p:sldId id="308" r:id="rId4"/>
    <p:sldId id="309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06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1"/>
    <p:restoredTop sz="94845"/>
  </p:normalViewPr>
  <p:slideViewPr>
    <p:cSldViewPr snapToGrid="0" snapToObjects="1">
      <p:cViewPr varScale="1">
        <p:scale>
          <a:sx n="111" d="100"/>
          <a:sy n="111" d="100"/>
        </p:scale>
        <p:origin x="2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E5222-CF6A-794C-895C-23B8C6E45AAE}" type="datetimeFigureOut">
              <a:rPr lang="en-US" smtClean="0"/>
              <a:t>1/2/23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FA268-69C7-5B4B-A54C-C90916BBC1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76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FA268-69C7-5B4B-A54C-C90916BBC1D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166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D2F5-B347-CC7D-D8C0-66C6D4CFB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94B645-E822-EE9F-2D7A-A3873BD70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DA4AD-ED67-0D5E-2DE0-5BC08FD82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B587F-C61B-38E5-1C83-D5E349CB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B7ECA-32A0-E03C-8A00-18438D3D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334E9-57A5-5C90-F4B3-5BF13F670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5EEACC-DB34-14C9-5137-83D99043D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6266C-1B26-37B7-EBA2-106E7C46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8A1EC-4617-6F15-1828-B22E08458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F2087-88DE-3B6D-E0F3-A88784FAA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503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630B81-53C8-3549-0103-79009DA91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3C6E9-A5E4-109C-26A8-D2009BF58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90D8E-1377-AA18-EE49-007097240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C5321-1956-CF84-2D49-B3DEAD74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A52D7-C10A-56B3-1D0A-2A4C1E840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82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F3088-CE17-2A2B-FC5C-D43CC9E89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83862-1B61-0C68-291C-BF7B5D2EC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>
                  <a:lumMod val="75000"/>
                </a:schemeClr>
              </a:buClr>
              <a:defRPr/>
            </a:lvl1pPr>
            <a:lvl2pPr>
              <a:buClr>
                <a:schemeClr val="accent6">
                  <a:lumMod val="75000"/>
                </a:schemeClr>
              </a:buClr>
              <a:defRPr/>
            </a:lvl2pPr>
            <a:lvl3pPr>
              <a:buClr>
                <a:schemeClr val="accent6">
                  <a:lumMod val="75000"/>
                </a:schemeClr>
              </a:buClr>
              <a:defRPr/>
            </a:lvl3pPr>
            <a:lvl4pPr>
              <a:buClr>
                <a:schemeClr val="accent6">
                  <a:lumMod val="75000"/>
                </a:schemeClr>
              </a:buClr>
              <a:defRPr/>
            </a:lvl4pPr>
            <a:lvl5pPr>
              <a:buClr>
                <a:schemeClr val="accent6">
                  <a:lumMod val="75000"/>
                </a:schemeClr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D7077-1EC5-F036-08C1-EB066DE4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3624" y="6356350"/>
            <a:ext cx="2743200" cy="365125"/>
          </a:xfrm>
        </p:spPr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CA7373-6C82-1EFA-5616-E9972EE35967}"/>
              </a:ext>
            </a:extLst>
          </p:cNvPr>
          <p:cNvSpPr txBox="1"/>
          <p:nvPr userDrawn="1"/>
        </p:nvSpPr>
        <p:spPr>
          <a:xfrm>
            <a:off x="4279777" y="6291183"/>
            <a:ext cx="360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Chapter 3: Decisions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A532E4-B86C-882D-37F5-ED86106502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004" y="6165501"/>
            <a:ext cx="584378" cy="5364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E0F043-B624-6EBE-788A-C3EA4422B5B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2087" y="160742"/>
            <a:ext cx="470851" cy="252652"/>
          </a:xfrm>
          <a:prstGeom prst="rect">
            <a:avLst/>
          </a:prstGeom>
        </p:spPr>
      </p:pic>
      <p:sp>
        <p:nvSpPr>
          <p:cNvPr id="5" name="Line 8">
            <a:extLst>
              <a:ext uri="{FF2B5EF4-FFF2-40B4-BE49-F238E27FC236}">
                <a16:creationId xmlns:a16="http://schemas.microsoft.com/office/drawing/2014/main" id="{C78DB8D8-0DC8-F1E2-C745-4D55ADFBDC8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62233" y="805764"/>
            <a:ext cx="0" cy="523875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800" dirty="0"/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E06E11C2-01CC-8690-E9B3-6B4198938D3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1878963" y="860855"/>
            <a:ext cx="0" cy="523875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9072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B32AD-ED9E-5A52-DA3C-66CF3A2E3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CB9AF-86A3-8C98-A9B8-EDFAE1113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4FA4D-9968-9E58-D759-F23F1AD47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5B2CC-4BC0-6B10-0BFA-7F3E494DE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678D4-3262-E5B9-54C4-9D7ABD88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8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A5AF8-C86D-EA23-C9A6-3DB3BC92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CB87D-60DB-E614-F3C5-ED9756E9FD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6745D-8A55-1AEE-F43F-278974909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B82D3-5C2E-11C5-065A-E207111F5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32923-511B-94EB-906D-1825795E5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C5431-2550-3A13-A6D6-1A531907E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79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D52F-864B-2449-0082-76FFCA461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7C3F4-A9D1-BDE8-243D-87C9B09F2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38EF8-2425-B93E-2CD5-0BA13CA2B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89F704-F263-97CC-5BFF-DB68E4AFF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F0BDB9-4465-06DA-F9FC-AF0E53990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122B88-2EA0-245C-5D76-8BFDE5EFC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CEA2F-AFE2-4B9C-8ADB-1A3B186DA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559EA5-EA7F-F9A0-D617-4AC449F0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27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F16C-33F8-8032-59C4-D8728EC14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1D4B20-D225-B9CF-AFBD-32F3D5957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2444A-A5E7-7BDC-811E-5F0E929DE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13B7EC-368E-1F99-BFE9-12C039927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8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DF362B-D958-465B-8039-2AE10BAD1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736563-8B2C-7F2A-8DAA-30DED06D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6F595-10A0-7513-4BAC-7D13DDFBF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2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E646-6A10-1C08-5289-0DD91853D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9CE4D-95C9-E319-B2A0-669DF21F0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084A4-F00D-6CFF-ABC7-34FEA7657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B8977-4834-6D4F-FAAE-225FB82EA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CF8C4-0E1E-9EDE-B705-0D0B67A8C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AF9CA-7695-C65F-8B38-9F144971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5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88FD-4E48-E77E-655E-C074977A1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BA8595-2F82-582D-6817-D9683052F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83A7B-D87D-F524-068F-0BE50791E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14E93-7537-8168-0096-B550AE436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747E8-00B2-DD9E-E854-1C99B07C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2DAFE-06E1-0A6B-C258-3C317A0B8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41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BA7D26-5D2F-FD15-A56E-512F9D16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131FE-891A-F9CF-B474-0A948B546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DD181-FC47-CF3C-1171-9E177C791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8E3FE-2E37-6089-1D85-5997F28A6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Variables and Statements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30A62-E045-E370-6D2A-1F0E89EBF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9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4056987.fs1.hubspotusercontent-na1.net/hubfs/4056987/Videos/Groner-Python%20Videos/p4da-video-ch3-6.mp4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4056987.fs1.hubspotusercontent-na1.net/hubfs/4056987/Videos/Groner-Python%20Videos/p4da-video-ch3-8.mp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4056987.fs1.hubspotusercontent-na1.net/hubfs/4056987/Videos/Groner-Python%20Videos/p4da-video-ch3-9.mp4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364515B9-20E1-1E45-4577-23A0D2C0292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7141"/>
          <a:stretch/>
        </p:blipFill>
        <p:spPr>
          <a:xfrm>
            <a:off x="0" y="0"/>
            <a:ext cx="12752173" cy="73861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8C5A77-BE60-D7DA-AEAA-58E184608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Decisions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1840F-1C77-EDF4-0345-2D4D97AFB3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  <a:p>
            <a:r>
              <a:rPr lang="en-US" dirty="0"/>
              <a:t>Python for Data &amp; Analytics</a:t>
            </a:r>
          </a:p>
          <a:p>
            <a:r>
              <a:rPr lang="en-US" sz="1800" dirty="0"/>
              <a:t>A Business-Oriented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7FA05-8140-3D88-03BA-1C8517B7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253B-EB9B-DE4B-97F2-D81B2FE20CE6}" type="slidenum">
              <a:rPr lang="en-US" smtClean="0"/>
              <a:t>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8AAA96-B48D-3EA3-50D5-7215DD83760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14461" y="3707027"/>
            <a:ext cx="1266422" cy="1193219"/>
          </a:xfrm>
          <a:prstGeom prst="rect">
            <a:avLst/>
          </a:prstGeom>
        </p:spPr>
      </p:pic>
      <p:pic>
        <p:nvPicPr>
          <p:cNvPr id="1026" name="Picture 2" descr="prospectpress-logo">
            <a:extLst>
              <a:ext uri="{FF2B5EF4-FFF2-40B4-BE49-F238E27FC236}">
                <a16:creationId xmlns:a16="http://schemas.microsoft.com/office/drawing/2014/main" id="{B35FA37F-F1E2-FF90-EACD-DFEB27E66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0602" y="6163056"/>
            <a:ext cx="1014140" cy="46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82F2209F-FB85-0FC5-FB19-D506A309D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211" y="6455652"/>
            <a:ext cx="1974194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rgbClr val="328B5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328B58"/>
                </a:solidFill>
              </a:rPr>
              <a:t>© 2023 Rose River Software, LLC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D9AD32-ACE6-D4FE-839B-AE80D21755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5890" y="3756560"/>
            <a:ext cx="1644147" cy="88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75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About Decisions in Programs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Multi-way Decisions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Two-way decisions: if/else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Three-way decisions: if/elif/else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More decisions: multiple elif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When to include or omit else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Nested (Sequential) Decisions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More About Decisions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506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Multi-way Decisions</a:t>
            </a:r>
            <a:br>
              <a:rPr lang="en-US" dirty="0"/>
            </a:br>
            <a:r>
              <a:rPr lang="en-US" dirty="0"/>
              <a:t>   </a:t>
            </a:r>
            <a:r>
              <a:rPr lang="en-US" sz="3600" dirty="0"/>
              <a:t>two-way decisions: if/else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8625" cy="4351338"/>
          </a:xfrm>
        </p:spPr>
        <p:txBody>
          <a:bodyPr>
            <a:normAutofit/>
          </a:bodyPr>
          <a:lstStyle/>
          <a:p>
            <a:r>
              <a:rPr lang="en-US" dirty="0"/>
              <a:t>Another decision pattern involves 2 possible outcomes</a:t>
            </a:r>
          </a:p>
          <a:p>
            <a:pPr lvl="1"/>
            <a:r>
              <a:rPr lang="en-US" dirty="0"/>
              <a:t>If the logical expression is True, one or more statements execute</a:t>
            </a:r>
          </a:p>
          <a:p>
            <a:pPr lvl="1"/>
            <a:r>
              <a:rPr lang="en-US" dirty="0"/>
              <a:t>If it is False, a different set of one or more statements execute</a:t>
            </a:r>
          </a:p>
          <a:p>
            <a:r>
              <a:rPr lang="en-US" dirty="0"/>
              <a:t>The </a:t>
            </a:r>
            <a:r>
              <a:rPr lang="en-US" dirty="0">
                <a:latin typeface="Lucida Console" panose="020B0609040504020204" pitchFamily="49" charset="0"/>
              </a:rPr>
              <a:t>else</a:t>
            </a:r>
            <a:r>
              <a:rPr lang="en-US" dirty="0"/>
              <a:t> keyword is used together with </a:t>
            </a:r>
            <a:r>
              <a:rPr lang="en-US" dirty="0">
                <a:latin typeface="Lucida Console" panose="020B0609040504020204" pitchFamily="49" charset="0"/>
              </a:rPr>
              <a:t>if</a:t>
            </a:r>
            <a:r>
              <a:rPr lang="en-US" dirty="0"/>
              <a:t> to handle two-way decisions</a:t>
            </a:r>
          </a:p>
          <a:p>
            <a:pPr marL="45720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if logical_expression:</a:t>
            </a:r>
          </a:p>
          <a:p>
            <a:pPr marL="45720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statement(s)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anose="020B0609040504020204" pitchFamily="49" charset="0"/>
              </a:rPr>
              <a:t>else</a:t>
            </a:r>
            <a:r>
              <a:rPr lang="en-US" dirty="0">
                <a:latin typeface="Lucida Console" panose="020B060904050402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statement(s)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995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Multi-way Decisions</a:t>
            </a:r>
            <a:br>
              <a:rPr lang="en-US" dirty="0"/>
            </a:br>
            <a:r>
              <a:rPr lang="en-US" dirty="0"/>
              <a:t>   </a:t>
            </a:r>
            <a:r>
              <a:rPr lang="en-US" sz="3600" dirty="0"/>
              <a:t>two-way decisions: if/else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6937"/>
          </a:xfrm>
        </p:spPr>
        <p:txBody>
          <a:bodyPr/>
          <a:lstStyle/>
          <a:p>
            <a:r>
              <a:rPr lang="en-US" dirty="0"/>
              <a:t>A simple example using </a:t>
            </a:r>
            <a:r>
              <a:rPr lang="en-US" dirty="0">
                <a:latin typeface="Lucida Console" panose="020B0609040504020204" pitchFamily="49" charset="0"/>
              </a:rPr>
              <a:t>if</a:t>
            </a:r>
            <a:r>
              <a:rPr lang="en-US" dirty="0"/>
              <a:t> and </a:t>
            </a:r>
            <a:r>
              <a:rPr lang="en-US" dirty="0">
                <a:latin typeface="Lucida Console" panose="020B0609040504020204" pitchFamily="49" charset="0"/>
              </a:rPr>
              <a:t>else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69AB1-2C61-66F6-6585-B9630C5B7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6A2377-2CF6-CE9C-5DEE-2A2113822FD9}"/>
              </a:ext>
            </a:extLst>
          </p:cNvPr>
          <p:cNvSpPr txBox="1"/>
          <p:nvPr/>
        </p:nvSpPr>
        <p:spPr>
          <a:xfrm>
            <a:off x="838200" y="2794299"/>
            <a:ext cx="1028700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userNumber = float(input('Please enter a number: '))</a:t>
            </a:r>
          </a:p>
          <a:p>
            <a:r>
              <a:rPr lang="en-US" dirty="0">
                <a:latin typeface="Lucida Console" panose="020B0609040504020204" pitchFamily="49" charset="0"/>
              </a:rPr>
              <a:t>if userNumber == 0:</a:t>
            </a:r>
          </a:p>
          <a:p>
            <a:r>
              <a:rPr lang="en-US" dirty="0">
                <a:latin typeface="Lucida Console" panose="020B0609040504020204" pitchFamily="49" charset="0"/>
              </a:rPr>
              <a:t>   print('The value you entered was zero')</a:t>
            </a:r>
          </a:p>
          <a:p>
            <a:r>
              <a:rPr lang="en-US" dirty="0">
                <a:latin typeface="Lucida Console" panose="020B0609040504020204" pitchFamily="49" charset="0"/>
              </a:rPr>
              <a:t>else:</a:t>
            </a:r>
          </a:p>
          <a:p>
            <a:r>
              <a:rPr lang="en-US" dirty="0">
                <a:latin typeface="Lucida Console" panose="020B0609040504020204" pitchFamily="49" charset="0"/>
              </a:rPr>
              <a:t>   print('The value you entered was not zero')</a:t>
            </a:r>
            <a:r>
              <a:rPr lang="en-US" dirty="0"/>
              <a:t>  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91C30-7711-9B7E-F933-7591587B881E}"/>
              </a:ext>
            </a:extLst>
          </p:cNvPr>
          <p:cNvSpPr txBox="1"/>
          <p:nvPr/>
        </p:nvSpPr>
        <p:spPr>
          <a:xfrm>
            <a:off x="838200" y="4602465"/>
            <a:ext cx="102870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Please enter a number: </a:t>
            </a:r>
            <a:r>
              <a:rPr lang="en-US" b="1" dirty="0">
                <a:solidFill>
                  <a:srgbClr val="0070C0"/>
                </a:solidFill>
                <a:latin typeface="Lucida Console" panose="020B0609040504020204" pitchFamily="49" charset="0"/>
              </a:rPr>
              <a:t>-1</a:t>
            </a:r>
            <a:endParaRPr lang="en-US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The value you entered was not zero</a:t>
            </a:r>
            <a:r>
              <a:rPr lang="en-US" dirty="0"/>
              <a:t>   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B9D962-1CE8-C55C-9826-50FEA41F6198}"/>
              </a:ext>
            </a:extLst>
          </p:cNvPr>
          <p:cNvSpPr txBox="1"/>
          <p:nvPr/>
        </p:nvSpPr>
        <p:spPr>
          <a:xfrm>
            <a:off x="838200" y="2498487"/>
            <a:ext cx="1853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 3-5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5C6A93-7456-2764-37F4-D5142E3A8959}"/>
              </a:ext>
            </a:extLst>
          </p:cNvPr>
          <p:cNvSpPr txBox="1"/>
          <p:nvPr/>
        </p:nvSpPr>
        <p:spPr>
          <a:xfrm>
            <a:off x="836490" y="4311278"/>
            <a:ext cx="2608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 3-5 example run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3AD9A-9ABD-ECB8-7F58-0EAC4D41BB46}"/>
              </a:ext>
            </a:extLst>
          </p:cNvPr>
          <p:cNvSpPr txBox="1"/>
          <p:nvPr/>
        </p:nvSpPr>
        <p:spPr>
          <a:xfrm>
            <a:off x="8072001" y="3402357"/>
            <a:ext cx="293145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only one of these print statements will execute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6AB1D1-887A-08DC-DA5E-0007CCCAE316}"/>
              </a:ext>
            </a:extLst>
          </p:cNvPr>
          <p:cNvCxnSpPr>
            <a:cxnSpLocks/>
          </p:cNvCxnSpPr>
          <p:nvPr/>
        </p:nvCxnSpPr>
        <p:spPr>
          <a:xfrm flipH="1" flipV="1">
            <a:off x="6822141" y="3532963"/>
            <a:ext cx="1147483" cy="97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FDAB6F-B87A-AC6C-0DD8-2A32AAC1E66C}"/>
              </a:ext>
            </a:extLst>
          </p:cNvPr>
          <p:cNvCxnSpPr/>
          <p:nvPr/>
        </p:nvCxnSpPr>
        <p:spPr>
          <a:xfrm flipH="1">
            <a:off x="7368988" y="3775411"/>
            <a:ext cx="600636" cy="192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536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Multi-way Decisions</a:t>
            </a:r>
            <a:br>
              <a:rPr lang="en-US" dirty="0"/>
            </a:br>
            <a:r>
              <a:rPr lang="en-US" dirty="0"/>
              <a:t>   </a:t>
            </a:r>
            <a:r>
              <a:rPr lang="en-US" sz="3600" dirty="0"/>
              <a:t>two-way decisions: if/else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69AB1-2C61-66F6-6585-B9630C5B7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6A2377-2CF6-CE9C-5DEE-2A2113822FD9}"/>
              </a:ext>
            </a:extLst>
          </p:cNvPr>
          <p:cNvSpPr txBox="1"/>
          <p:nvPr/>
        </p:nvSpPr>
        <p:spPr>
          <a:xfrm>
            <a:off x="838200" y="1967446"/>
            <a:ext cx="10287000" cy="34932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Lucida Console" panose="020B0609040504020204" pitchFamily="49" charset="0"/>
              </a:rPr>
              <a:t># Calculate the ending balance of a 1-year certificate of deposit (2 rates)</a:t>
            </a:r>
          </a:p>
          <a:p>
            <a:r>
              <a:rPr lang="en-US" sz="13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300" dirty="0">
                <a:latin typeface="Lucida Console" panose="020B0609040504020204" pitchFamily="49" charset="0"/>
              </a:rPr>
              <a:t># Prompt for the initial investment</a:t>
            </a:r>
          </a:p>
          <a:p>
            <a:r>
              <a:rPr lang="en-US" sz="1300" dirty="0">
                <a:latin typeface="Lucida Console" panose="020B0609040504020204" pitchFamily="49" charset="0"/>
              </a:rPr>
              <a:t>invest = float(input('Please enter investment amount: '))</a:t>
            </a:r>
          </a:p>
          <a:p>
            <a:r>
              <a:rPr lang="en-US" sz="13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300" dirty="0">
                <a:latin typeface="Lucida Console" panose="020B0609040504020204" pitchFamily="49" charset="0"/>
              </a:rPr>
              <a:t># Determine the interest rate, depending on the size of the investment</a:t>
            </a:r>
          </a:p>
          <a:p>
            <a:r>
              <a:rPr lang="en-US" sz="1300" dirty="0">
                <a:latin typeface="Lucida Console" panose="020B0609040504020204" pitchFamily="49" charset="0"/>
              </a:rPr>
              <a:t>if invest &gt;= 1000:</a:t>
            </a:r>
          </a:p>
          <a:p>
            <a:r>
              <a:rPr lang="en-US" sz="1300" dirty="0">
                <a:latin typeface="Lucida Console" panose="020B0609040504020204" pitchFamily="49" charset="0"/>
              </a:rPr>
              <a:t>   interestRate = 3.25</a:t>
            </a:r>
          </a:p>
          <a:p>
            <a:r>
              <a:rPr lang="en-US" sz="1300" dirty="0">
                <a:latin typeface="Lucida Console" panose="020B0609040504020204" pitchFamily="49" charset="0"/>
              </a:rPr>
              <a:t>else:</a:t>
            </a:r>
          </a:p>
          <a:p>
            <a:r>
              <a:rPr lang="en-US" sz="1300" dirty="0">
                <a:latin typeface="Lucida Console" panose="020B0609040504020204" pitchFamily="49" charset="0"/>
              </a:rPr>
              <a:t>   interestRate = 3.0</a:t>
            </a:r>
          </a:p>
          <a:p>
            <a:r>
              <a:rPr lang="en-US" sz="13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300" dirty="0">
                <a:latin typeface="Lucida Console" panose="020B0609040504020204" pitchFamily="49" charset="0"/>
              </a:rPr>
              <a:t># calculate the ending balance</a:t>
            </a:r>
          </a:p>
          <a:p>
            <a:r>
              <a:rPr lang="en-US" sz="1300" dirty="0">
                <a:latin typeface="Lucida Console" panose="020B0609040504020204" pitchFamily="49" charset="0"/>
              </a:rPr>
              <a:t>endBalance = invest * (1 + interestRate/100)</a:t>
            </a:r>
          </a:p>
          <a:p>
            <a:r>
              <a:rPr lang="en-US" sz="13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300" dirty="0">
                <a:latin typeface="Lucida Console" panose="020B0609040504020204" pitchFamily="49" charset="0"/>
              </a:rPr>
              <a:t># display the result</a:t>
            </a:r>
          </a:p>
          <a:p>
            <a:r>
              <a:rPr lang="en-US" sz="1300" dirty="0">
                <a:latin typeface="Lucida Console" panose="020B0609040504020204" pitchFamily="49" charset="0"/>
              </a:rPr>
              <a:t>print('Interest rate=', interestRate, '%')</a:t>
            </a:r>
          </a:p>
          <a:p>
            <a:r>
              <a:rPr lang="en-US" sz="1300" dirty="0">
                <a:latin typeface="Lucida Console" panose="020B0609040504020204" pitchFamily="49" charset="0"/>
              </a:rPr>
              <a:t>print('Ending balance= $', endBalance)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91C30-7711-9B7E-F933-7591587B881E}"/>
              </a:ext>
            </a:extLst>
          </p:cNvPr>
          <p:cNvSpPr txBox="1"/>
          <p:nvPr/>
        </p:nvSpPr>
        <p:spPr>
          <a:xfrm>
            <a:off x="838200" y="5546039"/>
            <a:ext cx="10287000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Please enter investment amount: </a:t>
            </a:r>
            <a:r>
              <a:rPr lang="en-US" sz="12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1000</a:t>
            </a:r>
            <a:endParaRPr lang="en-US" sz="12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Interest rate= 3.25 %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Ending balance= $ 1032.5</a:t>
            </a:r>
            <a:r>
              <a:rPr lang="en-US" dirty="0"/>
              <a:t>   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B9D962-1CE8-C55C-9826-50FEA41F6198}"/>
              </a:ext>
            </a:extLst>
          </p:cNvPr>
          <p:cNvSpPr txBox="1"/>
          <p:nvPr/>
        </p:nvSpPr>
        <p:spPr>
          <a:xfrm>
            <a:off x="838200" y="1671634"/>
            <a:ext cx="1853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 3-6</a:t>
            </a:r>
          </a:p>
        </p:txBody>
      </p:sp>
      <p:pic>
        <p:nvPicPr>
          <p:cNvPr id="3" name="Picture 2" descr="Ic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E06D69D-1382-F526-9F03-9ADBBD28C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1215" y="1327927"/>
            <a:ext cx="876300" cy="622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F99035-DA20-8739-A656-815B5525DE2B}"/>
              </a:ext>
            </a:extLst>
          </p:cNvPr>
          <p:cNvSpPr txBox="1"/>
          <p:nvPr/>
        </p:nvSpPr>
        <p:spPr>
          <a:xfrm>
            <a:off x="3792121" y="3377187"/>
            <a:ext cx="165999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If/else to set </a:t>
            </a:r>
            <a:r>
              <a:rPr lang="en-US" dirty="0" err="1"/>
              <a:t>interestRate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733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Multi-way Decisions</a:t>
            </a:r>
            <a:br>
              <a:rPr lang="en-US" dirty="0"/>
            </a:br>
            <a:r>
              <a:rPr lang="en-US" dirty="0"/>
              <a:t>   </a:t>
            </a:r>
            <a:r>
              <a:rPr lang="en-US" sz="3600" dirty="0"/>
              <a:t>two-way decisions: if/else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statement block below an </a:t>
            </a:r>
            <a:r>
              <a:rPr lang="en-US" dirty="0">
                <a:latin typeface="Lucida Console" panose="020B0609040504020204" pitchFamily="49" charset="0"/>
              </a:rPr>
              <a:t>if</a:t>
            </a:r>
            <a:r>
              <a:rPr lang="en-US" dirty="0"/>
              <a:t> or </a:t>
            </a:r>
            <a:r>
              <a:rPr lang="en-US" dirty="0">
                <a:latin typeface="Lucida Console" panose="020B0609040504020204" pitchFamily="49" charset="0"/>
              </a:rPr>
              <a:t>else</a:t>
            </a:r>
            <a:r>
              <a:rPr lang="en-US" dirty="0"/>
              <a:t> can have multiple statements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if invest &gt;= 1000: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   print('Bonus interest earned on investments of $1,000 or more')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   interestRate = 3.25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   interestRate = 3.0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011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Multi-way Decisions</a:t>
            </a:r>
            <a:br>
              <a:rPr lang="en-US" dirty="0"/>
            </a:br>
            <a:r>
              <a:rPr lang="en-US" dirty="0"/>
              <a:t>   </a:t>
            </a:r>
            <a:r>
              <a:rPr lang="en-US" sz="3600" dirty="0"/>
              <a:t>two-way decisions: if/else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15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F734D2E-BBE5-9397-1436-EBB122D51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Spreadsheet Compare/Contrast</a:t>
            </a:r>
          </a:p>
          <a:p>
            <a:r>
              <a:rPr lang="en-US" dirty="0"/>
              <a:t>In a spreadsheet you can use an if function to allow for choices in a formula.  The form of the spreadsheet if function is:</a:t>
            </a:r>
          </a:p>
          <a:p>
            <a:r>
              <a:rPr lang="en-US" dirty="0"/>
              <a:t>   if(logical_expression, true_expression, false_expression)</a:t>
            </a:r>
          </a:p>
          <a:p>
            <a:r>
              <a:rPr lang="en-US" dirty="0"/>
              <a:t>You can use the if function in a cell, in order to choose between two constants, two equations, or a constant and an equation.</a:t>
            </a:r>
          </a:p>
          <a:p>
            <a:r>
              <a:rPr lang="en-US" dirty="0"/>
              <a:t>Though Python's if/else structure involves multiple lines of code, Python if/else logic can be easier to see, as compared with an if() function in a spreadsheet cell. </a:t>
            </a:r>
          </a:p>
        </p:txBody>
      </p:sp>
    </p:spTree>
    <p:extLst>
      <p:ext uri="{BB962C8B-B14F-4D97-AF65-F5344CB8AC3E}">
        <p14:creationId xmlns:p14="http://schemas.microsoft.com/office/powerpoint/2010/main" val="3888426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Multi-way Decisions</a:t>
            </a:r>
            <a:br>
              <a:rPr lang="en-US" dirty="0"/>
            </a:br>
            <a:r>
              <a:rPr lang="en-US" dirty="0"/>
              <a:t>   </a:t>
            </a:r>
            <a:r>
              <a:rPr lang="en-US" sz="3600" dirty="0"/>
              <a:t>three-way decisions: if/elif/else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handle 3-way decisions, e.g., </a:t>
            </a:r>
          </a:p>
          <a:p>
            <a:pPr lvl="1"/>
            <a:r>
              <a:rPr lang="en-US" dirty="0"/>
              <a:t>go straight, turn left, turn right</a:t>
            </a:r>
          </a:p>
          <a:p>
            <a:r>
              <a:rPr lang="en-US" dirty="0"/>
              <a:t>Python provides </a:t>
            </a:r>
            <a:r>
              <a:rPr lang="en-US" dirty="0">
                <a:solidFill>
                  <a:srgbClr val="0070C0"/>
                </a:solidFill>
                <a:latin typeface="Lucida Console" panose="020B0609040504020204" pitchFamily="49" charset="0"/>
              </a:rPr>
              <a:t>elif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in combination with </a:t>
            </a:r>
            <a:r>
              <a:rPr lang="en-US" dirty="0">
                <a:latin typeface="Lucida Console" panose="020B0609040504020204" pitchFamily="49" charset="0"/>
              </a:rPr>
              <a:t>if</a:t>
            </a:r>
            <a:r>
              <a:rPr lang="en-US" dirty="0"/>
              <a:t> and </a:t>
            </a:r>
            <a:r>
              <a:rPr lang="en-US" dirty="0">
                <a:latin typeface="Lucida Console" panose="020B0609040504020204" pitchFamily="49" charset="0"/>
              </a:rPr>
              <a:t>else</a:t>
            </a:r>
            <a:r>
              <a:rPr lang="en-US" dirty="0"/>
              <a:t>, can model 3-way choices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if logical_expression1: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  statement(s)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</a:t>
            </a: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elif</a:t>
            </a:r>
            <a:r>
              <a:rPr lang="en-US" sz="2400" dirty="0">
                <a:latin typeface="Lucida Console" panose="020B0609040504020204" pitchFamily="49" charset="0"/>
              </a:rPr>
              <a:t> logical_expression2: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  statement(s)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  statement(s)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732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Multi-way Decisions</a:t>
            </a:r>
            <a:br>
              <a:rPr lang="en-US" dirty="0"/>
            </a:br>
            <a:r>
              <a:rPr lang="en-US" dirty="0"/>
              <a:t>   </a:t>
            </a:r>
            <a:r>
              <a:rPr lang="en-US" sz="3600" dirty="0"/>
              <a:t>three-way decisions: if/elif/else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69AB1-2C61-66F6-6585-B9630C5B7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6A2377-2CF6-CE9C-5DEE-2A2113822FD9}"/>
              </a:ext>
            </a:extLst>
          </p:cNvPr>
          <p:cNvSpPr txBox="1"/>
          <p:nvPr/>
        </p:nvSpPr>
        <p:spPr>
          <a:xfrm>
            <a:off x="838200" y="1967446"/>
            <a:ext cx="10287000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userNumber = float(input('Please enter a number: '))</a:t>
            </a:r>
          </a:p>
          <a:p>
            <a:r>
              <a:rPr lang="en-US" dirty="0">
                <a:latin typeface="Lucida Console" panose="020B0609040504020204" pitchFamily="49" charset="0"/>
              </a:rPr>
              <a:t>if userNumber &gt; 0:</a:t>
            </a:r>
          </a:p>
          <a:p>
            <a:r>
              <a:rPr lang="en-US" dirty="0">
                <a:latin typeface="Lucida Console" panose="020B0609040504020204" pitchFamily="49" charset="0"/>
              </a:rPr>
              <a:t>   print('The value you entered was positive')</a:t>
            </a:r>
          </a:p>
          <a:p>
            <a:r>
              <a:rPr lang="en-US" dirty="0">
                <a:latin typeface="Lucida Console" panose="020B0609040504020204" pitchFamily="49" charset="0"/>
              </a:rPr>
              <a:t>elif userNumber &lt; 0:</a:t>
            </a:r>
          </a:p>
          <a:p>
            <a:r>
              <a:rPr lang="en-US" dirty="0">
                <a:latin typeface="Lucida Console" panose="020B0609040504020204" pitchFamily="49" charset="0"/>
              </a:rPr>
              <a:t>   print('The value you entered was negative')</a:t>
            </a:r>
          </a:p>
          <a:p>
            <a:r>
              <a:rPr lang="en-US" dirty="0">
                <a:latin typeface="Lucida Console" panose="020B0609040504020204" pitchFamily="49" charset="0"/>
              </a:rPr>
              <a:t>else:</a:t>
            </a:r>
          </a:p>
          <a:p>
            <a:r>
              <a:rPr lang="en-US" dirty="0">
                <a:latin typeface="Lucida Console" panose="020B0609040504020204" pitchFamily="49" charset="0"/>
              </a:rPr>
              <a:t>   print('The value you entered was zero')</a:t>
            </a:r>
            <a:r>
              <a:rPr lang="en-US" sz="1400" dirty="0"/>
              <a:t> </a:t>
            </a:r>
            <a:r>
              <a:rPr lang="en-US" sz="1300" dirty="0">
                <a:latin typeface="Lucida Console" panose="020B0609040504020204" pitchFamily="49" charset="0"/>
              </a:rPr>
              <a:t>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91C30-7711-9B7E-F933-7591587B881E}"/>
              </a:ext>
            </a:extLst>
          </p:cNvPr>
          <p:cNvSpPr txBox="1"/>
          <p:nvPr/>
        </p:nvSpPr>
        <p:spPr>
          <a:xfrm>
            <a:off x="838200" y="4310625"/>
            <a:ext cx="102870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Please enter a number: </a:t>
            </a:r>
            <a:r>
              <a:rPr lang="en-US" b="1" dirty="0">
                <a:solidFill>
                  <a:srgbClr val="0070C0"/>
                </a:solidFill>
                <a:latin typeface="Lucida Console" panose="020B0609040504020204" pitchFamily="49" charset="0"/>
              </a:rPr>
              <a:t>-1</a:t>
            </a:r>
            <a:endParaRPr lang="en-US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The value you entered was negative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B9D962-1CE8-C55C-9826-50FEA41F6198}"/>
              </a:ext>
            </a:extLst>
          </p:cNvPr>
          <p:cNvSpPr txBox="1"/>
          <p:nvPr/>
        </p:nvSpPr>
        <p:spPr>
          <a:xfrm>
            <a:off x="838200" y="1671634"/>
            <a:ext cx="1853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 3-7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EE1E43-11BF-5AC7-5287-1DD6F00C85DA}"/>
              </a:ext>
            </a:extLst>
          </p:cNvPr>
          <p:cNvSpPr txBox="1"/>
          <p:nvPr/>
        </p:nvSpPr>
        <p:spPr>
          <a:xfrm>
            <a:off x="8249821" y="2641432"/>
            <a:ext cx="127136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if/</a:t>
            </a:r>
            <a:r>
              <a:rPr lang="en-US" dirty="0" err="1"/>
              <a:t>elif</a:t>
            </a:r>
            <a:r>
              <a:rPr lang="en-US" dirty="0"/>
              <a:t>/else</a:t>
            </a:r>
          </a:p>
        </p:txBody>
      </p:sp>
    </p:spTree>
    <p:extLst>
      <p:ext uri="{BB962C8B-B14F-4D97-AF65-F5344CB8AC3E}">
        <p14:creationId xmlns:p14="http://schemas.microsoft.com/office/powerpoint/2010/main" val="2931908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Multi-way Decisions</a:t>
            </a:r>
            <a:br>
              <a:rPr lang="en-US" dirty="0"/>
            </a:br>
            <a:r>
              <a:rPr lang="en-US" dirty="0"/>
              <a:t>   </a:t>
            </a:r>
            <a:r>
              <a:rPr lang="en-US" sz="3600" dirty="0"/>
              <a:t>three-way decisions: if/elif/else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previous program</a:t>
            </a:r>
          </a:p>
          <a:p>
            <a:pPr lvl="1"/>
            <a:r>
              <a:rPr lang="en-US" sz="2000" dirty="0"/>
              <a:t>3 outcomes</a:t>
            </a:r>
          </a:p>
          <a:p>
            <a:pPr lvl="1"/>
            <a:r>
              <a:rPr lang="en-US" sz="2000" dirty="0"/>
              <a:t>2 logical conditions</a:t>
            </a:r>
          </a:p>
          <a:p>
            <a:pPr lvl="2"/>
            <a:r>
              <a:rPr lang="en-US" sz="1600" dirty="0"/>
              <a:t>Since else handles everything not covered above it</a:t>
            </a:r>
          </a:p>
          <a:p>
            <a:pPr lvl="2"/>
            <a:endParaRPr lang="en-US" sz="1600" dirty="0"/>
          </a:p>
          <a:p>
            <a:r>
              <a:rPr lang="en-US" sz="2400" dirty="0"/>
              <a:t>When </a:t>
            </a:r>
            <a:r>
              <a:rPr lang="en-US" sz="2400" dirty="0">
                <a:latin typeface="Lucida Console" panose="020B0609040504020204" pitchFamily="49" charset="0"/>
              </a:rPr>
              <a:t>if</a:t>
            </a:r>
            <a:r>
              <a:rPr lang="en-US" sz="2400" dirty="0"/>
              <a:t> condition is true, related </a:t>
            </a:r>
            <a:r>
              <a:rPr lang="en-US" sz="2400" dirty="0">
                <a:latin typeface="Lucida Console" panose="020B0609040504020204" pitchFamily="49" charset="0"/>
              </a:rPr>
              <a:t>elif</a:t>
            </a:r>
            <a:r>
              <a:rPr lang="en-US" sz="2400" dirty="0"/>
              <a:t> condition is not tested</a:t>
            </a:r>
          </a:p>
          <a:p>
            <a:r>
              <a:rPr lang="en-US" sz="2400" dirty="0"/>
              <a:t>When </a:t>
            </a:r>
            <a:r>
              <a:rPr lang="en-US" sz="2400" dirty="0">
                <a:latin typeface="Lucida Console" panose="020B0609040504020204" pitchFamily="49" charset="0"/>
              </a:rPr>
              <a:t>if</a:t>
            </a:r>
            <a:r>
              <a:rPr lang="en-US" sz="2400" dirty="0"/>
              <a:t> condition is false, related </a:t>
            </a:r>
            <a:r>
              <a:rPr lang="en-US" sz="2400" dirty="0">
                <a:latin typeface="Lucida Console" panose="020B0609040504020204" pitchFamily="49" charset="0"/>
              </a:rPr>
              <a:t>elif</a:t>
            </a:r>
            <a:r>
              <a:rPr lang="en-US" sz="2400" dirty="0"/>
              <a:t> condition is next tested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454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Multi-way Decisions</a:t>
            </a:r>
            <a:br>
              <a:rPr lang="en-US" dirty="0"/>
            </a:br>
            <a:r>
              <a:rPr lang="en-US" dirty="0"/>
              <a:t>   </a:t>
            </a:r>
            <a:r>
              <a:rPr lang="en-US" sz="3600" dirty="0"/>
              <a:t>three-way decisions: if/elif/else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69AB1-2C61-66F6-6585-B9630C5B7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6A2377-2CF6-CE9C-5DEE-2A2113822FD9}"/>
              </a:ext>
            </a:extLst>
          </p:cNvPr>
          <p:cNvSpPr txBox="1"/>
          <p:nvPr/>
        </p:nvSpPr>
        <p:spPr>
          <a:xfrm>
            <a:off x="838200" y="1967446"/>
            <a:ext cx="10287000" cy="3616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# Calculate the ending balance of a 1-year certificate of deposit (3 rates)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# Prompt for the initial investment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invest = float(input('Please enter investment amount: '))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# Determine the interest rate, depending on the size of the investment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if invest &gt;= 10000: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interestRate = 3.5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elif invest &gt;= 1000: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interestRate = 3.25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else: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interestRate = 3.0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# calculate the ending balance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endBalance = invest * (1 + interestRate/100)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# display the result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print('Interest rate=', interestRate, '%')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print('Ending balance= $', endBalance) </a:t>
            </a:r>
            <a:r>
              <a:rPr lang="en-US" sz="1300" dirty="0">
                <a:latin typeface="Lucida Console" panose="020B0609040504020204" pitchFamily="49" charset="0"/>
              </a:rPr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91C30-7711-9B7E-F933-7591587B881E}"/>
              </a:ext>
            </a:extLst>
          </p:cNvPr>
          <p:cNvSpPr txBox="1"/>
          <p:nvPr/>
        </p:nvSpPr>
        <p:spPr>
          <a:xfrm>
            <a:off x="838200" y="5604407"/>
            <a:ext cx="10287000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Please enter investment amount: </a:t>
            </a:r>
            <a:r>
              <a:rPr lang="en-US" sz="12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1000</a:t>
            </a:r>
            <a:endParaRPr lang="en-US" sz="12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Interest rate= 3.25 %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Ending balance= $ 1032.5</a:t>
            </a:r>
            <a:r>
              <a:rPr lang="en-US" dirty="0"/>
              <a:t>   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B9D962-1CE8-C55C-9826-50FEA41F6198}"/>
              </a:ext>
            </a:extLst>
          </p:cNvPr>
          <p:cNvSpPr txBox="1"/>
          <p:nvPr/>
        </p:nvSpPr>
        <p:spPr>
          <a:xfrm>
            <a:off x="838200" y="1671634"/>
            <a:ext cx="1853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 3-8</a:t>
            </a:r>
          </a:p>
        </p:txBody>
      </p:sp>
      <p:pic>
        <p:nvPicPr>
          <p:cNvPr id="3" name="Picture 2" descr="Ic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5917117D-44AA-CA71-8FF3-CED82DC7C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1215" y="1327927"/>
            <a:ext cx="876300" cy="622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61964C-A9D9-0457-5A26-F0F993F0344A}"/>
              </a:ext>
            </a:extLst>
          </p:cNvPr>
          <p:cNvSpPr txBox="1"/>
          <p:nvPr/>
        </p:nvSpPr>
        <p:spPr>
          <a:xfrm>
            <a:off x="3654961" y="3429000"/>
            <a:ext cx="165999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if/</a:t>
            </a:r>
            <a:r>
              <a:rPr lang="en-US" dirty="0" err="1"/>
              <a:t>elif</a:t>
            </a:r>
            <a:r>
              <a:rPr lang="en-US" dirty="0"/>
              <a:t>/else to set </a:t>
            </a:r>
            <a:r>
              <a:rPr lang="en-US" dirty="0" err="1"/>
              <a:t>interestRate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252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About Decisions in Programs</a:t>
            </a:r>
          </a:p>
          <a:p>
            <a:r>
              <a:rPr lang="en-US" dirty="0"/>
              <a:t>Multi-way Decisions</a:t>
            </a:r>
          </a:p>
          <a:p>
            <a:r>
              <a:rPr lang="en-US" dirty="0"/>
              <a:t>Nested (Sequential) Decisions</a:t>
            </a:r>
          </a:p>
          <a:p>
            <a:r>
              <a:rPr lang="en-US" dirty="0"/>
              <a:t>More About Decisions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122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Multi-way Decisions</a:t>
            </a:r>
            <a:br>
              <a:rPr lang="en-US" dirty="0"/>
            </a:br>
            <a:r>
              <a:rPr lang="en-US" dirty="0"/>
              <a:t>   </a:t>
            </a:r>
            <a:r>
              <a:rPr lang="en-US" sz="3600" dirty="0"/>
              <a:t>more decisions: multiple elif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 handle more than 3 choices,  can use multiple </a:t>
            </a:r>
            <a:r>
              <a:rPr lang="en-US" sz="2400" dirty="0">
                <a:latin typeface="Lucida Console" panose="020B0609040504020204" pitchFamily="49" charset="0"/>
              </a:rPr>
              <a:t>elif</a:t>
            </a:r>
            <a:r>
              <a:rPr lang="en-US" sz="2400" dirty="0"/>
              <a:t> statements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7AD5A90-D7A0-2088-22A8-68923BC61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310303"/>
              </p:ext>
            </p:extLst>
          </p:nvPr>
        </p:nvGraphicFramePr>
        <p:xfrm>
          <a:off x="1296766" y="2226460"/>
          <a:ext cx="3404934" cy="1676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08442">
                  <a:extLst>
                    <a:ext uri="{9D8B030D-6E8A-4147-A177-3AD203B41FA5}">
                      <a16:colId xmlns:a16="http://schemas.microsoft.com/office/drawing/2014/main" val="434057125"/>
                    </a:ext>
                  </a:extLst>
                </a:gridCol>
                <a:gridCol w="1396492">
                  <a:extLst>
                    <a:ext uri="{9D8B030D-6E8A-4147-A177-3AD203B41FA5}">
                      <a16:colId xmlns:a16="http://schemas.microsoft.com/office/drawing/2014/main" val="2846974633"/>
                    </a:ext>
                  </a:extLst>
                </a:gridCol>
              </a:tblGrid>
              <a:tr h="270633">
                <a:tc>
                  <a:txBody>
                    <a:bodyPr/>
                    <a:lstStyle/>
                    <a:p>
                      <a:r>
                        <a:rPr lang="en-US" sz="1600" dirty="0"/>
                        <a:t>Investment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Interest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447449"/>
                  </a:ext>
                </a:extLst>
              </a:tr>
              <a:tr h="234994">
                <a:tc>
                  <a:txBody>
                    <a:bodyPr/>
                    <a:lstStyle/>
                    <a:p>
                      <a:r>
                        <a:rPr lang="en-US" sz="1600" dirty="0"/>
                        <a:t>less than $1,000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431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$1,000 - $4,999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526949"/>
                  </a:ext>
                </a:extLst>
              </a:tr>
              <a:tr h="148093">
                <a:tc>
                  <a:txBody>
                    <a:bodyPr/>
                    <a:lstStyle/>
                    <a:p>
                      <a:r>
                        <a:rPr lang="en-US" sz="1600" dirty="0"/>
                        <a:t>$5,000 - $9,999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97253"/>
                  </a:ext>
                </a:extLst>
              </a:tr>
              <a:tr h="265553">
                <a:tc>
                  <a:txBody>
                    <a:bodyPr/>
                    <a:lstStyle/>
                    <a:p>
                      <a:r>
                        <a:rPr lang="en-US" sz="1600" dirty="0"/>
                        <a:t>$10,000 and above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0592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FA3562C-E2B6-1C60-740E-5D0E54C58520}"/>
              </a:ext>
            </a:extLst>
          </p:cNvPr>
          <p:cNvSpPr txBox="1"/>
          <p:nvPr/>
        </p:nvSpPr>
        <p:spPr>
          <a:xfrm>
            <a:off x="1186777" y="4040367"/>
            <a:ext cx="9514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# handle 4 alternative interest rates with multiple elif statements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if invest &gt;= 10000: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interestRate = 3.6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elif invest &gt;= 5000: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interestRate = 3.4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elif invest &gt;= 1000: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interestRate = 3.2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else: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interestRate = 3.0</a:t>
            </a:r>
          </a:p>
        </p:txBody>
      </p:sp>
    </p:spTree>
    <p:extLst>
      <p:ext uri="{BB962C8B-B14F-4D97-AF65-F5344CB8AC3E}">
        <p14:creationId xmlns:p14="http://schemas.microsoft.com/office/powerpoint/2010/main" val="267711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Multi-way Decisions</a:t>
            </a:r>
            <a:br>
              <a:rPr lang="en-US" dirty="0"/>
            </a:br>
            <a:r>
              <a:rPr lang="en-US" dirty="0"/>
              <a:t>   </a:t>
            </a:r>
            <a:r>
              <a:rPr lang="en-US" sz="3600" dirty="0"/>
              <a:t>when to include or omit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decision structures, </a:t>
            </a: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if</a:t>
            </a:r>
            <a:r>
              <a:rPr lang="en-US" sz="2400" dirty="0"/>
              <a:t> is always used</a:t>
            </a:r>
          </a:p>
          <a:p>
            <a:r>
              <a:rPr lang="en-US" sz="2400" dirty="0"/>
              <a:t>Depending on the problem, one or more </a:t>
            </a: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elif</a:t>
            </a:r>
            <a:r>
              <a:rPr lang="en-US" sz="2400" dirty="0"/>
              <a:t> statements can be used</a:t>
            </a:r>
          </a:p>
          <a:p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else</a:t>
            </a:r>
            <a:r>
              <a:rPr lang="en-US" sz="2400" dirty="0"/>
              <a:t> is useful to handle "none of the above" cases</a:t>
            </a:r>
          </a:p>
          <a:p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else</a:t>
            </a:r>
            <a:r>
              <a:rPr lang="en-US" sz="2400" dirty="0"/>
              <a:t> ensures that one of a set of related decision blocks is executed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346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About Decisions in Programs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Multi-way Decisions</a:t>
            </a:r>
            <a:endParaRPr lang="en-US" dirty="0"/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Nested (Sequential) Decisions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More About Decisions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022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(Sequential)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can be more complexity in decision structures</a:t>
            </a:r>
          </a:p>
          <a:p>
            <a:r>
              <a:rPr lang="en-US" dirty="0"/>
              <a:t>Nested decisions: placing more decision statements within an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latin typeface="Lucida Console" panose="020B0609040504020204" pitchFamily="49" charset="0"/>
              </a:rPr>
              <a:t>if</a:t>
            </a:r>
            <a:r>
              <a:rPr lang="en-US" dirty="0"/>
              <a:t>, </a:t>
            </a:r>
            <a:r>
              <a:rPr lang="en-US" dirty="0">
                <a:latin typeface="Lucida Console" panose="020B0609040504020204" pitchFamily="49" charset="0"/>
              </a:rPr>
              <a:t>elif</a:t>
            </a:r>
            <a:r>
              <a:rPr lang="en-US" dirty="0"/>
              <a:t>, or </a:t>
            </a:r>
            <a:r>
              <a:rPr lang="en-US" dirty="0">
                <a:latin typeface="Lucida Console" panose="020B0609040504020204" pitchFamily="49" charset="0"/>
              </a:rPr>
              <a:t>else</a:t>
            </a:r>
            <a:r>
              <a:rPr lang="en-US" dirty="0"/>
              <a:t>.</a:t>
            </a:r>
          </a:p>
          <a:p>
            <a:r>
              <a:rPr lang="en-US" dirty="0"/>
              <a:t>Example use: primary decision, then secondary decision</a:t>
            </a:r>
          </a:p>
          <a:p>
            <a:r>
              <a:rPr lang="en-US" dirty="0"/>
              <a:t>Example: investment rates: customer type, investment amount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DB6392-76A6-8F87-8973-0DE2B767C09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10262" y="4339364"/>
            <a:ext cx="2163425" cy="197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350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Nested (Sequential) Decisions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69AB1-2C61-66F6-6585-B9630C5B7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6A2377-2CF6-CE9C-5DEE-2A2113822FD9}"/>
              </a:ext>
            </a:extLst>
          </p:cNvPr>
          <p:cNvSpPr txBox="1"/>
          <p:nvPr/>
        </p:nvSpPr>
        <p:spPr>
          <a:xfrm>
            <a:off x="838200" y="1967446"/>
            <a:ext cx="10287000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Lucida Console" panose="020B0609040504020204" pitchFamily="49" charset="0"/>
              </a:rPr>
              <a:t># Calculate the ending balance of a 1-year certificate of deposit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# Consider new vs existing customers, and 2 rates for existing customers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# Prompt for type of customer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customer = input('Enter n if customer is new, or e for existing: ')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# Prompt for the initial investment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invest = float(input('Please enter investment amount: '))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if customer == 'e':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# Determine the interest rate, depending on the size of the investment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if invest &gt;= 1000: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interestRate = 3.25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else: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interestRate = 3.0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else: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interestRate = 3.5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# Calculate the ending balance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endBalance = invest * (1 + interestRate/100)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# Display the result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print('Interest rate=', interestRate, '%')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print('Ending balance= $', endBalance)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91C30-7711-9B7E-F933-7591587B881E}"/>
              </a:ext>
            </a:extLst>
          </p:cNvPr>
          <p:cNvSpPr txBox="1"/>
          <p:nvPr/>
        </p:nvSpPr>
        <p:spPr>
          <a:xfrm>
            <a:off x="838200" y="5516855"/>
            <a:ext cx="1028700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Enter n if customer is new, or e for existing: </a:t>
            </a:r>
            <a:r>
              <a:rPr lang="en-US" sz="1000" b="1" dirty="0">
                <a:latin typeface="Lucida Console" panose="020B0609040504020204" pitchFamily="49" charset="0"/>
              </a:rPr>
              <a:t>e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Please enter investment amount: </a:t>
            </a:r>
            <a:r>
              <a:rPr lang="en-US" sz="1000" b="1" dirty="0">
                <a:latin typeface="Lucida Console" panose="020B0609040504020204" pitchFamily="49" charset="0"/>
              </a:rPr>
              <a:t>1000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Interest rate= 3.25 %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Ending balance= $ 1032.5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B9D962-1CE8-C55C-9826-50FEA41F6198}"/>
              </a:ext>
            </a:extLst>
          </p:cNvPr>
          <p:cNvSpPr txBox="1"/>
          <p:nvPr/>
        </p:nvSpPr>
        <p:spPr>
          <a:xfrm>
            <a:off x="838200" y="1671634"/>
            <a:ext cx="1853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 3-9</a:t>
            </a:r>
          </a:p>
        </p:txBody>
      </p:sp>
      <p:pic>
        <p:nvPicPr>
          <p:cNvPr id="3" name="Picture 2" descr="Ic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77DED98-75B3-7B5C-3DCA-4B01BAF21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1215" y="1327927"/>
            <a:ext cx="876300" cy="622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2FFF24-93B3-D49D-8D0C-D3AE2A1C77B1}"/>
              </a:ext>
            </a:extLst>
          </p:cNvPr>
          <p:cNvSpPr txBox="1"/>
          <p:nvPr/>
        </p:nvSpPr>
        <p:spPr>
          <a:xfrm>
            <a:off x="3872131" y="3700353"/>
            <a:ext cx="165999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if/else with nesting</a:t>
            </a:r>
          </a:p>
        </p:txBody>
      </p:sp>
    </p:spTree>
    <p:extLst>
      <p:ext uri="{BB962C8B-B14F-4D97-AF65-F5344CB8AC3E}">
        <p14:creationId xmlns:p14="http://schemas.microsoft.com/office/powerpoint/2010/main" val="1335637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About Decisions in Programs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Multi-way Decisions</a:t>
            </a: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Nested (Sequential) Decisions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More About Decisions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Combining conditions with and, or, not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Comparing strings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Terse if/else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901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Decisions</a:t>
            </a:r>
            <a:br>
              <a:rPr lang="en-US" dirty="0"/>
            </a:br>
            <a:r>
              <a:rPr lang="en-US" dirty="0"/>
              <a:t>   </a:t>
            </a:r>
            <a:r>
              <a:rPr lang="en-US" sz="3600" dirty="0"/>
              <a:t>combining conditions with and, or,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involved comparisons can use these Python keywords: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and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or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not</a:t>
            </a:r>
          </a:p>
          <a:p>
            <a:r>
              <a:rPr lang="en-US" dirty="0"/>
              <a:t>For example:</a:t>
            </a:r>
          </a:p>
          <a:p>
            <a:pPr marL="45720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if customer == 'e' and invest &gt;= 1000:</a:t>
            </a:r>
          </a:p>
          <a:p>
            <a:pPr marL="45720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interestRate = 3.25</a:t>
            </a:r>
          </a:p>
          <a:p>
            <a:pPr marL="45720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…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449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Decisions</a:t>
            </a:r>
            <a:br>
              <a:rPr lang="en-US" dirty="0"/>
            </a:br>
            <a:r>
              <a:rPr lang="en-US" dirty="0"/>
              <a:t>   </a:t>
            </a:r>
            <a:r>
              <a:rPr lang="en-US" sz="3600" dirty="0"/>
              <a:t>comparing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prior example…</a:t>
            </a:r>
          </a:p>
          <a:p>
            <a:pPr marL="45720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if customer == 'e':</a:t>
            </a:r>
          </a:p>
          <a:p>
            <a:r>
              <a:rPr lang="en-US" dirty="0"/>
              <a:t>…compares a string variable with a string constant</a:t>
            </a:r>
          </a:p>
          <a:p>
            <a:r>
              <a:rPr lang="en-US" dirty="0"/>
              <a:t>Strings can be compared with the same operators that are used to compare numbers</a:t>
            </a:r>
          </a:p>
          <a:p>
            <a:pPr lvl="1"/>
            <a:r>
              <a:rPr lang="en-US" dirty="0"/>
              <a:t>== checks if the sequence of characters match</a:t>
            </a:r>
          </a:p>
          <a:p>
            <a:pPr lvl="1"/>
            <a:r>
              <a:rPr lang="en-US" dirty="0"/>
              <a:t>String comparisons are case sensitive, e.g., 'rate' does not equal 'Rate'</a:t>
            </a:r>
          </a:p>
          <a:p>
            <a:r>
              <a:rPr lang="en-US" dirty="0"/>
              <a:t>For other comparators (&lt; &lt;= &gt; &gt;=), Python checks alphabetic order</a:t>
            </a:r>
          </a:p>
          <a:p>
            <a:pPr lvl="1"/>
            <a:r>
              <a:rPr lang="en-US" dirty="0"/>
              <a:t>However, all uppercase letters are considered to be before lowercase letters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458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Decisions</a:t>
            </a:r>
            <a:br>
              <a:rPr lang="en-US" dirty="0"/>
            </a:br>
            <a:r>
              <a:rPr lang="en-US" dirty="0"/>
              <a:t>   </a:t>
            </a:r>
            <a:r>
              <a:rPr lang="en-US" sz="3600" dirty="0"/>
              <a:t>terse if/else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71663" cy="4351338"/>
          </a:xfrm>
        </p:spPr>
        <p:txBody>
          <a:bodyPr>
            <a:normAutofit/>
          </a:bodyPr>
          <a:lstStyle/>
          <a:p>
            <a:r>
              <a:rPr lang="en-US" dirty="0"/>
              <a:t>Simple </a:t>
            </a:r>
            <a:r>
              <a:rPr lang="en-US" dirty="0">
                <a:latin typeface="Lucida Console" panose="020B0609040504020204" pitchFamily="49" charset="0"/>
              </a:rPr>
              <a:t>if</a:t>
            </a:r>
            <a:r>
              <a:rPr lang="en-US" dirty="0"/>
              <a:t>/</a:t>
            </a:r>
            <a:r>
              <a:rPr lang="en-US" dirty="0">
                <a:latin typeface="Lucida Console" panose="020B0609040504020204" pitchFamily="49" charset="0"/>
              </a:rPr>
              <a:t>else</a:t>
            </a:r>
            <a:r>
              <a:rPr lang="en-US" dirty="0"/>
              <a:t> cases are common, so Python provides a short hand</a:t>
            </a:r>
          </a:p>
          <a:p>
            <a:endParaRPr lang="en-US" dirty="0"/>
          </a:p>
          <a:p>
            <a:r>
              <a:rPr lang="en-US" dirty="0"/>
              <a:t>General format of terse </a:t>
            </a:r>
            <a:r>
              <a:rPr lang="en-US" dirty="0">
                <a:latin typeface="Lucida Console" panose="020B0609040504020204" pitchFamily="49" charset="0"/>
              </a:rPr>
              <a:t>if</a:t>
            </a:r>
            <a:r>
              <a:rPr lang="en-US" dirty="0"/>
              <a:t>/</a:t>
            </a:r>
            <a:r>
              <a:rPr lang="en-US" dirty="0">
                <a:latin typeface="Lucida Console" panose="020B0609040504020204" pitchFamily="49" charset="0"/>
              </a:rPr>
              <a:t>else</a:t>
            </a:r>
          </a:p>
          <a:p>
            <a:pPr lvl="1"/>
            <a:r>
              <a:rPr lang="en-US" sz="2000" dirty="0">
                <a:latin typeface="Lucida Console" panose="020B0609040504020204" pitchFamily="49" charset="0"/>
              </a:rPr>
              <a:t>&lt;true-expression&gt; if &lt;condition&gt; else &lt;false-expression&gt;</a:t>
            </a:r>
          </a:p>
          <a:p>
            <a:pPr lvl="1"/>
            <a:endParaRPr lang="en-US" dirty="0"/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interestRate = 3.25 if (invest &gt;=0) else 3.0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28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D8FAF7C-316E-AF9A-6528-5463EBE6A57C}"/>
              </a:ext>
            </a:extLst>
          </p:cNvPr>
          <p:cNvCxnSpPr>
            <a:cxnSpLocks/>
          </p:cNvCxnSpPr>
          <p:nvPr/>
        </p:nvCxnSpPr>
        <p:spPr>
          <a:xfrm>
            <a:off x="3125165" y="3727048"/>
            <a:ext cx="766611" cy="78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F8317BF-5CA2-3B1D-ECDB-19A19E0131FC}"/>
              </a:ext>
            </a:extLst>
          </p:cNvPr>
          <p:cNvCxnSpPr/>
          <p:nvPr/>
        </p:nvCxnSpPr>
        <p:spPr>
          <a:xfrm>
            <a:off x="5665526" y="3657600"/>
            <a:ext cx="0" cy="856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F0E24D-D8BD-C172-DAC9-167D842D555E}"/>
              </a:ext>
            </a:extLst>
          </p:cNvPr>
          <p:cNvCxnSpPr>
            <a:cxnSpLocks/>
          </p:cNvCxnSpPr>
          <p:nvPr/>
        </p:nvCxnSpPr>
        <p:spPr>
          <a:xfrm flipH="1">
            <a:off x="7850459" y="3657600"/>
            <a:ext cx="457200" cy="856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8484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About Decisions in Programs</a:t>
            </a:r>
          </a:p>
          <a:p>
            <a:pPr lvl="1"/>
            <a:r>
              <a:rPr lang="en-US" dirty="0"/>
              <a:t>The if statement</a:t>
            </a:r>
          </a:p>
          <a:p>
            <a:pPr lvl="1"/>
            <a:r>
              <a:rPr lang="en-US" dirty="0"/>
              <a:t>About the colon and indenting</a:t>
            </a:r>
          </a:p>
          <a:p>
            <a:pPr lvl="1"/>
            <a:r>
              <a:rPr lang="en-US" dirty="0"/>
              <a:t>Comparison operators</a:t>
            </a:r>
          </a:p>
          <a:p>
            <a:r>
              <a:rPr lang="en-US" dirty="0"/>
              <a:t>Multi-way Decisions</a:t>
            </a:r>
          </a:p>
          <a:p>
            <a:pPr lvl="1"/>
            <a:r>
              <a:rPr lang="en-US" dirty="0"/>
              <a:t>Two-way decisions: if/else</a:t>
            </a:r>
          </a:p>
          <a:p>
            <a:pPr lvl="1"/>
            <a:r>
              <a:rPr lang="en-US" dirty="0"/>
              <a:t>Three-way decisions: if/elif/else</a:t>
            </a:r>
          </a:p>
          <a:p>
            <a:pPr lvl="1"/>
            <a:r>
              <a:rPr lang="en-US" dirty="0"/>
              <a:t>More decisions: multiple elif</a:t>
            </a:r>
          </a:p>
          <a:p>
            <a:pPr lvl="1"/>
            <a:r>
              <a:rPr lang="en-US" dirty="0"/>
              <a:t>When to include or omit else</a:t>
            </a:r>
          </a:p>
          <a:p>
            <a:r>
              <a:rPr lang="en-US" dirty="0"/>
              <a:t>Nested (Sequential) Decisions</a:t>
            </a:r>
          </a:p>
          <a:p>
            <a:r>
              <a:rPr lang="en-US" dirty="0"/>
              <a:t>More About Decisions</a:t>
            </a:r>
          </a:p>
          <a:p>
            <a:pPr lvl="1"/>
            <a:r>
              <a:rPr lang="en-US" dirty="0"/>
              <a:t>Combining conditions with and, or, not</a:t>
            </a:r>
          </a:p>
          <a:p>
            <a:pPr lvl="1"/>
            <a:r>
              <a:rPr lang="en-US" dirty="0"/>
              <a:t>Comparing strings</a:t>
            </a:r>
          </a:p>
          <a:p>
            <a:pPr lvl="1"/>
            <a:r>
              <a:rPr lang="en-US" dirty="0"/>
              <a:t>Terse if/else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245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About Decisions in Programs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if statement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About the colon and indenting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Comparison operators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Multi-way Decisions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Nested (Sequential) Decisions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More About Decisions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8742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23B46101-9D60-DC33-370B-FA09630C6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97" y="6050103"/>
            <a:ext cx="12105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rgbClr val="1C62C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328B58"/>
                </a:solidFill>
              </a:rPr>
              <a:t>© 2023 Rose River Software, LLC</a:t>
            </a:r>
          </a:p>
          <a:p>
            <a:r>
              <a:rPr lang="en-US" dirty="0">
                <a:solidFill>
                  <a:srgbClr val="328B58"/>
                </a:solidFill>
              </a:rPr>
              <a:t>All rights reserved. This material may not be copied or distributed without permission from Prospect Press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CE464C-13D0-E30C-E9E9-DFD347688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803" y="655983"/>
            <a:ext cx="3700006" cy="4625008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6130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Decisions in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chapter 2, example programs have simple flow (top to bottom)</a:t>
            </a:r>
          </a:p>
          <a:p>
            <a:r>
              <a:rPr lang="en-US" dirty="0"/>
              <a:t>In more involved cases, there may be conditions</a:t>
            </a:r>
          </a:p>
          <a:p>
            <a:pPr lvl="1"/>
            <a:r>
              <a:rPr lang="en-US" dirty="0"/>
              <a:t>Where certain statements may not execute</a:t>
            </a:r>
          </a:p>
          <a:p>
            <a:pPr lvl="1"/>
            <a:r>
              <a:rPr lang="en-US" dirty="0"/>
              <a:t>Referred to as </a:t>
            </a:r>
            <a:r>
              <a:rPr lang="en-US" b="1" i="1" dirty="0"/>
              <a:t>decision structures</a:t>
            </a:r>
          </a:p>
          <a:p>
            <a:r>
              <a:rPr lang="en-US" dirty="0"/>
              <a:t>There are several variations for handling decisions, in order for your program to select among alternative logic</a:t>
            </a:r>
          </a:p>
          <a:p>
            <a:r>
              <a:rPr lang="en-US" dirty="0"/>
              <a:t>The Python keywords used for decision structures are: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if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else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elif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845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Decisions in Programs</a:t>
            </a:r>
            <a:br>
              <a:rPr lang="en-US" dirty="0"/>
            </a:br>
            <a:r>
              <a:rPr lang="en-US" dirty="0"/>
              <a:t>   </a:t>
            </a:r>
            <a:r>
              <a:rPr lang="en-US" sz="3600" dirty="0"/>
              <a:t>the 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primary decision making statement in Python is the </a:t>
            </a:r>
            <a:r>
              <a:rPr lang="en-US" dirty="0">
                <a:latin typeface="Lucida Console" panose="020B0609040504020204" pitchFamily="49" charset="0"/>
              </a:rPr>
              <a:t>if</a:t>
            </a:r>
            <a:r>
              <a:rPr lang="en-US" dirty="0"/>
              <a:t> statement</a:t>
            </a:r>
          </a:p>
          <a:p>
            <a:r>
              <a:rPr lang="en-US" dirty="0"/>
              <a:t>The </a:t>
            </a:r>
            <a:r>
              <a:rPr lang="en-US" dirty="0">
                <a:latin typeface="Lucida Console" panose="020B0609040504020204" pitchFamily="49" charset="0"/>
              </a:rPr>
              <a:t>if</a:t>
            </a:r>
            <a:r>
              <a:rPr lang="en-US" dirty="0"/>
              <a:t> statement contains a logical expression</a:t>
            </a:r>
          </a:p>
          <a:p>
            <a:pPr lvl="1"/>
            <a:r>
              <a:rPr lang="en-US" dirty="0"/>
              <a:t>evaluates to True or False</a:t>
            </a:r>
          </a:p>
          <a:p>
            <a:r>
              <a:rPr lang="en-US" dirty="0"/>
              <a:t>Following the </a:t>
            </a:r>
            <a:r>
              <a:rPr lang="en-US" dirty="0">
                <a:latin typeface="Lucida Console" panose="020B0609040504020204" pitchFamily="49" charset="0"/>
              </a:rPr>
              <a:t>if</a:t>
            </a:r>
            <a:r>
              <a:rPr lang="en-US" dirty="0"/>
              <a:t> statement are one or more statements that execute if the logical expression evaluates to True</a:t>
            </a:r>
          </a:p>
          <a:p>
            <a:r>
              <a:rPr lang="en-US" dirty="0"/>
              <a:t>Pattern is</a:t>
            </a:r>
          </a:p>
          <a:p>
            <a:pPr marL="45720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if logical_expression:</a:t>
            </a:r>
          </a:p>
          <a:p>
            <a:pPr marL="45720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statement(s)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43B65-58AF-69A8-0FB1-1C5FB9DCE9DD}"/>
              </a:ext>
            </a:extLst>
          </p:cNvPr>
          <p:cNvSpPr txBox="1"/>
          <p:nvPr/>
        </p:nvSpPr>
        <p:spPr>
          <a:xfrm>
            <a:off x="4096870" y="4285129"/>
            <a:ext cx="148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question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5958BD-CDBA-636E-D049-4E16E09A5C70}"/>
              </a:ext>
            </a:extLst>
          </p:cNvPr>
          <p:cNvSpPr txBox="1"/>
          <p:nvPr/>
        </p:nvSpPr>
        <p:spPr>
          <a:xfrm>
            <a:off x="6038714" y="4789398"/>
            <a:ext cx="9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colon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32A07A-3ADC-B2DF-D719-9934D424152D}"/>
              </a:ext>
            </a:extLst>
          </p:cNvPr>
          <p:cNvSpPr txBox="1"/>
          <p:nvPr/>
        </p:nvSpPr>
        <p:spPr>
          <a:xfrm>
            <a:off x="3307975" y="5381068"/>
            <a:ext cx="379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indented line(s) (indenting is required)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D0F173-FD71-3F8F-3C58-69F9BFE6ED61}"/>
              </a:ext>
            </a:extLst>
          </p:cNvPr>
          <p:cNvCxnSpPr>
            <a:stCxn id="5" idx="1"/>
          </p:cNvCxnSpPr>
          <p:nvPr/>
        </p:nvCxnSpPr>
        <p:spPr>
          <a:xfrm flipH="1">
            <a:off x="3424518" y="4469795"/>
            <a:ext cx="672352" cy="140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42899A-8C7F-90FA-8203-672107368743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5724948" y="4876799"/>
            <a:ext cx="313766" cy="97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8388CD-3C2D-3B46-9E56-E0046EFE98ED}"/>
              </a:ext>
            </a:extLst>
          </p:cNvPr>
          <p:cNvCxnSpPr/>
          <p:nvPr/>
        </p:nvCxnSpPr>
        <p:spPr>
          <a:xfrm flipH="1" flipV="1">
            <a:off x="3056965" y="5425518"/>
            <a:ext cx="251010" cy="140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116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About Decisions in Programs</a:t>
            </a:r>
            <a:br>
              <a:rPr lang="en-US" dirty="0"/>
            </a:br>
            <a:r>
              <a:rPr lang="en-US" dirty="0"/>
              <a:t>   </a:t>
            </a:r>
            <a:r>
              <a:rPr lang="en-US" sz="3600" dirty="0"/>
              <a:t>the 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6937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>
                <a:latin typeface="Lucida Console" panose="020B0609040504020204" pitchFamily="49" charset="0"/>
              </a:rPr>
              <a:t>if</a:t>
            </a:r>
            <a:r>
              <a:rPr lang="en-US" dirty="0"/>
              <a:t> program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69AB1-2C61-66F6-6585-B9630C5B7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6A2377-2CF6-CE9C-5DEE-2A2113822FD9}"/>
              </a:ext>
            </a:extLst>
          </p:cNvPr>
          <p:cNvSpPr txBox="1"/>
          <p:nvPr/>
        </p:nvSpPr>
        <p:spPr>
          <a:xfrm>
            <a:off x="838200" y="3314253"/>
            <a:ext cx="102870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userNumber = float(input('Please enter a number: '))</a:t>
            </a:r>
          </a:p>
          <a:p>
            <a:r>
              <a:rPr lang="en-US" dirty="0">
                <a:latin typeface="Lucida Console" panose="020B0609040504020204" pitchFamily="49" charset="0"/>
              </a:rPr>
              <a:t>if userNumber &gt; 0:</a:t>
            </a:r>
          </a:p>
          <a:p>
            <a:r>
              <a:rPr lang="en-US" dirty="0">
                <a:latin typeface="Lucida Console" panose="020B0609040504020204" pitchFamily="49" charset="0"/>
              </a:rPr>
              <a:t>   print('The value you entered was positive')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91C30-7711-9B7E-F933-7591587B881E}"/>
              </a:ext>
            </a:extLst>
          </p:cNvPr>
          <p:cNvSpPr txBox="1"/>
          <p:nvPr/>
        </p:nvSpPr>
        <p:spPr>
          <a:xfrm>
            <a:off x="838200" y="4602458"/>
            <a:ext cx="102870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Please enter a number: </a:t>
            </a:r>
            <a:r>
              <a:rPr lang="en-US" b="1" dirty="0">
                <a:solidFill>
                  <a:srgbClr val="0070C0"/>
                </a:solidFill>
                <a:latin typeface="Lucida Console" panose="020B0609040504020204" pitchFamily="49" charset="0"/>
              </a:rPr>
              <a:t>10</a:t>
            </a:r>
            <a:endParaRPr lang="en-US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The value you entered was positive</a:t>
            </a:r>
            <a:r>
              <a:rPr lang="en-US" dirty="0"/>
              <a:t> 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B9D962-1CE8-C55C-9826-50FEA41F6198}"/>
              </a:ext>
            </a:extLst>
          </p:cNvPr>
          <p:cNvSpPr txBox="1"/>
          <p:nvPr/>
        </p:nvSpPr>
        <p:spPr>
          <a:xfrm>
            <a:off x="838200" y="3018441"/>
            <a:ext cx="1853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 3-1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5C6A93-7456-2764-37F4-D5142E3A8959}"/>
              </a:ext>
            </a:extLst>
          </p:cNvPr>
          <p:cNvSpPr txBox="1"/>
          <p:nvPr/>
        </p:nvSpPr>
        <p:spPr>
          <a:xfrm>
            <a:off x="836490" y="4311271"/>
            <a:ext cx="2608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 3-1 example run</a:t>
            </a:r>
          </a:p>
        </p:txBody>
      </p:sp>
    </p:spTree>
    <p:extLst>
      <p:ext uri="{BB962C8B-B14F-4D97-AF65-F5344CB8AC3E}">
        <p14:creationId xmlns:p14="http://schemas.microsoft.com/office/powerpoint/2010/main" val="164263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Decisions in Programs</a:t>
            </a:r>
            <a:br>
              <a:rPr lang="en-US" dirty="0"/>
            </a:br>
            <a:r>
              <a:rPr lang="en-US" dirty="0"/>
              <a:t>   </a:t>
            </a:r>
            <a:r>
              <a:rPr lang="en-US" sz="3600" dirty="0"/>
              <a:t>about the colon and indenting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in the previous program</a:t>
            </a:r>
          </a:p>
          <a:p>
            <a:pPr lvl="1"/>
            <a:r>
              <a:rPr lang="en-US" dirty="0"/>
              <a:t>The colon on line 2</a:t>
            </a:r>
          </a:p>
          <a:p>
            <a:pPr lvl="1"/>
            <a:r>
              <a:rPr lang="en-US" dirty="0"/>
              <a:t>Line 3 is indented</a:t>
            </a:r>
          </a:p>
          <a:p>
            <a:r>
              <a:rPr lang="en-US" dirty="0"/>
              <a:t>Python uses the colon to introduce one or more indented statements</a:t>
            </a:r>
          </a:p>
          <a:p>
            <a:r>
              <a:rPr lang="en-US" dirty="0"/>
              <a:t>This is used for decisions, and also many other Python statements</a:t>
            </a:r>
          </a:p>
          <a:p>
            <a:r>
              <a:rPr lang="en-US" dirty="0"/>
              <a:t>If you omit the indenting, Python will give an error: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IndentationError: expected an indented block</a:t>
            </a:r>
          </a:p>
          <a:p>
            <a:r>
              <a:rPr lang="en-US" dirty="0"/>
              <a:t>Typical Python style uses 3 or 4 spaces for the indenting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849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Decisions in Programs</a:t>
            </a:r>
            <a:br>
              <a:rPr lang="en-US" dirty="0"/>
            </a:br>
            <a:r>
              <a:rPr lang="en-US" sz="3600" dirty="0"/>
              <a:t>   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previous program uses the comparison operator  </a:t>
            </a:r>
            <a:r>
              <a:rPr lang="en-US" dirty="0">
                <a:solidFill>
                  <a:srgbClr val="0070C0"/>
                </a:solidFill>
              </a:rPr>
              <a:t>&gt;</a:t>
            </a:r>
          </a:p>
          <a:p>
            <a:pPr marL="45720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userNumber </a:t>
            </a:r>
            <a:r>
              <a:rPr lang="en-US" dirty="0">
                <a:solidFill>
                  <a:srgbClr val="0070C0"/>
                </a:solidFill>
                <a:latin typeface="Lucida Console" panose="020B0609040504020204" pitchFamily="49" charset="0"/>
              </a:rPr>
              <a:t>&gt;</a:t>
            </a:r>
            <a:r>
              <a:rPr lang="en-US" dirty="0">
                <a:latin typeface="Lucida Console" panose="020B0609040504020204" pitchFamily="49" charset="0"/>
              </a:rPr>
              <a:t> 0</a:t>
            </a:r>
          </a:p>
          <a:p>
            <a:r>
              <a:rPr lang="en-US" dirty="0"/>
              <a:t>Python's comparison operators: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C7CD282-A38F-6395-E246-C247EB119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913944"/>
              </p:ext>
            </p:extLst>
          </p:nvPr>
        </p:nvGraphicFramePr>
        <p:xfrm>
          <a:off x="2157506" y="3429000"/>
          <a:ext cx="3550222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2708">
                  <a:extLst>
                    <a:ext uri="{9D8B030D-6E8A-4147-A177-3AD203B41FA5}">
                      <a16:colId xmlns:a16="http://schemas.microsoft.com/office/drawing/2014/main" val="2262506392"/>
                    </a:ext>
                  </a:extLst>
                </a:gridCol>
                <a:gridCol w="2457514">
                  <a:extLst>
                    <a:ext uri="{9D8B030D-6E8A-4147-A177-3AD203B41FA5}">
                      <a16:colId xmlns:a16="http://schemas.microsoft.com/office/drawing/2014/main" val="398993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297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387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45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82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98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477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08099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2F5E08E-6404-1D6B-8885-F6A2B465D553}"/>
              </a:ext>
            </a:extLst>
          </p:cNvPr>
          <p:cNvSpPr txBox="1"/>
          <p:nvPr/>
        </p:nvSpPr>
        <p:spPr>
          <a:xfrm>
            <a:off x="6096000" y="5262282"/>
            <a:ext cx="278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== as opposed to =</a:t>
            </a:r>
          </a:p>
        </p:txBody>
      </p:sp>
    </p:spTree>
    <p:extLst>
      <p:ext uri="{BB962C8B-B14F-4D97-AF65-F5344CB8AC3E}">
        <p14:creationId xmlns:p14="http://schemas.microsoft.com/office/powerpoint/2010/main" val="1348290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About Decisions in Programs</a:t>
            </a:r>
            <a:br>
              <a:rPr lang="en-US" dirty="0"/>
            </a:br>
            <a:r>
              <a:rPr lang="en-US" sz="3600" dirty="0"/>
              <a:t>   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6937"/>
          </a:xfrm>
        </p:spPr>
        <p:txBody>
          <a:bodyPr/>
          <a:lstStyle/>
          <a:p>
            <a:r>
              <a:rPr lang="en-US" dirty="0"/>
              <a:t>You can use an expression on either side of a comparison operator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69AB1-2C61-66F6-6585-B9630C5B7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6A2377-2CF6-CE9C-5DEE-2A2113822FD9}"/>
              </a:ext>
            </a:extLst>
          </p:cNvPr>
          <p:cNvSpPr txBox="1"/>
          <p:nvPr/>
        </p:nvSpPr>
        <p:spPr>
          <a:xfrm>
            <a:off x="838200" y="2794299"/>
            <a:ext cx="102870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userNumber1 = float(input('Please enter a number: '))</a:t>
            </a:r>
          </a:p>
          <a:p>
            <a:r>
              <a:rPr lang="en-US" dirty="0">
                <a:latin typeface="Lucida Console" panose="020B0609040504020204" pitchFamily="49" charset="0"/>
              </a:rPr>
              <a:t>userNumber2 = float(input('Please enter another number: '))</a:t>
            </a:r>
          </a:p>
          <a:p>
            <a:r>
              <a:rPr lang="en-US" dirty="0">
                <a:latin typeface="Lucida Console" panose="020B0609040504020204" pitchFamily="49" charset="0"/>
              </a:rPr>
              <a:t>if userNumber1 * userNumber2 &gt; 0:</a:t>
            </a:r>
          </a:p>
          <a:p>
            <a:r>
              <a:rPr lang="en-US" dirty="0">
                <a:latin typeface="Lucida Console" panose="020B0609040504020204" pitchFamily="49" charset="0"/>
              </a:rPr>
              <a:t>   print('The product of your numbers is positive')</a:t>
            </a:r>
            <a:r>
              <a:rPr lang="en-US" dirty="0"/>
              <a:t> 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91C30-7711-9B7E-F933-7591587B881E}"/>
              </a:ext>
            </a:extLst>
          </p:cNvPr>
          <p:cNvSpPr txBox="1"/>
          <p:nvPr/>
        </p:nvSpPr>
        <p:spPr>
          <a:xfrm>
            <a:off x="838200" y="4396270"/>
            <a:ext cx="1028700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Please enter a number: </a:t>
            </a:r>
            <a:r>
              <a:rPr lang="en-US" b="1" dirty="0">
                <a:solidFill>
                  <a:srgbClr val="0070C0"/>
                </a:solidFill>
                <a:latin typeface="Lucida Console" panose="020B0609040504020204" pitchFamily="49" charset="0"/>
              </a:rPr>
              <a:t>-3</a:t>
            </a:r>
            <a:endParaRPr lang="en-US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Please enter another number: </a:t>
            </a:r>
            <a:r>
              <a:rPr lang="en-US" b="1" dirty="0">
                <a:solidFill>
                  <a:srgbClr val="0070C0"/>
                </a:solidFill>
                <a:latin typeface="Lucida Console" panose="020B0609040504020204" pitchFamily="49" charset="0"/>
              </a:rPr>
              <a:t>-4</a:t>
            </a:r>
            <a:endParaRPr lang="en-US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The product of your numbers is positive</a:t>
            </a:r>
            <a:r>
              <a:rPr lang="en-US" dirty="0"/>
              <a:t>  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B9D962-1CE8-C55C-9826-50FEA41F6198}"/>
              </a:ext>
            </a:extLst>
          </p:cNvPr>
          <p:cNvSpPr txBox="1"/>
          <p:nvPr/>
        </p:nvSpPr>
        <p:spPr>
          <a:xfrm>
            <a:off x="838200" y="2498487"/>
            <a:ext cx="1853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 3-4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5C6A93-7456-2764-37F4-D5142E3A8959}"/>
              </a:ext>
            </a:extLst>
          </p:cNvPr>
          <p:cNvSpPr txBox="1"/>
          <p:nvPr/>
        </p:nvSpPr>
        <p:spPr>
          <a:xfrm>
            <a:off x="836490" y="4105083"/>
            <a:ext cx="2608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 3-4 example run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BA7D81-9CF9-7661-B1CE-B6385F227034}"/>
              </a:ext>
            </a:extLst>
          </p:cNvPr>
          <p:cNvSpPr txBox="1"/>
          <p:nvPr/>
        </p:nvSpPr>
        <p:spPr>
          <a:xfrm>
            <a:off x="8233614" y="3517916"/>
            <a:ext cx="19000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with expression</a:t>
            </a:r>
          </a:p>
        </p:txBody>
      </p:sp>
    </p:spTree>
    <p:extLst>
      <p:ext uri="{BB962C8B-B14F-4D97-AF65-F5344CB8AC3E}">
        <p14:creationId xmlns:p14="http://schemas.microsoft.com/office/powerpoint/2010/main" val="690431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</TotalTime>
  <Words>2085</Words>
  <Application>Microsoft Macintosh PowerPoint</Application>
  <PresentationFormat>Widescreen</PresentationFormat>
  <Paragraphs>360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Lucida Console</vt:lpstr>
      <vt:lpstr>Office Theme</vt:lpstr>
      <vt:lpstr>Decisions</vt:lpstr>
      <vt:lpstr>Topics</vt:lpstr>
      <vt:lpstr>Topics</vt:lpstr>
      <vt:lpstr>About Decisions in Programs</vt:lpstr>
      <vt:lpstr>About Decisions in Programs    the if statement</vt:lpstr>
      <vt:lpstr>About Decisions in Programs    the if statement</vt:lpstr>
      <vt:lpstr>About Decisions in Programs    about the colon and indenting in Python</vt:lpstr>
      <vt:lpstr>About Decisions in Programs    comparison operators</vt:lpstr>
      <vt:lpstr>About Decisions in Programs    comparison operators</vt:lpstr>
      <vt:lpstr>Topics</vt:lpstr>
      <vt:lpstr>Multi-way Decisions    two-way decisions: if/else</vt:lpstr>
      <vt:lpstr>Multi-way Decisions    two-way decisions: if/else</vt:lpstr>
      <vt:lpstr>Multi-way Decisions    two-way decisions: if/else</vt:lpstr>
      <vt:lpstr>Multi-way Decisions    two-way decisions: if/else</vt:lpstr>
      <vt:lpstr>Multi-way Decisions    two-way decisions: if/else</vt:lpstr>
      <vt:lpstr>Multi-way Decisions    three-way decisions: if/elif/else</vt:lpstr>
      <vt:lpstr>Multi-way Decisions    three-way decisions: if/elif/else</vt:lpstr>
      <vt:lpstr>Multi-way Decisions    three-way decisions: if/elif/else</vt:lpstr>
      <vt:lpstr>Multi-way Decisions    three-way decisions: if/elif/else</vt:lpstr>
      <vt:lpstr>Multi-way Decisions    more decisions: multiple elif</vt:lpstr>
      <vt:lpstr>Multi-way Decisions    when to include or omit else</vt:lpstr>
      <vt:lpstr>Topics</vt:lpstr>
      <vt:lpstr>Nested (Sequential) Decisions</vt:lpstr>
      <vt:lpstr>Nested (Sequential) Decisions</vt:lpstr>
      <vt:lpstr>Topics</vt:lpstr>
      <vt:lpstr>More About Decisions    combining conditions with and, or, not</vt:lpstr>
      <vt:lpstr>More About Decisions    comparing strings</vt:lpstr>
      <vt:lpstr>More About Decisions    terse if/else</vt:lpstr>
      <vt:lpstr>Topic Recap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and Statements</dc:title>
  <dc:creator>Daniel H. Groner</dc:creator>
  <cp:lastModifiedBy>Daniel Groner</cp:lastModifiedBy>
  <cp:revision>36</cp:revision>
  <dcterms:created xsi:type="dcterms:W3CDTF">2022-05-17T20:30:04Z</dcterms:created>
  <dcterms:modified xsi:type="dcterms:W3CDTF">2023-01-02T16:24:45Z</dcterms:modified>
</cp:coreProperties>
</file>