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70" r:id="rId2"/>
    <p:sldId id="257" r:id="rId3"/>
    <p:sldId id="338" r:id="rId4"/>
    <p:sldId id="346" r:id="rId5"/>
    <p:sldId id="361" r:id="rId6"/>
    <p:sldId id="339" r:id="rId7"/>
    <p:sldId id="347" r:id="rId8"/>
    <p:sldId id="362" r:id="rId9"/>
    <p:sldId id="348" r:id="rId10"/>
    <p:sldId id="363" r:id="rId11"/>
    <p:sldId id="350" r:id="rId12"/>
    <p:sldId id="351" r:id="rId13"/>
    <p:sldId id="364" r:id="rId14"/>
    <p:sldId id="352" r:id="rId15"/>
    <p:sldId id="353" r:id="rId16"/>
    <p:sldId id="341" r:id="rId17"/>
    <p:sldId id="354" r:id="rId18"/>
    <p:sldId id="365" r:id="rId19"/>
    <p:sldId id="366" r:id="rId20"/>
    <p:sldId id="355" r:id="rId21"/>
    <p:sldId id="356" r:id="rId22"/>
    <p:sldId id="340" r:id="rId23"/>
    <p:sldId id="357" r:id="rId24"/>
    <p:sldId id="342" r:id="rId25"/>
    <p:sldId id="358" r:id="rId26"/>
    <p:sldId id="343" r:id="rId27"/>
    <p:sldId id="359" r:id="rId28"/>
    <p:sldId id="344" r:id="rId29"/>
    <p:sldId id="360" r:id="rId30"/>
    <p:sldId id="367" r:id="rId31"/>
    <p:sldId id="368" r:id="rId32"/>
    <p:sldId id="369" r:id="rId33"/>
    <p:sldId id="345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993"/>
  </p:normalViewPr>
  <p:slideViewPr>
    <p:cSldViewPr snapToGrid="0" snapToObjects="1">
      <p:cViewPr varScale="1">
        <p:scale>
          <a:sx n="112" d="100"/>
          <a:sy n="112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7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939194" y="6354246"/>
            <a:ext cx="23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4: Repetition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1B816-431C-2536-C044-06F49E187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1366" y="177803"/>
            <a:ext cx="342280" cy="338560"/>
          </a:xfrm>
          <a:prstGeom prst="rect">
            <a:avLst/>
          </a:prstGeom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15BD543A-DC00-E47F-9356-760D4BB9DD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2187B487-CDFD-4D64-7A26-7A7545D60C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4-3.mp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4-4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4-6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4-8.mp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4056987.fs1.hubspotusercontent-na1.net/hubfs/4056987/Videos/Groner-Python%20Videos/p4da-video-ch4-1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4056987.fs1.hubspotusercontent-na1.net/hubfs/4056987/Videos/Groner-Python%20Videos/p4da-video-ch4-2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5698-C3F2-A333-2AB8-B2AB6B06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939" y="3695557"/>
            <a:ext cx="1168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maximum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CB02D-43E8-8EDF-5B16-37E036FD5563}"/>
              </a:ext>
            </a:extLst>
          </p:cNvPr>
          <p:cNvSpPr txBox="1"/>
          <p:nvPr/>
        </p:nvSpPr>
        <p:spPr>
          <a:xfrm>
            <a:off x="838200" y="1967446"/>
            <a:ext cx="10287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# Find the maximum of a set of user-entered numbers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# repetition to prompt for values and track largest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value = float(input('Enter an initial value: ')) # prompt for the first value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largest = value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while value != 0: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if value &gt; largest: # is latest entry larger than the largest so far?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    largest = value # if so, track this as the new largest value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    print('New largest value:', largest)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# prompt for subsequent values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  value = float(input('Enter another value (or 0 to end): ')) 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# Output result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print('\nLargest value:', largest)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B17DF-350F-33CE-FDFA-A1A4155BED9A}"/>
              </a:ext>
            </a:extLst>
          </p:cNvPr>
          <p:cNvSpPr txBox="1"/>
          <p:nvPr/>
        </p:nvSpPr>
        <p:spPr>
          <a:xfrm>
            <a:off x="6920346" y="4648190"/>
            <a:ext cx="4433454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Enter an initial value: </a:t>
            </a:r>
            <a:r>
              <a:rPr lang="en-US" sz="15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Enter another value (or 0 to end): </a:t>
            </a:r>
            <a:r>
              <a:rPr lang="en-US" sz="15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30</a:t>
            </a:r>
            <a:endParaRPr lang="en-US" sz="1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New largest value: 30.0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Enter another value (or 0 to end): </a:t>
            </a:r>
            <a:r>
              <a:rPr lang="en-US" sz="15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25</a:t>
            </a:r>
            <a:endParaRPr lang="en-US" sz="1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Enter another value (or 0 to end): </a:t>
            </a:r>
            <a:r>
              <a:rPr lang="en-US" sz="15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endParaRPr lang="en-US" sz="15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Largest value: 30.0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1AE11-E6D5-7D4A-16C9-7EE281A7BAAA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4-3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81FD965-C4EC-DE69-1225-5B5ECD51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26333"/>
            <a:ext cx="8763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2980F-B6D0-B7A4-CBDB-696DB90A3368}"/>
              </a:ext>
            </a:extLst>
          </p:cNvPr>
          <p:cNvSpPr txBox="1"/>
          <p:nvPr/>
        </p:nvSpPr>
        <p:spPr>
          <a:xfrm>
            <a:off x="9492431" y="3082736"/>
            <a:ext cx="212558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 largest keeps track of maximum of user-entered 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7DC037-C18A-8B20-D594-2DCF59CFF8F0}"/>
              </a:ext>
            </a:extLst>
          </p:cNvPr>
          <p:cNvCxnSpPr/>
          <p:nvPr/>
        </p:nvCxnSpPr>
        <p:spPr>
          <a:xfrm flipH="1" flipV="1">
            <a:off x="2823210" y="3013550"/>
            <a:ext cx="6675120" cy="18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A6401-AFF4-4840-B555-4F523FF72FF0}"/>
              </a:ext>
            </a:extLst>
          </p:cNvPr>
          <p:cNvCxnSpPr>
            <a:stCxn id="5" idx="1"/>
          </p:cNvCxnSpPr>
          <p:nvPr/>
        </p:nvCxnSpPr>
        <p:spPr>
          <a:xfrm flipH="1">
            <a:off x="8812530" y="3682901"/>
            <a:ext cx="679901" cy="8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9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using a specific control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B8B2E-2777-29A9-9BB7-F66ECE371D67}"/>
              </a:ext>
            </a:extLst>
          </p:cNvPr>
          <p:cNvSpPr txBox="1"/>
          <p:nvPr/>
        </p:nvSpPr>
        <p:spPr>
          <a:xfrm>
            <a:off x="838200" y="1967446"/>
            <a:ext cx="102870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Using while repetition and a control variable,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generate a table of weights and BMIs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anotherWeight = 'y' # this is the control variable, for looping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anotherWeight == 'y':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weight = float(input('\nEnter weight (pounds):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bmi = weight / height**2 * 703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print('BMI = ', round(bmi, 1))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anotherWeight = input('Enter another weight (y/n)? 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FDC09-F521-A28C-7890-3982AA22F3F5}"/>
              </a:ext>
            </a:extLst>
          </p:cNvPr>
          <p:cNvSpPr txBox="1"/>
          <p:nvPr/>
        </p:nvSpPr>
        <p:spPr>
          <a:xfrm>
            <a:off x="7887854" y="3737161"/>
            <a:ext cx="378921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Enter height (inches):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(pounds):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(pounds):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145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8A0A7-BB13-30B5-5CF6-0EEAD1FDE68A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4-4</a:t>
            </a:r>
          </a:p>
        </p:txBody>
      </p:sp>
      <p:pic>
        <p:nvPicPr>
          <p:cNvPr id="5" name="Picture 4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4DD5DDB-7463-CF89-9710-362CCF5E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37763"/>
            <a:ext cx="876300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92E9B-749C-B05B-4D54-AFF839E3874D}"/>
              </a:ext>
            </a:extLst>
          </p:cNvPr>
          <p:cNvSpPr txBox="1"/>
          <p:nvPr/>
        </p:nvSpPr>
        <p:spPr>
          <a:xfrm>
            <a:off x="9381390" y="2342760"/>
            <a:ext cx="21255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anotherweight</a:t>
            </a:r>
            <a:r>
              <a:rPr lang="en-US" dirty="0"/>
              <a:t> is a control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A0C20-0883-C985-993B-750B1F7860FE}"/>
              </a:ext>
            </a:extLst>
          </p:cNvPr>
          <p:cNvCxnSpPr>
            <a:cxnSpLocks/>
          </p:cNvCxnSpPr>
          <p:nvPr/>
        </p:nvCxnSpPr>
        <p:spPr>
          <a:xfrm flipH="1">
            <a:off x="3246120" y="2880025"/>
            <a:ext cx="6135270" cy="24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63B3ED-D15C-0B03-6383-FDFDECD600E9}"/>
              </a:ext>
            </a:extLst>
          </p:cNvPr>
          <p:cNvCxnSpPr/>
          <p:nvPr/>
        </p:nvCxnSpPr>
        <p:spPr>
          <a:xfrm flipH="1">
            <a:off x="4423410" y="3120839"/>
            <a:ext cx="4957980" cy="49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3BFC18-D12F-3D62-BDDE-0CCB5D0E5FBA}"/>
              </a:ext>
            </a:extLst>
          </p:cNvPr>
          <p:cNvCxnSpPr/>
          <p:nvPr/>
        </p:nvCxnSpPr>
        <p:spPr>
          <a:xfrm flipH="1">
            <a:off x="3589020" y="3256105"/>
            <a:ext cx="5792370" cy="186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9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using a specific control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6243E-BF3A-1E99-F197-CC2E64D8280E}"/>
              </a:ext>
            </a:extLst>
          </p:cNvPr>
          <p:cNvSpPr txBox="1"/>
          <p:nvPr/>
        </p:nvSpPr>
        <p:spPr>
          <a:xfrm>
            <a:off x="838200" y="1967446"/>
            <a:ext cx="10287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Using while repetition and a bool control variable,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generate a table of weights and BMIs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anotherWeight = True # this is the control variable, for looping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anotherWeight: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weight = float(input('\nEnter weight (pounds):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bmi = weight / height**2 * 703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print('BMI = ', round(bmi, 1))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reply = input('Enter another weight (y/n)?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anotherWeight = (reply == 'y')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01BF-AAED-CF12-9E8D-1F75E7F8922F}"/>
              </a:ext>
            </a:extLst>
          </p:cNvPr>
          <p:cNvSpPr txBox="1"/>
          <p:nvPr/>
        </p:nvSpPr>
        <p:spPr>
          <a:xfrm>
            <a:off x="7673930" y="3936073"/>
            <a:ext cx="39139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Enter height (inches):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(pounds):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(pounds):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145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B12CD-E388-CBB6-D7DA-3604FBF546E7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53C3A-0209-2EA1-880B-90C0629FB67F}"/>
              </a:ext>
            </a:extLst>
          </p:cNvPr>
          <p:cNvSpPr txBox="1"/>
          <p:nvPr/>
        </p:nvSpPr>
        <p:spPr>
          <a:xfrm>
            <a:off x="9183624" y="2639940"/>
            <a:ext cx="21255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anotherweight</a:t>
            </a:r>
            <a:r>
              <a:rPr lang="en-US" dirty="0"/>
              <a:t> is a control variable</a:t>
            </a:r>
          </a:p>
        </p:txBody>
      </p:sp>
    </p:spTree>
    <p:extLst>
      <p:ext uri="{BB962C8B-B14F-4D97-AF65-F5344CB8AC3E}">
        <p14:creationId xmlns:p14="http://schemas.microsoft.com/office/powerpoint/2010/main" val="290347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using a special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6243E-BF3A-1E99-F197-CC2E64D8280E}"/>
              </a:ext>
            </a:extLst>
          </p:cNvPr>
          <p:cNvSpPr txBox="1"/>
          <p:nvPr/>
        </p:nvSpPr>
        <p:spPr>
          <a:xfrm>
            <a:off x="838200" y="1967446"/>
            <a:ext cx="10287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Using while repetition and special end value,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generate a table of weights and BMIs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get input height (common for all calculations)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get initial weight to calculate with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weight = float(input('Enter weight (pounds):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repeat calculating as long as entered weight is non-zero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weight != 0: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bmi = weight / height**2 * 703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print('BMI = ', round(bmi, 1))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weight = float(input('\nEnter weight goal (or 0 to end): '))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01BF-AAED-CF12-9E8D-1F75E7F8922F}"/>
              </a:ext>
            </a:extLst>
          </p:cNvPr>
          <p:cNvSpPr txBox="1"/>
          <p:nvPr/>
        </p:nvSpPr>
        <p:spPr>
          <a:xfrm>
            <a:off x="7072245" y="2051683"/>
            <a:ext cx="461818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Enter height (inches):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Enter weight (pounds):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goal (or 0 to end):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145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BMI =  22.0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Enter weight goal (or 0 to end):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B12CD-E388-CBB6-D7DA-3604FBF546E7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4-6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7723B4-EB3E-F242-7933-D364CDFA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26333"/>
            <a:ext cx="8763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83C32-2505-9DB0-251F-5764A71F20FA}"/>
              </a:ext>
            </a:extLst>
          </p:cNvPr>
          <p:cNvSpPr txBox="1"/>
          <p:nvPr/>
        </p:nvSpPr>
        <p:spPr>
          <a:xfrm>
            <a:off x="6261000" y="4474781"/>
            <a:ext cx="21255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is a special end value for weight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5014D-3560-68BE-4EFA-2DBEB586DA7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268980" y="4583430"/>
            <a:ext cx="2992020" cy="2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8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repeating with start, increment,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AF908-D834-0987-58F2-D5768847C434}"/>
              </a:ext>
            </a:extLst>
          </p:cNvPr>
          <p:cNvSpPr txBox="1"/>
          <p:nvPr/>
        </p:nvSpPr>
        <p:spPr>
          <a:xfrm>
            <a:off x="838200" y="1967446"/>
            <a:ext cx="102870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# Using while repetition, generate a table of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CD interest rates and interest earned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invest = float(input('Enter initial investment ($):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years = int(input('Enter years: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rateMin  = float(input('Minimum rate: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rateMax  = float(input('Maximum rate: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rateIncr = float(input('Increment rate: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print the header rows for the table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print()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print('Interest', 'Interest')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print('    Rate', '  Earned')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generate a table of interest rates and corresponding interest earned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rate = rateMin # the initial rate for the table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while rate &lt;= rateMax: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endBalance = invest * (1 + rate/100) ** years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interest = endBalance - invest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print(format(rate,'8.3f'), format(interest, '8,.2f'))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rate += rateIncr # the next rate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F4F87-0F48-4431-1940-0720CC1CA0CF}"/>
              </a:ext>
            </a:extLst>
          </p:cNvPr>
          <p:cNvSpPr txBox="1"/>
          <p:nvPr/>
        </p:nvSpPr>
        <p:spPr>
          <a:xfrm>
            <a:off x="8001000" y="3946455"/>
            <a:ext cx="3203713" cy="2292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Enter initial investment ($):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1000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Enter years: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Minimum rate: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Maximum rate: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Increment rate: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.25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Interest Interest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Rate   Earned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2.000    61.21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2.250    69.03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2.500    76.89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2.750    84.79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3.000    92.73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7D1EA-C975-584D-F156-2835C9A6EF66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29DF9-50F9-7E89-4250-2DAB3ED26283}"/>
              </a:ext>
            </a:extLst>
          </p:cNvPr>
          <p:cNvSpPr txBox="1"/>
          <p:nvPr/>
        </p:nvSpPr>
        <p:spPr>
          <a:xfrm>
            <a:off x="5380890" y="2784455"/>
            <a:ext cx="21255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Start, increment, and end values are defined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E39E1-C015-1905-27BD-40527D49123E}"/>
              </a:ext>
            </a:extLst>
          </p:cNvPr>
          <p:cNvCxnSpPr>
            <a:stCxn id="3" idx="1"/>
          </p:cNvCxnSpPr>
          <p:nvPr/>
        </p:nvCxnSpPr>
        <p:spPr>
          <a:xfrm flipH="1">
            <a:off x="4869180" y="3246120"/>
            <a:ext cx="51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7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B35D54-5268-A646-4B5D-C4CC30A0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types of conditions that are used with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are the same as those that can be used with </a:t>
            </a:r>
            <a:r>
              <a:rPr lang="en-US" dirty="0">
                <a:latin typeface="Lucida Console" panose="020B0609040504020204" pitchFamily="49" charset="0"/>
              </a:rPr>
              <a:t>if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conditions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B888B4A-0656-8BFD-AE7D-C9FAA8B61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22510"/>
              </p:ext>
            </p:extLst>
          </p:nvPr>
        </p:nvGraphicFramePr>
        <p:xfrm>
          <a:off x="1270815" y="3253509"/>
          <a:ext cx="355022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2262506392"/>
                    </a:ext>
                  </a:extLst>
                </a:gridCol>
                <a:gridCol w="2457514">
                  <a:extLst>
                    <a:ext uri="{9D8B030D-6E8A-4147-A177-3AD203B41FA5}">
                      <a16:colId xmlns:a16="http://schemas.microsoft.com/office/drawing/2014/main" val="39899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9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8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7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8099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1133F9F-3D06-41A5-B0B9-45EAFAE0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5171"/>
              </p:ext>
            </p:extLst>
          </p:nvPr>
        </p:nvGraphicFramePr>
        <p:xfrm>
          <a:off x="5708073" y="3265055"/>
          <a:ext cx="43088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2262506392"/>
                    </a:ext>
                  </a:extLst>
                </a:gridCol>
                <a:gridCol w="3216148">
                  <a:extLst>
                    <a:ext uri="{9D8B030D-6E8A-4147-A177-3AD203B41FA5}">
                      <a16:colId xmlns:a16="http://schemas.microsoft.com/office/drawing/2014/main" val="39899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9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statements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8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statement in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True/False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82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for statement, with range() function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with range(start, end)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range(count)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range(start, end, skip)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5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statement, with 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, the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statement can be used to achieve repetition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works with a sequence of things, e.g.,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lines in a file</a:t>
            </a:r>
          </a:p>
          <a:p>
            <a:pPr lvl="1"/>
            <a:r>
              <a:rPr lang="en-US" dirty="0"/>
              <a:t>records in a database</a:t>
            </a:r>
          </a:p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 function is used together with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, to work with a sequence of integers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statement, with range() function</a:t>
            </a:r>
            <a:br>
              <a:rPr lang="en-US" dirty="0"/>
            </a:br>
            <a:r>
              <a:rPr lang="en-US" sz="3600" dirty="0"/>
              <a:t>   for with range(start,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>
            <a:normAutofit/>
          </a:bodyPr>
          <a:lstStyle/>
          <a:p>
            <a:r>
              <a:rPr lang="en-US" dirty="0"/>
              <a:t>Example use of </a:t>
            </a:r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range(1, 6)</a:t>
            </a:r>
            <a:r>
              <a:rPr lang="en-US" dirty="0"/>
              <a:t> generates the integers 1, 2, 3, 4, 5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 generates the integers up to, </a:t>
            </a:r>
            <a:r>
              <a:rPr lang="en-US" i="1" dirty="0"/>
              <a:t>but not including</a:t>
            </a:r>
            <a:r>
              <a:rPr lang="en-US" dirty="0"/>
              <a:t>, the second argument</a:t>
            </a:r>
          </a:p>
          <a:p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 can be used as part of a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6C7E-AB47-65FC-CF04-5104E996044C}"/>
              </a:ext>
            </a:extLst>
          </p:cNvPr>
          <p:cNvSpPr txBox="1"/>
          <p:nvPr/>
        </p:nvSpPr>
        <p:spPr>
          <a:xfrm>
            <a:off x="838200" y="4045625"/>
            <a:ext cx="10287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Using for repetition, generate a table of squares and cubes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n = 5 # number of rows in the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using for with range(), generate the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i in range(1, n+1):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print(i, i**2, i**3)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9284-D5B6-44A1-314A-70CE8B6BADFB}"/>
              </a:ext>
            </a:extLst>
          </p:cNvPr>
          <p:cNvSpPr txBox="1"/>
          <p:nvPr/>
        </p:nvSpPr>
        <p:spPr>
          <a:xfrm>
            <a:off x="6615545" y="4539268"/>
            <a:ext cx="125845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1 1 1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2 4 8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3 9 27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4 16 64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5 25 125</a:t>
            </a:r>
            <a:r>
              <a:rPr lang="en-US" sz="1100" dirty="0">
                <a:latin typeface="Lucida Console" panose="020B0609040504020204" pitchFamily="49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F5778-209D-75BE-CC85-482E17CF98F6}"/>
              </a:ext>
            </a:extLst>
          </p:cNvPr>
          <p:cNvSpPr txBox="1"/>
          <p:nvPr/>
        </p:nvSpPr>
        <p:spPr>
          <a:xfrm>
            <a:off x="838200" y="3777522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4-8</a:t>
            </a:r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274CB7C-183B-8609-0A15-5D30AEAA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3418023"/>
            <a:ext cx="876300" cy="62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824AD-A343-34A6-DD96-F063CF491346}"/>
              </a:ext>
            </a:extLst>
          </p:cNvPr>
          <p:cNvSpPr txBox="1"/>
          <p:nvPr/>
        </p:nvSpPr>
        <p:spPr>
          <a:xfrm>
            <a:off x="4100730" y="5200987"/>
            <a:ext cx="22200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used with range()</a:t>
            </a:r>
          </a:p>
        </p:txBody>
      </p:sp>
    </p:spTree>
    <p:extLst>
      <p:ext uri="{BB962C8B-B14F-4D97-AF65-F5344CB8AC3E}">
        <p14:creationId xmlns:p14="http://schemas.microsoft.com/office/powerpoint/2010/main" val="428625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statement, with range() function</a:t>
            </a:r>
            <a:br>
              <a:rPr lang="en-US" dirty="0"/>
            </a:br>
            <a:r>
              <a:rPr lang="en-US" sz="3600" dirty="0"/>
              <a:t>   for with range(start, 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6243E-BF3A-1E99-F197-CC2E64D8280E}"/>
              </a:ext>
            </a:extLst>
          </p:cNvPr>
          <p:cNvSpPr txBox="1"/>
          <p:nvPr/>
        </p:nvSpPr>
        <p:spPr>
          <a:xfrm>
            <a:off x="838200" y="1967446"/>
            <a:ext cx="1028700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 Using for repetition, generate table of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annual CD balances and interest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get input parameters for the CD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initial = int(input('Initial investment ($):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years = int(input('Number of years: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interestRate = float(input('Interest rate (%):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set up variables used in the loop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balance = initial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interestRateDecimal = interestRate / 100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print('\nyear', '   start', 'interest', '     end') # header for table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for each year, calculate and display balances and interest earned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for year in range(1, years+1):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interestEarned = int(balance * interestRateDecimal) # round down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end = balance + interestEarned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print(format(year,'4d'), format(balance, '8,d'),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format(interestEarned, '8,d'), format(end, '8,d'))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balance = end # roll over balance from year end to next year start</a:t>
            </a:r>
            <a:r>
              <a:rPr lang="en-US" sz="8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001BF-AAED-CF12-9E8D-1F75E7F8922F}"/>
              </a:ext>
            </a:extLst>
          </p:cNvPr>
          <p:cNvSpPr txBox="1"/>
          <p:nvPr/>
        </p:nvSpPr>
        <p:spPr>
          <a:xfrm>
            <a:off x="8060435" y="4786690"/>
            <a:ext cx="315421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Initial investment ($):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1000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Number of years: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Interest rate (%):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5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year    start interest      end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1    1,000       50    1,050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2    1,050       52    1,102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3    1,102       55    1,157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B12CD-E388-CBB6-D7DA-3604FBF546E7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6EAA2-2AD7-CF23-9222-5F985F7F829A}"/>
              </a:ext>
            </a:extLst>
          </p:cNvPr>
          <p:cNvSpPr txBox="1"/>
          <p:nvPr/>
        </p:nvSpPr>
        <p:spPr>
          <a:xfrm>
            <a:off x="7884060" y="4001980"/>
            <a:ext cx="21255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used with range(start, end)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37F6B-26CC-12C8-78B7-32D93568D4E6}"/>
              </a:ext>
            </a:extLst>
          </p:cNvPr>
          <p:cNvCxnSpPr>
            <a:stCxn id="3" idx="1"/>
          </p:cNvCxnSpPr>
          <p:nvPr/>
        </p:nvCxnSpPr>
        <p:spPr>
          <a:xfrm flipH="1">
            <a:off x="3874770" y="4325146"/>
            <a:ext cx="4009290" cy="55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Repetition</a:t>
            </a:r>
          </a:p>
          <a:p>
            <a:r>
              <a:rPr lang="en-US" dirty="0"/>
              <a:t>The while statement</a:t>
            </a:r>
          </a:p>
          <a:p>
            <a:r>
              <a:rPr lang="en-US" dirty="0"/>
              <a:t>The for statement, with range() function</a:t>
            </a:r>
          </a:p>
          <a:p>
            <a:r>
              <a:rPr lang="en-US" dirty="0"/>
              <a:t>Using while vs. for</a:t>
            </a:r>
          </a:p>
          <a:p>
            <a:r>
              <a:rPr lang="en-US" dirty="0"/>
              <a:t>Infinite loops</a:t>
            </a:r>
          </a:p>
          <a:p>
            <a:r>
              <a:rPr lang="en-US" dirty="0"/>
              <a:t>Adding validation</a:t>
            </a:r>
          </a:p>
          <a:p>
            <a:r>
              <a:rPr lang="en-US" dirty="0"/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statement, with range() function</a:t>
            </a:r>
            <a:br>
              <a:rPr lang="en-US" dirty="0"/>
            </a:br>
            <a:r>
              <a:rPr lang="en-US" sz="3600" dirty="0"/>
              <a:t>   range(count)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Lucida Console" panose="020B0609040504020204" pitchFamily="49" charset="0"/>
              </a:rPr>
              <a:t>range()</a:t>
            </a:r>
            <a:r>
              <a:rPr lang="en-US" dirty="0"/>
              <a:t> is given 1 argument as </a:t>
            </a:r>
            <a:r>
              <a:rPr lang="en-US" dirty="0">
                <a:latin typeface="Lucida Console" panose="020B0609040504020204" pitchFamily="49" charset="0"/>
              </a:rPr>
              <a:t>range(count)</a:t>
            </a:r>
            <a:r>
              <a:rPr lang="en-US" dirty="0"/>
              <a:t>, it generates the integers from 0 to count-1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DB06D-4F56-BDEF-C14A-616CDEA7DBCA}"/>
              </a:ext>
            </a:extLst>
          </p:cNvPr>
          <p:cNvSpPr txBox="1"/>
          <p:nvPr/>
        </p:nvSpPr>
        <p:spPr>
          <a:xfrm>
            <a:off x="838200" y="2937264"/>
            <a:ext cx="102870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Using for repetition, prompt for weights and calculate several BMIs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height is an input common to all calculations, so outside the loop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n will be the number of times the loop executes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n = int(input('Number of BMIs to calculate: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for i in range(n): # control the number of times the loop executes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weight = float(input('\nEnter weight (pounds):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bmi = weight / height**2 * 703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print('BMI = ', round(bmi, 1))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C1B62-B9E7-7119-647E-2A32E7A119AB}"/>
              </a:ext>
            </a:extLst>
          </p:cNvPr>
          <p:cNvSpPr txBox="1"/>
          <p:nvPr/>
        </p:nvSpPr>
        <p:spPr>
          <a:xfrm>
            <a:off x="8045657" y="3762981"/>
            <a:ext cx="3422443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Enter height (inches):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Number of BMIs to calculate: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145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22.0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21.3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7BBA-0C6F-28AA-C61D-800038393249}"/>
              </a:ext>
            </a:extLst>
          </p:cNvPr>
          <p:cNvSpPr txBox="1"/>
          <p:nvPr/>
        </p:nvSpPr>
        <p:spPr>
          <a:xfrm>
            <a:off x="838200" y="2669158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8333B-FAE7-A4D3-484D-5E2380B7D86E}"/>
              </a:ext>
            </a:extLst>
          </p:cNvPr>
          <p:cNvSpPr txBox="1"/>
          <p:nvPr/>
        </p:nvSpPr>
        <p:spPr>
          <a:xfrm>
            <a:off x="5113020" y="5557387"/>
            <a:ext cx="22200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used with range()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30C57E-C0BD-880F-9CE0-D85182ACFB5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691829" y="4994087"/>
            <a:ext cx="2421191" cy="74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0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statement, with range() function</a:t>
            </a:r>
            <a:br>
              <a:rPr lang="en-US" dirty="0"/>
            </a:br>
            <a:r>
              <a:rPr lang="en-US" sz="3600" dirty="0"/>
              <a:t>   range(start, end, 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dirty="0">
                <a:latin typeface="Lucida Console" panose="020B0609040504020204" pitchFamily="49" charset="0"/>
              </a:rPr>
              <a:t>range()</a:t>
            </a:r>
            <a:r>
              <a:rPr lang="en-US" sz="2400" dirty="0"/>
              <a:t> is given 3 arguments, it uses the last argument to skip between the generated integers, e.g., </a:t>
            </a:r>
            <a:r>
              <a:rPr lang="en-US" sz="2400" dirty="0">
                <a:latin typeface="Lucida Console" panose="020B0609040504020204" pitchFamily="49" charset="0"/>
              </a:rPr>
              <a:t>range(1, 6, 2)</a:t>
            </a:r>
            <a:r>
              <a:rPr lang="en-US" sz="2400" dirty="0"/>
              <a:t> generates 1, 3,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A4A9F-4D12-4409-2A17-701066CF65D4}"/>
              </a:ext>
            </a:extLst>
          </p:cNvPr>
          <p:cNvSpPr txBox="1"/>
          <p:nvPr/>
        </p:nvSpPr>
        <p:spPr>
          <a:xfrm>
            <a:off x="838200" y="2964974"/>
            <a:ext cx="1028700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 Using for repetition, generate a table of weights and calculated BMIS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height is an input common to all calculations, so get outside the loop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These variables control the beginning, steps, and end of the table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weightMin = int(input('Minimum weight: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weightMax = int(input('Maximum weight: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weightIncr = int(input('Increment weight: '))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print() # print a blank line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print('Weight', 'BMI') # heading for table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 use for statement to generate a table, using 3-part range()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for weight in range(weightMin, weightMax+1, weightIncr):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bmi = weight / height**2 * 703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print(weight, ' ', round(bmi, 1))</a:t>
            </a:r>
            <a:r>
              <a:rPr lang="en-US" sz="1200" dirty="0"/>
              <a:t> 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2BE7-7C35-A348-6E99-5F50628BE08D}"/>
              </a:ext>
            </a:extLst>
          </p:cNvPr>
          <p:cNvSpPr txBox="1"/>
          <p:nvPr/>
        </p:nvSpPr>
        <p:spPr>
          <a:xfrm>
            <a:off x="8706678" y="4022248"/>
            <a:ext cx="253282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Enter height (inches):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Minimum weight: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140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Maximum weight: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Increment weight: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Weight  BMI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140 	 21.3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142 	 21.6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144 	 21.9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146 	 22.2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148 	 22.5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150 	 22.8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31BB4-700A-B68C-CDBE-0D499D7D8753}"/>
              </a:ext>
            </a:extLst>
          </p:cNvPr>
          <p:cNvSpPr txBox="1"/>
          <p:nvPr/>
        </p:nvSpPr>
        <p:spPr>
          <a:xfrm>
            <a:off x="838200" y="2696868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D2B0E-A79D-61A6-F007-1CE391396773}"/>
              </a:ext>
            </a:extLst>
          </p:cNvPr>
          <p:cNvSpPr txBox="1"/>
          <p:nvPr/>
        </p:nvSpPr>
        <p:spPr>
          <a:xfrm>
            <a:off x="6943818" y="5665569"/>
            <a:ext cx="15342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used with range()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69F47E-2D1E-E6E2-234C-971FFE3DA54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6000" y="5665569"/>
            <a:ext cx="84781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4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8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while vs.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cases, repetition can be written either with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or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</a:p>
          <a:p>
            <a:pPr lvl="1"/>
            <a:r>
              <a:rPr lang="en-US" dirty="0"/>
              <a:t>In general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is more concise</a:t>
            </a:r>
          </a:p>
          <a:p>
            <a:pPr lvl="2"/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combines: initial condition, repeating test, variable change</a:t>
            </a:r>
          </a:p>
          <a:p>
            <a:r>
              <a:rPr lang="en-US" dirty="0"/>
              <a:t>In cases where number of repetitions is not known during execution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is appropriate</a:t>
            </a:r>
          </a:p>
          <a:p>
            <a:pPr lvl="2"/>
            <a:r>
              <a:rPr lang="en-US" dirty="0"/>
              <a:t>Example: user input – see example programs 4-5, 4-6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5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with repetition are usually designed to stop at some point</a:t>
            </a:r>
          </a:p>
          <a:p>
            <a:r>
              <a:rPr lang="en-US" dirty="0"/>
              <a:t>A program that incorrectly keeps repeating is referred to as having an infinite loop</a:t>
            </a:r>
          </a:p>
          <a:p>
            <a:pPr lvl="1"/>
            <a:r>
              <a:rPr lang="en-US" dirty="0"/>
              <a:t>to correct: add statement that updates the variable checked in repetition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D78A9-E24D-D906-74B4-CA5418C67F86}"/>
              </a:ext>
            </a:extLst>
          </p:cNvPr>
          <p:cNvSpPr txBox="1"/>
          <p:nvPr/>
        </p:nvSpPr>
        <p:spPr>
          <a:xfrm>
            <a:off x="838200" y="3829681"/>
            <a:ext cx="10287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# This program demonstrates an infinite loop error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#initialization</a:t>
            </a:r>
          </a:p>
          <a:p>
            <a:r>
              <a:rPr lang="en-US" sz="1200" dirty="0"/>
              <a:t>i = 1 # starting value for the table</a:t>
            </a:r>
          </a:p>
          <a:p>
            <a:r>
              <a:rPr lang="en-US" sz="1200" dirty="0"/>
              <a:t>n = 5 # ending value for the table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# using repetition, generate the table</a:t>
            </a:r>
          </a:p>
          <a:p>
            <a:r>
              <a:rPr lang="en-US" sz="1200" dirty="0"/>
              <a:t>while i &lt;= n: # condition will always be true</a:t>
            </a:r>
          </a:p>
          <a:p>
            <a:r>
              <a:rPr lang="en-US" sz="1200" dirty="0"/>
              <a:t>    # calculation and display</a:t>
            </a:r>
          </a:p>
          <a:p>
            <a:r>
              <a:rPr lang="en-US" sz="1200" dirty="0"/>
              <a:t>    print(i, i**2, i**3)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# missing statement below here should increment variable i</a:t>
            </a:r>
          </a:p>
          <a:p>
            <a:r>
              <a:rPr lang="en-US" sz="1200" dirty="0"/>
              <a:t>    # instead, i is stuck at 1 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DD979-CC97-90AB-A8AC-578361C82FDC}"/>
              </a:ext>
            </a:extLst>
          </p:cNvPr>
          <p:cNvSpPr txBox="1"/>
          <p:nvPr/>
        </p:nvSpPr>
        <p:spPr>
          <a:xfrm>
            <a:off x="838200" y="356157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E9D09-488B-526B-0D0F-4EC0554459AD}"/>
              </a:ext>
            </a:extLst>
          </p:cNvPr>
          <p:cNvSpPr txBox="1"/>
          <p:nvPr/>
        </p:nvSpPr>
        <p:spPr>
          <a:xfrm>
            <a:off x="5546035" y="5658249"/>
            <a:ext cx="32499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Correction: add the statement</a:t>
            </a:r>
          </a:p>
          <a:p>
            <a:r>
              <a:rPr lang="en-US" dirty="0"/>
              <a:t> i = i + 1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6AE12-1FAC-EF0A-5473-8AD5F227F261}"/>
              </a:ext>
            </a:extLst>
          </p:cNvPr>
          <p:cNvCxnSpPr>
            <a:cxnSpLocks/>
          </p:cNvCxnSpPr>
          <p:nvPr/>
        </p:nvCxnSpPr>
        <p:spPr>
          <a:xfrm flipH="1">
            <a:off x="2691829" y="6088235"/>
            <a:ext cx="2854206" cy="8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6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rgbClr val="0070C0"/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7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C07D2-C761-C4DE-513F-50839355D771}"/>
              </a:ext>
            </a:extLst>
          </p:cNvPr>
          <p:cNvSpPr txBox="1"/>
          <p:nvPr/>
        </p:nvSpPr>
        <p:spPr>
          <a:xfrm>
            <a:off x="838200" y="1941242"/>
            <a:ext cx="10287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Using while repetition and control variable,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generate a table of weights and BMIs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Check that weight is &gt;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keepGoing = 'y' # this is the control variable, for looping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while keepGoing == 'y':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weight = float(input('\nEnter weight (pounds):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if weight &gt;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bmi = weight / height**2 * 703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print('BMI = ', round(bmi, 1))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else: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print('Error, weight must be positive')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keepGoing = input('Enter another weight (y/n)? ')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1F2B3-F467-036E-01B0-23ABD67CF79C}"/>
              </a:ext>
            </a:extLst>
          </p:cNvPr>
          <p:cNvSpPr txBox="1"/>
          <p:nvPr/>
        </p:nvSpPr>
        <p:spPr>
          <a:xfrm>
            <a:off x="7735956" y="3979625"/>
            <a:ext cx="348863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Enter height (inches):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Error, weight must be positive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y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145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22.0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another weight (y/n)?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n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3D50F-0947-B65F-3CD0-A71657CF631E}"/>
              </a:ext>
            </a:extLst>
          </p:cNvPr>
          <p:cNvSpPr txBox="1"/>
          <p:nvPr/>
        </p:nvSpPr>
        <p:spPr>
          <a:xfrm>
            <a:off x="838200" y="1673136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03A00-6CA1-7FC9-2489-DD375E57AD02}"/>
              </a:ext>
            </a:extLst>
          </p:cNvPr>
          <p:cNvSpPr txBox="1"/>
          <p:nvPr/>
        </p:nvSpPr>
        <p:spPr>
          <a:xfrm>
            <a:off x="5224095" y="4263000"/>
            <a:ext cx="17438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Validation with if/else</a:t>
            </a:r>
          </a:p>
        </p:txBody>
      </p:sp>
    </p:spTree>
    <p:extLst>
      <p:ext uri="{BB962C8B-B14F-4D97-AF65-F5344CB8AC3E}">
        <p14:creationId xmlns:p14="http://schemas.microsoft.com/office/powerpoint/2010/main" val="1185712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continue</a:t>
            </a:r>
            <a:r>
              <a:rPr lang="en-US" dirty="0"/>
              <a:t> statements interrupt the usual repetition flow</a:t>
            </a:r>
          </a:p>
          <a:p>
            <a:r>
              <a:rPr lang="en-US" dirty="0">
                <a:latin typeface="Lucida Console" panose="020B0609040504020204" pitchFamily="49" charset="0"/>
              </a:rPr>
              <a:t>break</a:t>
            </a:r>
            <a:r>
              <a:rPr lang="en-US" dirty="0"/>
              <a:t> causes the body of repetition to stop</a:t>
            </a:r>
          </a:p>
          <a:p>
            <a:pPr lvl="1"/>
            <a:r>
              <a:rPr lang="en-US" dirty="0"/>
              <a:t>Execution continues at statement after repetition (indented) block</a:t>
            </a:r>
          </a:p>
          <a:p>
            <a:r>
              <a:rPr lang="en-US" dirty="0"/>
              <a:t>Because </a:t>
            </a:r>
            <a:r>
              <a:rPr lang="en-US" dirty="0">
                <a:latin typeface="Lucida Console" panose="020B0609040504020204" pitchFamily="49" charset="0"/>
              </a:rPr>
              <a:t>break</a:t>
            </a:r>
            <a:r>
              <a:rPr lang="en-US" dirty="0"/>
              <a:t> causes a jump in flow, try to avoid using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while statement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1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break and 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7E096-AE01-E9DC-4ABA-85527C0FCB3A}"/>
              </a:ext>
            </a:extLst>
          </p:cNvPr>
          <p:cNvSpPr txBox="1"/>
          <p:nvPr/>
        </p:nvSpPr>
        <p:spPr>
          <a:xfrm>
            <a:off x="838200" y="1941242"/>
            <a:ext cx="102870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Using while repetition and special end value, generate BMI scenarios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includes use of break statement to end looping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get input height (common for all calculations)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get initial weight to calculate with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weight = float(input('Enter weight (pounds):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repeat calculating as long as entered weight is non-zero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while True: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if weight ==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break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bmi = weight / height**2 * 703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print('BMI = ', round(bmi, 1))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weight = float(input('\nEnter weight goal (or 0 to end):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print('Program ends')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09A2B-5020-243C-3134-B85F49236C6D}"/>
              </a:ext>
            </a:extLst>
          </p:cNvPr>
          <p:cNvSpPr txBox="1"/>
          <p:nvPr/>
        </p:nvSpPr>
        <p:spPr>
          <a:xfrm>
            <a:off x="7311888" y="3429000"/>
            <a:ext cx="414117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Enter height (inches):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goal (or 0 to end):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140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21.3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goal (or 0 to end):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Program 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84630-9CF4-1577-4768-54368DC9CBA6}"/>
              </a:ext>
            </a:extLst>
          </p:cNvPr>
          <p:cNvSpPr txBox="1"/>
          <p:nvPr/>
        </p:nvSpPr>
        <p:spPr>
          <a:xfrm>
            <a:off x="838200" y="1673136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A35BB-C25E-DA59-C52B-28AEA07925F3}"/>
              </a:ext>
            </a:extLst>
          </p:cNvPr>
          <p:cNvSpPr txBox="1"/>
          <p:nvPr/>
        </p:nvSpPr>
        <p:spPr>
          <a:xfrm>
            <a:off x="3334921" y="4228710"/>
            <a:ext cx="16599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Validation with break</a:t>
            </a:r>
          </a:p>
        </p:txBody>
      </p:sp>
    </p:spTree>
    <p:extLst>
      <p:ext uri="{BB962C8B-B14F-4D97-AF65-F5344CB8AC3E}">
        <p14:creationId xmlns:p14="http://schemas.microsoft.com/office/powerpoint/2010/main" val="1027343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continue</a:t>
            </a:r>
            <a:r>
              <a:rPr lang="en-US" dirty="0"/>
              <a:t> causes the flow to jump back to the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or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</a:p>
          <a:p>
            <a:pPr lvl="1"/>
            <a:r>
              <a:rPr lang="en-US" dirty="0"/>
              <a:t>i.e., continue indicates to stop processing the rest of the repetition block, and proceed to the next iteration of the loop (if there is one)</a:t>
            </a:r>
          </a:p>
          <a:p>
            <a:r>
              <a:rPr lang="en-US" dirty="0"/>
              <a:t>An example use: validating one or more variable values</a:t>
            </a:r>
          </a:p>
          <a:p>
            <a:pPr lvl="1"/>
            <a:r>
              <a:rPr lang="en-US" dirty="0"/>
              <a:t>See next slide for example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7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break and continue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855B5-255C-80D5-D77D-C1F2EBA4BE55}"/>
              </a:ext>
            </a:extLst>
          </p:cNvPr>
          <p:cNvSpPr txBox="1"/>
          <p:nvPr/>
        </p:nvSpPr>
        <p:spPr>
          <a:xfrm>
            <a:off x="838200" y="1941242"/>
            <a:ext cx="102870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Using while repetition, generate scenarios for weights and BMIs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includes use of continue statement for invalid weight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get input height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height = float(input('Enter height (inches):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repeat calculating as long as entered weight is non-zero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weight = -1 # initialize weight so at least 1 repetition executes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while weight !=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weight = float(input('Enter weight (pounds), or 0 to end: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if weight &lt;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print('Error, weight must be positive')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continue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elif weight &gt;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bmi = weight / height**2 * 703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print('BMI = ', round(bmi, 1))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4EBC8-0C7A-99E2-7285-772D2B1CBC7C}"/>
              </a:ext>
            </a:extLst>
          </p:cNvPr>
          <p:cNvSpPr txBox="1"/>
          <p:nvPr/>
        </p:nvSpPr>
        <p:spPr>
          <a:xfrm>
            <a:off x="6642783" y="4841952"/>
            <a:ext cx="458180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Enter height (inches):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68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(pounds), or 0 to end: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-150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Error, weight must be positive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(pounds), or 0 to end: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150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BMI =  22.8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Enter weight (pounds), or 0 to end: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E1B8A-9D4E-DDF1-9140-F8F4BB6A3CDD}"/>
              </a:ext>
            </a:extLst>
          </p:cNvPr>
          <p:cNvSpPr txBox="1"/>
          <p:nvPr/>
        </p:nvSpPr>
        <p:spPr>
          <a:xfrm>
            <a:off x="838200" y="1673136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9FF38-2BDA-6D57-573E-05CC704D1F22}"/>
              </a:ext>
            </a:extLst>
          </p:cNvPr>
          <p:cNvSpPr txBox="1"/>
          <p:nvPr/>
        </p:nvSpPr>
        <p:spPr>
          <a:xfrm>
            <a:off x="3397247" y="5051670"/>
            <a:ext cx="25844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Validation with continue</a:t>
            </a:r>
          </a:p>
        </p:txBody>
      </p:sp>
    </p:spTree>
    <p:extLst>
      <p:ext uri="{BB962C8B-B14F-4D97-AF65-F5344CB8AC3E}">
        <p14:creationId xmlns:p14="http://schemas.microsoft.com/office/powerpoint/2010/main" val="35368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Repetition</a:t>
            </a:r>
          </a:p>
          <a:p>
            <a:r>
              <a:rPr lang="en-US" dirty="0"/>
              <a:t>The while statement</a:t>
            </a:r>
          </a:p>
          <a:p>
            <a:r>
              <a:rPr lang="en-US" dirty="0"/>
              <a:t>The for statement, with range() function</a:t>
            </a:r>
          </a:p>
          <a:p>
            <a:r>
              <a:rPr lang="en-US" dirty="0"/>
              <a:t>Using while vs. for</a:t>
            </a:r>
          </a:p>
          <a:p>
            <a:r>
              <a:rPr lang="en-US" dirty="0"/>
              <a:t>Infinite loops</a:t>
            </a:r>
          </a:p>
          <a:p>
            <a:r>
              <a:rPr lang="en-US" dirty="0"/>
              <a:t>Adding validation</a:t>
            </a:r>
          </a:p>
          <a:p>
            <a:r>
              <a:rPr lang="en-US" dirty="0"/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Repetition allows statements to execute multiple times</a:t>
            </a:r>
          </a:p>
          <a:p>
            <a:pPr lvl="1"/>
            <a:r>
              <a:rPr lang="en-US" dirty="0"/>
              <a:t>An important and common aspect of programs</a:t>
            </a:r>
          </a:p>
          <a:p>
            <a:pPr lvl="1"/>
            <a:r>
              <a:rPr lang="en-US" dirty="0"/>
              <a:t>Program flow may move to a prior statement</a:t>
            </a:r>
          </a:p>
          <a:p>
            <a:pPr lvl="1"/>
            <a:r>
              <a:rPr lang="en-US" dirty="0"/>
              <a:t>Also referred to as looping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Process different scenarios</a:t>
            </a:r>
          </a:p>
          <a:p>
            <a:pPr lvl="1"/>
            <a:r>
              <a:rPr lang="en-US" dirty="0"/>
              <a:t>Creating tables</a:t>
            </a:r>
          </a:p>
          <a:p>
            <a:pPr lvl="1"/>
            <a:r>
              <a:rPr lang="en-US" dirty="0"/>
              <a:t>Read and process each line of a datafile</a:t>
            </a:r>
          </a:p>
          <a:p>
            <a:r>
              <a:rPr lang="en-US" dirty="0"/>
              <a:t>Repetition keywords in Python: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,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Repetition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734D2E-BBE5-9397-1436-EBB122D5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Spreadsheet Compare/Contrast: Repetition vs. Copying Cells</a:t>
            </a:r>
          </a:p>
          <a:p>
            <a:r>
              <a:rPr lang="en-US" dirty="0"/>
              <a:t>Repetition in programming languages is very different from how spreadsheets handle repeating calculations</a:t>
            </a:r>
          </a:p>
          <a:p>
            <a:r>
              <a:rPr lang="en-US" dirty="0"/>
              <a:t>In a spreadsheet, you might define a formula to calculate a result for one row, and then copy this down to other rows.  In this way, a spreadsheet calculation can be repeated and applied to different cells </a:t>
            </a:r>
          </a:p>
          <a:p>
            <a:r>
              <a:rPr lang="en-US" dirty="0"/>
              <a:t>In contrast, in Python and other programming languages, the repeatedly used logic is indicated once, and the flow of the program controls the reuse of the logic for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210454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Repetition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while statement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Repeating with while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Cumulating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a specific control variable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a special value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Repeating with start, increment, end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Conditions recap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for statement, with range()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while vs. for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Infinite loops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Adding validation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break and continue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repeating with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keyword is used in this pattern: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initializing statement(s)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while logical_condition: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loop body (i.e., repeating statement(s)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change statements(s)</a:t>
            </a:r>
          </a:p>
          <a:p>
            <a:r>
              <a:rPr lang="en-US" dirty="0"/>
              <a:t>Statements indented below </a:t>
            </a:r>
            <a:r>
              <a:rPr lang="en-US" dirty="0">
                <a:latin typeface="Lucida Console" panose="020B0609040504020204" pitchFamily="49" charset="0"/>
              </a:rPr>
              <a:t>while</a:t>
            </a:r>
            <a:r>
              <a:rPr lang="en-US" dirty="0"/>
              <a:t> are repeated as long as the logical condition is True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8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repeating with 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9AB1-2C61-66F6-6585-B9630C5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A2377-2CF6-CE9C-5DEE-2A2113822FD9}"/>
              </a:ext>
            </a:extLst>
          </p:cNvPr>
          <p:cNvSpPr txBox="1"/>
          <p:nvPr/>
        </p:nvSpPr>
        <p:spPr>
          <a:xfrm>
            <a:off x="838200" y="1967446"/>
            <a:ext cx="10287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Using while repetition, generate a table of squares and cubes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#initialization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 = 1 # starting value for the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n = 5 # ending value for the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using repetition, generate the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i &lt;= n: # condition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# calculation and display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print(i, i**2, i**3)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# change value before restarting loop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 = i + 1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print('Program ends')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1C30-7711-9B7E-F933-7591587B881E}"/>
              </a:ext>
            </a:extLst>
          </p:cNvPr>
          <p:cNvSpPr txBox="1"/>
          <p:nvPr/>
        </p:nvSpPr>
        <p:spPr>
          <a:xfrm>
            <a:off x="6619461" y="4381155"/>
            <a:ext cx="176253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1 1 1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2 4 8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3 9 27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4 16 64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5 25 125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Program ends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9D962-1CE8-C55C-9826-50FEA41F6198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D933E-5D89-61C8-7589-885A389616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3164" y="1495961"/>
            <a:ext cx="2431714" cy="314389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42AA16D-1DF0-C02A-145F-458DCC0F6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730" y="1326333"/>
            <a:ext cx="876300" cy="62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FA9AF0-C932-46B9-2C8B-EF11341CCD5F}"/>
              </a:ext>
            </a:extLst>
          </p:cNvPr>
          <p:cNvSpPr txBox="1"/>
          <p:nvPr/>
        </p:nvSpPr>
        <p:spPr>
          <a:xfrm>
            <a:off x="4755875" y="3734824"/>
            <a:ext cx="306781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checks condition, if true then repeats block below</a:t>
            </a:r>
          </a:p>
        </p:txBody>
      </p:sp>
    </p:spTree>
    <p:extLst>
      <p:ext uri="{BB962C8B-B14F-4D97-AF65-F5344CB8AC3E}">
        <p14:creationId xmlns:p14="http://schemas.microsoft.com/office/powerpoint/2010/main" val="1683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statement</a:t>
            </a:r>
            <a:br>
              <a:rPr lang="en-US" dirty="0"/>
            </a:br>
            <a:r>
              <a:rPr lang="en-US" sz="3600" dirty="0"/>
              <a:t>   cumulating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CB02D-43E8-8EDF-5B16-37E036FD5563}"/>
              </a:ext>
            </a:extLst>
          </p:cNvPr>
          <p:cNvSpPr txBox="1"/>
          <p:nvPr/>
        </p:nvSpPr>
        <p:spPr>
          <a:xfrm>
            <a:off x="838200" y="1967446"/>
            <a:ext cx="1028700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Cumulate a set of user-entered numbers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Initialize values before repetition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count = 0 # number of values entered by user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total = 0 # keep track of the running total of user-entered values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repetition to prompt for and cumulate total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value = float(input('Enter a value: ')) # prompt for the first value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while value != 0: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total = total + value # keep a running total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count = count + 1 # keep track of number of values entered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value = float(input('Enter a value (or 0 to end): ')) # prompt for values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Output results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print('Number of values:', count)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print('Total of values:', total)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B17DF-350F-33CE-FDFA-A1A4155BED9A}"/>
              </a:ext>
            </a:extLst>
          </p:cNvPr>
          <p:cNvSpPr txBox="1"/>
          <p:nvPr/>
        </p:nvSpPr>
        <p:spPr>
          <a:xfrm>
            <a:off x="7814365" y="4644248"/>
            <a:ext cx="3539435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Enter a value: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Enter a value (or 0 to end):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30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Enter a value (or 0 to end):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25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Enter a value (or 0 to end):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0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Number of values: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Total of values: 65.0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1AE11-E6D5-7D4A-16C9-7EE281A7BAAA}"/>
              </a:ext>
            </a:extLst>
          </p:cNvPr>
          <p:cNvSpPr txBox="1"/>
          <p:nvPr/>
        </p:nvSpPr>
        <p:spPr>
          <a:xfrm>
            <a:off x="838200" y="167163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4-2</a:t>
            </a:r>
          </a:p>
        </p:txBody>
      </p: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64F52DE-8BB5-97F5-7040-C780F1CD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60" y="1326333"/>
            <a:ext cx="8763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D0FF5D-BAE7-0EDF-42B6-1EEA49F2FB9E}"/>
              </a:ext>
            </a:extLst>
          </p:cNvPr>
          <p:cNvSpPr txBox="1"/>
          <p:nvPr/>
        </p:nvSpPr>
        <p:spPr>
          <a:xfrm>
            <a:off x="8759585" y="2651896"/>
            <a:ext cx="21255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 total cumulates user-entered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E02724-F9CF-9340-5141-4978E415C7CE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115300" y="3006090"/>
            <a:ext cx="644285" cy="1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6A3C2-A4D5-87CF-AB51-B96B8E7338B4}"/>
              </a:ext>
            </a:extLst>
          </p:cNvPr>
          <p:cNvCxnSpPr>
            <a:stCxn id="5" idx="1"/>
          </p:cNvCxnSpPr>
          <p:nvPr/>
        </p:nvCxnSpPr>
        <p:spPr>
          <a:xfrm flipH="1">
            <a:off x="6229350" y="3113561"/>
            <a:ext cx="2530235" cy="9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6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3661</Words>
  <Application>Microsoft Macintosh PowerPoint</Application>
  <PresentationFormat>Widescreen</PresentationFormat>
  <Paragraphs>611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Repetition</vt:lpstr>
      <vt:lpstr>Topics</vt:lpstr>
      <vt:lpstr>Topics</vt:lpstr>
      <vt:lpstr>About Repetition</vt:lpstr>
      <vt:lpstr>About Repetition</vt:lpstr>
      <vt:lpstr>Topics</vt:lpstr>
      <vt:lpstr>The while statement    repeating with while</vt:lpstr>
      <vt:lpstr>The while statement    repeating with while</vt:lpstr>
      <vt:lpstr>The while statement    cumulating</vt:lpstr>
      <vt:lpstr>The while statement    maximum</vt:lpstr>
      <vt:lpstr>The while statement    using a specific control variable</vt:lpstr>
      <vt:lpstr>The while statement    using a specific control variable</vt:lpstr>
      <vt:lpstr>The while statement    using a special value</vt:lpstr>
      <vt:lpstr>The while statement    repeating with start, increment, end</vt:lpstr>
      <vt:lpstr>The while statement    conditions recap</vt:lpstr>
      <vt:lpstr>Topics</vt:lpstr>
      <vt:lpstr>The for statement, with range() function</vt:lpstr>
      <vt:lpstr>The for statement, with range() function    for with range(start, end)</vt:lpstr>
      <vt:lpstr>The for statement, with range() function    for with range(start, end)</vt:lpstr>
      <vt:lpstr>The for statement, with range() function    range(count)</vt:lpstr>
      <vt:lpstr>The for statement, with range() function    range(start, end, skip)</vt:lpstr>
      <vt:lpstr>Topics</vt:lpstr>
      <vt:lpstr>Using while vs. for</vt:lpstr>
      <vt:lpstr>Topics</vt:lpstr>
      <vt:lpstr>Infinite loops</vt:lpstr>
      <vt:lpstr>Topics</vt:lpstr>
      <vt:lpstr>Adding validation</vt:lpstr>
      <vt:lpstr>Topics</vt:lpstr>
      <vt:lpstr>About break and continue</vt:lpstr>
      <vt:lpstr>About break and continue</vt:lpstr>
      <vt:lpstr>About break and continue</vt:lpstr>
      <vt:lpstr>About break and continue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41</cp:revision>
  <dcterms:created xsi:type="dcterms:W3CDTF">2022-05-17T20:30:04Z</dcterms:created>
  <dcterms:modified xsi:type="dcterms:W3CDTF">2023-01-02T16:24:52Z</dcterms:modified>
</cp:coreProperties>
</file>