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338" r:id="rId2"/>
    <p:sldId id="257" r:id="rId3"/>
    <p:sldId id="371" r:id="rId4"/>
    <p:sldId id="379" r:id="rId5"/>
    <p:sldId id="393" r:id="rId6"/>
    <p:sldId id="394" r:id="rId7"/>
    <p:sldId id="380" r:id="rId8"/>
    <p:sldId id="395" r:id="rId9"/>
    <p:sldId id="396" r:id="rId10"/>
    <p:sldId id="397" r:id="rId11"/>
    <p:sldId id="398" r:id="rId12"/>
    <p:sldId id="372" r:id="rId13"/>
    <p:sldId id="382" r:id="rId14"/>
    <p:sldId id="399" r:id="rId15"/>
    <p:sldId id="384" r:id="rId16"/>
    <p:sldId id="373" r:id="rId17"/>
    <p:sldId id="385" r:id="rId18"/>
    <p:sldId id="400" r:id="rId19"/>
    <p:sldId id="386" r:id="rId20"/>
    <p:sldId id="401" r:id="rId21"/>
    <p:sldId id="374" r:id="rId22"/>
    <p:sldId id="387" r:id="rId23"/>
    <p:sldId id="388" r:id="rId24"/>
    <p:sldId id="375" r:id="rId25"/>
    <p:sldId id="389" r:id="rId26"/>
    <p:sldId id="376" r:id="rId27"/>
    <p:sldId id="390" r:id="rId28"/>
    <p:sldId id="391" r:id="rId29"/>
    <p:sldId id="377" r:id="rId30"/>
    <p:sldId id="392" r:id="rId31"/>
    <p:sldId id="378" r:id="rId32"/>
    <p:sldId id="31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2"/>
    <p:restoredTop sz="94993"/>
  </p:normalViewPr>
  <p:slideViewPr>
    <p:cSldViewPr snapToGrid="0" snapToObjects="1">
      <p:cViewPr varScale="1">
        <p:scale>
          <a:sx n="112" d="100"/>
          <a:sy n="112" d="100"/>
        </p:scale>
        <p:origin x="8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9E5222-CF6A-794C-895C-23B8C6E45AAE}" type="datetimeFigureOut">
              <a:rPr lang="en-US" smtClean="0"/>
              <a:t>1/2/23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FA268-69C7-5B4B-A54C-C90916BBC1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76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FA268-69C7-5B4B-A54C-C90916BBC1D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166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FA268-69C7-5B4B-A54C-C90916BBC1D6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504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7D2F5-B347-CC7D-D8C0-66C6D4CFB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94B645-E822-EE9F-2D7A-A3873BD70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DA4AD-ED67-0D5E-2DE0-5BC08FD82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B587F-C61B-38E5-1C83-D5E349CB6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Variables and Statements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B7ECA-32A0-E03C-8A00-18438D3DE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1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334E9-57A5-5C90-F4B3-5BF13F670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5EEACC-DB34-14C9-5137-83D99043D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6266C-1B26-37B7-EBA2-106E7C46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8A1EC-4617-6F15-1828-B22E08458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Variables and Statements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F2087-88DE-3B6D-E0F3-A88784FAA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503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630B81-53C8-3549-0103-79009DA913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3C6E9-A5E4-109C-26A8-D2009BF58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90D8E-1377-AA18-EE49-007097240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C5321-1956-CF84-2D49-B3DEAD74F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Variables and Statements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A52D7-C10A-56B3-1D0A-2A4C1E840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828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F3088-CE17-2A2B-FC5C-D43CC9E89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83862-1B61-0C68-291C-BF7B5D2EC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6">
                  <a:lumMod val="75000"/>
                </a:schemeClr>
              </a:buClr>
              <a:defRPr/>
            </a:lvl1pPr>
            <a:lvl2pPr>
              <a:buClr>
                <a:schemeClr val="accent6">
                  <a:lumMod val="75000"/>
                </a:schemeClr>
              </a:buClr>
              <a:defRPr/>
            </a:lvl2pPr>
            <a:lvl3pPr>
              <a:buClr>
                <a:schemeClr val="accent6">
                  <a:lumMod val="75000"/>
                </a:schemeClr>
              </a:buClr>
              <a:defRPr/>
            </a:lvl3pPr>
            <a:lvl4pPr>
              <a:buClr>
                <a:schemeClr val="accent6">
                  <a:lumMod val="75000"/>
                </a:schemeClr>
              </a:buClr>
              <a:defRPr/>
            </a:lvl4pPr>
            <a:lvl5pPr>
              <a:buClr>
                <a:schemeClr val="accent6">
                  <a:lumMod val="75000"/>
                </a:schemeClr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D7077-1EC5-F036-08C1-EB066DE4A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3624" y="6356350"/>
            <a:ext cx="2743200" cy="365125"/>
          </a:xfrm>
        </p:spPr>
        <p:txBody>
          <a:bodyPr/>
          <a:lstStyle/>
          <a:p>
            <a:fld id="{C38ED7C6-F4F9-8A4C-B5C2-DD1FC0FC616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CA7373-6C82-1EFA-5616-E9972EE35967}"/>
              </a:ext>
            </a:extLst>
          </p:cNvPr>
          <p:cNvSpPr txBox="1"/>
          <p:nvPr userDrawn="1"/>
        </p:nvSpPr>
        <p:spPr>
          <a:xfrm>
            <a:off x="4621319" y="6356350"/>
            <a:ext cx="2949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Chapter 5: Defining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A532E4-B86C-882D-37F5-ED86106502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004" y="6165501"/>
            <a:ext cx="584378" cy="5364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103062-5B02-2807-D630-6111060F9C2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37725" y="217570"/>
            <a:ext cx="632759" cy="295110"/>
          </a:xfrm>
          <a:prstGeom prst="rect">
            <a:avLst/>
          </a:prstGeom>
        </p:spPr>
      </p:pic>
      <p:sp>
        <p:nvSpPr>
          <p:cNvPr id="5" name="Line 8">
            <a:extLst>
              <a:ext uri="{FF2B5EF4-FFF2-40B4-BE49-F238E27FC236}">
                <a16:creationId xmlns:a16="http://schemas.microsoft.com/office/drawing/2014/main" id="{104AA0A7-6CDE-E6B6-0167-D4CE0C9B4E6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62233" y="805764"/>
            <a:ext cx="0" cy="5238750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800" dirty="0"/>
          </a:p>
        </p:txBody>
      </p:sp>
      <p:sp>
        <p:nvSpPr>
          <p:cNvPr id="7" name="Line 8">
            <a:extLst>
              <a:ext uri="{FF2B5EF4-FFF2-40B4-BE49-F238E27FC236}">
                <a16:creationId xmlns:a16="http://schemas.microsoft.com/office/drawing/2014/main" id="{F86CB1AC-879E-1217-CFEB-888CDF07318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1878963" y="860855"/>
            <a:ext cx="0" cy="5238750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9072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B32AD-ED9E-5A52-DA3C-66CF3A2E3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CB9AF-86A3-8C98-A9B8-EDFAE1113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4FA4D-9968-9E58-D759-F23F1AD47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5B2CC-4BC0-6B10-0BFA-7F3E494DE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Variables and Statements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678D4-3262-E5B9-54C4-9D7ABD88F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8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A5AF8-C86D-EA23-C9A6-3DB3BC92B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CB87D-60DB-E614-F3C5-ED9756E9FD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A6745D-8A55-1AEE-F43F-278974909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B82D3-5C2E-11C5-065A-E207111F5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32923-511B-94EB-906D-1825795E5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Variables and Statements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C5431-2550-3A13-A6D6-1A531907E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794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0D52F-864B-2449-0082-76FFCA461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7C3F4-A9D1-BDE8-243D-87C9B09F2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38EF8-2425-B93E-2CD5-0BA13CA2B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89F704-F263-97CC-5BFF-DB68E4AFF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F0BDB9-4465-06DA-F9FC-AF0E53990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122B88-2EA0-245C-5D76-8BFDE5EFC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CEA2F-AFE2-4B9C-8ADB-1A3B186DA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Variables and Statements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559EA5-EA7F-F9A0-D617-4AC449F0B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27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EF16C-33F8-8032-59C4-D8728EC14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1D4B20-D225-B9CF-AFBD-32F3D5957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F2444A-A5E7-7BDC-811E-5F0E929DE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Variables and Statements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13B7EC-368E-1F99-BFE9-12C039927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84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DF362B-D958-465B-8039-2AE10BAD1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736563-8B2C-7F2A-8DAA-30DED06DC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Variables and Statements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6F595-10A0-7513-4BAC-7D13DDFBF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227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4E646-6A10-1C08-5289-0DD91853D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9CE4D-95C9-E319-B2A0-669DF21F0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4084A4-F00D-6CFF-ABC7-34FEA7657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B8977-4834-6D4F-FAAE-225FB82EA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CF8C4-0E1E-9EDE-B705-0D0B67A8C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Variables and Statements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AF9CA-7695-C65F-8B38-9F1449713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85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888FD-4E48-E77E-655E-C074977A1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BA8595-2F82-582D-6817-D9683052F1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83A7B-D87D-F524-068F-0BE50791E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14E93-7537-8168-0096-B550AE436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747E8-00B2-DD9E-E854-1C99B07C7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Variables and Statements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2DAFE-06E1-0A6B-C258-3C317A0B8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415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BA7D26-5D2F-FD15-A56E-512F9D16F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131FE-891A-F9CF-B474-0A948B546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DD181-FC47-CF3C-1171-9E177C791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8E3FE-2E37-6089-1D85-5997F28A6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Variables and Statements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30A62-E045-E370-6D2A-1F0E89EBFF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ED7C6-F4F9-8A4C-B5C2-DD1FC0FC6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897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4056987.fs1.hubspotusercontent-na1.net/hubfs/4056987/Videos/Groner-Python%20Videos/p4da-video-ch5-2.mp4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4056987.fs1.hubspotusercontent-na1.net/hubfs/4056987/Videos/Groner-Python%20Videos/p4da-video-ch5-3.mp4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4056987.fs1.hubspotusercontent-na1.net/hubfs/4056987/Videos/Groner-Python%20Videos/p4da-video-ch5-1.mp4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364515B9-20E1-1E45-4577-23A0D2C0292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7141"/>
          <a:stretch/>
        </p:blipFill>
        <p:spPr>
          <a:xfrm>
            <a:off x="0" y="0"/>
            <a:ext cx="12752173" cy="73861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8C5A77-BE60-D7DA-AEAA-58E1846088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Defining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B1840F-1C77-EDF4-0345-2D4D97AFB3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5</a:t>
            </a:r>
          </a:p>
          <a:p>
            <a:r>
              <a:rPr lang="en-US" dirty="0"/>
              <a:t>Python for Data &amp; Analytics</a:t>
            </a:r>
          </a:p>
          <a:p>
            <a:r>
              <a:rPr lang="en-US" sz="1800" dirty="0"/>
              <a:t>A Business-Oriented Approach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7FA05-8140-3D88-03BA-1C8517B72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253B-EB9B-DE4B-97F2-D81B2FE20CE6}" type="slidenum">
              <a:rPr lang="en-US" smtClean="0"/>
              <a:t>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8AAA96-B48D-3EA3-50D5-7215DD83760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14461" y="3707027"/>
            <a:ext cx="1266422" cy="1193219"/>
          </a:xfrm>
          <a:prstGeom prst="rect">
            <a:avLst/>
          </a:prstGeom>
        </p:spPr>
      </p:pic>
      <p:pic>
        <p:nvPicPr>
          <p:cNvPr id="1026" name="Picture 2" descr="prospectpress-logo">
            <a:extLst>
              <a:ext uri="{FF2B5EF4-FFF2-40B4-BE49-F238E27FC236}">
                <a16:creationId xmlns:a16="http://schemas.microsoft.com/office/drawing/2014/main" id="{B35FA37F-F1E2-FF90-EACD-DFEB27E66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40602" y="6163056"/>
            <a:ext cx="1014140" cy="467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82F2209F-FB85-0FC5-FB19-D506A309D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211" y="6455652"/>
            <a:ext cx="1974194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rgbClr val="328B58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328B58"/>
                </a:solidFill>
              </a:rPr>
              <a:t>© 2023 Rose River Software, LLC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E05F3F-F2D8-D298-3538-85A4A907FA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9420" y="3947646"/>
            <a:ext cx="2042512" cy="9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75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functions</a:t>
            </a:r>
            <a:br>
              <a:rPr lang="en-US" dirty="0"/>
            </a:br>
            <a:r>
              <a:rPr lang="en-US" sz="3600" dirty="0"/>
              <a:t>   Defining your own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10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3F565DA-5619-777B-5F33-218019E14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49245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Spreadsheet Compare/Contrast: Spreadsheet functions</a:t>
            </a:r>
          </a:p>
          <a:p>
            <a:r>
              <a:rPr lang="en-US" dirty="0"/>
              <a:t>Spreadsheets provide many built-in functions that, like Python functions, can take input arguments and provide a result</a:t>
            </a:r>
          </a:p>
          <a:p>
            <a:r>
              <a:rPr lang="en-US" dirty="0"/>
              <a:t>Python also provides built-in functions, some of which are covered in chapter 2</a:t>
            </a:r>
          </a:p>
          <a:p>
            <a:r>
              <a:rPr lang="en-US" dirty="0"/>
              <a:t>However, in contrast with spreadsheets, Python provides a straightforward way to define your own functions within your code </a:t>
            </a:r>
          </a:p>
        </p:txBody>
      </p:sp>
    </p:spTree>
    <p:extLst>
      <p:ext uri="{BB962C8B-B14F-4D97-AF65-F5344CB8AC3E}">
        <p14:creationId xmlns:p14="http://schemas.microsoft.com/office/powerpoint/2010/main" val="2691625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functions</a:t>
            </a:r>
            <a:br>
              <a:rPr lang="en-US" dirty="0"/>
            </a:br>
            <a:r>
              <a:rPr lang="en-US" sz="3600" dirty="0"/>
              <a:t>   A function that returns a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934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latin typeface="Lucida Console" panose="020B0609040504020204" pitchFamily="49" charset="0"/>
              </a:rPr>
              <a:t>return</a:t>
            </a:r>
            <a:r>
              <a:rPr lang="en-US" dirty="0"/>
              <a:t> statement returns a result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BFF706-3181-E18B-1106-939674AC9849}"/>
              </a:ext>
            </a:extLst>
          </p:cNvPr>
          <p:cNvSpPr txBox="1"/>
          <p:nvPr/>
        </p:nvSpPr>
        <p:spPr>
          <a:xfrm>
            <a:off x="838200" y="2683067"/>
            <a:ext cx="10287000" cy="33239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# one input, one output (assumes all books are $17.50)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# define the function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def calcCost(numberItems):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totalCost = 17.50 * numberItems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return totalCost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# input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count = int(input('Enter # of books: '))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# processing - call the function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total = calcCost(count)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# output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print('Total: $', total)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13675C-5DB2-EF95-04D4-7A5537FEA07C}"/>
              </a:ext>
            </a:extLst>
          </p:cNvPr>
          <p:cNvSpPr txBox="1"/>
          <p:nvPr/>
        </p:nvSpPr>
        <p:spPr>
          <a:xfrm>
            <a:off x="5774635" y="5430879"/>
            <a:ext cx="198782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Enter # of books: </a:t>
            </a:r>
            <a:r>
              <a:rPr lang="en-US" b="1" dirty="0">
                <a:solidFill>
                  <a:srgbClr val="0070C0"/>
                </a:solidFill>
              </a:rPr>
              <a:t>5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Total: $ 87.5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B26DFD-FBCD-35ED-E8AE-D648C4B0994C}"/>
              </a:ext>
            </a:extLst>
          </p:cNvPr>
          <p:cNvSpPr txBox="1"/>
          <p:nvPr/>
        </p:nvSpPr>
        <p:spPr>
          <a:xfrm>
            <a:off x="838200" y="2387255"/>
            <a:ext cx="1853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 5-2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7284F1-40F4-18F5-44D7-6A6D3A3926C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45959" y="666072"/>
            <a:ext cx="4465642" cy="10047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02CA05-96E4-7776-8F61-35436571F2B7}"/>
              </a:ext>
            </a:extLst>
          </p:cNvPr>
          <p:cNvSpPr txBox="1"/>
          <p:nvPr/>
        </p:nvSpPr>
        <p:spPr>
          <a:xfrm>
            <a:off x="5615608" y="3475892"/>
            <a:ext cx="3299791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return statement provides the function's output result to the calling statement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604D67-2B18-5045-8219-4E03181139CE}"/>
              </a:ext>
            </a:extLst>
          </p:cNvPr>
          <p:cNvCxnSpPr/>
          <p:nvPr/>
        </p:nvCxnSpPr>
        <p:spPr>
          <a:xfrm flipH="1">
            <a:off x="3200400" y="3937557"/>
            <a:ext cx="2415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AA63AC6-CA19-E4A4-FC49-164F603DC533}"/>
              </a:ext>
            </a:extLst>
          </p:cNvPr>
          <p:cNvSpPr txBox="1"/>
          <p:nvPr/>
        </p:nvSpPr>
        <p:spPr>
          <a:xfrm>
            <a:off x="4636604" y="4949492"/>
            <a:ext cx="291879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This is the calling statement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E8A9A9-F32B-5ED9-CC2A-86EB2DF8B418}"/>
              </a:ext>
            </a:extLst>
          </p:cNvPr>
          <p:cNvCxnSpPr/>
          <p:nvPr/>
        </p:nvCxnSpPr>
        <p:spPr>
          <a:xfrm flipH="1">
            <a:off x="3623310" y="5132162"/>
            <a:ext cx="994410" cy="59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Icon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BBEE6704-639E-C0BE-9AEB-7A0356A9F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3930" y="2046423"/>
            <a:ext cx="8763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216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Introduction to Functions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Multiple parameters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About argument types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Constants as arguments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More function features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Functions and the console: input and output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 function calling another function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Some further design points for functions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Combining concepts: functions and decisions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894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 can have multiple input parameters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round()</a:t>
            </a:r>
            <a:r>
              <a:rPr lang="en-US" dirty="0"/>
              <a:t> is an example</a:t>
            </a:r>
          </a:p>
          <a:p>
            <a:pPr lvl="1"/>
            <a:r>
              <a:rPr lang="en-US" dirty="0"/>
              <a:t>The variable names in the function signature are separated by commas</a:t>
            </a:r>
          </a:p>
          <a:p>
            <a:r>
              <a:rPr lang="en-US" dirty="0"/>
              <a:t>When calling a function with multiple parameters, the order of the input arguments must match the order of the input parameters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411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CB9446-2ECA-565D-96E7-9FBD1F0094AF}"/>
              </a:ext>
            </a:extLst>
          </p:cNvPr>
          <p:cNvSpPr txBox="1"/>
          <p:nvPr/>
        </p:nvSpPr>
        <p:spPr>
          <a:xfrm>
            <a:off x="838200" y="2003133"/>
            <a:ext cx="10287000" cy="40318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# two inputs, one output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# define the function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def calcTotal(numberItems, unitCost):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totalCost =  numberItems * unitCost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return totalCost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# get inputs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count = int(input('Enter # of books: '))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cost = float(input('Enter cost per book ($): '))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# processing - call the function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total = calcTotal(count, cost)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# display the result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print('Total: $', total) 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DC4130-AD34-44CB-E436-4D7E071D299D}"/>
              </a:ext>
            </a:extLst>
          </p:cNvPr>
          <p:cNvSpPr txBox="1"/>
          <p:nvPr/>
        </p:nvSpPr>
        <p:spPr>
          <a:xfrm>
            <a:off x="6290450" y="5364681"/>
            <a:ext cx="3873458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fontAlgn="base" latinLnBrk="1"/>
            <a:r>
              <a:rPr lang="en-US" sz="1600" dirty="0">
                <a:latin typeface="Lucida Console" panose="020B0609040504020204" pitchFamily="49" charset="0"/>
              </a:rPr>
              <a:t>Enter # of books: </a:t>
            </a:r>
            <a:r>
              <a:rPr lang="en-US" sz="1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10</a:t>
            </a:r>
            <a:endParaRPr 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fontAlgn="base" latinLnBrk="1"/>
            <a:r>
              <a:rPr lang="en-US" sz="1600" dirty="0">
                <a:latin typeface="Lucida Console" panose="020B0609040504020204" pitchFamily="49" charset="0"/>
              </a:rPr>
              <a:t>Enter cost per book ($): </a:t>
            </a:r>
            <a:r>
              <a:rPr lang="en-US" sz="1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20.50</a:t>
            </a:r>
            <a:endParaRPr 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fontAlgn="base" latinLnBrk="1"/>
            <a:r>
              <a:rPr lang="en-US" sz="1600" dirty="0">
                <a:latin typeface="Lucida Console" panose="020B0609040504020204" pitchFamily="49" charset="0"/>
              </a:rPr>
              <a:t>Total: $ 205.0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0F73-E333-AEA0-5C68-85665F684A56}"/>
              </a:ext>
            </a:extLst>
          </p:cNvPr>
          <p:cNvSpPr txBox="1"/>
          <p:nvPr/>
        </p:nvSpPr>
        <p:spPr>
          <a:xfrm>
            <a:off x="838200" y="1707321"/>
            <a:ext cx="1853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 5-3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7D7C08-F713-524B-2E7C-0441F877B9B4}"/>
              </a:ext>
            </a:extLst>
          </p:cNvPr>
          <p:cNvCxnSpPr>
            <a:cxnSpLocks/>
          </p:cNvCxnSpPr>
          <p:nvPr/>
        </p:nvCxnSpPr>
        <p:spPr>
          <a:xfrm flipH="1" flipV="1">
            <a:off x="2880360" y="3079811"/>
            <a:ext cx="413825" cy="1879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D3042F8-EE4F-8303-EAB1-35FC8516259E}"/>
              </a:ext>
            </a:extLst>
          </p:cNvPr>
          <p:cNvCxnSpPr/>
          <p:nvPr/>
        </p:nvCxnSpPr>
        <p:spPr>
          <a:xfrm flipV="1">
            <a:off x="4173415" y="3079811"/>
            <a:ext cx="492370" cy="1914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Ic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B41DCCE-4468-ECEC-9B91-40CAF95E4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3930" y="1360623"/>
            <a:ext cx="876300" cy="622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FFD479-9D58-A91D-EAEB-D40E6C3CFA06}"/>
              </a:ext>
            </a:extLst>
          </p:cNvPr>
          <p:cNvSpPr txBox="1"/>
          <p:nvPr/>
        </p:nvSpPr>
        <p:spPr>
          <a:xfrm>
            <a:off x="6766241" y="2967335"/>
            <a:ext cx="2921875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When a function is called, the arguments are passed to the function's parameters</a:t>
            </a:r>
          </a:p>
        </p:txBody>
      </p:sp>
    </p:spTree>
    <p:extLst>
      <p:ext uri="{BB962C8B-B14F-4D97-AF65-F5344CB8AC3E}">
        <p14:creationId xmlns:p14="http://schemas.microsoft.com/office/powerpoint/2010/main" val="897027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Parameters</a:t>
            </a:r>
            <a:br>
              <a:rPr lang="en-US" dirty="0"/>
            </a:br>
            <a:r>
              <a:rPr lang="en-US" sz="3600" dirty="0"/>
              <a:t>   Constants as arguments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746077-6A0B-5BA6-60D2-3A5E674B18EA}"/>
              </a:ext>
            </a:extLst>
          </p:cNvPr>
          <p:cNvSpPr txBox="1"/>
          <p:nvPr/>
        </p:nvSpPr>
        <p:spPr>
          <a:xfrm>
            <a:off x="838200" y="2003133"/>
            <a:ext cx="10287000" cy="37856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# 3 inputs (1 passed as constant)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def calcTotal(numberItems, unitCost, taxRate):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pretaxCost =  numberItems * unitCost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aftertaxCost = pretaxCost * (1 + taxRate)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return aftertaxCost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# get inputs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count = int(input('Enter # of books: '))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cost = float(input('Enter cost per book ($): '))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# processing - call the function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total = calcTotal(count, cost, .075)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# display the result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print('Total: $', total)   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BE5097-507E-6087-C9D1-44F46E2359A9}"/>
              </a:ext>
            </a:extLst>
          </p:cNvPr>
          <p:cNvSpPr txBox="1"/>
          <p:nvPr/>
        </p:nvSpPr>
        <p:spPr>
          <a:xfrm>
            <a:off x="6290450" y="5364681"/>
            <a:ext cx="3873458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fontAlgn="base" latinLnBrk="1"/>
            <a:r>
              <a:rPr lang="en-US" sz="1600" dirty="0">
                <a:latin typeface="Lucida Console" panose="020B0609040504020204" pitchFamily="49" charset="0"/>
              </a:rPr>
              <a:t>Enter # of books: </a:t>
            </a:r>
            <a:r>
              <a:rPr lang="en-US" sz="1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10</a:t>
            </a:r>
            <a:endParaRPr 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fontAlgn="base" latinLnBrk="1"/>
            <a:r>
              <a:rPr lang="en-US" sz="1600" dirty="0">
                <a:latin typeface="Lucida Console" panose="020B0609040504020204" pitchFamily="49" charset="0"/>
              </a:rPr>
              <a:t>Enter cost per book ($): </a:t>
            </a:r>
            <a:r>
              <a:rPr lang="en-US" sz="1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17.50</a:t>
            </a:r>
            <a:endParaRPr 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fontAlgn="base" latinLnBrk="1"/>
            <a:r>
              <a:rPr lang="en-US" sz="1600" dirty="0">
                <a:latin typeface="Lucida Console" panose="020B0609040504020204" pitchFamily="49" charset="0"/>
              </a:rPr>
              <a:t>Total: $ 188.125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469E22-68CB-35C2-7B69-C5E27EE9EB92}"/>
              </a:ext>
            </a:extLst>
          </p:cNvPr>
          <p:cNvSpPr txBox="1"/>
          <p:nvPr/>
        </p:nvSpPr>
        <p:spPr>
          <a:xfrm>
            <a:off x="838200" y="1707321"/>
            <a:ext cx="1853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 5-4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0B6CF4-662D-226A-F9CC-1840520FC7A7}"/>
              </a:ext>
            </a:extLst>
          </p:cNvPr>
          <p:cNvSpPr txBox="1"/>
          <p:nvPr/>
        </p:nvSpPr>
        <p:spPr>
          <a:xfrm>
            <a:off x="7444408" y="3969981"/>
            <a:ext cx="3299791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last argument is a constant (alternatively could be a variable or expression)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FDD321B-4BAF-6923-DD7C-A5AE48627AD3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134708" y="4431646"/>
            <a:ext cx="2309700" cy="234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539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Introduction to Functions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Multiple parameters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More function features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Named optional parameters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Multiple returned results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Functions and the console: input and output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 function calling another function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Some further design points for functions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Combining concepts: functions and decisions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889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function features</a:t>
            </a:r>
            <a:br>
              <a:rPr lang="en-US" dirty="0"/>
            </a:br>
            <a:r>
              <a:rPr lang="en-US" sz="3600" dirty="0"/>
              <a:t>   Named optional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functions where there is a good default for an input, but you want to allow flexibility to override this default, named optional parameters can be used</a:t>
            </a:r>
          </a:p>
          <a:p>
            <a:r>
              <a:rPr lang="en-US" dirty="0"/>
              <a:t>Named optional parameters are included in the function signature:</a:t>
            </a:r>
          </a:p>
          <a:p>
            <a:pPr lvl="1"/>
            <a:r>
              <a:rPr lang="en-US" dirty="0"/>
              <a:t>As: </a:t>
            </a:r>
            <a:r>
              <a:rPr lang="en-US" dirty="0">
                <a:latin typeface="Lucida Console" panose="020B0609040504020204" pitchFamily="49" charset="0"/>
              </a:rPr>
              <a:t>paramName=defaultValue</a:t>
            </a:r>
          </a:p>
          <a:p>
            <a:pPr lvl="1"/>
            <a:r>
              <a:rPr lang="en-US" dirty="0"/>
              <a:t>After the required parameters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547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function features</a:t>
            </a:r>
            <a:br>
              <a:rPr lang="en-US" dirty="0"/>
            </a:br>
            <a:r>
              <a:rPr lang="en-US" sz="3600" dirty="0"/>
              <a:t>   Named optional 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EBBCE1-E8DE-342D-4391-4CDB2688FC15}"/>
              </a:ext>
            </a:extLst>
          </p:cNvPr>
          <p:cNvSpPr txBox="1"/>
          <p:nvPr/>
        </p:nvSpPr>
        <p:spPr>
          <a:xfrm>
            <a:off x="838200" y="2003133"/>
            <a:ext cx="10287000" cy="42780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# named parameter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# define the function, including a named argument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def calcTotal(numberItems, unitCost, taxRate, decimals=2):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pretaxCost = round(numberItems * unitCost, decimals)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aftertaxCost = round(pretaxCost * (1 + taxRate), 2)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return aftertaxCost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# inputs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count = int(input('Enter # of books: '))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cost = float(input('Enter cost per book ($): '))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# processing – call the functions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total = calcTotal(count, cost, .075, decimals=0)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# output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print('Total: $', total)    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6A7725-38FC-1054-E5F1-E04089ACB196}"/>
              </a:ext>
            </a:extLst>
          </p:cNvPr>
          <p:cNvSpPr txBox="1"/>
          <p:nvPr/>
        </p:nvSpPr>
        <p:spPr>
          <a:xfrm>
            <a:off x="7280293" y="5524418"/>
            <a:ext cx="3873458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fontAlgn="base" latinLnBrk="1"/>
            <a:r>
              <a:rPr lang="en-US" sz="1600" dirty="0">
                <a:latin typeface="Lucida Console" panose="020B0609040504020204" pitchFamily="49" charset="0"/>
              </a:rPr>
              <a:t>Enter # of books: </a:t>
            </a:r>
            <a:r>
              <a:rPr lang="en-US" sz="1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10</a:t>
            </a:r>
            <a:endParaRPr 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fontAlgn="base" latinLnBrk="1"/>
            <a:r>
              <a:rPr lang="en-US" sz="1600" dirty="0">
                <a:latin typeface="Lucida Console" panose="020B0609040504020204" pitchFamily="49" charset="0"/>
              </a:rPr>
              <a:t>Enter cost per book ($): </a:t>
            </a:r>
            <a:r>
              <a:rPr lang="en-US" sz="1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17.50</a:t>
            </a:r>
            <a:endParaRPr 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fontAlgn="base" latinLnBrk="1"/>
            <a:r>
              <a:rPr lang="en-US" sz="1600" dirty="0">
                <a:latin typeface="Lucida Console" panose="020B0609040504020204" pitchFamily="49" charset="0"/>
              </a:rPr>
              <a:t>Total: $ 188.12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6EE299-A6B8-26A8-CC1C-5961356F7D61}"/>
              </a:ext>
            </a:extLst>
          </p:cNvPr>
          <p:cNvSpPr txBox="1"/>
          <p:nvPr/>
        </p:nvSpPr>
        <p:spPr>
          <a:xfrm>
            <a:off x="838200" y="1707321"/>
            <a:ext cx="1853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 5-5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E338A4-B058-5FDB-7AB7-DA14DA3D8373}"/>
              </a:ext>
            </a:extLst>
          </p:cNvPr>
          <p:cNvSpPr txBox="1"/>
          <p:nvPr/>
        </p:nvSpPr>
        <p:spPr>
          <a:xfrm>
            <a:off x="8054010" y="1769965"/>
            <a:ext cx="294669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named parameter with default value of 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501153-4DD7-5337-99B1-AD85FF117ECF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7209692" y="2093131"/>
            <a:ext cx="844318" cy="646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D88CBE9-9AA0-F8F3-4AA5-C2B7243902A8}"/>
              </a:ext>
            </a:extLst>
          </p:cNvPr>
          <p:cNvSpPr txBox="1"/>
          <p:nvPr/>
        </p:nvSpPr>
        <p:spPr>
          <a:xfrm>
            <a:off x="7280293" y="4220086"/>
            <a:ext cx="2946692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argument of 0 provided to override named parameter's default value of 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C8E55D-63B6-432C-1584-51F99987C4C3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6435975" y="4681751"/>
            <a:ext cx="844318" cy="507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133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function features</a:t>
            </a:r>
            <a:br>
              <a:rPr lang="en-US" dirty="0"/>
            </a:br>
            <a:r>
              <a:rPr lang="en-US" sz="3600" dirty="0"/>
              <a:t>   Multiple returned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well-designed function should have a clear output</a:t>
            </a:r>
          </a:p>
          <a:p>
            <a:r>
              <a:rPr lang="en-US" dirty="0"/>
              <a:t>In many cases the output is a single value (e.g., number or string)</a:t>
            </a:r>
          </a:p>
          <a:p>
            <a:r>
              <a:rPr lang="en-US" dirty="0"/>
              <a:t>In some cases, it may be multiple values</a:t>
            </a:r>
          </a:p>
          <a:p>
            <a:r>
              <a:rPr lang="en-US" dirty="0"/>
              <a:t>Python offers a simple way to return multiple results from a function</a:t>
            </a:r>
          </a:p>
          <a:p>
            <a:pPr lvl="1"/>
            <a:r>
              <a:rPr lang="en-US" dirty="0"/>
              <a:t>The return statement includes comma-separated items</a:t>
            </a:r>
          </a:p>
          <a:p>
            <a:pPr lvl="1"/>
            <a:r>
              <a:rPr lang="en-US" dirty="0"/>
              <a:t>The calling statement can receive these into comma-separated variables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52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Functions</a:t>
            </a:r>
          </a:p>
          <a:p>
            <a:r>
              <a:rPr lang="en-US" dirty="0"/>
              <a:t>Multiple parameters</a:t>
            </a:r>
          </a:p>
          <a:p>
            <a:r>
              <a:rPr lang="en-US" dirty="0"/>
              <a:t>More function features</a:t>
            </a:r>
          </a:p>
          <a:p>
            <a:r>
              <a:rPr lang="en-US" dirty="0"/>
              <a:t>Functions and the console: input and output</a:t>
            </a:r>
          </a:p>
          <a:p>
            <a:r>
              <a:rPr lang="en-US" dirty="0"/>
              <a:t>A function calling another function</a:t>
            </a:r>
          </a:p>
          <a:p>
            <a:r>
              <a:rPr lang="en-US" dirty="0"/>
              <a:t>Some further design points for functions</a:t>
            </a:r>
          </a:p>
          <a:p>
            <a:r>
              <a:rPr lang="en-US" dirty="0"/>
              <a:t>Combining concepts: functions and decisions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122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function features</a:t>
            </a:r>
            <a:br>
              <a:rPr lang="en-US" dirty="0"/>
            </a:br>
            <a:r>
              <a:rPr lang="en-US" sz="3600" dirty="0"/>
              <a:t>   Multiple returned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04D874-0C46-933A-03DA-A02592E5E241}"/>
              </a:ext>
            </a:extLst>
          </p:cNvPr>
          <p:cNvSpPr txBox="1"/>
          <p:nvPr/>
        </p:nvSpPr>
        <p:spPr>
          <a:xfrm>
            <a:off x="838200" y="2003133"/>
            <a:ext cx="10287000" cy="41857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# return 2 values from a function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# define the function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def calcTotal(numberItems, unitCost, taxRate):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pretaxCost = round(numberItems * unitCost, 2)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salesTax = round(pretaxCost * taxRate, 2)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return pretaxCost, salesTax # return 2 results to the caller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# inputs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count = int(input('Enter # of books: '))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cost = float(input('Enter cost per book ($): '))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# call the function, receiving two results on the left hand side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pretax, tax = calcTotal(count, cost, .075)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# output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print('Pre-tax: $', pretax)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print('Tax:     $', tax)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print('Total:   $', pretax+tax)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03D1CF-F11B-36EE-BF55-1E497AB52F77}"/>
              </a:ext>
            </a:extLst>
          </p:cNvPr>
          <p:cNvSpPr txBox="1"/>
          <p:nvPr/>
        </p:nvSpPr>
        <p:spPr>
          <a:xfrm>
            <a:off x="7397524" y="5017253"/>
            <a:ext cx="3873458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fontAlgn="base" latinLnBrk="1"/>
            <a:r>
              <a:rPr lang="en-US" sz="1600" dirty="0">
                <a:latin typeface="Lucida Console" panose="020B0609040504020204" pitchFamily="49" charset="0"/>
              </a:rPr>
              <a:t>Enter # of books: </a:t>
            </a:r>
            <a:r>
              <a:rPr lang="en-US" sz="1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10</a:t>
            </a:r>
            <a:endParaRPr 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fontAlgn="base" latinLnBrk="1"/>
            <a:r>
              <a:rPr lang="en-US" sz="1600" dirty="0">
                <a:latin typeface="Lucida Console" panose="020B0609040504020204" pitchFamily="49" charset="0"/>
              </a:rPr>
              <a:t>Enter cost per book ($): </a:t>
            </a:r>
            <a:r>
              <a:rPr lang="en-US" sz="16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17.50</a:t>
            </a:r>
            <a:endParaRPr lang="en-US" sz="16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fontAlgn="base" latinLnBrk="1"/>
            <a:r>
              <a:rPr lang="en-US" sz="1600" dirty="0">
                <a:latin typeface="Lucida Console" panose="020B0609040504020204" pitchFamily="49" charset="0"/>
              </a:rPr>
              <a:t>Pre-tax: $ 175.0</a:t>
            </a:r>
          </a:p>
          <a:p>
            <a:pPr fontAlgn="base" latinLnBrk="1"/>
            <a:r>
              <a:rPr lang="en-US" sz="1600" dirty="0">
                <a:latin typeface="Lucida Console" panose="020B0609040504020204" pitchFamily="49" charset="0"/>
              </a:rPr>
              <a:t>Tax:     $ 13.12</a:t>
            </a:r>
          </a:p>
          <a:p>
            <a:pPr fontAlgn="base" latinLnBrk="1"/>
            <a:r>
              <a:rPr lang="en-US" sz="1600" dirty="0">
                <a:latin typeface="Lucida Console" panose="020B0609040504020204" pitchFamily="49" charset="0"/>
              </a:rPr>
              <a:t>Total:   $ 188.12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30404D-F872-F920-6709-8C06971C50E5}"/>
              </a:ext>
            </a:extLst>
          </p:cNvPr>
          <p:cNvSpPr txBox="1"/>
          <p:nvPr/>
        </p:nvSpPr>
        <p:spPr>
          <a:xfrm>
            <a:off x="838200" y="1707321"/>
            <a:ext cx="1853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 5-6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2D5B3B-0362-4375-1EC8-FF558A286403}"/>
              </a:ext>
            </a:extLst>
          </p:cNvPr>
          <p:cNvSpPr txBox="1"/>
          <p:nvPr/>
        </p:nvSpPr>
        <p:spPr>
          <a:xfrm>
            <a:off x="5006010" y="3538770"/>
            <a:ext cx="185362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returns 2 values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B0C5F8-CA3C-8C7D-A25C-88A288875B7B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3352800" y="3598947"/>
            <a:ext cx="1653210" cy="124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0C17527-1E0C-D962-2691-C1EAE216354B}"/>
              </a:ext>
            </a:extLst>
          </p:cNvPr>
          <p:cNvSpPr txBox="1"/>
          <p:nvPr/>
        </p:nvSpPr>
        <p:spPr>
          <a:xfrm>
            <a:off x="4326990" y="5155086"/>
            <a:ext cx="218023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two values returned and received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DBF9424-F364-9FC6-0DF7-CE6F1C93557E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2145323" y="5155086"/>
            <a:ext cx="2181667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474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Introduction to Functions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Multiple parameters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More function features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Functions and the console: input and output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Functions for displaying output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Functions for getting input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 function calling another function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Some further design points for functions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Combining concepts: functions and decisions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264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and the console</a:t>
            </a:r>
            <a:br>
              <a:rPr lang="en-US" dirty="0"/>
            </a:br>
            <a:r>
              <a:rPr lang="en-US" sz="3600" dirty="0"/>
              <a:t>   Functions for displaying output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9801F-AC1E-4CAF-7F02-910E51B56DD2}"/>
              </a:ext>
            </a:extLst>
          </p:cNvPr>
          <p:cNvSpPr txBox="1"/>
          <p:nvPr/>
        </p:nvSpPr>
        <p:spPr>
          <a:xfrm>
            <a:off x="838200" y="2003133"/>
            <a:ext cx="10287000" cy="4154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Lucida Console" panose="020B0609040504020204" pitchFamily="49" charset="0"/>
              </a:rPr>
              <a:t># 2 functions (including a display function)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# calculate the pre-tax cost and tax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def calcTotal(numberItems, unitCost, taxRate):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pretaxCost = round(numberItems * unitCost, 2)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salesTax = round(pretaxCost * taxRate, 2)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return pretaxCost, salesTax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# display the results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def displaySales(pretax, tax):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print('Pre-tax: $', pretax)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print('Tax:     $', tax)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print('Total:   $',  pretax+tax)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return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# inputs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count = int(input('Enter # of books: '))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cost = float(input('Enter cost per book ($): '))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# processing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pretax, tax = calcTotal(count, cost, .075)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# output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displaySales(pretax, tax)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FCEC40-CD73-EED8-9F2D-59A0F93D5157}"/>
              </a:ext>
            </a:extLst>
          </p:cNvPr>
          <p:cNvSpPr txBox="1"/>
          <p:nvPr/>
        </p:nvSpPr>
        <p:spPr>
          <a:xfrm>
            <a:off x="7375849" y="5318514"/>
            <a:ext cx="3873458" cy="9387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fontAlgn="base" latinLnBrk="1"/>
            <a:r>
              <a:rPr lang="en-US" sz="1100" dirty="0">
                <a:latin typeface="Lucida Console" panose="020B0609040504020204" pitchFamily="49" charset="0"/>
              </a:rPr>
              <a:t>Enter # of books: </a:t>
            </a:r>
            <a:r>
              <a:rPr lang="en-US" sz="11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10</a:t>
            </a:r>
            <a:endParaRPr lang="en-US" sz="11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fontAlgn="base" latinLnBrk="1"/>
            <a:r>
              <a:rPr lang="en-US" sz="1100" dirty="0">
                <a:latin typeface="Lucida Console" panose="020B0609040504020204" pitchFamily="49" charset="0"/>
              </a:rPr>
              <a:t>Enter cost per book ($): </a:t>
            </a:r>
            <a:r>
              <a:rPr lang="en-US" sz="11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17.50</a:t>
            </a:r>
            <a:endParaRPr lang="en-US" sz="11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fontAlgn="base" latinLnBrk="1"/>
            <a:r>
              <a:rPr lang="en-US" sz="1100" dirty="0">
                <a:latin typeface="Lucida Console" panose="020B0609040504020204" pitchFamily="49" charset="0"/>
              </a:rPr>
              <a:t>Pre-tax: $ 175.0</a:t>
            </a:r>
          </a:p>
          <a:p>
            <a:pPr fontAlgn="base" latinLnBrk="1"/>
            <a:r>
              <a:rPr lang="en-US" sz="1100" dirty="0">
                <a:latin typeface="Lucida Console" panose="020B0609040504020204" pitchFamily="49" charset="0"/>
              </a:rPr>
              <a:t>Tax:     $ 13.12</a:t>
            </a:r>
          </a:p>
          <a:p>
            <a:pPr fontAlgn="base" latinLnBrk="1"/>
            <a:r>
              <a:rPr lang="en-US" sz="1100" dirty="0">
                <a:latin typeface="Lucida Console" panose="020B0609040504020204" pitchFamily="49" charset="0"/>
              </a:rPr>
              <a:t>Total:   $ 188.12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4B9440-0507-7137-FD45-5CE1CAC28116}"/>
              </a:ext>
            </a:extLst>
          </p:cNvPr>
          <p:cNvSpPr txBox="1"/>
          <p:nvPr/>
        </p:nvSpPr>
        <p:spPr>
          <a:xfrm>
            <a:off x="838200" y="1707321"/>
            <a:ext cx="1853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 5-7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CA609A-9BE5-C809-8B32-C77D36B22A9C}"/>
              </a:ext>
            </a:extLst>
          </p:cNvPr>
          <p:cNvSpPr txBox="1"/>
          <p:nvPr/>
        </p:nvSpPr>
        <p:spPr>
          <a:xfrm>
            <a:off x="5006010" y="3878737"/>
            <a:ext cx="2039559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implicitly returns the special value </a:t>
            </a: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None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2DF859-B216-BBB2-801F-302EF16B62F0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1828800" y="4340402"/>
            <a:ext cx="31772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D57D6AED-386A-FD82-5632-7F6EAE0CDF0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5213" y="1707320"/>
            <a:ext cx="5353386" cy="157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968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and the console</a:t>
            </a:r>
            <a:br>
              <a:rPr lang="en-US" dirty="0"/>
            </a:br>
            <a:r>
              <a:rPr lang="en-US" sz="3600" dirty="0"/>
              <a:t>   Functions for getting input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442D3C-CE36-3D47-F47C-E7BBC6996196}"/>
              </a:ext>
            </a:extLst>
          </p:cNvPr>
          <p:cNvSpPr txBox="1"/>
          <p:nvPr/>
        </p:nvSpPr>
        <p:spPr>
          <a:xfrm>
            <a:off x="838200" y="2003133"/>
            <a:ext cx="10287000" cy="4154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Lucida Console" panose="020B0609040504020204" pitchFamily="49" charset="0"/>
              </a:rPr>
              <a:t># 3 functions (including an input function w/ no parameters)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# prompt user for inputs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def getSalesInfo():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count = int(input('Enter # of books: '))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costPerItem = float(input('Enter cost per book ($): '))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return count, costPerItem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# calculate the pre-tax cost and tax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def calcTotal(numberItems, unitCost, taxRate):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pretaxCost = round(numberItems * unitCost, 2)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salesTax = round(pretaxCost * taxRate, 2)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 return pretaxCost, salesTax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# display the results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def displaySales(pretax, tax):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print('Pre-tax: $', pretax)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print('Tax:     $', tax)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   print('Total:   $',  pretax+tax)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# input, processing, output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count, costPerBook = getSalesInfo()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pretax, tax = calcTotal(count, costPerBook, .075)</a:t>
            </a:r>
          </a:p>
          <a:p>
            <a:r>
              <a:rPr lang="en-US" sz="1100" dirty="0">
                <a:latin typeface="Lucida Console" panose="020B0609040504020204" pitchFamily="49" charset="0"/>
              </a:rPr>
              <a:t>displaySales(pretax, tax)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27DE1D-10D9-14EB-AEDD-6EF653D0BB5F}"/>
              </a:ext>
            </a:extLst>
          </p:cNvPr>
          <p:cNvSpPr txBox="1"/>
          <p:nvPr/>
        </p:nvSpPr>
        <p:spPr>
          <a:xfrm>
            <a:off x="6697944" y="5318514"/>
            <a:ext cx="3873458" cy="9387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fontAlgn="base" latinLnBrk="1"/>
            <a:r>
              <a:rPr lang="en-US" sz="1100" dirty="0">
                <a:latin typeface="Lucida Console" panose="020B0609040504020204" pitchFamily="49" charset="0"/>
              </a:rPr>
              <a:t>Enter # of books: </a:t>
            </a:r>
            <a:r>
              <a:rPr lang="en-US" sz="11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10</a:t>
            </a:r>
            <a:endParaRPr lang="en-US" sz="11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fontAlgn="base" latinLnBrk="1"/>
            <a:r>
              <a:rPr lang="en-US" sz="1100" dirty="0">
                <a:latin typeface="Lucida Console" panose="020B0609040504020204" pitchFamily="49" charset="0"/>
              </a:rPr>
              <a:t>Enter cost per book ($): </a:t>
            </a:r>
            <a:r>
              <a:rPr lang="en-US" sz="11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17.50</a:t>
            </a:r>
            <a:endParaRPr lang="en-US" sz="11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fontAlgn="base" latinLnBrk="1"/>
            <a:r>
              <a:rPr lang="en-US" sz="1100" dirty="0">
                <a:latin typeface="Lucida Console" panose="020B0609040504020204" pitchFamily="49" charset="0"/>
              </a:rPr>
              <a:t>Pre-tax: $ 175.0</a:t>
            </a:r>
          </a:p>
          <a:p>
            <a:pPr fontAlgn="base" latinLnBrk="1"/>
            <a:r>
              <a:rPr lang="en-US" sz="1100" dirty="0">
                <a:latin typeface="Lucida Console" panose="020B0609040504020204" pitchFamily="49" charset="0"/>
              </a:rPr>
              <a:t>Tax:     $ 13.12</a:t>
            </a:r>
          </a:p>
          <a:p>
            <a:pPr fontAlgn="base" latinLnBrk="1"/>
            <a:r>
              <a:rPr lang="en-US" sz="1100" dirty="0">
                <a:latin typeface="Lucida Console" panose="020B0609040504020204" pitchFamily="49" charset="0"/>
              </a:rPr>
              <a:t>Total:   $ 188.12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A2EF9F-BD6A-7A80-1622-7D933691A713}"/>
              </a:ext>
            </a:extLst>
          </p:cNvPr>
          <p:cNvSpPr txBox="1"/>
          <p:nvPr/>
        </p:nvSpPr>
        <p:spPr>
          <a:xfrm>
            <a:off x="838200" y="1707321"/>
            <a:ext cx="1853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 5-8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492CD5-A634-093D-7683-A8E0AD517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916" y="1741277"/>
            <a:ext cx="5462954" cy="17633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FF42A6-EDD5-01B7-0435-201A15BC8712}"/>
              </a:ext>
            </a:extLst>
          </p:cNvPr>
          <p:cNvSpPr txBox="1"/>
          <p:nvPr/>
        </p:nvSpPr>
        <p:spPr>
          <a:xfrm>
            <a:off x="5635151" y="3280551"/>
            <a:ext cx="212558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function gets input and returns 2 values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0DACF36-B115-A06E-2196-EDD7031CA016}"/>
              </a:ext>
            </a:extLst>
          </p:cNvPr>
          <p:cNvCxnSpPr>
            <a:stCxn id="3" idx="1"/>
          </p:cNvCxnSpPr>
          <p:nvPr/>
        </p:nvCxnSpPr>
        <p:spPr>
          <a:xfrm flipH="1" flipV="1">
            <a:off x="4629150" y="3230993"/>
            <a:ext cx="1006001" cy="372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947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Introduction to Functions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Multiple parameters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More function features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Functions and the console: input and output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 function calling another function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Some further design points for functions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Combining concepts: functions and decisions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844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function calling another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24329B-BE6B-09E5-7B21-71AD2DF665D6}"/>
              </a:ext>
            </a:extLst>
          </p:cNvPr>
          <p:cNvSpPr txBox="1"/>
          <p:nvPr/>
        </p:nvSpPr>
        <p:spPr>
          <a:xfrm>
            <a:off x="838200" y="2003133"/>
            <a:ext cx="10287000" cy="40934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Lucida Console" panose="020B0609040504020204" pitchFamily="49" charset="0"/>
              </a:rPr>
              <a:t># 3 functions plus main() (function calling other functions)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# prompt user for inputs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def getSalesInfo():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count = int(input('Enter # of books: '))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cost = float(input('Enter cost per book ($): '))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return count, cost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# calculate the pre-tax cost and tax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def calcTotal(numberItems, unitCost, taxRate):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pretaxCost = round(numberItems * unitCost, 2)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salesTax = round(pretaxCost * taxRate, 2)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return pretaxCost, salesTax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def displaySales(pretax, tax):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print('Pre-tax: $', pretax)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print('Tax:     $', tax)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print('Total:   $', pretax+tax)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# display the results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def main():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count, cost = getSalesInfo()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pretax, tax = calcTotal(count, cost, .075)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displaySales(pretax, tax)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main()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1C68C4-84DD-12C1-7A91-97B63F055B60}"/>
              </a:ext>
            </a:extLst>
          </p:cNvPr>
          <p:cNvSpPr txBox="1"/>
          <p:nvPr/>
        </p:nvSpPr>
        <p:spPr>
          <a:xfrm>
            <a:off x="6697944" y="5318514"/>
            <a:ext cx="3873458" cy="9387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fontAlgn="base" latinLnBrk="1"/>
            <a:r>
              <a:rPr lang="en-US" sz="1100" dirty="0">
                <a:latin typeface="Lucida Console" panose="020B0609040504020204" pitchFamily="49" charset="0"/>
              </a:rPr>
              <a:t>Enter # of books: </a:t>
            </a:r>
            <a:r>
              <a:rPr lang="en-US" sz="11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10</a:t>
            </a:r>
            <a:endParaRPr lang="en-US" sz="11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fontAlgn="base" latinLnBrk="1"/>
            <a:r>
              <a:rPr lang="en-US" sz="1100" dirty="0">
                <a:latin typeface="Lucida Console" panose="020B0609040504020204" pitchFamily="49" charset="0"/>
              </a:rPr>
              <a:t>Enter cost per book ($): </a:t>
            </a:r>
            <a:r>
              <a:rPr lang="en-US" sz="11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17.50</a:t>
            </a:r>
            <a:endParaRPr lang="en-US" sz="11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fontAlgn="base" latinLnBrk="1"/>
            <a:r>
              <a:rPr lang="en-US" sz="1100" dirty="0">
                <a:latin typeface="Lucida Console" panose="020B0609040504020204" pitchFamily="49" charset="0"/>
              </a:rPr>
              <a:t>Pre-tax: $ 175.0</a:t>
            </a:r>
          </a:p>
          <a:p>
            <a:pPr fontAlgn="base" latinLnBrk="1"/>
            <a:r>
              <a:rPr lang="en-US" sz="1100" dirty="0">
                <a:latin typeface="Lucida Console" panose="020B0609040504020204" pitchFamily="49" charset="0"/>
              </a:rPr>
              <a:t>Tax:     $ 13.12</a:t>
            </a:r>
          </a:p>
          <a:p>
            <a:pPr fontAlgn="base" latinLnBrk="1"/>
            <a:r>
              <a:rPr lang="en-US" sz="1100" dirty="0">
                <a:latin typeface="Lucida Console" panose="020B0609040504020204" pitchFamily="49" charset="0"/>
              </a:rPr>
              <a:t>Total:   $ 188.12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77BA73-16F4-297E-63D9-FF6E2537BD71}"/>
              </a:ext>
            </a:extLst>
          </p:cNvPr>
          <p:cNvSpPr txBox="1"/>
          <p:nvPr/>
        </p:nvSpPr>
        <p:spPr>
          <a:xfrm>
            <a:off x="838200" y="1707321"/>
            <a:ext cx="1853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 5-9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740FFB-2A71-4F62-2ABA-A97C33AF29E9}"/>
              </a:ext>
            </a:extLst>
          </p:cNvPr>
          <p:cNvSpPr txBox="1"/>
          <p:nvPr/>
        </p:nvSpPr>
        <p:spPr>
          <a:xfrm>
            <a:off x="4572359" y="4476988"/>
            <a:ext cx="212558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main() function calls 3 other functions</a:t>
            </a:r>
          </a:p>
        </p:txBody>
      </p:sp>
    </p:spTree>
    <p:extLst>
      <p:ext uri="{BB962C8B-B14F-4D97-AF65-F5344CB8AC3E}">
        <p14:creationId xmlns:p14="http://schemas.microsoft.com/office/powerpoint/2010/main" val="32967308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Introduction to Functions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Multiple parameters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More function features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Functions and the console: input and output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 function calling another function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Some further design points for functions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Function design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Functions and local vs. global variables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Combining concepts: functions and decisions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4059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further design points for functions</a:t>
            </a:r>
            <a:br>
              <a:rPr lang="en-US" dirty="0"/>
            </a:br>
            <a:r>
              <a:rPr lang="en-US" sz="3600" dirty="0"/>
              <a:t>   Function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functions you write is part of your program's design</a:t>
            </a:r>
          </a:p>
          <a:p>
            <a:r>
              <a:rPr lang="en-US" dirty="0"/>
              <a:t>Each function should do a well-defined task</a:t>
            </a:r>
          </a:p>
          <a:p>
            <a:pPr lvl="1"/>
            <a:r>
              <a:rPr lang="en-US" dirty="0"/>
              <a:t>and have well-defined input and output</a:t>
            </a:r>
          </a:p>
          <a:p>
            <a:r>
              <a:rPr lang="en-US" dirty="0"/>
              <a:t>Regarding a function's size (e.g., number of statements),</a:t>
            </a:r>
          </a:p>
          <a:p>
            <a:pPr lvl="1"/>
            <a:r>
              <a:rPr lang="en-US" dirty="0"/>
              <a:t>A function with one statement could be useful</a:t>
            </a:r>
          </a:p>
          <a:p>
            <a:pPr lvl="1"/>
            <a:r>
              <a:rPr lang="en-US" dirty="0"/>
              <a:t>A function with more lines than a display can be harder to understand</a:t>
            </a:r>
          </a:p>
          <a:p>
            <a:pPr lvl="2"/>
            <a:r>
              <a:rPr lang="en-US" dirty="0"/>
              <a:t>Though larger functions are not uncommon</a:t>
            </a:r>
          </a:p>
          <a:p>
            <a:pPr lvl="1"/>
            <a:r>
              <a:rPr lang="en-US" dirty="0"/>
              <a:t>If a function seems "too large", you can break into into two or more functions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565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further design points for functions</a:t>
            </a:r>
            <a:br>
              <a:rPr lang="en-US" dirty="0"/>
            </a:br>
            <a:r>
              <a:rPr lang="en-US" sz="3600" dirty="0"/>
              <a:t>   Functions and local vs. global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global variable is one that is not defined in a particular function</a:t>
            </a:r>
          </a:p>
          <a:p>
            <a:r>
              <a:rPr lang="en-US" dirty="0"/>
              <a:t>A local variable is defined in a particular function</a:t>
            </a:r>
          </a:p>
          <a:p>
            <a:r>
              <a:rPr lang="en-US" dirty="0"/>
              <a:t>Ideally a function does not refer to a global variable</a:t>
            </a:r>
          </a:p>
          <a:p>
            <a:pPr lvl="1"/>
            <a:r>
              <a:rPr lang="en-US" dirty="0"/>
              <a:t>In this way, the function is self-contained and more reusable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0065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Introduction to Functions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Multiple parameters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More function features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Functions and the console: input and output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 function calling another function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Some further design points for functions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Combining concepts: functions and decisions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912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Introduction to Functions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About functions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Defining your own functions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 function that returns a result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Multiple parameters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More function features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Functions and the console: input and output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 function calling another function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Some further design points for functions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Combining concepts: functions and decisions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0691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concepts: functions and decisions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30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3A97F0-14BD-E78B-904E-B65C87239CB9}"/>
              </a:ext>
            </a:extLst>
          </p:cNvPr>
          <p:cNvSpPr txBox="1"/>
          <p:nvPr/>
        </p:nvSpPr>
        <p:spPr>
          <a:xfrm>
            <a:off x="838200" y="2003133"/>
            <a:ext cx="10287000" cy="41626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50" dirty="0">
                <a:latin typeface="Lucida Console" panose="020B0609040504020204" pitchFamily="49" charset="0"/>
              </a:rPr>
              <a:t># use if within a function</a:t>
            </a:r>
          </a:p>
          <a:p>
            <a:r>
              <a:rPr lang="en-US" sz="115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150" dirty="0">
                <a:latin typeface="Lucida Console" panose="020B0609040504020204" pitchFamily="49" charset="0"/>
              </a:rPr>
              <a:t># define the function</a:t>
            </a:r>
          </a:p>
          <a:p>
            <a:r>
              <a:rPr lang="en-US" sz="1150" dirty="0">
                <a:latin typeface="Lucida Console" panose="020B0609040504020204" pitchFamily="49" charset="0"/>
              </a:rPr>
              <a:t>def calcTotal(numberItems, unitCost, taxRate):</a:t>
            </a:r>
          </a:p>
          <a:p>
            <a:r>
              <a:rPr lang="en-US" sz="1150" dirty="0">
                <a:latin typeface="Lucida Console" panose="020B0609040504020204" pitchFamily="49" charset="0"/>
              </a:rPr>
              <a:t>   if numberItems &lt; 10:</a:t>
            </a:r>
          </a:p>
          <a:p>
            <a:r>
              <a:rPr lang="en-US" sz="1150" dirty="0">
                <a:latin typeface="Lucida Console" panose="020B0609040504020204" pitchFamily="49" charset="0"/>
              </a:rPr>
              <a:t>      discountFactor = 1.0</a:t>
            </a:r>
          </a:p>
          <a:p>
            <a:r>
              <a:rPr lang="en-US" sz="1150" dirty="0">
                <a:latin typeface="Lucida Console" panose="020B0609040504020204" pitchFamily="49" charset="0"/>
              </a:rPr>
              <a:t>   else: # discount of 10% off for 10 or more items</a:t>
            </a:r>
          </a:p>
          <a:p>
            <a:r>
              <a:rPr lang="en-US" sz="1150" dirty="0">
                <a:latin typeface="Lucida Console" panose="020B0609040504020204" pitchFamily="49" charset="0"/>
              </a:rPr>
              <a:t>      discountFactor = .90</a:t>
            </a:r>
          </a:p>
          <a:p>
            <a:r>
              <a:rPr lang="en-US" sz="1150" dirty="0">
                <a:latin typeface="Lucida Console" panose="020B0609040504020204" pitchFamily="49" charset="0"/>
              </a:rPr>
              <a:t>   pretaxCost = round(numberItems * unitCost * discountFactor, 2)</a:t>
            </a:r>
          </a:p>
          <a:p>
            <a:r>
              <a:rPr lang="en-US" sz="1150" dirty="0">
                <a:latin typeface="Lucida Console" panose="020B0609040504020204" pitchFamily="49" charset="0"/>
              </a:rPr>
              <a:t>   salesTax = round(pretaxCost * taxRate, 2)</a:t>
            </a:r>
          </a:p>
          <a:p>
            <a:r>
              <a:rPr lang="en-US" sz="1150" dirty="0">
                <a:latin typeface="Lucida Console" panose="020B0609040504020204" pitchFamily="49" charset="0"/>
              </a:rPr>
              <a:t>   return pretaxCost, salesTax # return 2 results to the caller</a:t>
            </a:r>
          </a:p>
          <a:p>
            <a:r>
              <a:rPr lang="en-US" sz="115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150" dirty="0">
                <a:latin typeface="Lucida Console" panose="020B0609040504020204" pitchFamily="49" charset="0"/>
              </a:rPr>
              <a:t># inputs</a:t>
            </a:r>
          </a:p>
          <a:p>
            <a:r>
              <a:rPr lang="en-US" sz="1150" dirty="0">
                <a:latin typeface="Lucida Console" panose="020B0609040504020204" pitchFamily="49" charset="0"/>
              </a:rPr>
              <a:t>count = int(input('Enter # of books: '))</a:t>
            </a:r>
          </a:p>
          <a:p>
            <a:r>
              <a:rPr lang="en-US" sz="1150" dirty="0">
                <a:latin typeface="Lucida Console" panose="020B0609040504020204" pitchFamily="49" charset="0"/>
              </a:rPr>
              <a:t>cost = float(input('Enter cost per book ($): '))</a:t>
            </a:r>
          </a:p>
          <a:p>
            <a:r>
              <a:rPr lang="en-US" sz="115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150" dirty="0">
                <a:latin typeface="Lucida Console" panose="020B0609040504020204" pitchFamily="49" charset="0"/>
              </a:rPr>
              <a:t># call the function, receiving two results on the left hand side</a:t>
            </a:r>
          </a:p>
          <a:p>
            <a:r>
              <a:rPr lang="en-US" sz="1150" dirty="0">
                <a:latin typeface="Lucida Console" panose="020B0609040504020204" pitchFamily="49" charset="0"/>
              </a:rPr>
              <a:t>pretax, tax = calcTotal(count, cost, .075)</a:t>
            </a:r>
          </a:p>
          <a:p>
            <a:r>
              <a:rPr lang="en-US" sz="115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150" dirty="0">
                <a:latin typeface="Lucida Console" panose="020B0609040504020204" pitchFamily="49" charset="0"/>
              </a:rPr>
              <a:t># output</a:t>
            </a:r>
          </a:p>
          <a:p>
            <a:r>
              <a:rPr lang="en-US" sz="1150" dirty="0">
                <a:latin typeface="Lucida Console" panose="020B0609040504020204" pitchFamily="49" charset="0"/>
              </a:rPr>
              <a:t>print('Pre-tax: $', pretax)</a:t>
            </a:r>
          </a:p>
          <a:p>
            <a:r>
              <a:rPr lang="en-US" sz="1150" dirty="0">
                <a:latin typeface="Lucida Console" panose="020B0609040504020204" pitchFamily="49" charset="0"/>
              </a:rPr>
              <a:t>print('Tax:     $', tax)</a:t>
            </a:r>
          </a:p>
          <a:p>
            <a:r>
              <a:rPr lang="en-US" sz="1150" dirty="0">
                <a:latin typeface="Lucida Console" panose="020B0609040504020204" pitchFamily="49" charset="0"/>
              </a:rPr>
              <a:t>print('Total:   $', pretax+tax)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5E9632-7B5B-EBA6-B710-2308F5E3C51E}"/>
              </a:ext>
            </a:extLst>
          </p:cNvPr>
          <p:cNvSpPr txBox="1"/>
          <p:nvPr/>
        </p:nvSpPr>
        <p:spPr>
          <a:xfrm>
            <a:off x="7331752" y="5322361"/>
            <a:ext cx="3873458" cy="9387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fontAlgn="base" latinLnBrk="1"/>
            <a:r>
              <a:rPr lang="en-US" sz="1100" dirty="0">
                <a:latin typeface="Lucida Console" panose="020B0609040504020204" pitchFamily="49" charset="0"/>
              </a:rPr>
              <a:t>Enter # of books: </a:t>
            </a:r>
            <a:r>
              <a:rPr lang="en-US" sz="11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10</a:t>
            </a:r>
            <a:endParaRPr lang="en-US" sz="11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fontAlgn="base" latinLnBrk="1"/>
            <a:r>
              <a:rPr lang="en-US" sz="1100" dirty="0">
                <a:latin typeface="Lucida Console" panose="020B0609040504020204" pitchFamily="49" charset="0"/>
              </a:rPr>
              <a:t>Enter cost per book ($): </a:t>
            </a:r>
            <a:r>
              <a:rPr lang="en-US" sz="1100" b="1" dirty="0">
                <a:solidFill>
                  <a:srgbClr val="0070C0"/>
                </a:solidFill>
                <a:latin typeface="Lucida Console" panose="020B0609040504020204" pitchFamily="49" charset="0"/>
              </a:rPr>
              <a:t>17.50</a:t>
            </a:r>
            <a:endParaRPr lang="en-US" sz="1100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pPr fontAlgn="base" latinLnBrk="1"/>
            <a:r>
              <a:rPr lang="en-US" sz="1100" dirty="0">
                <a:latin typeface="Lucida Console" panose="020B0609040504020204" pitchFamily="49" charset="0"/>
              </a:rPr>
              <a:t>Pre-tax: $ 157.5</a:t>
            </a:r>
          </a:p>
          <a:p>
            <a:pPr fontAlgn="base" latinLnBrk="1"/>
            <a:r>
              <a:rPr lang="en-US" sz="1100" dirty="0">
                <a:latin typeface="Lucida Console" panose="020B0609040504020204" pitchFamily="49" charset="0"/>
              </a:rPr>
              <a:t>Tax:     $ 11.81</a:t>
            </a:r>
          </a:p>
          <a:p>
            <a:pPr fontAlgn="base" latinLnBrk="1"/>
            <a:r>
              <a:rPr lang="en-US" sz="1100" dirty="0">
                <a:latin typeface="Lucida Console" panose="020B0609040504020204" pitchFamily="49" charset="0"/>
              </a:rPr>
              <a:t>Total:   $ 169.31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B93093-7920-414B-9CE4-4B45619C639B}"/>
              </a:ext>
            </a:extLst>
          </p:cNvPr>
          <p:cNvSpPr txBox="1"/>
          <p:nvPr/>
        </p:nvSpPr>
        <p:spPr>
          <a:xfrm>
            <a:off x="838200" y="1707321"/>
            <a:ext cx="1853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 5-9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325328-3A5C-C504-C965-CB407AC4A36D}"/>
              </a:ext>
            </a:extLst>
          </p:cNvPr>
          <p:cNvSpPr txBox="1"/>
          <p:nvPr/>
        </p:nvSpPr>
        <p:spPr>
          <a:xfrm>
            <a:off x="5977560" y="2693251"/>
            <a:ext cx="203955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decision structure within a function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D3EF47FD-6DDE-112F-A6F4-5C5E3AD1E62D}"/>
              </a:ext>
            </a:extLst>
          </p:cNvPr>
          <p:cNvSpPr/>
          <p:nvPr/>
        </p:nvSpPr>
        <p:spPr>
          <a:xfrm>
            <a:off x="5726430" y="2754630"/>
            <a:ext cx="114300" cy="5849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9136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Functions</a:t>
            </a:r>
          </a:p>
          <a:p>
            <a:r>
              <a:rPr lang="en-US" dirty="0"/>
              <a:t>Multiple parameters</a:t>
            </a:r>
          </a:p>
          <a:p>
            <a:r>
              <a:rPr lang="en-US" dirty="0"/>
              <a:t>More function features</a:t>
            </a:r>
          </a:p>
          <a:p>
            <a:r>
              <a:rPr lang="en-US" dirty="0"/>
              <a:t>Functions and the console: input and output</a:t>
            </a:r>
          </a:p>
          <a:p>
            <a:r>
              <a:rPr lang="en-US" dirty="0"/>
              <a:t>A function calling another function</a:t>
            </a:r>
          </a:p>
          <a:p>
            <a:r>
              <a:rPr lang="en-US" dirty="0"/>
              <a:t>Some further design points for functions</a:t>
            </a:r>
          </a:p>
          <a:p>
            <a:r>
              <a:rPr lang="en-US" dirty="0"/>
              <a:t>Combining concepts: functions and decisions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0857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23B46101-9D60-DC33-370B-FA09630C6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97" y="6050103"/>
            <a:ext cx="12105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rgbClr val="1C62C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328B58"/>
                </a:solidFill>
              </a:rPr>
              <a:t>© 2023 Rose River Software, LLC</a:t>
            </a:r>
          </a:p>
          <a:p>
            <a:r>
              <a:rPr lang="en-US" dirty="0">
                <a:solidFill>
                  <a:srgbClr val="328B58"/>
                </a:solidFill>
              </a:rPr>
              <a:t>All rights reserved. This material may not be copied or distributed without permission from Prospect Press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CE464C-13D0-E30C-E9E9-DFD347688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803" y="655983"/>
            <a:ext cx="3700006" cy="4625008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6130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Functions</a:t>
            </a:r>
            <a:br>
              <a:rPr lang="en-US" dirty="0"/>
            </a:br>
            <a:r>
              <a:rPr lang="en-US" sz="3600" dirty="0"/>
              <a:t>   About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provides built-in functions that can be used "off-the-shelf"</a:t>
            </a:r>
          </a:p>
          <a:p>
            <a:pPr lvl="1"/>
            <a:r>
              <a:rPr lang="en-US" dirty="0"/>
              <a:t>We've seen several examples: </a:t>
            </a:r>
            <a:r>
              <a:rPr lang="en-US" dirty="0">
                <a:latin typeface="Lucida Console" panose="020B0609040504020204" pitchFamily="49" charset="0"/>
              </a:rPr>
              <a:t>print()</a:t>
            </a:r>
            <a:r>
              <a:rPr lang="en-US" dirty="0"/>
              <a:t>, </a:t>
            </a:r>
            <a:r>
              <a:rPr lang="en-US" dirty="0">
                <a:latin typeface="Lucida Console" panose="020B0609040504020204" pitchFamily="49" charset="0"/>
              </a:rPr>
              <a:t>input()</a:t>
            </a:r>
            <a:r>
              <a:rPr lang="en-US" dirty="0"/>
              <a:t>, </a:t>
            </a:r>
            <a:r>
              <a:rPr lang="en-US" dirty="0">
                <a:latin typeface="Lucida Console" panose="020B0609040504020204" pitchFamily="49" charset="0"/>
              </a:rPr>
              <a:t>round()</a:t>
            </a:r>
            <a:r>
              <a:rPr lang="en-US" dirty="0"/>
              <a:t>, others</a:t>
            </a:r>
          </a:p>
          <a:p>
            <a:r>
              <a:rPr lang="en-US" dirty="0"/>
              <a:t>You can also define your own functions</a:t>
            </a:r>
          </a:p>
          <a:p>
            <a:pPr lvl="1"/>
            <a:r>
              <a:rPr lang="en-US" dirty="0"/>
              <a:t>Functions help you organize your programs</a:t>
            </a:r>
          </a:p>
          <a:p>
            <a:pPr lvl="1"/>
            <a:r>
              <a:rPr lang="en-US" dirty="0"/>
              <a:t>Analogy: like paragraphs are used to organize an essay</a:t>
            </a:r>
          </a:p>
          <a:p>
            <a:r>
              <a:rPr lang="en-US" dirty="0"/>
              <a:t>Functions…</a:t>
            </a:r>
          </a:p>
          <a:p>
            <a:pPr lvl="1"/>
            <a:r>
              <a:rPr lang="en-US" dirty="0"/>
              <a:t>often accept one or more </a:t>
            </a:r>
            <a:r>
              <a:rPr lang="en-US" dirty="0">
                <a:solidFill>
                  <a:srgbClr val="0070C0"/>
                </a:solidFill>
              </a:rPr>
              <a:t>inputs</a:t>
            </a:r>
          </a:p>
          <a:p>
            <a:pPr lvl="1"/>
            <a:r>
              <a:rPr lang="en-US" dirty="0"/>
              <a:t>based on the inputs, perform </a:t>
            </a:r>
            <a:r>
              <a:rPr lang="en-US" dirty="0">
                <a:solidFill>
                  <a:srgbClr val="0070C0"/>
                </a:solidFill>
              </a:rPr>
              <a:t>processing</a:t>
            </a:r>
          </a:p>
          <a:p>
            <a:pPr lvl="1"/>
            <a:r>
              <a:rPr lang="en-US" dirty="0"/>
              <a:t>provide one or more </a:t>
            </a:r>
            <a:r>
              <a:rPr lang="en-US" dirty="0">
                <a:solidFill>
                  <a:srgbClr val="0070C0"/>
                </a:solidFill>
              </a:rPr>
              <a:t>outputs</a:t>
            </a:r>
            <a:r>
              <a:rPr lang="en-US" dirty="0"/>
              <a:t> (the </a:t>
            </a:r>
            <a:r>
              <a:rPr lang="en-US" i="1" dirty="0"/>
              <a:t>returned result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above 3 aspects correspond to the IPO (input/processing/output) model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144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functions</a:t>
            </a:r>
            <a:br>
              <a:rPr lang="en-US" dirty="0"/>
            </a:br>
            <a:r>
              <a:rPr lang="en-US" sz="3600" dirty="0"/>
              <a:t>   About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Looking more closely at built-in function </a:t>
            </a:r>
            <a:r>
              <a:rPr lang="en-US" dirty="0">
                <a:latin typeface="Lucida Console" panose="020B0609040504020204" pitchFamily="49" charset="0"/>
              </a:rPr>
              <a:t>float()</a:t>
            </a:r>
          </a:p>
          <a:p>
            <a:pPr lvl="1"/>
            <a:r>
              <a:rPr lang="en-US" dirty="0"/>
              <a:t>Input: Takes one input argument (inside its parentheses)</a:t>
            </a:r>
          </a:p>
          <a:p>
            <a:pPr lvl="1"/>
            <a:r>
              <a:rPr lang="en-US" dirty="0"/>
              <a:t>Processing: </a:t>
            </a:r>
            <a:r>
              <a:rPr lang="en-US" dirty="0">
                <a:latin typeface="Lucida Console" panose="020B0609040504020204" pitchFamily="49" charset="0"/>
              </a:rPr>
              <a:t>float()</a:t>
            </a:r>
            <a:r>
              <a:rPr lang="en-US" dirty="0"/>
              <a:t> tries to convert the input into a number</a:t>
            </a:r>
          </a:p>
          <a:p>
            <a:pPr lvl="1"/>
            <a:r>
              <a:rPr lang="en-US" dirty="0"/>
              <a:t>Output: </a:t>
            </a:r>
            <a:r>
              <a:rPr lang="en-US" dirty="0">
                <a:latin typeface="Lucida Console" panose="020B0609040504020204" pitchFamily="49" charset="0"/>
              </a:rPr>
              <a:t>float()</a:t>
            </a:r>
            <a:r>
              <a:rPr lang="en-US" dirty="0"/>
              <a:t> returns a float result</a:t>
            </a:r>
          </a:p>
          <a:p>
            <a:pPr lvl="2"/>
            <a:r>
              <a:rPr lang="en-US" dirty="0"/>
              <a:t>if it can convert the result into a number</a:t>
            </a:r>
          </a:p>
          <a:p>
            <a:pPr lvl="1"/>
            <a:r>
              <a:rPr lang="en-US" dirty="0"/>
              <a:t>Error: </a:t>
            </a:r>
            <a:r>
              <a:rPr lang="en-US" dirty="0">
                <a:latin typeface="Lucida Console" panose="020B0609040504020204" pitchFamily="49" charset="0"/>
              </a:rPr>
              <a:t>float()</a:t>
            </a:r>
            <a:r>
              <a:rPr lang="en-US" dirty="0"/>
              <a:t> may generate an error (a Python Exception)</a:t>
            </a:r>
          </a:p>
          <a:p>
            <a:pPr lvl="2"/>
            <a:r>
              <a:rPr lang="en-US" dirty="0"/>
              <a:t>if it cannot convert the input into a number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967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functions</a:t>
            </a:r>
            <a:br>
              <a:rPr lang="en-US" dirty="0"/>
            </a:br>
            <a:r>
              <a:rPr lang="en-US" sz="3600" dirty="0"/>
              <a:t>   About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Looking more closely at the built-in function </a:t>
            </a:r>
            <a:r>
              <a:rPr lang="en-US" dirty="0">
                <a:latin typeface="Lucida Console" panose="020B0609040504020204" pitchFamily="49" charset="0"/>
              </a:rPr>
              <a:t>round()</a:t>
            </a:r>
          </a:p>
          <a:p>
            <a:pPr lvl="1"/>
            <a:r>
              <a:rPr lang="en-US" dirty="0"/>
              <a:t>Input: takes one or two arguments (a number, and optionally an integer)</a:t>
            </a:r>
          </a:p>
          <a:p>
            <a:pPr lvl="1"/>
            <a:r>
              <a:rPr lang="en-US" dirty="0"/>
              <a:t>Processing: determine the number rounded to requested # of decimal places</a:t>
            </a:r>
          </a:p>
          <a:p>
            <a:pPr lvl="1"/>
            <a:r>
              <a:rPr lang="en-US" dirty="0"/>
              <a:t>Output: a rounded number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2F4A37-0168-4129-8AD1-C2982BDFB6D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67439" y="4001294"/>
            <a:ext cx="5610639" cy="122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196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functions</a:t>
            </a:r>
            <a:br>
              <a:rPr lang="en-US" dirty="0"/>
            </a:br>
            <a:r>
              <a:rPr lang="en-US" sz="3600" dirty="0"/>
              <a:t>   Defining your own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can write your own function; decide on:</a:t>
            </a:r>
          </a:p>
          <a:p>
            <a:pPr lvl="1"/>
            <a:r>
              <a:rPr lang="en-US" dirty="0"/>
              <a:t>Name of your function</a:t>
            </a:r>
          </a:p>
          <a:p>
            <a:pPr lvl="1"/>
            <a:r>
              <a:rPr lang="en-US" dirty="0"/>
              <a:t>Your function's input parameter(s)</a:t>
            </a:r>
          </a:p>
          <a:p>
            <a:pPr lvl="2"/>
            <a:r>
              <a:rPr lang="en-US" dirty="0"/>
              <a:t>These are variables – need to choose names and valid types</a:t>
            </a:r>
          </a:p>
          <a:p>
            <a:pPr lvl="1"/>
            <a:r>
              <a:rPr lang="en-US" dirty="0"/>
              <a:t>What processing the function will do</a:t>
            </a:r>
          </a:p>
          <a:p>
            <a:pPr lvl="1"/>
            <a:r>
              <a:rPr lang="en-US" dirty="0"/>
              <a:t>What error conditions may be hit, and how to handle them</a:t>
            </a:r>
          </a:p>
          <a:p>
            <a:pPr lvl="1"/>
            <a:r>
              <a:rPr lang="en-US" dirty="0"/>
              <a:t>What result your function will return, i.e., the answer</a:t>
            </a:r>
          </a:p>
          <a:p>
            <a:r>
              <a:rPr lang="en-US" dirty="0"/>
              <a:t>Terminology: input argument vs. input parameter</a:t>
            </a:r>
          </a:p>
          <a:p>
            <a:pPr lvl="1"/>
            <a:r>
              <a:rPr lang="en-US" dirty="0"/>
              <a:t>When you define a function, its inputs are referred to input parameters</a:t>
            </a:r>
          </a:p>
          <a:p>
            <a:pPr lvl="1"/>
            <a:r>
              <a:rPr lang="en-US" dirty="0"/>
              <a:t>When you use the function, what is placed within the parentheses are referred to as input arguments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879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functions</a:t>
            </a:r>
            <a:br>
              <a:rPr lang="en-US" dirty="0"/>
            </a:br>
            <a:r>
              <a:rPr lang="en-US" sz="3600" dirty="0"/>
              <a:t>   Defining your own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first function: greeting</a:t>
            </a:r>
          </a:p>
          <a:p>
            <a:r>
              <a:rPr lang="en-US" dirty="0"/>
              <a:t>Specification</a:t>
            </a:r>
          </a:p>
          <a:p>
            <a:pPr lvl="1"/>
            <a:r>
              <a:rPr lang="en-US" dirty="0"/>
              <a:t>Name of function: hello</a:t>
            </a:r>
          </a:p>
          <a:p>
            <a:pPr lvl="2"/>
            <a:r>
              <a:rPr lang="en-US" dirty="0"/>
              <a:t>Functions have a name that allows the program to find and use the function</a:t>
            </a:r>
          </a:p>
          <a:p>
            <a:pPr lvl="1"/>
            <a:r>
              <a:rPr lang="en-US" dirty="0"/>
              <a:t>Input: one input parameter, a variable called </a:t>
            </a:r>
            <a:r>
              <a:rPr lang="en-US" dirty="0">
                <a:latin typeface="Lucida Console" panose="020B0609040504020204" pitchFamily="49" charset="0"/>
              </a:rPr>
              <a:t>nameParameter</a:t>
            </a:r>
          </a:p>
          <a:p>
            <a:pPr lvl="2"/>
            <a:r>
              <a:rPr lang="en-US" dirty="0"/>
              <a:t>This variable will contain the name of the person we are displaying a greeting to</a:t>
            </a:r>
          </a:p>
          <a:p>
            <a:pPr lvl="1"/>
            <a:r>
              <a:rPr lang="en-US" dirty="0"/>
              <a:t>Processing: display the message 'Hello, ' and the value in </a:t>
            </a:r>
            <a:r>
              <a:rPr lang="en-US" dirty="0">
                <a:latin typeface="Lucida Console" panose="020B0609040504020204" pitchFamily="49" charset="0"/>
              </a:rPr>
              <a:t>nameParameter</a:t>
            </a:r>
          </a:p>
          <a:p>
            <a:pPr lvl="1"/>
            <a:r>
              <a:rPr lang="en-US" dirty="0"/>
              <a:t>Output: there is nothing the function will return to the calling statement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573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E529-5319-3675-6209-BE8E066C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functions</a:t>
            </a:r>
            <a:br>
              <a:rPr lang="en-US" dirty="0"/>
            </a:br>
            <a:r>
              <a:rPr lang="en-US" sz="3600" dirty="0"/>
              <a:t>   Defining your own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F50C-F1E5-7185-B146-BEA163689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934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greeting function as described on the prior slide is defined and used below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6629B-F1BD-1279-317D-4CC0AC27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ED7C6-F4F9-8A4C-B5C2-DD1FC0FC6167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BFF706-3181-E18B-1106-939674AC9849}"/>
              </a:ext>
            </a:extLst>
          </p:cNvPr>
          <p:cNvSpPr txBox="1"/>
          <p:nvPr/>
        </p:nvSpPr>
        <p:spPr>
          <a:xfrm>
            <a:off x="838200" y="2891786"/>
            <a:ext cx="10287000" cy="20621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# define and use a function to display a greeting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# the hello() function has 1 parameter: 'nameParameter'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def hello(nameParameter):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print('Hello,', nameParameter, '!')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 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name = input('Please enter your name: ')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hello(name) # call the function with the argument 'name'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13675C-5DB2-EF95-04D4-7A5537FEA07C}"/>
              </a:ext>
            </a:extLst>
          </p:cNvPr>
          <p:cNvSpPr txBox="1"/>
          <p:nvPr/>
        </p:nvSpPr>
        <p:spPr>
          <a:xfrm>
            <a:off x="6454140" y="5065346"/>
            <a:ext cx="467106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Please enter your name: </a:t>
            </a:r>
            <a:r>
              <a:rPr lang="en-US" b="1" dirty="0">
                <a:solidFill>
                  <a:srgbClr val="0070C0"/>
                </a:solidFill>
                <a:latin typeface="Lucida Console" panose="020B0609040504020204" pitchFamily="49" charset="0"/>
              </a:rPr>
              <a:t>Stefanie</a:t>
            </a:r>
            <a:endParaRPr lang="en-US" dirty="0">
              <a:solidFill>
                <a:srgbClr val="0070C0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Hello, Stefanie 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B26DFD-FBCD-35ED-E8AE-D648C4B0994C}"/>
              </a:ext>
            </a:extLst>
          </p:cNvPr>
          <p:cNvSpPr txBox="1"/>
          <p:nvPr/>
        </p:nvSpPr>
        <p:spPr>
          <a:xfrm>
            <a:off x="838200" y="2595974"/>
            <a:ext cx="1853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Program 5-1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7A540C-2D3F-FF88-78BA-1EE0F7BC0A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" b="37064"/>
          <a:stretch/>
        </p:blipFill>
        <p:spPr>
          <a:xfrm>
            <a:off x="7391235" y="172563"/>
            <a:ext cx="3814605" cy="16300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09AD1F-4AE5-FD8C-012E-F3A5FF93C341}"/>
              </a:ext>
            </a:extLst>
          </p:cNvPr>
          <p:cNvSpPr txBox="1"/>
          <p:nvPr/>
        </p:nvSpPr>
        <p:spPr>
          <a:xfrm>
            <a:off x="6347129" y="3720542"/>
            <a:ext cx="208821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function's signature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BC902F-CC3C-D25E-3D4C-D9AFC7290333}"/>
              </a:ext>
            </a:extLst>
          </p:cNvPr>
          <p:cNvCxnSpPr/>
          <p:nvPr/>
        </p:nvCxnSpPr>
        <p:spPr>
          <a:xfrm flipH="1">
            <a:off x="3200400" y="3937557"/>
            <a:ext cx="2415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0E6C5D9-AE46-40DC-40C1-9EEBE36753AB}"/>
              </a:ext>
            </a:extLst>
          </p:cNvPr>
          <p:cNvCxnSpPr>
            <a:cxnSpLocks/>
          </p:cNvCxnSpPr>
          <p:nvPr/>
        </p:nvCxnSpPr>
        <p:spPr>
          <a:xfrm flipH="1" flipV="1">
            <a:off x="4117960" y="3795736"/>
            <a:ext cx="2229168" cy="127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B1AAD7-AEB0-B72A-8346-DC0983A2567E}"/>
              </a:ext>
            </a:extLst>
          </p:cNvPr>
          <p:cNvSpPr txBox="1"/>
          <p:nvPr/>
        </p:nvSpPr>
        <p:spPr>
          <a:xfrm>
            <a:off x="5981700" y="4272292"/>
            <a:ext cx="168783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function's body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25A654-BF76-4F58-E293-1AD782206A47}"/>
              </a:ext>
            </a:extLst>
          </p:cNvPr>
          <p:cNvSpPr txBox="1"/>
          <p:nvPr/>
        </p:nvSpPr>
        <p:spPr>
          <a:xfrm>
            <a:off x="862799" y="5340383"/>
            <a:ext cx="205392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calling the function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B0AA4EC-4BC6-2216-5468-085713234DC1}"/>
              </a:ext>
            </a:extLst>
          </p:cNvPr>
          <p:cNvCxnSpPr>
            <a:stCxn id="13" idx="1"/>
          </p:cNvCxnSpPr>
          <p:nvPr/>
        </p:nvCxnSpPr>
        <p:spPr>
          <a:xfrm flipH="1" flipV="1">
            <a:off x="3817620" y="4272292"/>
            <a:ext cx="216408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114F335-F6C1-6D8A-B692-310B205C6D3B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1325880" y="4936590"/>
            <a:ext cx="563880" cy="403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Icon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DA53E033-6823-3F5F-7C03-A5F4C1C0C1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3930" y="2297883"/>
            <a:ext cx="8763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781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2050</TotalTime>
  <Words>2839</Words>
  <Application>Microsoft Macintosh PowerPoint</Application>
  <PresentationFormat>Widescreen</PresentationFormat>
  <Paragraphs>470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Lucida Console</vt:lpstr>
      <vt:lpstr>Office Theme</vt:lpstr>
      <vt:lpstr>Defining Functions</vt:lpstr>
      <vt:lpstr>Topics</vt:lpstr>
      <vt:lpstr>Topics</vt:lpstr>
      <vt:lpstr>Introduction to Functions    About functions</vt:lpstr>
      <vt:lpstr>Introduction to functions    About functions</vt:lpstr>
      <vt:lpstr>Introduction to functions    About functions</vt:lpstr>
      <vt:lpstr>Introduction to functions    Defining your own functions</vt:lpstr>
      <vt:lpstr>Introduction to functions    Defining your own functions</vt:lpstr>
      <vt:lpstr>Introduction to functions    Defining your own functions</vt:lpstr>
      <vt:lpstr>Introduction to functions    Defining your own functions</vt:lpstr>
      <vt:lpstr>Introduction to functions    A function that returns a result</vt:lpstr>
      <vt:lpstr>Topics</vt:lpstr>
      <vt:lpstr>Multiple Parameters</vt:lpstr>
      <vt:lpstr>Multiple Parameters</vt:lpstr>
      <vt:lpstr>Multiple Parameters    Constants as arguments</vt:lpstr>
      <vt:lpstr>Topics</vt:lpstr>
      <vt:lpstr>More function features    Named optional parameters</vt:lpstr>
      <vt:lpstr>More function features    Named optional parameters</vt:lpstr>
      <vt:lpstr>More function features    Multiple returned results</vt:lpstr>
      <vt:lpstr>More function features    Multiple returned results</vt:lpstr>
      <vt:lpstr>Topics</vt:lpstr>
      <vt:lpstr>Functions and the console    Functions for displaying output</vt:lpstr>
      <vt:lpstr>Functions and the console    Functions for getting input</vt:lpstr>
      <vt:lpstr>Topics</vt:lpstr>
      <vt:lpstr>A function calling another function</vt:lpstr>
      <vt:lpstr>Topics</vt:lpstr>
      <vt:lpstr>Some further design points for functions    Function design</vt:lpstr>
      <vt:lpstr>Some further design points for functions    Functions and local vs. global variables</vt:lpstr>
      <vt:lpstr>Topics</vt:lpstr>
      <vt:lpstr>Combining concepts: functions and decisions</vt:lpstr>
      <vt:lpstr>Topic Recap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and Statements</dc:title>
  <dc:creator>Daniel H. Groner</dc:creator>
  <cp:lastModifiedBy>Daniel Groner</cp:lastModifiedBy>
  <cp:revision>47</cp:revision>
  <dcterms:created xsi:type="dcterms:W3CDTF">2022-05-17T20:30:04Z</dcterms:created>
  <dcterms:modified xsi:type="dcterms:W3CDTF">2023-01-02T16:25:01Z</dcterms:modified>
</cp:coreProperties>
</file>