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77"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70" d="100"/>
          <a:sy n="70" d="100"/>
        </p:scale>
        <p:origin x="468"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A181B4-915F-405D-8ECF-9A0596F7D074}"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F1264-27E6-40F3-8758-C39BB39E27A5}" type="slidenum">
              <a:rPr lang="en-US" smtClean="0"/>
              <a:t>‹#›</a:t>
            </a:fld>
            <a:endParaRPr lang="en-US"/>
          </a:p>
        </p:txBody>
      </p:sp>
    </p:spTree>
    <p:extLst>
      <p:ext uri="{BB962C8B-B14F-4D97-AF65-F5344CB8AC3E}">
        <p14:creationId xmlns:p14="http://schemas.microsoft.com/office/powerpoint/2010/main" val="3366613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BA181B4-915F-405D-8ECF-9A0596F7D074}" type="datetimeFigureOut">
              <a:rPr lang="en-US" smtClean="0"/>
              <a:t>3/5/2018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F1264-27E6-40F3-8758-C39BB39E27A5}" type="slidenum">
              <a:rPr lang="en-US" smtClean="0"/>
              <a:t>‹#›</a:t>
            </a:fld>
            <a:endParaRPr lang="en-US"/>
          </a:p>
        </p:txBody>
      </p:sp>
    </p:spTree>
    <p:extLst>
      <p:ext uri="{BB962C8B-B14F-4D97-AF65-F5344CB8AC3E}">
        <p14:creationId xmlns:p14="http://schemas.microsoft.com/office/powerpoint/2010/main" val="2829656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BA181B4-915F-405D-8ECF-9A0596F7D074}" type="datetimeFigureOut">
              <a:rPr lang="en-US" smtClean="0"/>
              <a:t>3/5/2018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F1264-27E6-40F3-8758-C39BB39E27A5}" type="slidenum">
              <a:rPr lang="en-US" smtClean="0"/>
              <a:t>‹#›</a:t>
            </a:fld>
            <a:endParaRPr lang="en-US"/>
          </a:p>
        </p:txBody>
      </p:sp>
    </p:spTree>
    <p:extLst>
      <p:ext uri="{BB962C8B-B14F-4D97-AF65-F5344CB8AC3E}">
        <p14:creationId xmlns:p14="http://schemas.microsoft.com/office/powerpoint/2010/main" val="3221240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BA181B4-915F-405D-8ECF-9A0596F7D074}" type="datetimeFigureOut">
              <a:rPr lang="en-US" smtClean="0"/>
              <a:t>3/5/2018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F1264-27E6-40F3-8758-C39BB39E27A5}"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22180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BA181B4-915F-405D-8ECF-9A0596F7D074}" type="datetimeFigureOut">
              <a:rPr lang="en-US" smtClean="0"/>
              <a:t>3/5/2018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F1264-27E6-40F3-8758-C39BB39E27A5}" type="slidenum">
              <a:rPr lang="en-US" smtClean="0"/>
              <a:t>‹#›</a:t>
            </a:fld>
            <a:endParaRPr lang="en-US"/>
          </a:p>
        </p:txBody>
      </p:sp>
    </p:spTree>
    <p:extLst>
      <p:ext uri="{BB962C8B-B14F-4D97-AF65-F5344CB8AC3E}">
        <p14:creationId xmlns:p14="http://schemas.microsoft.com/office/powerpoint/2010/main" val="1233892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BA181B4-915F-405D-8ECF-9A0596F7D074}" type="datetimeFigureOut">
              <a:rPr lang="en-US" smtClean="0"/>
              <a:t>3/5/2018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0F1264-27E6-40F3-8758-C39BB39E27A5}" type="slidenum">
              <a:rPr lang="en-US" smtClean="0"/>
              <a:t>‹#›</a:t>
            </a:fld>
            <a:endParaRPr lang="en-US"/>
          </a:p>
        </p:txBody>
      </p:sp>
    </p:spTree>
    <p:extLst>
      <p:ext uri="{BB962C8B-B14F-4D97-AF65-F5344CB8AC3E}">
        <p14:creationId xmlns:p14="http://schemas.microsoft.com/office/powerpoint/2010/main" val="2867828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BA181B4-915F-405D-8ECF-9A0596F7D074}" type="datetimeFigureOut">
              <a:rPr lang="en-US" smtClean="0"/>
              <a:t>3/5/2018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0F1264-27E6-40F3-8758-C39BB39E27A5}" type="slidenum">
              <a:rPr lang="en-US" smtClean="0"/>
              <a:t>‹#›</a:t>
            </a:fld>
            <a:endParaRPr lang="en-US"/>
          </a:p>
        </p:txBody>
      </p:sp>
    </p:spTree>
    <p:extLst>
      <p:ext uri="{BB962C8B-B14F-4D97-AF65-F5344CB8AC3E}">
        <p14:creationId xmlns:p14="http://schemas.microsoft.com/office/powerpoint/2010/main" val="3698888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A181B4-915F-405D-8ECF-9A0596F7D074}"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F1264-27E6-40F3-8758-C39BB39E27A5}" type="slidenum">
              <a:rPr lang="en-US" smtClean="0"/>
              <a:t>‹#›</a:t>
            </a:fld>
            <a:endParaRPr lang="en-US"/>
          </a:p>
        </p:txBody>
      </p:sp>
    </p:spTree>
    <p:extLst>
      <p:ext uri="{BB962C8B-B14F-4D97-AF65-F5344CB8AC3E}">
        <p14:creationId xmlns:p14="http://schemas.microsoft.com/office/powerpoint/2010/main" val="259988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A181B4-915F-405D-8ECF-9A0596F7D074}"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F1264-27E6-40F3-8758-C39BB39E27A5}" type="slidenum">
              <a:rPr lang="en-US" smtClean="0"/>
              <a:t>‹#›</a:t>
            </a:fld>
            <a:endParaRPr lang="en-US"/>
          </a:p>
        </p:txBody>
      </p:sp>
    </p:spTree>
    <p:extLst>
      <p:ext uri="{BB962C8B-B14F-4D97-AF65-F5344CB8AC3E}">
        <p14:creationId xmlns:p14="http://schemas.microsoft.com/office/powerpoint/2010/main" val="3260998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A181B4-915F-405D-8ECF-9A0596F7D074}"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F1264-27E6-40F3-8758-C39BB39E27A5}" type="slidenum">
              <a:rPr lang="en-US" smtClean="0"/>
              <a:t>‹#›</a:t>
            </a:fld>
            <a:endParaRPr lang="en-US"/>
          </a:p>
        </p:txBody>
      </p:sp>
    </p:spTree>
    <p:extLst>
      <p:ext uri="{BB962C8B-B14F-4D97-AF65-F5344CB8AC3E}">
        <p14:creationId xmlns:p14="http://schemas.microsoft.com/office/powerpoint/2010/main" val="4264313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A181B4-915F-405D-8ECF-9A0596F7D074}"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F1264-27E6-40F3-8758-C39BB39E27A5}" type="slidenum">
              <a:rPr lang="en-US" smtClean="0"/>
              <a:t>‹#›</a:t>
            </a:fld>
            <a:endParaRPr lang="en-US"/>
          </a:p>
        </p:txBody>
      </p:sp>
    </p:spTree>
    <p:extLst>
      <p:ext uri="{BB962C8B-B14F-4D97-AF65-F5344CB8AC3E}">
        <p14:creationId xmlns:p14="http://schemas.microsoft.com/office/powerpoint/2010/main" val="3308330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A181B4-915F-405D-8ECF-9A0596F7D074}" type="datetimeFigureOut">
              <a:rPr lang="en-US" smtClean="0"/>
              <a:t>3/5/2018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F1264-27E6-40F3-8758-C39BB39E27A5}" type="slidenum">
              <a:rPr lang="en-US" smtClean="0"/>
              <a:t>‹#›</a:t>
            </a:fld>
            <a:endParaRPr lang="en-US"/>
          </a:p>
        </p:txBody>
      </p:sp>
    </p:spTree>
    <p:extLst>
      <p:ext uri="{BB962C8B-B14F-4D97-AF65-F5344CB8AC3E}">
        <p14:creationId xmlns:p14="http://schemas.microsoft.com/office/powerpoint/2010/main" val="1251607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A181B4-915F-405D-8ECF-9A0596F7D074}" type="datetimeFigureOut">
              <a:rPr lang="en-US" smtClean="0"/>
              <a:t>3/5/2018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0F1264-27E6-40F3-8758-C39BB39E27A5}" type="slidenum">
              <a:rPr lang="en-US" smtClean="0"/>
              <a:t>‹#›</a:t>
            </a:fld>
            <a:endParaRPr lang="en-US"/>
          </a:p>
        </p:txBody>
      </p:sp>
    </p:spTree>
    <p:extLst>
      <p:ext uri="{BB962C8B-B14F-4D97-AF65-F5344CB8AC3E}">
        <p14:creationId xmlns:p14="http://schemas.microsoft.com/office/powerpoint/2010/main" val="2596080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A181B4-915F-405D-8ECF-9A0596F7D074}" type="datetimeFigureOut">
              <a:rPr lang="en-US" smtClean="0"/>
              <a:t>3/5/2018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0F1264-27E6-40F3-8758-C39BB39E27A5}" type="slidenum">
              <a:rPr lang="en-US" smtClean="0"/>
              <a:t>‹#›</a:t>
            </a:fld>
            <a:endParaRPr lang="en-US"/>
          </a:p>
        </p:txBody>
      </p:sp>
    </p:spTree>
    <p:extLst>
      <p:ext uri="{BB962C8B-B14F-4D97-AF65-F5344CB8AC3E}">
        <p14:creationId xmlns:p14="http://schemas.microsoft.com/office/powerpoint/2010/main" val="37135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A181B4-915F-405D-8ECF-9A0596F7D074}" type="datetimeFigureOut">
              <a:rPr lang="en-US" smtClean="0"/>
              <a:t>3/5/2018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0F1264-27E6-40F3-8758-C39BB39E27A5}" type="slidenum">
              <a:rPr lang="en-US" smtClean="0"/>
              <a:t>‹#›</a:t>
            </a:fld>
            <a:endParaRPr lang="en-US"/>
          </a:p>
        </p:txBody>
      </p:sp>
    </p:spTree>
    <p:extLst>
      <p:ext uri="{BB962C8B-B14F-4D97-AF65-F5344CB8AC3E}">
        <p14:creationId xmlns:p14="http://schemas.microsoft.com/office/powerpoint/2010/main" val="644000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BA181B4-915F-405D-8ECF-9A0596F7D074}" type="datetimeFigureOut">
              <a:rPr lang="en-US" smtClean="0"/>
              <a:t>3/5/2018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F1264-27E6-40F3-8758-C39BB39E27A5}" type="slidenum">
              <a:rPr lang="en-US" smtClean="0"/>
              <a:t>‹#›</a:t>
            </a:fld>
            <a:endParaRPr lang="en-US"/>
          </a:p>
        </p:txBody>
      </p:sp>
    </p:spTree>
    <p:extLst>
      <p:ext uri="{BB962C8B-B14F-4D97-AF65-F5344CB8AC3E}">
        <p14:creationId xmlns:p14="http://schemas.microsoft.com/office/powerpoint/2010/main" val="1360340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BA181B4-915F-405D-8ECF-9A0596F7D074}" type="datetimeFigureOut">
              <a:rPr lang="en-US" smtClean="0"/>
              <a:t>3/5/2018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F1264-27E6-40F3-8758-C39BB39E27A5}" type="slidenum">
              <a:rPr lang="en-US" smtClean="0"/>
              <a:t>‹#›</a:t>
            </a:fld>
            <a:endParaRPr lang="en-US"/>
          </a:p>
        </p:txBody>
      </p:sp>
    </p:spTree>
    <p:extLst>
      <p:ext uri="{BB962C8B-B14F-4D97-AF65-F5344CB8AC3E}">
        <p14:creationId xmlns:p14="http://schemas.microsoft.com/office/powerpoint/2010/main" val="1673080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BA181B4-915F-405D-8ECF-9A0596F7D074}" type="datetimeFigureOut">
              <a:rPr lang="en-US" smtClean="0"/>
              <a:t>3/5/2018</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D0F1264-27E6-40F3-8758-C39BB39E27A5}" type="slidenum">
              <a:rPr lang="en-US" smtClean="0"/>
              <a:t>‹#›</a:t>
            </a:fld>
            <a:endParaRPr lang="en-US"/>
          </a:p>
        </p:txBody>
      </p:sp>
    </p:spTree>
    <p:extLst>
      <p:ext uri="{BB962C8B-B14F-4D97-AF65-F5344CB8AC3E}">
        <p14:creationId xmlns:p14="http://schemas.microsoft.com/office/powerpoint/2010/main" val="1411368414"/>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47BA9-5AEC-4524-9B60-F11E52258D22}"/>
              </a:ext>
            </a:extLst>
          </p:cNvPr>
          <p:cNvSpPr>
            <a:spLocks noGrp="1"/>
          </p:cNvSpPr>
          <p:nvPr>
            <p:ph type="ctrTitle"/>
          </p:nvPr>
        </p:nvSpPr>
        <p:spPr/>
        <p:txBody>
          <a:bodyPr/>
          <a:lstStyle/>
          <a:p>
            <a:r>
              <a:rPr lang="en-US" dirty="0"/>
              <a:t>Chapter 15</a:t>
            </a:r>
          </a:p>
        </p:txBody>
      </p:sp>
      <p:sp>
        <p:nvSpPr>
          <p:cNvPr id="3" name="Subtitle 2">
            <a:extLst>
              <a:ext uri="{FF2B5EF4-FFF2-40B4-BE49-F238E27FC236}">
                <a16:creationId xmlns:a16="http://schemas.microsoft.com/office/drawing/2014/main" id="{598BE5A2-5A85-427E-98B1-C21351E7C536}"/>
              </a:ext>
            </a:extLst>
          </p:cNvPr>
          <p:cNvSpPr>
            <a:spLocks noGrp="1"/>
          </p:cNvSpPr>
          <p:nvPr>
            <p:ph type="subTitle" idx="1"/>
          </p:nvPr>
        </p:nvSpPr>
        <p:spPr/>
        <p:txBody>
          <a:bodyPr/>
          <a:lstStyle/>
          <a:p>
            <a:r>
              <a:rPr lang="en-US" dirty="0"/>
              <a:t>Event-Driven Programming and Animations</a:t>
            </a:r>
          </a:p>
        </p:txBody>
      </p:sp>
    </p:spTree>
    <p:extLst>
      <p:ext uri="{BB962C8B-B14F-4D97-AF65-F5344CB8AC3E}">
        <p14:creationId xmlns:p14="http://schemas.microsoft.com/office/powerpoint/2010/main" val="1631676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CC60A-E60E-42AF-ADDE-EE7E061D4143}"/>
              </a:ext>
            </a:extLst>
          </p:cNvPr>
          <p:cNvSpPr>
            <a:spLocks noGrp="1"/>
          </p:cNvSpPr>
          <p:nvPr>
            <p:ph type="title"/>
          </p:nvPr>
        </p:nvSpPr>
        <p:spPr/>
        <p:txBody>
          <a:bodyPr>
            <a:normAutofit/>
          </a:bodyPr>
          <a:lstStyle/>
          <a:p>
            <a:r>
              <a:rPr lang="en-US" dirty="0"/>
              <a:t>Simplifying Event Handling Using Lambda Expressions</a:t>
            </a:r>
          </a:p>
        </p:txBody>
      </p:sp>
      <p:sp>
        <p:nvSpPr>
          <p:cNvPr id="3" name="Content Placeholder 2">
            <a:extLst>
              <a:ext uri="{FF2B5EF4-FFF2-40B4-BE49-F238E27FC236}">
                <a16:creationId xmlns:a16="http://schemas.microsoft.com/office/drawing/2014/main" id="{7869320C-8590-4D3D-9AB0-31615EA7E7DA}"/>
              </a:ext>
            </a:extLst>
          </p:cNvPr>
          <p:cNvSpPr>
            <a:spLocks noGrp="1"/>
          </p:cNvSpPr>
          <p:nvPr>
            <p:ph idx="1"/>
          </p:nvPr>
        </p:nvSpPr>
        <p:spPr/>
        <p:txBody>
          <a:bodyPr/>
          <a:lstStyle/>
          <a:p>
            <a:r>
              <a:rPr lang="en-US" dirty="0"/>
              <a:t>Lambda expressions can be used to greatly simplify coding for event handling.</a:t>
            </a:r>
          </a:p>
          <a:p>
            <a:r>
              <a:rPr lang="en-US" dirty="0"/>
              <a:t>It is a anonymous class with a </a:t>
            </a:r>
            <a:r>
              <a:rPr lang="en-US" dirty="0" err="1"/>
              <a:t>cocise</a:t>
            </a:r>
            <a:r>
              <a:rPr lang="en-US" dirty="0"/>
              <a:t> syntax</a:t>
            </a:r>
          </a:p>
          <a:p>
            <a:r>
              <a:rPr lang="en-US" dirty="0"/>
              <a:t>The data type is inferred by the processor</a:t>
            </a:r>
          </a:p>
          <a:p>
            <a:r>
              <a:rPr lang="en-US" dirty="0"/>
              <a:t>It is treated like an object from an anonyms inner class</a:t>
            </a:r>
          </a:p>
          <a:p>
            <a:endParaRPr lang="en-US" dirty="0"/>
          </a:p>
        </p:txBody>
      </p:sp>
    </p:spTree>
    <p:extLst>
      <p:ext uri="{BB962C8B-B14F-4D97-AF65-F5344CB8AC3E}">
        <p14:creationId xmlns:p14="http://schemas.microsoft.com/office/powerpoint/2010/main" val="41469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A3AA2DE-C536-4C5F-859B-26B8F4F8A86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tx1"/>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creen Clipping">
            <a:extLst>
              <a:ext uri="{FF2B5EF4-FFF2-40B4-BE49-F238E27FC236}">
                <a16:creationId xmlns:a16="http://schemas.microsoft.com/office/drawing/2014/main" id="{39F5211D-01BF-4E00-81B9-3D88A94D33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654" y="1428108"/>
            <a:ext cx="6696075" cy="4363092"/>
          </a:xfrm>
          <a:prstGeom prst="rect">
            <a:avLst/>
          </a:prstGeom>
        </p:spPr>
      </p:pic>
      <p:sp>
        <p:nvSpPr>
          <p:cNvPr id="12" name="Rectangle 11">
            <a:extLst>
              <a:ext uri="{FF2B5EF4-FFF2-40B4-BE49-F238E27FC236}">
                <a16:creationId xmlns:a16="http://schemas.microsoft.com/office/drawing/2014/main" id="{43E3A986-F566-4F8A-9184-522126261B6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189EF2-E9BF-4BC4-B491-C2BE5DB4CD3B}"/>
              </a:ext>
            </a:extLst>
          </p:cNvPr>
          <p:cNvSpPr>
            <a:spLocks noGrp="1"/>
          </p:cNvSpPr>
          <p:nvPr>
            <p:ph type="title"/>
          </p:nvPr>
        </p:nvSpPr>
        <p:spPr>
          <a:xfrm>
            <a:off x="7892142" y="609600"/>
            <a:ext cx="3375413" cy="1326321"/>
          </a:xfrm>
        </p:spPr>
        <p:txBody>
          <a:bodyPr>
            <a:normAutofit/>
          </a:bodyPr>
          <a:lstStyle/>
          <a:p>
            <a:r>
              <a:rPr lang="en-US" sz="2800"/>
              <a:t>Mouse Events</a:t>
            </a:r>
          </a:p>
        </p:txBody>
      </p:sp>
      <p:sp>
        <p:nvSpPr>
          <p:cNvPr id="3" name="Content Placeholder 2">
            <a:extLst>
              <a:ext uri="{FF2B5EF4-FFF2-40B4-BE49-F238E27FC236}">
                <a16:creationId xmlns:a16="http://schemas.microsoft.com/office/drawing/2014/main" id="{32AD999F-3669-4E7B-A420-6B824E20A267}"/>
              </a:ext>
            </a:extLst>
          </p:cNvPr>
          <p:cNvSpPr>
            <a:spLocks noGrp="1"/>
          </p:cNvSpPr>
          <p:nvPr>
            <p:ph idx="1"/>
          </p:nvPr>
        </p:nvSpPr>
        <p:spPr>
          <a:xfrm>
            <a:off x="7859487" y="2096064"/>
            <a:ext cx="3408070" cy="3695136"/>
          </a:xfrm>
        </p:spPr>
        <p:txBody>
          <a:bodyPr>
            <a:normAutofit lnSpcReduction="10000"/>
          </a:bodyPr>
          <a:lstStyle/>
          <a:p>
            <a:r>
              <a:rPr lang="en-US" sz="1600" dirty="0"/>
              <a:t>A </a:t>
            </a:r>
            <a:r>
              <a:rPr lang="en-US" sz="1600" dirty="0" err="1"/>
              <a:t>MouseEvent</a:t>
            </a:r>
            <a:r>
              <a:rPr lang="en-US" sz="1600" dirty="0"/>
              <a:t> is fired whenever a mouse button is pressed, released, clicked, moved, or dragged on a node or a scene.</a:t>
            </a:r>
          </a:p>
          <a:p>
            <a:r>
              <a:rPr lang="en-US" sz="1600" dirty="0"/>
              <a:t>Four constants—PRIMARY, SECONDARY, MIDDLE, and NONE—are defined in </a:t>
            </a:r>
            <a:r>
              <a:rPr lang="en-US" sz="1600" dirty="0" err="1"/>
              <a:t>MouseButton</a:t>
            </a:r>
            <a:r>
              <a:rPr lang="en-US" sz="1600" dirty="0"/>
              <a:t> to indicate the left, right, middle, and none mouse buttons. You can use the </a:t>
            </a:r>
            <a:r>
              <a:rPr lang="en-US" sz="1600" dirty="0" err="1"/>
              <a:t>getButton</a:t>
            </a:r>
            <a:r>
              <a:rPr lang="en-US" sz="1600" dirty="0"/>
              <a:t>() method to detect which button is pressed.</a:t>
            </a:r>
          </a:p>
        </p:txBody>
      </p:sp>
    </p:spTree>
    <p:extLst>
      <p:ext uri="{BB962C8B-B14F-4D97-AF65-F5344CB8AC3E}">
        <p14:creationId xmlns:p14="http://schemas.microsoft.com/office/powerpoint/2010/main" val="4283886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61845-4EC0-40F6-A997-1A5C9E0933CF}"/>
              </a:ext>
            </a:extLst>
          </p:cNvPr>
          <p:cNvSpPr>
            <a:spLocks noGrp="1"/>
          </p:cNvSpPr>
          <p:nvPr>
            <p:ph type="title"/>
          </p:nvPr>
        </p:nvSpPr>
        <p:spPr>
          <a:xfrm>
            <a:off x="913795" y="609600"/>
            <a:ext cx="10353761" cy="1326321"/>
          </a:xfrm>
        </p:spPr>
        <p:txBody>
          <a:bodyPr>
            <a:normAutofit/>
          </a:bodyPr>
          <a:lstStyle/>
          <a:p>
            <a:r>
              <a:rPr lang="en-US"/>
              <a:t>Key events</a:t>
            </a:r>
          </a:p>
        </p:txBody>
      </p:sp>
      <p:sp>
        <p:nvSpPr>
          <p:cNvPr id="3" name="Content Placeholder 2">
            <a:extLst>
              <a:ext uri="{FF2B5EF4-FFF2-40B4-BE49-F238E27FC236}">
                <a16:creationId xmlns:a16="http://schemas.microsoft.com/office/drawing/2014/main" id="{F42679C9-DF3E-4A10-8EE5-8D256F792A14}"/>
              </a:ext>
            </a:extLst>
          </p:cNvPr>
          <p:cNvSpPr>
            <a:spLocks noGrp="1"/>
          </p:cNvSpPr>
          <p:nvPr>
            <p:ph idx="1"/>
          </p:nvPr>
        </p:nvSpPr>
        <p:spPr>
          <a:xfrm>
            <a:off x="610181" y="1581432"/>
            <a:ext cx="10979067" cy="1151494"/>
          </a:xfrm>
        </p:spPr>
        <p:txBody>
          <a:bodyPr>
            <a:normAutofit/>
          </a:bodyPr>
          <a:lstStyle/>
          <a:p>
            <a:r>
              <a:rPr lang="en-US" dirty="0"/>
              <a:t>A </a:t>
            </a:r>
            <a:r>
              <a:rPr lang="en-US" dirty="0" err="1"/>
              <a:t>KeyEvent</a:t>
            </a:r>
            <a:r>
              <a:rPr lang="en-US" dirty="0"/>
              <a:t> is fired whenever a key is pressed, released, or typed on a node or a scene.</a:t>
            </a:r>
          </a:p>
          <a:p>
            <a:endParaRPr lang="en-US" dirty="0"/>
          </a:p>
        </p:txBody>
      </p:sp>
      <p:pic>
        <p:nvPicPr>
          <p:cNvPr id="8" name="Picture 7" descr="Screen Clipping">
            <a:extLst>
              <a:ext uri="{FF2B5EF4-FFF2-40B4-BE49-F238E27FC236}">
                <a16:creationId xmlns:a16="http://schemas.microsoft.com/office/drawing/2014/main" id="{A4232D6A-65D0-47B0-B1F3-9016ABC5F490}"/>
              </a:ext>
            </a:extLst>
          </p:cNvPr>
          <p:cNvPicPr>
            <a:picLocks noChangeAspect="1"/>
          </p:cNvPicPr>
          <p:nvPr/>
        </p:nvPicPr>
        <p:blipFill rotWithShape="1">
          <a:blip r:embed="rId3">
            <a:extLst>
              <a:ext uri="{28A0092B-C50C-407E-A947-70E740481C1C}">
                <a14:useLocalDpi xmlns:a14="http://schemas.microsoft.com/office/drawing/2010/main" val="0"/>
              </a:ext>
            </a:extLst>
          </a:blip>
          <a:srcRect t="2" r="4310" b="2777"/>
          <a:stretch/>
        </p:blipFill>
        <p:spPr>
          <a:xfrm>
            <a:off x="1062883" y="2436279"/>
            <a:ext cx="10073661" cy="3377592"/>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3494203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A16B2-9CE7-4351-8659-D5B1C8D2EA52}"/>
              </a:ext>
            </a:extLst>
          </p:cNvPr>
          <p:cNvSpPr>
            <a:spLocks noGrp="1"/>
          </p:cNvSpPr>
          <p:nvPr>
            <p:ph type="title"/>
          </p:nvPr>
        </p:nvSpPr>
        <p:spPr/>
        <p:txBody>
          <a:bodyPr/>
          <a:lstStyle/>
          <a:p>
            <a:r>
              <a:rPr lang="en-US" dirty="0"/>
              <a:t>Key Code Constants</a:t>
            </a:r>
          </a:p>
        </p:txBody>
      </p:sp>
      <p:pic>
        <p:nvPicPr>
          <p:cNvPr id="5" name="Content Placeholder 4" descr="Screen Clipping">
            <a:extLst>
              <a:ext uri="{FF2B5EF4-FFF2-40B4-BE49-F238E27FC236}">
                <a16:creationId xmlns:a16="http://schemas.microsoft.com/office/drawing/2014/main" id="{895785D0-E39D-4E39-93D0-1138152CF8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9733" y="1561673"/>
            <a:ext cx="10623659" cy="4767208"/>
          </a:xfrm>
        </p:spPr>
      </p:pic>
    </p:spTree>
    <p:extLst>
      <p:ext uri="{BB962C8B-B14F-4D97-AF65-F5344CB8AC3E}">
        <p14:creationId xmlns:p14="http://schemas.microsoft.com/office/powerpoint/2010/main" val="487490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69A5A-A440-4541-9711-3EEA1808C97F}"/>
              </a:ext>
            </a:extLst>
          </p:cNvPr>
          <p:cNvSpPr>
            <a:spLocks noGrp="1"/>
          </p:cNvSpPr>
          <p:nvPr>
            <p:ph type="title"/>
          </p:nvPr>
        </p:nvSpPr>
        <p:spPr/>
        <p:txBody>
          <a:bodyPr>
            <a:normAutofit/>
          </a:bodyPr>
          <a:lstStyle/>
          <a:p>
            <a:r>
              <a:rPr lang="en-US" dirty="0"/>
              <a:t>Listeners for Observable Objects</a:t>
            </a:r>
          </a:p>
        </p:txBody>
      </p:sp>
      <p:sp>
        <p:nvSpPr>
          <p:cNvPr id="3" name="Content Placeholder 2">
            <a:extLst>
              <a:ext uri="{FF2B5EF4-FFF2-40B4-BE49-F238E27FC236}">
                <a16:creationId xmlns:a16="http://schemas.microsoft.com/office/drawing/2014/main" id="{C4AB0202-B1B6-4E7D-BB00-D21AF5FFF97C}"/>
              </a:ext>
            </a:extLst>
          </p:cNvPr>
          <p:cNvSpPr>
            <a:spLocks noGrp="1"/>
          </p:cNvSpPr>
          <p:nvPr>
            <p:ph idx="1"/>
          </p:nvPr>
        </p:nvSpPr>
        <p:spPr/>
        <p:txBody>
          <a:bodyPr/>
          <a:lstStyle/>
          <a:p>
            <a:r>
              <a:rPr lang="en-US" dirty="0"/>
              <a:t>You can add a listener to process a value change in an observable object.</a:t>
            </a:r>
          </a:p>
          <a:p>
            <a:r>
              <a:rPr lang="en-US" dirty="0"/>
              <a:t>An instance of Observable is known as an observable object, which contains  the </a:t>
            </a:r>
            <a:r>
              <a:rPr lang="en-US" dirty="0" err="1"/>
              <a:t>addListener</a:t>
            </a:r>
            <a:r>
              <a:rPr lang="en-US" dirty="0"/>
              <a:t>(</a:t>
            </a:r>
            <a:r>
              <a:rPr lang="en-US" dirty="0" err="1"/>
              <a:t>InvalidationListener</a:t>
            </a:r>
            <a:r>
              <a:rPr lang="en-US" dirty="0"/>
              <a:t> listener) method for adding a listener.</a:t>
            </a:r>
          </a:p>
          <a:p>
            <a:r>
              <a:rPr lang="en-US" dirty="0"/>
              <a:t>You must implement the listener class</a:t>
            </a:r>
          </a:p>
        </p:txBody>
      </p:sp>
    </p:spTree>
    <p:extLst>
      <p:ext uri="{BB962C8B-B14F-4D97-AF65-F5344CB8AC3E}">
        <p14:creationId xmlns:p14="http://schemas.microsoft.com/office/powerpoint/2010/main" val="2833098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828F-21CA-43D5-8FC8-A29FC9E15276}"/>
              </a:ext>
            </a:extLst>
          </p:cNvPr>
          <p:cNvSpPr>
            <a:spLocks noGrp="1"/>
          </p:cNvSpPr>
          <p:nvPr>
            <p:ph type="title"/>
          </p:nvPr>
        </p:nvSpPr>
        <p:spPr/>
        <p:txBody>
          <a:bodyPr/>
          <a:lstStyle/>
          <a:p>
            <a:r>
              <a:rPr lang="en-US" dirty="0"/>
              <a:t>Animations</a:t>
            </a:r>
          </a:p>
        </p:txBody>
      </p:sp>
      <p:sp>
        <p:nvSpPr>
          <p:cNvPr id="3" name="Content Placeholder 2">
            <a:extLst>
              <a:ext uri="{FF2B5EF4-FFF2-40B4-BE49-F238E27FC236}">
                <a16:creationId xmlns:a16="http://schemas.microsoft.com/office/drawing/2014/main" id="{1FEF067C-C292-410F-8DEE-68F3F01A4596}"/>
              </a:ext>
            </a:extLst>
          </p:cNvPr>
          <p:cNvSpPr>
            <a:spLocks noGrp="1"/>
          </p:cNvSpPr>
          <p:nvPr>
            <p:ph idx="1"/>
          </p:nvPr>
        </p:nvSpPr>
        <p:spPr/>
        <p:txBody>
          <a:bodyPr/>
          <a:lstStyle/>
          <a:p>
            <a:r>
              <a:rPr lang="en-US" dirty="0"/>
              <a:t>JavaFX provides the Animation class with the core functionality for all animations</a:t>
            </a:r>
          </a:p>
        </p:txBody>
      </p:sp>
      <p:pic>
        <p:nvPicPr>
          <p:cNvPr id="5" name="Picture 4" descr="Screen Clipping">
            <a:extLst>
              <a:ext uri="{FF2B5EF4-FFF2-40B4-BE49-F238E27FC236}">
                <a16:creationId xmlns:a16="http://schemas.microsoft.com/office/drawing/2014/main" id="{0A4A2FA0-4394-4364-9630-593EAC9504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2553264"/>
            <a:ext cx="9824969" cy="3695136"/>
          </a:xfrm>
          <a:prstGeom prst="rect">
            <a:avLst/>
          </a:prstGeom>
        </p:spPr>
      </p:pic>
    </p:spTree>
    <p:extLst>
      <p:ext uri="{BB962C8B-B14F-4D97-AF65-F5344CB8AC3E}">
        <p14:creationId xmlns:p14="http://schemas.microsoft.com/office/powerpoint/2010/main" val="3363350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pic>
        <p:nvPicPr>
          <p:cNvPr id="8" name="Content Placeholder 4" descr="Screen Clipping">
            <a:extLst>
              <a:ext uri="{FF2B5EF4-FFF2-40B4-BE49-F238E27FC236}">
                <a16:creationId xmlns:a16="http://schemas.microsoft.com/office/drawing/2014/main" id="{1E94AD6E-3990-451C-945E-EF4F63815F7A}"/>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428108" y="2666723"/>
            <a:ext cx="9680213" cy="3581677"/>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
        <p:nvSpPr>
          <p:cNvPr id="2" name="Title 1">
            <a:extLst>
              <a:ext uri="{FF2B5EF4-FFF2-40B4-BE49-F238E27FC236}">
                <a16:creationId xmlns:a16="http://schemas.microsoft.com/office/drawing/2014/main" id="{D60E2DF1-2FE4-4122-8108-EA4816B63A21}"/>
              </a:ext>
            </a:extLst>
          </p:cNvPr>
          <p:cNvSpPr>
            <a:spLocks noGrp="1"/>
          </p:cNvSpPr>
          <p:nvPr>
            <p:ph type="title"/>
          </p:nvPr>
        </p:nvSpPr>
        <p:spPr>
          <a:xfrm>
            <a:off x="913795" y="609600"/>
            <a:ext cx="10353761" cy="1326321"/>
          </a:xfrm>
        </p:spPr>
        <p:txBody>
          <a:bodyPr>
            <a:normAutofit/>
          </a:bodyPr>
          <a:lstStyle/>
          <a:p>
            <a:r>
              <a:rPr lang="en-US"/>
              <a:t>Path Transition</a:t>
            </a:r>
          </a:p>
        </p:txBody>
      </p:sp>
      <p:sp>
        <p:nvSpPr>
          <p:cNvPr id="10" name="Content Placeholder 9">
            <a:extLst>
              <a:ext uri="{FF2B5EF4-FFF2-40B4-BE49-F238E27FC236}">
                <a16:creationId xmlns:a16="http://schemas.microsoft.com/office/drawing/2014/main" id="{741506E7-471E-49FA-96AD-090AB3A569B4}"/>
              </a:ext>
            </a:extLst>
          </p:cNvPr>
          <p:cNvSpPr>
            <a:spLocks noGrp="1"/>
          </p:cNvSpPr>
          <p:nvPr>
            <p:ph idx="1"/>
          </p:nvPr>
        </p:nvSpPr>
        <p:spPr>
          <a:xfrm>
            <a:off x="913794" y="1551398"/>
            <a:ext cx="10706277" cy="1078786"/>
          </a:xfrm>
        </p:spPr>
        <p:txBody>
          <a:bodyPr>
            <a:normAutofit/>
          </a:bodyPr>
          <a:lstStyle/>
          <a:p>
            <a:r>
              <a:rPr lang="en-US" dirty="0"/>
              <a:t>The </a:t>
            </a:r>
            <a:r>
              <a:rPr lang="en-US" dirty="0" err="1"/>
              <a:t>PathTransition</a:t>
            </a:r>
            <a:r>
              <a:rPr lang="en-US" dirty="0"/>
              <a:t> class animates the </a:t>
            </a:r>
            <a:r>
              <a:rPr lang="en-US" dirty="0" err="1"/>
              <a:t>the</a:t>
            </a:r>
            <a:r>
              <a:rPr lang="en-US" dirty="0"/>
              <a:t> moves of a node along a path from one end to the other over a given time.</a:t>
            </a:r>
          </a:p>
        </p:txBody>
      </p:sp>
    </p:spTree>
    <p:extLst>
      <p:ext uri="{BB962C8B-B14F-4D97-AF65-F5344CB8AC3E}">
        <p14:creationId xmlns:p14="http://schemas.microsoft.com/office/powerpoint/2010/main" val="1652144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pic>
        <p:nvPicPr>
          <p:cNvPr id="8" name="Content Placeholder 4" descr="Screen Clipping">
            <a:extLst>
              <a:ext uri="{FF2B5EF4-FFF2-40B4-BE49-F238E27FC236}">
                <a16:creationId xmlns:a16="http://schemas.microsoft.com/office/drawing/2014/main" id="{D8BB88E5-291A-49A9-A59C-C972737639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7450" y="3141469"/>
            <a:ext cx="8715539" cy="3202959"/>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
        <p:nvSpPr>
          <p:cNvPr id="2" name="Title 1">
            <a:extLst>
              <a:ext uri="{FF2B5EF4-FFF2-40B4-BE49-F238E27FC236}">
                <a16:creationId xmlns:a16="http://schemas.microsoft.com/office/drawing/2014/main" id="{2840EFB5-4776-4F06-843F-7F517AB84ECA}"/>
              </a:ext>
            </a:extLst>
          </p:cNvPr>
          <p:cNvSpPr>
            <a:spLocks noGrp="1"/>
          </p:cNvSpPr>
          <p:nvPr>
            <p:ph type="title"/>
          </p:nvPr>
        </p:nvSpPr>
        <p:spPr>
          <a:xfrm>
            <a:off x="913795" y="609600"/>
            <a:ext cx="10353761" cy="1326321"/>
          </a:xfrm>
        </p:spPr>
        <p:txBody>
          <a:bodyPr>
            <a:normAutofit/>
          </a:bodyPr>
          <a:lstStyle/>
          <a:p>
            <a:r>
              <a:rPr lang="en-US" dirty="0"/>
              <a:t>Fade Transition</a:t>
            </a:r>
          </a:p>
        </p:txBody>
      </p:sp>
      <p:sp>
        <p:nvSpPr>
          <p:cNvPr id="10" name="Content Placeholder 9">
            <a:extLst>
              <a:ext uri="{FF2B5EF4-FFF2-40B4-BE49-F238E27FC236}">
                <a16:creationId xmlns:a16="http://schemas.microsoft.com/office/drawing/2014/main" id="{DE5A1716-3DD9-4DD8-A137-E7D689F04467}"/>
              </a:ext>
            </a:extLst>
          </p:cNvPr>
          <p:cNvSpPr>
            <a:spLocks noGrp="1"/>
          </p:cNvSpPr>
          <p:nvPr>
            <p:ph idx="1"/>
          </p:nvPr>
        </p:nvSpPr>
        <p:spPr>
          <a:xfrm>
            <a:off x="913795" y="2096063"/>
            <a:ext cx="10675454" cy="862893"/>
          </a:xfrm>
        </p:spPr>
        <p:txBody>
          <a:bodyPr>
            <a:normAutofit/>
          </a:bodyPr>
          <a:lstStyle/>
          <a:p>
            <a:r>
              <a:rPr lang="en-US" dirty="0"/>
              <a:t>The </a:t>
            </a:r>
            <a:r>
              <a:rPr lang="en-US" dirty="0" err="1"/>
              <a:t>FadeTransition</a:t>
            </a:r>
            <a:r>
              <a:rPr lang="en-US" dirty="0"/>
              <a:t> class animates the change of the opacity in a node over a given time.</a:t>
            </a:r>
          </a:p>
        </p:txBody>
      </p:sp>
    </p:spTree>
    <p:extLst>
      <p:ext uri="{BB962C8B-B14F-4D97-AF65-F5344CB8AC3E}">
        <p14:creationId xmlns:p14="http://schemas.microsoft.com/office/powerpoint/2010/main" val="2543804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D7711-B999-4A4B-A801-B8D678C78773}"/>
              </a:ext>
            </a:extLst>
          </p:cNvPr>
          <p:cNvSpPr>
            <a:spLocks noGrp="1"/>
          </p:cNvSpPr>
          <p:nvPr>
            <p:ph type="title"/>
          </p:nvPr>
        </p:nvSpPr>
        <p:spPr/>
        <p:txBody>
          <a:bodyPr/>
          <a:lstStyle/>
          <a:p>
            <a:r>
              <a:rPr lang="en-US" dirty="0"/>
              <a:t>Timeline</a:t>
            </a:r>
          </a:p>
        </p:txBody>
      </p:sp>
      <p:sp>
        <p:nvSpPr>
          <p:cNvPr id="3" name="Content Placeholder 2">
            <a:extLst>
              <a:ext uri="{FF2B5EF4-FFF2-40B4-BE49-F238E27FC236}">
                <a16:creationId xmlns:a16="http://schemas.microsoft.com/office/drawing/2014/main" id="{E11F8E96-7243-4527-A1E1-C2A0E089754D}"/>
              </a:ext>
            </a:extLst>
          </p:cNvPr>
          <p:cNvSpPr>
            <a:spLocks noGrp="1"/>
          </p:cNvSpPr>
          <p:nvPr>
            <p:ph idx="1"/>
          </p:nvPr>
        </p:nvSpPr>
        <p:spPr/>
        <p:txBody>
          <a:bodyPr/>
          <a:lstStyle/>
          <a:p>
            <a:r>
              <a:rPr lang="en-US" dirty="0" err="1"/>
              <a:t>PathTransition</a:t>
            </a:r>
            <a:r>
              <a:rPr lang="en-US" dirty="0"/>
              <a:t> and </a:t>
            </a:r>
            <a:r>
              <a:rPr lang="en-US" dirty="0" err="1"/>
              <a:t>FadeTransition</a:t>
            </a:r>
            <a:r>
              <a:rPr lang="en-US" dirty="0"/>
              <a:t> define specialized animations. The Timeline class can be used to program any animation using one or more </a:t>
            </a:r>
            <a:r>
              <a:rPr lang="en-US" dirty="0" err="1"/>
              <a:t>KeyFrames</a:t>
            </a:r>
            <a:r>
              <a:rPr lang="en-US" dirty="0"/>
              <a:t>.</a:t>
            </a:r>
          </a:p>
          <a:p>
            <a:r>
              <a:rPr lang="en-US" dirty="0"/>
              <a:t>Each </a:t>
            </a:r>
            <a:r>
              <a:rPr lang="en-US" dirty="0" err="1"/>
              <a:t>KeyFrame</a:t>
            </a:r>
            <a:r>
              <a:rPr lang="en-US" dirty="0"/>
              <a:t> is executed sequentially at a specified time interval.</a:t>
            </a:r>
          </a:p>
          <a:p>
            <a:r>
              <a:rPr lang="en-US" dirty="0"/>
              <a:t>Timeline inherits from Animation.</a:t>
            </a:r>
          </a:p>
        </p:txBody>
      </p:sp>
    </p:spTree>
    <p:extLst>
      <p:ext uri="{BB962C8B-B14F-4D97-AF65-F5344CB8AC3E}">
        <p14:creationId xmlns:p14="http://schemas.microsoft.com/office/powerpoint/2010/main" val="2934329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2E0C5-5A55-43BF-BC48-CB8202BF0B2C}"/>
              </a:ext>
            </a:extLst>
          </p:cNvPr>
          <p:cNvSpPr>
            <a:spLocks noGrp="1"/>
          </p:cNvSpPr>
          <p:nvPr>
            <p:ph type="title"/>
          </p:nvPr>
        </p:nvSpPr>
        <p:spPr/>
        <p:txBody>
          <a:bodyPr/>
          <a:lstStyle/>
          <a:p>
            <a:r>
              <a:rPr lang="en-US" dirty="0"/>
              <a:t>Summary pt.1</a:t>
            </a:r>
          </a:p>
        </p:txBody>
      </p:sp>
      <p:sp>
        <p:nvSpPr>
          <p:cNvPr id="3" name="Content Placeholder 2">
            <a:extLst>
              <a:ext uri="{FF2B5EF4-FFF2-40B4-BE49-F238E27FC236}">
                <a16:creationId xmlns:a16="http://schemas.microsoft.com/office/drawing/2014/main" id="{8FCA1DC3-7AA0-4218-A52C-74A00B119D60}"/>
              </a:ext>
            </a:extLst>
          </p:cNvPr>
          <p:cNvSpPr>
            <a:spLocks noGrp="1"/>
          </p:cNvSpPr>
          <p:nvPr>
            <p:ph idx="1"/>
          </p:nvPr>
        </p:nvSpPr>
        <p:spPr/>
        <p:txBody>
          <a:bodyPr>
            <a:normAutofit fontScale="70000" lnSpcReduction="20000"/>
          </a:bodyPr>
          <a:lstStyle/>
          <a:p>
            <a:r>
              <a:rPr lang="en-US" dirty="0"/>
              <a:t>The root class of the JavaFX event classes is </a:t>
            </a:r>
            <a:r>
              <a:rPr lang="en-US" dirty="0" err="1"/>
              <a:t>javafx.event.Event</a:t>
            </a:r>
            <a:r>
              <a:rPr lang="en-US" dirty="0"/>
              <a:t>, which is a subclass of </a:t>
            </a:r>
            <a:r>
              <a:rPr lang="en-US" dirty="0" err="1"/>
              <a:t>java.util.EventObject</a:t>
            </a:r>
            <a:r>
              <a:rPr lang="en-US" dirty="0"/>
              <a:t>. The subclasses of Event deal with special types of events, such as action events, window events, mouse events, and key events. If a node can fire an event, any subclass of the node can fire the same type of event. </a:t>
            </a:r>
          </a:p>
          <a:p>
            <a:r>
              <a:rPr lang="en-US" dirty="0"/>
              <a:t>The handler object’s class must implement the corresponding event-handler interface. JavaFX provides a handler interface </a:t>
            </a:r>
            <a:r>
              <a:rPr lang="en-US" dirty="0" err="1"/>
              <a:t>EventHandler</a:t>
            </a:r>
            <a:r>
              <a:rPr lang="en-US" dirty="0"/>
              <a:t> for every event class T. The handler interface contains the handle(T e) method for handling event e. </a:t>
            </a:r>
          </a:p>
          <a:p>
            <a:r>
              <a:rPr lang="en-US" dirty="0"/>
              <a:t>. The handler object must be registered by the source object. Registration methods depend on the event type. For an action event, the method is </a:t>
            </a:r>
            <a:r>
              <a:rPr lang="en-US" dirty="0" err="1"/>
              <a:t>setOnAction</a:t>
            </a:r>
            <a:r>
              <a:rPr lang="en-US" dirty="0"/>
              <a:t>. For a mouse-pressed event, the method is </a:t>
            </a:r>
            <a:r>
              <a:rPr lang="en-US" dirty="0" err="1"/>
              <a:t>setOnMousePressed</a:t>
            </a:r>
            <a:r>
              <a:rPr lang="en-US" dirty="0"/>
              <a:t>. For a key-pressed event, the method is </a:t>
            </a:r>
            <a:r>
              <a:rPr lang="en-US" dirty="0" err="1"/>
              <a:t>setOnKeyPressed</a:t>
            </a:r>
            <a:r>
              <a:rPr lang="en-US" dirty="0"/>
              <a:t>.</a:t>
            </a:r>
          </a:p>
          <a:p>
            <a:r>
              <a:rPr lang="en-US" dirty="0"/>
              <a:t>An inner class, or nested class, is defined within the scope of another class. An inner class can reference the data and methods defined in the outer class in which it nests, so you need not pass the reference of the outer class to the constructor of the inner class. </a:t>
            </a:r>
          </a:p>
          <a:p>
            <a:r>
              <a:rPr lang="en-US" dirty="0"/>
              <a:t>An anonymous inner class can be used to shorten the code for event handling. Furthermore, a lambda expression can be used to greatly simplify the event-handling code for functional interface handlers. </a:t>
            </a:r>
          </a:p>
        </p:txBody>
      </p:sp>
    </p:spTree>
    <p:extLst>
      <p:ext uri="{BB962C8B-B14F-4D97-AF65-F5344CB8AC3E}">
        <p14:creationId xmlns:p14="http://schemas.microsoft.com/office/powerpoint/2010/main" val="1704018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3619D-8C40-44B6-AB6F-EA32B6217E3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A293108-9CEF-421D-98DF-7442C747BA58}"/>
              </a:ext>
            </a:extLst>
          </p:cNvPr>
          <p:cNvSpPr>
            <a:spLocks noGrp="1"/>
          </p:cNvSpPr>
          <p:nvPr>
            <p:ph idx="1"/>
          </p:nvPr>
        </p:nvSpPr>
        <p:spPr/>
        <p:txBody>
          <a:bodyPr/>
          <a:lstStyle/>
          <a:p>
            <a:r>
              <a:rPr lang="en-US" dirty="0"/>
              <a:t>You can write code to process events such as a button click, mouse movement, and keystrokes.</a:t>
            </a:r>
          </a:p>
          <a:p>
            <a:r>
              <a:rPr lang="en-US" dirty="0"/>
              <a:t>To do this you will need an event source object and a handler</a:t>
            </a:r>
          </a:p>
          <a:p>
            <a:r>
              <a:rPr lang="en-US" dirty="0"/>
              <a:t>The event source object would be an object like a button where an action originates</a:t>
            </a:r>
          </a:p>
          <a:p>
            <a:pPr lvl="1"/>
            <a:r>
              <a:rPr lang="en-US" dirty="0"/>
              <a:t>This action is an event</a:t>
            </a:r>
          </a:p>
          <a:p>
            <a:r>
              <a:rPr lang="en-US" dirty="0"/>
              <a:t>The handler processes the event</a:t>
            </a:r>
          </a:p>
          <a:p>
            <a:endParaRPr lang="en-US" dirty="0"/>
          </a:p>
        </p:txBody>
      </p:sp>
    </p:spTree>
    <p:extLst>
      <p:ext uri="{BB962C8B-B14F-4D97-AF65-F5344CB8AC3E}">
        <p14:creationId xmlns:p14="http://schemas.microsoft.com/office/powerpoint/2010/main" val="1315875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EB315-82F2-4C05-91FE-49179DAFADCE}"/>
              </a:ext>
            </a:extLst>
          </p:cNvPr>
          <p:cNvSpPr>
            <a:spLocks noGrp="1"/>
          </p:cNvSpPr>
          <p:nvPr>
            <p:ph type="title"/>
          </p:nvPr>
        </p:nvSpPr>
        <p:spPr/>
        <p:txBody>
          <a:bodyPr/>
          <a:lstStyle/>
          <a:p>
            <a:r>
              <a:rPr lang="en-US" dirty="0"/>
              <a:t>Summary pt.2</a:t>
            </a:r>
          </a:p>
        </p:txBody>
      </p:sp>
      <p:sp>
        <p:nvSpPr>
          <p:cNvPr id="3" name="Content Placeholder 2">
            <a:extLst>
              <a:ext uri="{FF2B5EF4-FFF2-40B4-BE49-F238E27FC236}">
                <a16:creationId xmlns:a16="http://schemas.microsoft.com/office/drawing/2014/main" id="{1A5CE190-BF0E-4DC1-885F-5BD0EBF51DF1}"/>
              </a:ext>
            </a:extLst>
          </p:cNvPr>
          <p:cNvSpPr>
            <a:spLocks noGrp="1"/>
          </p:cNvSpPr>
          <p:nvPr>
            <p:ph idx="1"/>
          </p:nvPr>
        </p:nvSpPr>
        <p:spPr/>
        <p:txBody>
          <a:bodyPr>
            <a:normAutofit fontScale="70000" lnSpcReduction="20000"/>
          </a:bodyPr>
          <a:lstStyle/>
          <a:p>
            <a:r>
              <a:rPr lang="en-US" dirty="0"/>
              <a:t>A functional interface is an interface with exactly one abstract method. This is also known as a single abstract method (SAM) interface.</a:t>
            </a:r>
          </a:p>
          <a:p>
            <a:r>
              <a:rPr lang="en-US" dirty="0"/>
              <a:t>A </a:t>
            </a:r>
            <a:r>
              <a:rPr lang="en-US" dirty="0" err="1"/>
              <a:t>MouseEvent</a:t>
            </a:r>
            <a:r>
              <a:rPr lang="en-US" dirty="0"/>
              <a:t> is fired whenever a mouse button is pressed, released, clicked, moved, or dragged on a node or a scene. The </a:t>
            </a:r>
            <a:r>
              <a:rPr lang="en-US" dirty="0" err="1"/>
              <a:t>getButton</a:t>
            </a:r>
            <a:r>
              <a:rPr lang="en-US" dirty="0"/>
              <a:t>() method can be used to detect which mouse button is pressed for the event.</a:t>
            </a:r>
          </a:p>
          <a:p>
            <a:r>
              <a:rPr lang="en-US" dirty="0"/>
              <a:t>A </a:t>
            </a:r>
            <a:r>
              <a:rPr lang="en-US" dirty="0" err="1"/>
              <a:t>KeyEvent</a:t>
            </a:r>
            <a:r>
              <a:rPr lang="en-US" dirty="0"/>
              <a:t> is fired whenever a key is pressed, released, or typed on a node or a scene. The </a:t>
            </a:r>
            <a:r>
              <a:rPr lang="en-US" dirty="0" err="1"/>
              <a:t>getCode</a:t>
            </a:r>
            <a:r>
              <a:rPr lang="en-US" dirty="0"/>
              <a:t>() method can be used to return the code value for the key. </a:t>
            </a:r>
          </a:p>
          <a:p>
            <a:r>
              <a:rPr lang="en-US" dirty="0"/>
              <a:t>An instance of Observable is known as an observable object, which contains the </a:t>
            </a:r>
            <a:r>
              <a:rPr lang="en-US" dirty="0" err="1"/>
              <a:t>addListener</a:t>
            </a:r>
            <a:r>
              <a:rPr lang="en-US" dirty="0"/>
              <a:t>(</a:t>
            </a:r>
            <a:r>
              <a:rPr lang="en-US" dirty="0" err="1"/>
              <a:t>InvalidationListener</a:t>
            </a:r>
            <a:r>
              <a:rPr lang="en-US" dirty="0"/>
              <a:t> listener) method for adding a listener. Once the value is changed in the property, a listener is notified. The listener class should implement the </a:t>
            </a:r>
            <a:r>
              <a:rPr lang="en-US" dirty="0" err="1"/>
              <a:t>InvalidationListener</a:t>
            </a:r>
            <a:r>
              <a:rPr lang="en-US" dirty="0"/>
              <a:t> interface, which uses the invalidated method to handle the property value change. </a:t>
            </a:r>
          </a:p>
          <a:p>
            <a:r>
              <a:rPr lang="en-US" dirty="0"/>
              <a:t>The abstract Animation class provides the core functionalities for animations in JavaFX. </a:t>
            </a:r>
            <a:r>
              <a:rPr lang="en-US" dirty="0" err="1"/>
              <a:t>PathTransition</a:t>
            </a:r>
            <a:r>
              <a:rPr lang="en-US" dirty="0"/>
              <a:t>, </a:t>
            </a:r>
            <a:r>
              <a:rPr lang="en-US" dirty="0" err="1"/>
              <a:t>FadeTransition</a:t>
            </a:r>
            <a:r>
              <a:rPr lang="en-US" dirty="0"/>
              <a:t>, and Timeline are specialized classes for implementing animations.</a:t>
            </a:r>
          </a:p>
          <a:p>
            <a:endParaRPr lang="en-US" dirty="0"/>
          </a:p>
        </p:txBody>
      </p:sp>
    </p:spTree>
    <p:extLst>
      <p:ext uri="{BB962C8B-B14F-4D97-AF65-F5344CB8AC3E}">
        <p14:creationId xmlns:p14="http://schemas.microsoft.com/office/powerpoint/2010/main" val="692700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CCC19-F04F-48AB-8E90-D7D8B92E43C8}"/>
              </a:ext>
            </a:extLst>
          </p:cNvPr>
          <p:cNvSpPr>
            <a:spLocks noGrp="1"/>
          </p:cNvSpPr>
          <p:nvPr>
            <p:ph type="title"/>
          </p:nvPr>
        </p:nvSpPr>
        <p:spPr/>
        <p:txBody>
          <a:bodyPr/>
          <a:lstStyle/>
          <a:p>
            <a:r>
              <a:rPr lang="en-US" dirty="0" err="1"/>
              <a:t>EvenT</a:t>
            </a:r>
            <a:r>
              <a:rPr lang="en-US" dirty="0"/>
              <a:t> Handler</a:t>
            </a:r>
          </a:p>
        </p:txBody>
      </p:sp>
      <p:sp>
        <p:nvSpPr>
          <p:cNvPr id="3" name="Content Placeholder 2">
            <a:extLst>
              <a:ext uri="{FF2B5EF4-FFF2-40B4-BE49-F238E27FC236}">
                <a16:creationId xmlns:a16="http://schemas.microsoft.com/office/drawing/2014/main" id="{6EEC1E8F-4E50-48BD-8D73-58683012504B}"/>
              </a:ext>
            </a:extLst>
          </p:cNvPr>
          <p:cNvSpPr>
            <a:spLocks noGrp="1"/>
          </p:cNvSpPr>
          <p:nvPr>
            <p:ph idx="1"/>
          </p:nvPr>
        </p:nvSpPr>
        <p:spPr/>
        <p:txBody>
          <a:bodyPr/>
          <a:lstStyle/>
          <a:p>
            <a:r>
              <a:rPr lang="en-US" dirty="0"/>
              <a:t>The object must be an instance of the </a:t>
            </a:r>
            <a:r>
              <a:rPr lang="en-US" dirty="0" err="1"/>
              <a:t>EventHandler</a:t>
            </a:r>
            <a:r>
              <a:rPr lang="en-US" dirty="0"/>
              <a:t>&lt;T extends Event&gt; interface. This interface defines the common behavior for all handlers. &lt;T extends Event&gt; denotes that T is a generic type that is a subtype of Event. </a:t>
            </a:r>
          </a:p>
          <a:p>
            <a:r>
              <a:rPr lang="en-US" dirty="0"/>
              <a:t>The </a:t>
            </a:r>
            <a:r>
              <a:rPr lang="en-US" dirty="0" err="1"/>
              <a:t>EventHandler</a:t>
            </a:r>
            <a:r>
              <a:rPr lang="en-US" dirty="0"/>
              <a:t> object handler must be registered with the event source object using the method </a:t>
            </a:r>
            <a:r>
              <a:rPr lang="en-US" dirty="0" err="1"/>
              <a:t>source.setOnAction</a:t>
            </a:r>
            <a:r>
              <a:rPr lang="en-US" dirty="0"/>
              <a:t>(handler). </a:t>
            </a:r>
          </a:p>
          <a:p>
            <a:endParaRPr lang="en-US" dirty="0"/>
          </a:p>
        </p:txBody>
      </p:sp>
    </p:spTree>
    <p:extLst>
      <p:ext uri="{BB962C8B-B14F-4D97-AF65-F5344CB8AC3E}">
        <p14:creationId xmlns:p14="http://schemas.microsoft.com/office/powerpoint/2010/main" val="1350602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57371-FA87-4EC9-BB0B-149DCC06A11D}"/>
              </a:ext>
            </a:extLst>
          </p:cNvPr>
          <p:cNvSpPr>
            <a:spLocks noGrp="1"/>
          </p:cNvSpPr>
          <p:nvPr>
            <p:ph type="title"/>
          </p:nvPr>
        </p:nvSpPr>
        <p:spPr/>
        <p:txBody>
          <a:bodyPr/>
          <a:lstStyle/>
          <a:p>
            <a:r>
              <a:rPr lang="en-US" dirty="0"/>
              <a:t>Events and event sources</a:t>
            </a:r>
          </a:p>
        </p:txBody>
      </p:sp>
      <p:sp>
        <p:nvSpPr>
          <p:cNvPr id="3" name="Content Placeholder 2">
            <a:extLst>
              <a:ext uri="{FF2B5EF4-FFF2-40B4-BE49-F238E27FC236}">
                <a16:creationId xmlns:a16="http://schemas.microsoft.com/office/drawing/2014/main" id="{8FF04272-2A16-40E6-8997-C6F511B3EA61}"/>
              </a:ext>
            </a:extLst>
          </p:cNvPr>
          <p:cNvSpPr>
            <a:spLocks noGrp="1"/>
          </p:cNvSpPr>
          <p:nvPr>
            <p:ph idx="1"/>
          </p:nvPr>
        </p:nvSpPr>
        <p:spPr/>
        <p:txBody>
          <a:bodyPr/>
          <a:lstStyle/>
          <a:p>
            <a:r>
              <a:rPr lang="en-US" dirty="0"/>
              <a:t>An event is an object created from an event source. Firing an event means to create an event and delegate the handler to handle the event</a:t>
            </a:r>
          </a:p>
          <a:p>
            <a:r>
              <a:rPr lang="en-US" dirty="0"/>
              <a:t>Java GUI is a program that interacts with the user</a:t>
            </a:r>
          </a:p>
          <a:p>
            <a:r>
              <a:rPr lang="en-US" dirty="0"/>
              <a:t>This is called event driven programming</a:t>
            </a:r>
          </a:p>
          <a:p>
            <a:r>
              <a:rPr lang="en-US" dirty="0"/>
              <a:t>An event is a signal to the program like a mouse click</a:t>
            </a:r>
          </a:p>
          <a:p>
            <a:r>
              <a:rPr lang="en-US" dirty="0"/>
              <a:t>An event object contains properties pertaining to the event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43604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1731C-C104-4216-931F-9091B35FBC0C}"/>
              </a:ext>
            </a:extLst>
          </p:cNvPr>
          <p:cNvSpPr>
            <a:spLocks noGrp="1"/>
          </p:cNvSpPr>
          <p:nvPr>
            <p:ph type="title"/>
          </p:nvPr>
        </p:nvSpPr>
        <p:spPr>
          <a:xfrm>
            <a:off x="919119" y="671245"/>
            <a:ext cx="10353761" cy="1326321"/>
          </a:xfrm>
        </p:spPr>
        <p:txBody>
          <a:bodyPr/>
          <a:lstStyle/>
          <a:p>
            <a:r>
              <a:rPr lang="en-US" dirty="0"/>
              <a:t>User actions</a:t>
            </a:r>
          </a:p>
        </p:txBody>
      </p:sp>
      <p:pic>
        <p:nvPicPr>
          <p:cNvPr id="8" name="Content Placeholder 7" descr="Screen Clipping">
            <a:extLst>
              <a:ext uri="{FF2B5EF4-FFF2-40B4-BE49-F238E27FC236}">
                <a16:creationId xmlns:a16="http://schemas.microsoft.com/office/drawing/2014/main" id="{4625F4E7-AA6C-4EEC-9B6D-4CE57E1385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6775" y="1551398"/>
            <a:ext cx="10283591" cy="4903846"/>
          </a:xfrm>
        </p:spPr>
      </p:pic>
    </p:spTree>
    <p:extLst>
      <p:ext uri="{BB962C8B-B14F-4D97-AF65-F5344CB8AC3E}">
        <p14:creationId xmlns:p14="http://schemas.microsoft.com/office/powerpoint/2010/main" val="1676073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D52ED-693B-408B-A392-3F90388599C5}"/>
              </a:ext>
            </a:extLst>
          </p:cNvPr>
          <p:cNvSpPr>
            <a:spLocks noGrp="1"/>
          </p:cNvSpPr>
          <p:nvPr>
            <p:ph type="title"/>
          </p:nvPr>
        </p:nvSpPr>
        <p:spPr/>
        <p:txBody>
          <a:bodyPr/>
          <a:lstStyle/>
          <a:p>
            <a:r>
              <a:rPr lang="en-US" dirty="0"/>
              <a:t>Registering Handlers and handling events</a:t>
            </a:r>
          </a:p>
        </p:txBody>
      </p:sp>
      <p:sp>
        <p:nvSpPr>
          <p:cNvPr id="3" name="Content Placeholder 2">
            <a:extLst>
              <a:ext uri="{FF2B5EF4-FFF2-40B4-BE49-F238E27FC236}">
                <a16:creationId xmlns:a16="http://schemas.microsoft.com/office/drawing/2014/main" id="{DAD6E5BE-CD49-4765-B260-DF1529DB94F7}"/>
              </a:ext>
            </a:extLst>
          </p:cNvPr>
          <p:cNvSpPr>
            <a:spLocks noGrp="1"/>
          </p:cNvSpPr>
          <p:nvPr>
            <p:ph idx="1"/>
          </p:nvPr>
        </p:nvSpPr>
        <p:spPr/>
        <p:txBody>
          <a:bodyPr>
            <a:normAutofit fontScale="92500" lnSpcReduction="20000"/>
          </a:bodyPr>
          <a:lstStyle/>
          <a:p>
            <a:r>
              <a:rPr lang="en-US" dirty="0"/>
              <a:t>A handler is an object that must be registered with an event source object, and it must be an instance of an appropriate event-handling interface.</a:t>
            </a:r>
          </a:p>
          <a:p>
            <a:r>
              <a:rPr lang="en-US" dirty="0"/>
              <a:t>JavaFX defines a unified handler interface </a:t>
            </a:r>
            <a:r>
              <a:rPr lang="en-US" dirty="0" err="1"/>
              <a:t>EventHandler</a:t>
            </a:r>
            <a:r>
              <a:rPr lang="en-US" dirty="0"/>
              <a:t>&lt;T extends Event&gt; for an event T. </a:t>
            </a:r>
            <a:r>
              <a:rPr lang="en-US" dirty="0" err="1"/>
              <a:t>Thehandler</a:t>
            </a:r>
            <a:r>
              <a:rPr lang="en-US" dirty="0"/>
              <a:t> interface contains the handle(T e) method for processing the event. For example, the handler interface for </a:t>
            </a:r>
            <a:r>
              <a:rPr lang="en-US" dirty="0" err="1"/>
              <a:t>ActionEvent</a:t>
            </a:r>
            <a:r>
              <a:rPr lang="en-US" dirty="0"/>
              <a:t> is </a:t>
            </a:r>
            <a:r>
              <a:rPr lang="en-US" dirty="0" err="1"/>
              <a:t>EventHandler</a:t>
            </a:r>
            <a:r>
              <a:rPr lang="en-US" dirty="0"/>
              <a:t>&lt;</a:t>
            </a:r>
            <a:r>
              <a:rPr lang="en-US" dirty="0" err="1"/>
              <a:t>ActionEvent</a:t>
            </a:r>
            <a:r>
              <a:rPr lang="en-US" dirty="0"/>
              <a:t>&gt;;each handler for </a:t>
            </a:r>
            <a:r>
              <a:rPr lang="en-US" dirty="0" err="1"/>
              <a:t>ActionEvent</a:t>
            </a:r>
            <a:r>
              <a:rPr lang="en-US" dirty="0"/>
              <a:t> should implement the handle(</a:t>
            </a:r>
            <a:r>
              <a:rPr lang="en-US" dirty="0" err="1"/>
              <a:t>ActionEvent</a:t>
            </a:r>
            <a:r>
              <a:rPr lang="en-US" dirty="0"/>
              <a:t> e)method for processing an </a:t>
            </a:r>
            <a:r>
              <a:rPr lang="en-US" dirty="0" err="1"/>
              <a:t>ActionEvent</a:t>
            </a:r>
            <a:r>
              <a:rPr lang="en-US" dirty="0"/>
              <a:t>.</a:t>
            </a:r>
          </a:p>
          <a:p>
            <a:r>
              <a:rPr lang="en-US" dirty="0"/>
              <a:t> The handler object must be registered by the source object. Registration methods depend on the event type. For </a:t>
            </a:r>
            <a:r>
              <a:rPr lang="en-US" dirty="0" err="1"/>
              <a:t>ActionEvent</a:t>
            </a:r>
            <a:r>
              <a:rPr lang="en-US" dirty="0"/>
              <a:t>, the method is </a:t>
            </a:r>
            <a:r>
              <a:rPr lang="en-US" dirty="0" err="1"/>
              <a:t>setOnAction</a:t>
            </a:r>
            <a:r>
              <a:rPr lang="en-US" dirty="0"/>
              <a:t>. For </a:t>
            </a:r>
            <a:r>
              <a:rPr lang="en-US" dirty="0" err="1"/>
              <a:t>amouse</a:t>
            </a:r>
            <a:r>
              <a:rPr lang="en-US" dirty="0"/>
              <a:t> pressed event, the method is </a:t>
            </a:r>
            <a:r>
              <a:rPr lang="en-US" dirty="0" err="1"/>
              <a:t>setOnMousePressed</a:t>
            </a:r>
            <a:r>
              <a:rPr lang="en-US" dirty="0"/>
              <a:t>. For a key pressed event, the method is </a:t>
            </a:r>
            <a:r>
              <a:rPr lang="en-US" dirty="0" err="1"/>
              <a:t>setOnKeyPressed</a:t>
            </a:r>
            <a:r>
              <a:rPr lang="en-US" dirty="0"/>
              <a:t>.</a:t>
            </a:r>
          </a:p>
        </p:txBody>
      </p:sp>
    </p:spTree>
    <p:extLst>
      <p:ext uri="{BB962C8B-B14F-4D97-AF65-F5344CB8AC3E}">
        <p14:creationId xmlns:p14="http://schemas.microsoft.com/office/powerpoint/2010/main" val="1207995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Screen Clipping">
            <a:extLst>
              <a:ext uri="{FF2B5EF4-FFF2-40B4-BE49-F238E27FC236}">
                <a16:creationId xmlns:a16="http://schemas.microsoft.com/office/drawing/2014/main" id="{5107E10E-7EE3-45FB-B21C-BF1D00342D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051" y="704088"/>
            <a:ext cx="10943898" cy="4983480"/>
          </a:xfrm>
        </p:spPr>
      </p:pic>
    </p:spTree>
    <p:extLst>
      <p:ext uri="{BB962C8B-B14F-4D97-AF65-F5344CB8AC3E}">
        <p14:creationId xmlns:p14="http://schemas.microsoft.com/office/powerpoint/2010/main" val="3370414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636B0-52DC-4071-9D65-262A0FBAFE9B}"/>
              </a:ext>
            </a:extLst>
          </p:cNvPr>
          <p:cNvSpPr>
            <a:spLocks noGrp="1"/>
          </p:cNvSpPr>
          <p:nvPr>
            <p:ph type="title"/>
          </p:nvPr>
        </p:nvSpPr>
        <p:spPr/>
        <p:txBody>
          <a:bodyPr/>
          <a:lstStyle/>
          <a:p>
            <a:r>
              <a:rPr lang="en-US" dirty="0"/>
              <a:t>Inner classes</a:t>
            </a:r>
          </a:p>
        </p:txBody>
      </p:sp>
      <p:sp>
        <p:nvSpPr>
          <p:cNvPr id="3" name="Content Placeholder 2">
            <a:extLst>
              <a:ext uri="{FF2B5EF4-FFF2-40B4-BE49-F238E27FC236}">
                <a16:creationId xmlns:a16="http://schemas.microsoft.com/office/drawing/2014/main" id="{7C36AAFD-325A-4B99-903A-5AB6B731E9C9}"/>
              </a:ext>
            </a:extLst>
          </p:cNvPr>
          <p:cNvSpPr>
            <a:spLocks noGrp="1"/>
          </p:cNvSpPr>
          <p:nvPr>
            <p:ph idx="1"/>
          </p:nvPr>
        </p:nvSpPr>
        <p:spPr/>
        <p:txBody>
          <a:bodyPr>
            <a:normAutofit fontScale="70000" lnSpcReduction="20000"/>
          </a:bodyPr>
          <a:lstStyle/>
          <a:p>
            <a:r>
              <a:rPr lang="en-US" dirty="0"/>
              <a:t>An inner class, or nested class, is a class defined within the scope of another class. Inner classes are useful for defining handler classes.</a:t>
            </a:r>
          </a:p>
          <a:p>
            <a:r>
              <a:rPr lang="en-US" dirty="0"/>
              <a:t>An inner class is compiled into a class named </a:t>
            </a:r>
            <a:r>
              <a:rPr lang="en-US" dirty="0" err="1"/>
              <a:t>OuterClassName$InnerClassName</a:t>
            </a:r>
            <a:r>
              <a:rPr lang="en-US" dirty="0"/>
              <a:t>. class. </a:t>
            </a:r>
          </a:p>
          <a:p>
            <a:r>
              <a:rPr lang="en-US" dirty="0"/>
              <a:t>An inner class can reference the data and the methods defined in the outer class in which it </a:t>
            </a:r>
            <a:r>
              <a:rPr lang="en-US" dirty="0" err="1"/>
              <a:t>nestsAn</a:t>
            </a:r>
            <a:r>
              <a:rPr lang="en-US" dirty="0"/>
              <a:t> inner class can be defined with a visibility modifier subject to the same visibility rules applied to a member of the class.</a:t>
            </a:r>
          </a:p>
          <a:p>
            <a:r>
              <a:rPr lang="en-US" dirty="0"/>
              <a:t> An inner class can be defined as static. A static inner class can be accessed using the outer class name. A static inner class cannot access </a:t>
            </a:r>
            <a:r>
              <a:rPr lang="en-US" dirty="0" err="1"/>
              <a:t>nonstatic</a:t>
            </a:r>
            <a:r>
              <a:rPr lang="en-US" dirty="0"/>
              <a:t> members of the outer class.</a:t>
            </a:r>
          </a:p>
          <a:p>
            <a:r>
              <a:rPr lang="en-US" dirty="0"/>
              <a:t>Objects of an inner class are often created in the outer class. But you can also create an object of an inner class from another class. If the inner class is </a:t>
            </a:r>
            <a:r>
              <a:rPr lang="en-US" dirty="0" err="1"/>
              <a:t>nonstatic</a:t>
            </a:r>
            <a:r>
              <a:rPr lang="en-US" dirty="0"/>
              <a:t>, you must first create an instance of the outer class, then use the following syntax to create an object for the inner class:</a:t>
            </a:r>
          </a:p>
          <a:p>
            <a:pPr lvl="1"/>
            <a:r>
              <a:rPr lang="en-US" dirty="0" err="1"/>
              <a:t>OuterClass.InnerClass</a:t>
            </a:r>
            <a:r>
              <a:rPr lang="en-US" dirty="0"/>
              <a:t> </a:t>
            </a:r>
            <a:r>
              <a:rPr lang="en-US" dirty="0" err="1"/>
              <a:t>innerObject</a:t>
            </a:r>
            <a:r>
              <a:rPr lang="en-US" dirty="0"/>
              <a:t> = </a:t>
            </a:r>
            <a:r>
              <a:rPr lang="en-US" dirty="0" err="1"/>
              <a:t>outerObject.new</a:t>
            </a:r>
            <a:r>
              <a:rPr lang="en-US" dirty="0"/>
              <a:t> </a:t>
            </a:r>
            <a:r>
              <a:rPr lang="en-US" dirty="0" err="1"/>
              <a:t>InnerClass</a:t>
            </a:r>
            <a:r>
              <a:rPr lang="en-US" dirty="0"/>
              <a:t>();</a:t>
            </a:r>
          </a:p>
          <a:p>
            <a:r>
              <a:rPr lang="en-US" dirty="0"/>
              <a:t>If the inner class is static, use the following syntax to create an object for it:</a:t>
            </a:r>
          </a:p>
          <a:p>
            <a:pPr lvl="1"/>
            <a:r>
              <a:rPr lang="en-US" dirty="0" err="1"/>
              <a:t>OuterClass.InnerClass</a:t>
            </a:r>
            <a:r>
              <a:rPr lang="en-US" dirty="0"/>
              <a:t> </a:t>
            </a:r>
            <a:r>
              <a:rPr lang="en-US" dirty="0" err="1"/>
              <a:t>innerObject</a:t>
            </a:r>
            <a:r>
              <a:rPr lang="en-US" dirty="0"/>
              <a:t> = new </a:t>
            </a:r>
            <a:r>
              <a:rPr lang="en-US" dirty="0" err="1"/>
              <a:t>OuterClass.InnerClass</a:t>
            </a:r>
            <a:r>
              <a:rPr lang="en-US" dirty="0"/>
              <a:t>();</a:t>
            </a:r>
          </a:p>
          <a:p>
            <a:endParaRPr lang="en-US" dirty="0"/>
          </a:p>
        </p:txBody>
      </p:sp>
    </p:spTree>
    <p:extLst>
      <p:ext uri="{BB962C8B-B14F-4D97-AF65-F5344CB8AC3E}">
        <p14:creationId xmlns:p14="http://schemas.microsoft.com/office/powerpoint/2010/main" val="361861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61E6-18F2-4245-B6D1-338AC707196D}"/>
              </a:ext>
            </a:extLst>
          </p:cNvPr>
          <p:cNvSpPr>
            <a:spLocks noGrp="1"/>
          </p:cNvSpPr>
          <p:nvPr>
            <p:ph type="title"/>
          </p:nvPr>
        </p:nvSpPr>
        <p:spPr/>
        <p:txBody>
          <a:bodyPr>
            <a:normAutofit/>
          </a:bodyPr>
          <a:lstStyle/>
          <a:p>
            <a:r>
              <a:rPr lang="en-US" dirty="0"/>
              <a:t>Anonymous Inner Class Handlers</a:t>
            </a:r>
          </a:p>
        </p:txBody>
      </p:sp>
      <p:sp>
        <p:nvSpPr>
          <p:cNvPr id="3" name="Content Placeholder 2">
            <a:extLst>
              <a:ext uri="{FF2B5EF4-FFF2-40B4-BE49-F238E27FC236}">
                <a16:creationId xmlns:a16="http://schemas.microsoft.com/office/drawing/2014/main" id="{A74196F6-1858-4390-A741-4F8FDE0AB5AE}"/>
              </a:ext>
            </a:extLst>
          </p:cNvPr>
          <p:cNvSpPr>
            <a:spLocks noGrp="1"/>
          </p:cNvSpPr>
          <p:nvPr>
            <p:ph idx="1"/>
          </p:nvPr>
        </p:nvSpPr>
        <p:spPr/>
        <p:txBody>
          <a:bodyPr>
            <a:normAutofit fontScale="85000" lnSpcReduction="20000"/>
          </a:bodyPr>
          <a:lstStyle/>
          <a:p>
            <a:r>
              <a:rPr lang="en-US" dirty="0"/>
              <a:t>An anonymous inner class is an inner class without a name. It combines defining an inner class and creating an instance of the class into one step.</a:t>
            </a:r>
          </a:p>
          <a:p>
            <a:r>
              <a:rPr lang="en-US" dirty="0"/>
              <a:t>An anonymous inner class must always extend a superclass or implement an interface, but it cannot have an explicit extends or implements clause. </a:t>
            </a:r>
          </a:p>
          <a:p>
            <a:r>
              <a:rPr lang="en-US" dirty="0"/>
              <a:t>An anonymous inner class must implement all the abstract methods in the superclass or in the interface. </a:t>
            </a:r>
          </a:p>
          <a:p>
            <a:r>
              <a:rPr lang="en-US" dirty="0"/>
              <a:t>An anonymous inner class always uses the no-</a:t>
            </a:r>
            <a:r>
              <a:rPr lang="en-US" dirty="0" err="1"/>
              <a:t>arg</a:t>
            </a:r>
            <a:r>
              <a:rPr lang="en-US" dirty="0"/>
              <a:t> constructor from its superclass to create an instance. If an anonymous inner class implements an interface, the constructor is Object(). ■</a:t>
            </a:r>
          </a:p>
          <a:p>
            <a:r>
              <a:rPr lang="en-US" dirty="0"/>
              <a:t>An anonymous inner class is compiled into a class named </a:t>
            </a:r>
            <a:r>
              <a:rPr lang="en-US" dirty="0" err="1"/>
              <a:t>OuterClassName$n</a:t>
            </a:r>
            <a:r>
              <a:rPr lang="en-US" dirty="0"/>
              <a:t>. class. For example, if the outer class Test has two anonymous inner classes, they are compiled into Test$1.class and Test$2.class.</a:t>
            </a:r>
          </a:p>
        </p:txBody>
      </p:sp>
    </p:spTree>
    <p:extLst>
      <p:ext uri="{BB962C8B-B14F-4D97-AF65-F5344CB8AC3E}">
        <p14:creationId xmlns:p14="http://schemas.microsoft.com/office/powerpoint/2010/main" val="23828111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docProps/app.xml><?xml version="1.0" encoding="utf-8"?>
<Properties xmlns="http://schemas.openxmlformats.org/officeDocument/2006/extended-properties" xmlns:vt="http://schemas.openxmlformats.org/officeDocument/2006/docPropsVTypes">
  <Template>TM04033921[[fn=Damask]]</Template>
  <TotalTime>392</TotalTime>
  <Words>1447</Words>
  <Application>Microsoft Office PowerPoint</Application>
  <PresentationFormat>Widescreen</PresentationFormat>
  <Paragraphs>76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Bookman Old Style</vt:lpstr>
      <vt:lpstr>Rockwell</vt:lpstr>
      <vt:lpstr>Damask</vt:lpstr>
      <vt:lpstr>Chapter 15</vt:lpstr>
      <vt:lpstr>Introduction</vt:lpstr>
      <vt:lpstr>EvenT Handler</vt:lpstr>
      <vt:lpstr>Events and event sources</vt:lpstr>
      <vt:lpstr>User actions</vt:lpstr>
      <vt:lpstr>Registering Handlers and handling events</vt:lpstr>
      <vt:lpstr>PowerPoint Presentation</vt:lpstr>
      <vt:lpstr>Inner classes</vt:lpstr>
      <vt:lpstr>Anonymous Inner Class Handlers</vt:lpstr>
      <vt:lpstr>Simplifying Event Handling Using Lambda Expressions</vt:lpstr>
      <vt:lpstr>Mouse Events</vt:lpstr>
      <vt:lpstr>Key events</vt:lpstr>
      <vt:lpstr>Key Code Constants</vt:lpstr>
      <vt:lpstr>Listeners for Observable Objects</vt:lpstr>
      <vt:lpstr>Animations</vt:lpstr>
      <vt:lpstr>Path Transition</vt:lpstr>
      <vt:lpstr>Fade Transition</vt:lpstr>
      <vt:lpstr>Timeline</vt:lpstr>
      <vt:lpstr>Summary pt.1</vt:lpstr>
      <vt:lpstr>Summary pt.2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dc:title>
  <dc:creator>Jones, Hayley</dc:creator>
  <cp:lastModifiedBy>Jones, Hayley</cp:lastModifiedBy>
  <cp:revision>22</cp:revision>
  <dcterms:created xsi:type="dcterms:W3CDTF">2018-03-03T20:33:14Z</dcterms:created>
  <dcterms:modified xsi:type="dcterms:W3CDTF">2018-03-05T15:13:30Z</dcterms:modified>
</cp:coreProperties>
</file>