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bene 1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Textebene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bene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Textebene 1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Textebene 1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Agendathemen</a:t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hyperlink" Target="https://github.com/HayleySummer/Qiskit_Hackathon_Europ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Idea"/>
          <p:cNvSpPr txBox="1"/>
          <p:nvPr>
            <p:ph type="title"/>
          </p:nvPr>
        </p:nvSpPr>
        <p:spPr>
          <a:xfrm>
            <a:off x="1206500" y="952500"/>
            <a:ext cx="21971000" cy="1732077"/>
          </a:xfrm>
          <a:prstGeom prst="rect">
            <a:avLst/>
          </a:prstGeom>
        </p:spPr>
        <p:txBody>
          <a:bodyPr/>
          <a:lstStyle>
            <a:lvl1pPr defTabSz="1706836">
              <a:defRPr spc="-140" sz="5950"/>
            </a:lvl1pPr>
          </a:lstStyle>
          <a:p>
            <a:pPr/>
            <a:r>
              <a:t>Project Idea - Quantum Othello with Q-Reinforcement Learning</a:t>
            </a:r>
          </a:p>
        </p:txBody>
      </p:sp>
      <p:pic>
        <p:nvPicPr>
          <p:cNvPr id="152" name="quantum game.png" descr="quantum g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732" y="3160926"/>
            <a:ext cx="3877509" cy="1938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uppieren"/>
          <p:cNvGrpSpPr/>
          <p:nvPr/>
        </p:nvGrpSpPr>
        <p:grpSpPr>
          <a:xfrm>
            <a:off x="3708440" y="3160926"/>
            <a:ext cx="21439879" cy="2139401"/>
            <a:chOff x="0" y="0"/>
            <a:chExt cx="21439877" cy="2139399"/>
          </a:xfrm>
        </p:grpSpPr>
        <p:sp>
          <p:nvSpPr>
            <p:cNvPr id="153" name="Abgerundetes Rechteck"/>
            <p:cNvSpPr/>
            <p:nvPr/>
          </p:nvSpPr>
          <p:spPr>
            <a:xfrm>
              <a:off x="19867937" y="0"/>
              <a:ext cx="1571941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ames are an interesting test bed for artificial intelligence research, as they provide a self-contained environment with fixed rules. DeepBlue, Watson and AlphaGo are only a few examples of algorithms that were put through their paces in games before ap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Games are an interesting test bed for artificial intelligence research, as they provide a self-contained environment with fixed rules. DeepBlue, Watson and AlphaGo are only a few examples of algorithms that were put through their paces in games before applying them to different problems.</a:t>
              </a:r>
            </a:p>
          </p:txBody>
        </p:sp>
      </p:grpSp>
      <p:pic>
        <p:nvPicPr>
          <p:cNvPr id="156" name="quantum goal.png" descr="quantum go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22" y="5945134"/>
            <a:ext cx="3566201" cy="17841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uppieren"/>
          <p:cNvGrpSpPr/>
          <p:nvPr/>
        </p:nvGrpSpPr>
        <p:grpSpPr>
          <a:xfrm>
            <a:off x="3630613" y="5776676"/>
            <a:ext cx="21348529" cy="2145213"/>
            <a:chOff x="0" y="0"/>
            <a:chExt cx="21348527" cy="2145211"/>
          </a:xfrm>
        </p:grpSpPr>
        <p:sp>
          <p:nvSpPr>
            <p:cNvPr id="157" name="Abgerundetes Rechteck"/>
            <p:cNvSpPr/>
            <p:nvPr/>
          </p:nvSpPr>
          <p:spPr>
            <a:xfrm>
              <a:off x="19776588" y="0"/>
              <a:ext cx="1571940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Othello is a perfect information, zero-sum, two-player strategy game played on an 8x8 board, and has already been used in classical artificial intelligence research. The board stages are highly volatile, each new move can change a large area of the board"/>
            <p:cNvSpPr/>
            <p:nvPr/>
          </p:nvSpPr>
          <p:spPr>
            <a:xfrm>
              <a:off x="0" y="5812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pPr>
              <a:r>
                <a:t>Othello is a perfect information, zero-sum, two-player strategy game played on an 8x8 board, and has already been used in classical artificial intelligence research. The board stages are highly volatile, each new move can change a large area of the board. Despite its simple rules, the game of Othello is not trivial, containing of approximately </a:t>
              </a:r>
              <a14:m>
                <m:oMath>
                  <m:sSup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sup>
                  </m:sSup>
                </m:oMath>
              </a14:m>
              <a:r>
                <a:t> legal positions. The game tree itself has approximately </a:t>
              </a:r>
              <a14:m>
                <m:oMath>
                  <m:sSup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</m:sup>
                  </m:sSup>
                </m:oMath>
              </a14:m>
              <a:r>
                <a:t> nodes.</a:t>
              </a:r>
            </a:p>
          </p:txBody>
        </p:sp>
      </p:grpSp>
      <p:pic>
        <p:nvPicPr>
          <p:cNvPr id="160" name="QuantumML.png" descr="QuantumML.png"/>
          <p:cNvPicPr>
            <a:picLocks noChangeAspect="1"/>
          </p:cNvPicPr>
          <p:nvPr/>
        </p:nvPicPr>
        <p:blipFill>
          <a:blip r:embed="rId4">
            <a:extLst/>
          </a:blip>
          <a:srcRect l="0" t="59" r="0" b="59"/>
          <a:stretch>
            <a:fillRect/>
          </a:stretch>
        </p:blipFill>
        <p:spPr>
          <a:xfrm>
            <a:off x="87424" y="8574757"/>
            <a:ext cx="3607284" cy="18036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" name="Gruppieren"/>
          <p:cNvGrpSpPr/>
          <p:nvPr/>
        </p:nvGrpSpPr>
        <p:grpSpPr>
          <a:xfrm>
            <a:off x="3539263" y="8406955"/>
            <a:ext cx="21439880" cy="2139401"/>
            <a:chOff x="0" y="0"/>
            <a:chExt cx="21439878" cy="2139399"/>
          </a:xfrm>
        </p:grpSpPr>
        <p:sp>
          <p:nvSpPr>
            <p:cNvPr id="161" name="Abgerundetes Rechteck"/>
            <p:cNvSpPr/>
            <p:nvPr/>
          </p:nvSpPr>
          <p:spPr>
            <a:xfrm>
              <a:off x="19867939" y="0"/>
              <a:ext cx="1571940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Othello is also seen as a Markov Decision Problem in reinforcement learning. In addition, the mixed application of Convolutional Neural Networks result in a better accuracy predicting moves. We propose the implementation of a Quantum Othello game using q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Othello is also seen as a Markov Decision Problem in reinforcement learning. In addition, the mixed application of Convolutional Neural Networks result in a better accuracy predicting moves. We propose the implementation of a Quantum Othello game using quantum computing together with classical machine learning techniques to create a (self-improving) computer opponent players can compete against.</a:t>
              </a:r>
            </a:p>
          </p:txBody>
        </p:sp>
      </p:grpSp>
      <p:pic>
        <p:nvPicPr>
          <p:cNvPr id="164" name="qiskit composer.png" descr="qiskit compos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6664" y="11322320"/>
            <a:ext cx="3068717" cy="15343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uppieren"/>
          <p:cNvGrpSpPr/>
          <p:nvPr/>
        </p:nvGrpSpPr>
        <p:grpSpPr>
          <a:xfrm>
            <a:off x="3506242" y="11019799"/>
            <a:ext cx="21439881" cy="2139401"/>
            <a:chOff x="0" y="0"/>
            <a:chExt cx="21439880" cy="2139399"/>
          </a:xfrm>
        </p:grpSpPr>
        <p:sp>
          <p:nvSpPr>
            <p:cNvPr id="165" name="Abgerundetes Rechteck"/>
            <p:cNvSpPr/>
            <p:nvPr/>
          </p:nvSpPr>
          <p:spPr>
            <a:xfrm>
              <a:off x="19867940" y="0"/>
              <a:ext cx="1571941" cy="2139400"/>
            </a:xfrm>
            <a:prstGeom prst="roundRect">
              <a:avLst>
                <a:gd name="adj" fmla="val 12119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3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The Quantum opponent creates winning strategies using a Variational Quantum Circuit for Deep Reinforcement Learning. The implementation will utilise PyTorch to train a Deep Q-Learning neural network with a Quantum Computing based hidden layer."/>
            <p:cNvSpPr/>
            <p:nvPr/>
          </p:nvSpPr>
          <p:spPr>
            <a:xfrm>
              <a:off x="0" y="0"/>
              <a:ext cx="20149368" cy="2139400"/>
            </a:xfrm>
            <a:prstGeom prst="roundRect">
              <a:avLst>
                <a:gd name="adj" fmla="val 8904"/>
              </a:avLst>
            </a:prstGeom>
            <a:gradFill flip="none" rotWithShape="1">
              <a:gsLst>
                <a:gs pos="0">
                  <a:schemeClr val="accent1">
                    <a:hueOff val="796897"/>
                    <a:lumOff val="36487"/>
                  </a:schemeClr>
                </a:gs>
                <a:gs pos="100000">
                  <a:schemeClr val="accent1">
                    <a:hueOff val="922619"/>
                    <a:lumOff val="46439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just"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The Quantum opponent creates winning strategies using a Variational Quantum Circuit for Deep Reinforcement Learning. The implementation will utilise PyTorch to train a Deep Q-Learning neural network with a Quantum Computing based hidden layer.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ie"/>
          <p:cNvSpPr/>
          <p:nvPr/>
        </p:nvSpPr>
        <p:spPr>
          <a:xfrm>
            <a:off x="2338678" y="6335622"/>
            <a:ext cx="20482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roject Idea"/>
          <p:cNvSpPr txBox="1"/>
          <p:nvPr>
            <p:ph type="title"/>
          </p:nvPr>
        </p:nvSpPr>
        <p:spPr>
          <a:xfrm>
            <a:off x="1206500" y="952500"/>
            <a:ext cx="21971000" cy="1732077"/>
          </a:xfrm>
          <a:prstGeom prst="rect">
            <a:avLst/>
          </a:prstGeom>
        </p:spPr>
        <p:txBody>
          <a:bodyPr/>
          <a:lstStyle>
            <a:lvl1pPr>
              <a:defRPr spc="-176" sz="7500"/>
            </a:lvl1pPr>
          </a:lstStyle>
          <a:p>
            <a:pPr/>
            <a:r>
              <a:t>Impact</a:t>
            </a:r>
          </a:p>
        </p:txBody>
      </p:sp>
      <p:sp>
        <p:nvSpPr>
          <p:cNvPr id="171" name="Linie"/>
          <p:cNvSpPr/>
          <p:nvPr/>
        </p:nvSpPr>
        <p:spPr>
          <a:xfrm>
            <a:off x="2592677" y="3324723"/>
            <a:ext cx="20228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Linie"/>
          <p:cNvSpPr/>
          <p:nvPr/>
        </p:nvSpPr>
        <p:spPr>
          <a:xfrm>
            <a:off x="2592678" y="4721413"/>
            <a:ext cx="20228340" cy="61716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Linie"/>
          <p:cNvSpPr/>
          <p:nvPr/>
        </p:nvSpPr>
        <p:spPr>
          <a:xfrm>
            <a:off x="2465677" y="11130717"/>
            <a:ext cx="20482341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Linie"/>
          <p:cNvSpPr/>
          <p:nvPr/>
        </p:nvSpPr>
        <p:spPr>
          <a:xfrm>
            <a:off x="2465677" y="7926066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Linie"/>
          <p:cNvSpPr/>
          <p:nvPr/>
        </p:nvSpPr>
        <p:spPr>
          <a:xfrm>
            <a:off x="2465677" y="9509342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Linie"/>
          <p:cNvSpPr/>
          <p:nvPr/>
        </p:nvSpPr>
        <p:spPr>
          <a:xfrm>
            <a:off x="2338678" y="12678376"/>
            <a:ext cx="20482339" cy="1"/>
          </a:xfrm>
          <a:prstGeom prst="line">
            <a:avLst/>
          </a:prstGeom>
          <a:ln w="38100">
            <a:solidFill>
              <a:srgbClr val="020406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Demonstration of a quantum machine learning technique for reinforcement learning implemented in an accessible format within a game"/>
          <p:cNvSpPr/>
          <p:nvPr/>
        </p:nvSpPr>
        <p:spPr>
          <a:xfrm>
            <a:off x="3878069" y="5693887"/>
            <a:ext cx="12321151" cy="1270001"/>
          </a:xfrm>
          <a:prstGeom prst="rect">
            <a:avLst/>
          </a:prstGeom>
          <a:gradFill>
            <a:gsLst>
              <a:gs pos="0">
                <a:srgbClr val="C1D7FC"/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Demonstration of a quantum machine learning technique for reinforcement learning implemented in an accessible format within a game</a:t>
            </a:r>
          </a:p>
        </p:txBody>
      </p:sp>
      <p:sp>
        <p:nvSpPr>
          <p:cNvPr id="178" name="Provide an analysis of encoding the state of a complex game in a format suitable for use in current Quantum ML environments."/>
          <p:cNvSpPr/>
          <p:nvPr/>
        </p:nvSpPr>
        <p:spPr>
          <a:xfrm>
            <a:off x="3878069" y="4110178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Provide an analysis of encoding the state of a complex game in a format suitable for use in current Quantum ML environments.</a:t>
            </a:r>
          </a:p>
        </p:txBody>
      </p:sp>
      <p:sp>
        <p:nvSpPr>
          <p:cNvPr id="179" name="Convolutional Neural Networks in combination with quantum mechanics are novel to this approach where the game state and action space is large."/>
          <p:cNvSpPr/>
          <p:nvPr/>
        </p:nvSpPr>
        <p:spPr>
          <a:xfrm>
            <a:off x="3878069" y="2652956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Convolutional Neural Networks in combination with quantum mechanics are novel to this approach where the game state and action space is large.</a:t>
            </a:r>
          </a:p>
        </p:txBody>
      </p:sp>
      <p:sp>
        <p:nvSpPr>
          <p:cNvPr id="180" name="The proposal brings interest in the fields of quantum machine learning and in quantum games since we are making an AI opponent to play against.…"/>
          <p:cNvSpPr/>
          <p:nvPr/>
        </p:nvSpPr>
        <p:spPr>
          <a:xfrm>
            <a:off x="3878069" y="11906889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The proposal brings interest in the fields of quantum machine learning and in quantum games since we are making an AI opponent to play against.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sp>
        <p:nvSpPr>
          <p:cNvPr id="181" name="In the near-term we will create a playable game and associated Quantum ML Agent.…"/>
          <p:cNvSpPr/>
          <p:nvPr/>
        </p:nvSpPr>
        <p:spPr>
          <a:xfrm>
            <a:off x="3878069" y="8876673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In the near-term we will create a playable game and associated Quantum ML Agent. 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In the long-term the Quantum ML agent can be improved for better performance and efficiency..</a:t>
            </a:r>
          </a:p>
        </p:txBody>
      </p:sp>
      <p:sp>
        <p:nvSpPr>
          <p:cNvPr id="182" name="In the long-term the Quantum ML agent can be improved for better performance and efficiency.…"/>
          <p:cNvSpPr/>
          <p:nvPr/>
        </p:nvSpPr>
        <p:spPr>
          <a:xfrm>
            <a:off x="3878069" y="10452931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In the long-term the Quantum ML agent can be improved for better performance and efficiency.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sp>
        <p:nvSpPr>
          <p:cNvPr id="183" name="This work will also provide a starting point for the Qiskit community to advance the implementation of Quantum Machine Learning Agents using Reinforcement Learning.…"/>
          <p:cNvSpPr/>
          <p:nvPr/>
        </p:nvSpPr>
        <p:spPr>
          <a:xfrm>
            <a:off x="3878069" y="7329014"/>
            <a:ext cx="12321151" cy="1270001"/>
          </a:xfrm>
          <a:prstGeom prst="rect">
            <a:avLst/>
          </a:prstGeom>
          <a:gradFill>
            <a:gsLst>
              <a:gs pos="0">
                <a:schemeClr val="accent1">
                  <a:hueOff val="796897"/>
                  <a:lumOff val="36487"/>
                </a:schemeClr>
              </a:gs>
              <a:gs pos="100000">
                <a:schemeClr val="accent1">
                  <a:hueOff val="922619"/>
                  <a:lumOff val="46439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This work will also provide a starting point for the Qiskit community to advance the implementation of Quantum Machine Learning Agents using Reinforcement Learning.</a:t>
            </a:r>
          </a:p>
          <a:p>
            <a:pPr algn="l" defTabSz="1828754">
              <a:lnSpc>
                <a:spcPct val="90000"/>
              </a:lnSpc>
              <a:spcBef>
                <a:spcPts val="3300"/>
              </a:spcBef>
              <a:defRPr sz="2600">
                <a:solidFill>
                  <a:srgbClr val="000000"/>
                </a:solidFill>
              </a:defRPr>
            </a:pPr>
            <a:r>
              <a:t>.</a:t>
            </a:r>
          </a:p>
        </p:txBody>
      </p:sp>
      <p:sp>
        <p:nvSpPr>
          <p:cNvPr id="184" name="q [0]"/>
          <p:cNvSpPr txBox="1"/>
          <p:nvPr/>
        </p:nvSpPr>
        <p:spPr>
          <a:xfrm>
            <a:off x="735754" y="3069174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[0]  </a:t>
            </a:r>
          </a:p>
        </p:txBody>
      </p:sp>
      <p:sp>
        <p:nvSpPr>
          <p:cNvPr id="185" name="q [1]"/>
          <p:cNvSpPr txBox="1"/>
          <p:nvPr/>
        </p:nvSpPr>
        <p:spPr>
          <a:xfrm>
            <a:off x="735754" y="4496721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[1]  </a:t>
            </a:r>
          </a:p>
        </p:txBody>
      </p:sp>
      <p:sp>
        <p:nvSpPr>
          <p:cNvPr id="186" name="q [2]"/>
          <p:cNvSpPr txBox="1"/>
          <p:nvPr/>
        </p:nvSpPr>
        <p:spPr>
          <a:xfrm>
            <a:off x="735754" y="6080073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[2]  </a:t>
            </a:r>
          </a:p>
        </p:txBody>
      </p:sp>
      <p:sp>
        <p:nvSpPr>
          <p:cNvPr id="187" name="q [3]"/>
          <p:cNvSpPr txBox="1"/>
          <p:nvPr/>
        </p:nvSpPr>
        <p:spPr>
          <a:xfrm>
            <a:off x="735754" y="7736629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[3]  </a:t>
            </a:r>
          </a:p>
        </p:txBody>
      </p:sp>
      <p:sp>
        <p:nvSpPr>
          <p:cNvPr id="188" name="q [4]"/>
          <p:cNvSpPr txBox="1"/>
          <p:nvPr/>
        </p:nvSpPr>
        <p:spPr>
          <a:xfrm>
            <a:off x="735754" y="9253792"/>
            <a:ext cx="971894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[4]  </a:t>
            </a:r>
          </a:p>
        </p:txBody>
      </p:sp>
      <p:sp>
        <p:nvSpPr>
          <p:cNvPr id="189" name="q [5]"/>
          <p:cNvSpPr txBox="1"/>
          <p:nvPr/>
        </p:nvSpPr>
        <p:spPr>
          <a:xfrm>
            <a:off x="735754" y="10875168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[5]  </a:t>
            </a:r>
          </a:p>
        </p:txBody>
      </p:sp>
      <p:sp>
        <p:nvSpPr>
          <p:cNvPr id="190" name="q [6]"/>
          <p:cNvSpPr txBox="1"/>
          <p:nvPr/>
        </p:nvSpPr>
        <p:spPr>
          <a:xfrm>
            <a:off x="735754" y="12427512"/>
            <a:ext cx="971894" cy="511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q [6]  </a:t>
            </a:r>
          </a:p>
        </p:txBody>
      </p:sp>
      <p:pic>
        <p:nvPicPr>
          <p:cNvPr id="191" name="Bildschirmfoto 2021-04-29 um 01.36.09.png" descr="Bildschirmfoto 2021-04-29 um 01.3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5857" y="10483017"/>
            <a:ext cx="1321838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Linie"/>
          <p:cNvSpPr/>
          <p:nvPr/>
        </p:nvSpPr>
        <p:spPr>
          <a:xfrm flipH="1">
            <a:off x="17386284" y="2572455"/>
            <a:ext cx="1" cy="10707223"/>
          </a:xfrm>
          <a:prstGeom prst="line">
            <a:avLst/>
          </a:prstGeom>
          <a:ln w="88900">
            <a:solidFill>
              <a:srgbClr val="020406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Kreis"/>
          <p:cNvSpPr/>
          <p:nvPr/>
        </p:nvSpPr>
        <p:spPr>
          <a:xfrm>
            <a:off x="18973296" y="10451962"/>
            <a:ext cx="1270001" cy="1270001"/>
          </a:xfrm>
          <a:prstGeom prst="ellipse">
            <a:avLst/>
          </a:prstGeom>
          <a:solidFill>
            <a:schemeClr val="accent1">
              <a:lumOff val="-999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Kreis"/>
          <p:cNvSpPr/>
          <p:nvPr/>
        </p:nvSpPr>
        <p:spPr>
          <a:xfrm>
            <a:off x="20789889" y="5697326"/>
            <a:ext cx="1270001" cy="1270001"/>
          </a:xfrm>
          <a:prstGeom prst="ellipse">
            <a:avLst/>
          </a:prstGeom>
          <a:solidFill>
            <a:srgbClr val="1C79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Kreis"/>
          <p:cNvSpPr/>
          <p:nvPr/>
        </p:nvSpPr>
        <p:spPr>
          <a:xfrm>
            <a:off x="21094027" y="2957095"/>
            <a:ext cx="661724" cy="661724"/>
          </a:xfrm>
          <a:prstGeom prst="ellipse">
            <a:avLst/>
          </a:prstGeom>
          <a:solidFill>
            <a:srgbClr val="1C79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Kreis"/>
          <p:cNvSpPr/>
          <p:nvPr/>
        </p:nvSpPr>
        <p:spPr>
          <a:xfrm>
            <a:off x="19277434" y="9177510"/>
            <a:ext cx="661724" cy="661724"/>
          </a:xfrm>
          <a:prstGeom prst="ellipse">
            <a:avLst/>
          </a:prstGeom>
          <a:solidFill>
            <a:srgbClr val="377F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Kreis"/>
          <p:cNvSpPr/>
          <p:nvPr/>
        </p:nvSpPr>
        <p:spPr>
          <a:xfrm>
            <a:off x="19277434" y="4409479"/>
            <a:ext cx="661724" cy="661724"/>
          </a:xfrm>
          <a:prstGeom prst="ellipse">
            <a:avLst/>
          </a:prstGeom>
          <a:solidFill>
            <a:srgbClr val="377F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ie"/>
          <p:cNvSpPr/>
          <p:nvPr/>
        </p:nvSpPr>
        <p:spPr>
          <a:xfrm>
            <a:off x="21424888" y="3254955"/>
            <a:ext cx="1" cy="2970773"/>
          </a:xfrm>
          <a:prstGeom prst="line">
            <a:avLst/>
          </a:prstGeom>
          <a:ln w="152400">
            <a:solidFill>
              <a:srgbClr val="1C793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19608295" y="5038910"/>
            <a:ext cx="1" cy="6105050"/>
          </a:xfrm>
          <a:prstGeom prst="line">
            <a:avLst/>
          </a:prstGeom>
          <a:ln w="152400">
            <a:solidFill>
              <a:srgbClr val="377FC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+"/>
          <p:cNvSpPr txBox="1"/>
          <p:nvPr/>
        </p:nvSpPr>
        <p:spPr>
          <a:xfrm>
            <a:off x="18860138" y="10108558"/>
            <a:ext cx="1496315" cy="1627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3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01" name="+"/>
          <p:cNvSpPr txBox="1"/>
          <p:nvPr/>
        </p:nvSpPr>
        <p:spPr>
          <a:xfrm>
            <a:off x="20676731" y="5362770"/>
            <a:ext cx="1496315" cy="1627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300">
                <a:solidFill>
                  <a:srgbClr val="FFFFFF"/>
                </a:solidFill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Implementation</a:t>
            </a:r>
          </a:p>
        </p:txBody>
      </p:sp>
      <p:sp>
        <p:nvSpPr>
          <p:cNvPr id="204" name="Timeline, Skills and Qiskit Libraries"/>
          <p:cNvSpPr txBox="1"/>
          <p:nvPr>
            <p:ph type="body" sz="quarter" idx="1"/>
          </p:nvPr>
        </p:nvSpPr>
        <p:spPr>
          <a:xfrm>
            <a:off x="1206500" y="2245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Timeline, Skills and Qiskit Libraries</a:t>
            </a:r>
          </a:p>
        </p:txBody>
      </p:sp>
      <p:pic>
        <p:nvPicPr>
          <p:cNvPr id="205" name="Hackathon.jpeg" descr="Hackathon.jpeg"/>
          <p:cNvPicPr>
            <a:picLocks noChangeAspect="1"/>
          </p:cNvPicPr>
          <p:nvPr/>
        </p:nvPicPr>
        <p:blipFill>
          <a:blip r:embed="rId2">
            <a:extLst/>
          </a:blip>
          <a:srcRect l="59730" t="0" r="0" b="0"/>
          <a:stretch>
            <a:fillRect/>
          </a:stretch>
        </p:blipFill>
        <p:spPr>
          <a:xfrm>
            <a:off x="20322125" y="16686"/>
            <a:ext cx="3506177" cy="417655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ie"/>
          <p:cNvSpPr/>
          <p:nvPr/>
        </p:nvSpPr>
        <p:spPr>
          <a:xfrm flipV="1">
            <a:off x="1820676" y="5802088"/>
            <a:ext cx="1" cy="5762135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7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3288" y="4902556"/>
            <a:ext cx="93478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7th of May - 14th of May…"/>
          <p:cNvSpPr txBox="1"/>
          <p:nvPr>
            <p:ph type="body" idx="21"/>
          </p:nvPr>
        </p:nvSpPr>
        <p:spPr>
          <a:xfrm>
            <a:off x="2479579" y="5100282"/>
            <a:ext cx="4448680" cy="6198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ctr">
              <a:lnSpc>
                <a:spcPct val="81000"/>
              </a:lnSpc>
              <a:spcBef>
                <a:spcPts val="1000"/>
              </a:spcBef>
              <a:buSzTx/>
              <a:buNone/>
              <a:defRPr b="1" sz="2200"/>
            </a:pPr>
            <a:r>
              <a:t>7th of May - 14th of May 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Implementation of the Othello mechanics and rules.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Designing and implementing the user interface.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Building initial ML Agent</a:t>
            </a:r>
          </a:p>
          <a:p>
            <a:pPr>
              <a:lnSpc>
                <a:spcPct val="81000"/>
              </a:lnSpc>
              <a:spcBef>
                <a:spcPts val="2000"/>
              </a:spcBef>
              <a:defRPr sz="2200"/>
            </a:pPr>
            <a:r>
              <a:t>State and Action Encoding research</a:t>
            </a:r>
          </a:p>
          <a:p>
            <a:pPr marL="0" indent="0">
              <a:lnSpc>
                <a:spcPct val="81000"/>
              </a:lnSpc>
              <a:spcBef>
                <a:spcPts val="2000"/>
              </a:spcBef>
              <a:buSzTx/>
              <a:buNone/>
              <a:defRPr sz="2200"/>
            </a:pPr>
          </a:p>
          <a:p>
            <a:pPr marL="0" indent="0">
              <a:lnSpc>
                <a:spcPct val="81000"/>
              </a:lnSpc>
              <a:spcBef>
                <a:spcPts val="2000"/>
              </a:spcBef>
              <a:buSzTx/>
              <a:buNone/>
              <a:defRPr sz="2200"/>
            </a:pPr>
            <a:r>
              <a:t>Skills: 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Game Development: Barbora, Divyanshu,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UI: Tea</a:t>
            </a:r>
            <a:r>
              <a:t>m</a:t>
            </a:r>
          </a:p>
          <a:p>
            <a:pPr marL="609599" indent="-609599">
              <a:lnSpc>
                <a:spcPct val="81000"/>
              </a:lnSpc>
              <a:spcBef>
                <a:spcPts val="1000"/>
              </a:spcBef>
              <a:defRPr sz="2200"/>
            </a:pPr>
            <a:r>
              <a:t>ML: David, Enda, Nouhaila</a:t>
            </a:r>
          </a:p>
        </p:txBody>
      </p:sp>
      <p:sp>
        <p:nvSpPr>
          <p:cNvPr id="209" name="Linie"/>
          <p:cNvSpPr/>
          <p:nvPr/>
        </p:nvSpPr>
        <p:spPr>
          <a:xfrm flipV="1">
            <a:off x="7753495" y="5847167"/>
            <a:ext cx="1" cy="5762135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6104" y="4902556"/>
            <a:ext cx="934781" cy="93478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15th of May - 28 of May…"/>
          <p:cNvSpPr txBox="1"/>
          <p:nvPr/>
        </p:nvSpPr>
        <p:spPr>
          <a:xfrm>
            <a:off x="8639741" y="5100282"/>
            <a:ext cx="3296723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15th of May - 28 of May</a:t>
            </a:r>
          </a:p>
          <a:p>
            <a:pPr marL="609598" indent="-609598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1000">
                <a:solidFill>
                  <a:srgbClr val="000000"/>
                </a:solidFill>
              </a:defRPr>
            </a:pP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Implementation of the </a:t>
            </a:r>
            <a:r>
              <a:t>Quantum </a:t>
            </a:r>
            <a:r>
              <a:t> </a:t>
            </a:r>
            <a:r>
              <a:t>Layer</a:t>
            </a:r>
            <a:r>
              <a:t>.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Refine State Encoding approach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Compare results of different approaches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Skills: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QML: David, Enda, Nouhaila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Qiskit: Barbora, Divyanshu</a:t>
            </a:r>
          </a:p>
        </p:txBody>
      </p:sp>
      <p:sp>
        <p:nvSpPr>
          <p:cNvPr id="212" name="Linie"/>
          <p:cNvSpPr/>
          <p:nvPr/>
        </p:nvSpPr>
        <p:spPr>
          <a:xfrm flipV="1">
            <a:off x="12937013" y="5892245"/>
            <a:ext cx="1" cy="5671979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3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9623" y="4947634"/>
            <a:ext cx="934780" cy="93478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28th of May - 4th of June…"/>
          <p:cNvSpPr txBox="1"/>
          <p:nvPr/>
        </p:nvSpPr>
        <p:spPr>
          <a:xfrm>
            <a:off x="13760387" y="5100282"/>
            <a:ext cx="3505995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28th of May - 4th of June </a:t>
            </a:r>
          </a:p>
          <a:p>
            <a:pPr marL="609598" indent="-609598" algn="l">
              <a:spcBef>
                <a:spcPts val="1000"/>
              </a:spcBef>
              <a:buSzPct val="123000"/>
              <a:buChar char="•"/>
              <a:defRPr sz="1000">
                <a:solidFill>
                  <a:srgbClr val="000000"/>
                </a:solidFill>
              </a:defRPr>
            </a:pP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Iterative testing, and final adjustments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Finalizing project report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Buffer time </a:t>
            </a:r>
          </a:p>
          <a:p>
            <a:pPr algn="l"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14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900">
                <a:solidFill>
                  <a:srgbClr val="000000"/>
                </a:solidFill>
              </a:defRPr>
            </a:pPr>
          </a:p>
          <a:p>
            <a:pPr algn="l"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Skills: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Testing: Team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Report Writing: Team</a:t>
            </a:r>
          </a:p>
        </p:txBody>
      </p:sp>
      <p:sp>
        <p:nvSpPr>
          <p:cNvPr id="215" name="Linie"/>
          <p:cNvSpPr/>
          <p:nvPr/>
        </p:nvSpPr>
        <p:spPr>
          <a:xfrm flipV="1">
            <a:off x="18323730" y="5769808"/>
            <a:ext cx="1" cy="5916854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6" name="1200px-Qiskit-Logo.svg.png" descr="1200px-Qiskit-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50967" y="4902556"/>
            <a:ext cx="934781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4th of June…"/>
          <p:cNvSpPr txBox="1"/>
          <p:nvPr/>
        </p:nvSpPr>
        <p:spPr>
          <a:xfrm>
            <a:off x="18893733" y="5100282"/>
            <a:ext cx="3296723" cy="6198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2200">
                <a:solidFill>
                  <a:srgbClr val="000000"/>
                </a:solidFill>
              </a:defRPr>
            </a:pPr>
            <a:r>
              <a:t>4th of June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1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000000"/>
                </a:solidFill>
              </a:defRPr>
            </a:pPr>
            <a:r>
              <a:t>Handing in: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Working Prototype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Report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Project Video</a:t>
            </a:r>
          </a:p>
        </p:txBody>
      </p:sp>
      <p:sp>
        <p:nvSpPr>
          <p:cNvPr id="218" name="Qiskit libraries/modules:…"/>
          <p:cNvSpPr txBox="1"/>
          <p:nvPr/>
        </p:nvSpPr>
        <p:spPr>
          <a:xfrm>
            <a:off x="18893733" y="8982311"/>
            <a:ext cx="4448680" cy="261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2200">
                <a:solidFill>
                  <a:srgbClr val="000000"/>
                </a:solidFill>
              </a:defRPr>
            </a:pPr>
            <a:r>
              <a:t>Qiskit libraries/modules:</a:t>
            </a:r>
          </a:p>
          <a:p>
            <a:pPr marL="609600" indent="-609600" algn="l">
              <a:lnSpc>
                <a:spcPct val="90000"/>
              </a:lnSpc>
              <a:spcBef>
                <a:spcPts val="15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Qiskit-Aqua </a:t>
            </a:r>
            <a:r>
              <a:t>f</a:t>
            </a:r>
            <a:r>
              <a:t>or the implementation of Machine Learning algorithm</a:t>
            </a:r>
          </a:p>
          <a:p>
            <a:pPr marL="609600" indent="-609600" algn="l">
              <a:lnSpc>
                <a:spcPct val="90000"/>
              </a:lnSpc>
              <a:spcBef>
                <a:spcPts val="1500"/>
              </a:spcBef>
              <a:buSzPct val="123000"/>
              <a:buChar char="•"/>
              <a:defRPr sz="2200">
                <a:solidFill>
                  <a:srgbClr val="000000"/>
                </a:solidFill>
              </a:defRPr>
            </a:pPr>
            <a:r>
              <a:t>Qiskit-Aer for access to the backends</a:t>
            </a:r>
          </a:p>
        </p:txBody>
      </p:sp>
      <p:sp>
        <p:nvSpPr>
          <p:cNvPr id="219" name="Qiskit libraries/modules:…"/>
          <p:cNvSpPr txBox="1"/>
          <p:nvPr/>
        </p:nvSpPr>
        <p:spPr>
          <a:xfrm>
            <a:off x="890017" y="12853718"/>
            <a:ext cx="20580412" cy="2740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2200">
                <a:solidFill>
                  <a:srgbClr val="000000"/>
                </a:solidFill>
              </a:defRPr>
            </a:pPr>
            <a:r>
              <a:t>For more information, see also: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https://github.com/HayleySummer/Qiskit_Hackathon_Europe</a:t>
            </a:r>
            <a:r>
              <a:t> or Discord Channel: #team-beat-the-quantum-machine</a:t>
            </a:r>
          </a:p>
        </p:txBody>
      </p:sp>
      <p:sp>
        <p:nvSpPr>
          <p:cNvPr id="220" name="Abgerundetes Rechteck"/>
          <p:cNvSpPr/>
          <p:nvPr/>
        </p:nvSpPr>
        <p:spPr>
          <a:xfrm>
            <a:off x="880035" y="11574054"/>
            <a:ext cx="22623931" cy="231476"/>
          </a:xfrm>
          <a:prstGeom prst="roundRect">
            <a:avLst>
              <a:gd name="adj" fmla="val 50000"/>
            </a:avLst>
          </a:prstGeom>
          <a:solidFill>
            <a:srgbClr val="8CA8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