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nda Cahill, Barbora Hrdá, Nouhaila Innan, David Peral, Divyanshu Sing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Enda Cahill, Barbora Hrdá, Nouhaila Innan, David Peral, Divyanshu Singh</a:t>
            </a:r>
          </a:p>
        </p:txBody>
      </p:sp>
      <p:sp>
        <p:nvSpPr>
          <p:cNvPr id="152" name="Beat the Quantum Mach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Beat the Quantum Machine</a:t>
            </a:r>
          </a:p>
        </p:txBody>
      </p:sp>
      <p:sp>
        <p:nvSpPr>
          <p:cNvPr id="153" name="Qiskit Hackathon Europe: Research Study Group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Qiskit Hackathon Europe: Research Study Groups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Idea</a:t>
            </a:r>
          </a:p>
        </p:txBody>
      </p:sp>
      <p:sp>
        <p:nvSpPr>
          <p:cNvPr id="156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Text für Folienpunk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quantum game.png" descr="quantum g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2551" y="509627"/>
            <a:ext cx="4637817" cy="231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</a:t>
            </a:r>
          </a:p>
        </p:txBody>
      </p:sp>
      <p:sp>
        <p:nvSpPr>
          <p:cNvPr id="161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Demonstration of a quantum technique for (reinforcement learning?) implemented in an accessible format within a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Demonstration of a quantum technique for (reinforcement learning?) implemented in an accessible format within a game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Convolutional Neuronal Networks in combination with quantum mechanics are novel to this approach, as they were only applied to image recognition.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Explore the opportunities for mapping the state of a complex game into the current Qiskit environment.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The proposal brings interest in the fields of quantum machine learning as we applied QCNNs, quantum algorithms because we used the Grover´s algorithm and in quantum games since we are making an AI to play against the user.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Near-term we are trying to create a playable game with limited and reduced rules. This rules could be based on quantum or hybrid algorithms. 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Long-term: we will be able to finish a complete game with at least the same amount of rules we have in the classical algorithm and with better performance and efficiency.</a:t>
            </a:r>
          </a:p>
        </p:txBody>
      </p:sp>
      <p:pic>
        <p:nvPicPr>
          <p:cNvPr id="163" name="QuantumML.png" descr="QuantumML.png"/>
          <p:cNvPicPr>
            <a:picLocks noChangeAspect="1"/>
          </p:cNvPicPr>
          <p:nvPr/>
        </p:nvPicPr>
        <p:blipFill>
          <a:blip r:embed="rId2">
            <a:extLst/>
          </a:blip>
          <a:srcRect l="0" t="59" r="0" b="59"/>
          <a:stretch>
            <a:fillRect/>
          </a:stretch>
        </p:blipFill>
        <p:spPr>
          <a:xfrm>
            <a:off x="19592551" y="509627"/>
            <a:ext cx="4637818" cy="231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66" name="Timeline, Skills and Qiskit Librari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Timeline, Skills and Qiskit Libraries</a:t>
            </a:r>
          </a:p>
        </p:txBody>
      </p:sp>
      <p:pic>
        <p:nvPicPr>
          <p:cNvPr id="167" name="Hackathon.jpeg" descr="Hackathon.jpeg"/>
          <p:cNvPicPr>
            <a:picLocks noChangeAspect="1"/>
          </p:cNvPicPr>
          <p:nvPr/>
        </p:nvPicPr>
        <p:blipFill>
          <a:blip r:embed="rId2">
            <a:extLst/>
          </a:blip>
          <a:srcRect l="59730" t="0" r="0" b="0"/>
          <a:stretch>
            <a:fillRect/>
          </a:stretch>
        </p:blipFill>
        <p:spPr>
          <a:xfrm>
            <a:off x="20322125" y="16687"/>
            <a:ext cx="3506176" cy="417654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Abgerundetes Rechteck"/>
          <p:cNvSpPr/>
          <p:nvPr/>
        </p:nvSpPr>
        <p:spPr>
          <a:xfrm>
            <a:off x="880035" y="9316791"/>
            <a:ext cx="22623930" cy="432439"/>
          </a:xfrm>
          <a:prstGeom prst="roundRect">
            <a:avLst>
              <a:gd name="adj" fmla="val 44053"/>
            </a:avLst>
          </a:prstGeom>
          <a:solidFill>
            <a:srgbClr val="1E4D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Linie"/>
          <p:cNvSpPr/>
          <p:nvPr/>
        </p:nvSpPr>
        <p:spPr>
          <a:xfrm flipV="1">
            <a:off x="2265175" y="5192489"/>
            <a:ext cx="1" cy="4357030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0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7786" y="4247877"/>
            <a:ext cx="934779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7th of May - 14th of May…"/>
          <p:cNvSpPr txBox="1"/>
          <p:nvPr>
            <p:ph type="body" sz="quarter" idx="1"/>
          </p:nvPr>
        </p:nvSpPr>
        <p:spPr>
          <a:xfrm>
            <a:off x="2924079" y="4490682"/>
            <a:ext cx="3296722" cy="547220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0"/>
              </a:spcBef>
              <a:buSzTx/>
              <a:buNone/>
              <a:defRPr b="1" sz="2000"/>
            </a:pPr>
            <a:r>
              <a:t>7th of May - 14th of May </a:t>
            </a:r>
          </a:p>
          <a:p>
            <a:pPr>
              <a:spcBef>
                <a:spcPts val="2000"/>
              </a:spcBef>
              <a:defRPr sz="2000"/>
            </a:pPr>
            <a:r>
              <a:t>Implementation of the Othello mechanics and rules.</a:t>
            </a:r>
          </a:p>
          <a:p>
            <a:pPr>
              <a:spcBef>
                <a:spcPts val="2000"/>
              </a:spcBef>
              <a:defRPr sz="2000"/>
            </a:pPr>
            <a:r>
              <a:t>Designing and implementing the user interface.</a:t>
            </a:r>
          </a:p>
          <a:p>
            <a:pPr marL="0" indent="0">
              <a:spcBef>
                <a:spcPts val="2000"/>
              </a:spcBef>
              <a:buSzTx/>
              <a:buNone/>
              <a:defRPr sz="2000"/>
            </a:pPr>
            <a:r>
              <a:t>Skills: </a:t>
            </a:r>
          </a:p>
          <a:p>
            <a:pPr marL="609599" indent="-609599">
              <a:spcBef>
                <a:spcPts val="1000"/>
              </a:spcBef>
              <a:defRPr sz="2000"/>
            </a:pPr>
            <a:r>
              <a:t>Game Development: Barbora, Divyanshu,…</a:t>
            </a:r>
          </a:p>
          <a:p>
            <a:pPr marL="609599" indent="-609599">
              <a:spcBef>
                <a:spcPts val="1000"/>
              </a:spcBef>
              <a:defRPr sz="2000"/>
            </a:pPr>
            <a:r>
              <a:t>UI: Team</a:t>
            </a:r>
          </a:p>
        </p:txBody>
      </p:sp>
      <p:sp>
        <p:nvSpPr>
          <p:cNvPr id="172" name="Linie"/>
          <p:cNvSpPr/>
          <p:nvPr/>
        </p:nvSpPr>
        <p:spPr>
          <a:xfrm flipV="1">
            <a:off x="7334394" y="5237568"/>
            <a:ext cx="1" cy="4266872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3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004" y="4292956"/>
            <a:ext cx="934780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15th of May - 28 of May…"/>
          <p:cNvSpPr txBox="1"/>
          <p:nvPr/>
        </p:nvSpPr>
        <p:spPr>
          <a:xfrm>
            <a:off x="8220642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000">
                <a:solidFill>
                  <a:srgbClr val="000000"/>
                </a:solidFill>
              </a:defRPr>
            </a:pPr>
            <a:r>
              <a:t>15th of May - 28 of May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000">
                <a:solidFill>
                  <a:srgbClr val="000000"/>
                </a:solidFill>
              </a:defRPr>
            </a:pPr>
            <a:r>
              <a:t>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Implementation of the classical (AND/OR)? quantum algorithm.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Skills: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MQL: David, Enda, Nouhaila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Qiskit: Barbora, Divyanshu</a:t>
            </a:r>
          </a:p>
        </p:txBody>
      </p:sp>
      <p:sp>
        <p:nvSpPr>
          <p:cNvPr id="175" name="Linie"/>
          <p:cNvSpPr/>
          <p:nvPr/>
        </p:nvSpPr>
        <p:spPr>
          <a:xfrm flipV="1">
            <a:off x="12403612" y="5282647"/>
            <a:ext cx="1" cy="4176714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6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36223" y="4338035"/>
            <a:ext cx="934779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28th of May - 4th of June…"/>
          <p:cNvSpPr txBox="1"/>
          <p:nvPr/>
        </p:nvSpPr>
        <p:spPr>
          <a:xfrm>
            <a:off x="13176188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000">
                <a:solidFill>
                  <a:srgbClr val="000000"/>
                </a:solidFill>
              </a:defRPr>
            </a:pPr>
            <a:r>
              <a:t>28th of May - 4th of June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000">
                <a:solidFill>
                  <a:srgbClr val="000000"/>
                </a:solidFill>
              </a:defRPr>
            </a:pP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Iterative testing, and final adjustments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Finalizing project report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Buffer time </a:t>
            </a:r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Skills: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Testing -&gt; Team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Writing -&gt; Team</a:t>
            </a:r>
          </a:p>
        </p:txBody>
      </p:sp>
      <p:sp>
        <p:nvSpPr>
          <p:cNvPr id="178" name="Linie"/>
          <p:cNvSpPr/>
          <p:nvPr/>
        </p:nvSpPr>
        <p:spPr>
          <a:xfrm flipV="1">
            <a:off x="17472830" y="5160209"/>
            <a:ext cx="1" cy="4133151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9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05441" y="4215597"/>
            <a:ext cx="934780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4th of June…"/>
          <p:cNvSpPr txBox="1"/>
          <p:nvPr/>
        </p:nvSpPr>
        <p:spPr>
          <a:xfrm>
            <a:off x="18131733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000">
                <a:solidFill>
                  <a:srgbClr val="000000"/>
                </a:solidFill>
              </a:defRPr>
            </a:pPr>
            <a:r>
              <a:t>4th of June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Handing in: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Working Prototype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Project Report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Project Video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</a:p>
        </p:txBody>
      </p:sp>
      <p:sp>
        <p:nvSpPr>
          <p:cNvPr id="181" name="Qiskit libraries/modules:…"/>
          <p:cNvSpPr txBox="1"/>
          <p:nvPr/>
        </p:nvSpPr>
        <p:spPr>
          <a:xfrm>
            <a:off x="2014944" y="10597058"/>
            <a:ext cx="8933850" cy="236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Qiskit libraries/modules: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Qiskit-Aer for getting the backend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Qiskit-Ignis for noise mitigation</a:t>
            </a:r>
          </a:p>
        </p:txBody>
      </p:sp>
      <p:sp>
        <p:nvSpPr>
          <p:cNvPr id="182" name="Qiskit-Aqua or Qiskit-machine-learning for the implementation of Machine Learning algorithm…"/>
          <p:cNvSpPr txBox="1"/>
          <p:nvPr/>
        </p:nvSpPr>
        <p:spPr>
          <a:xfrm>
            <a:off x="9099522" y="10597058"/>
            <a:ext cx="5591301" cy="236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Qiskit-Aqua or Qiskit-machine-learning for the implementation of Machine Learning algorithm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t>Qisikit-algorithm-Grover (If we use Grover's approach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85" name="[1] Paweł Liskowski, Wojciech Ja´skowski, Krzysztof Krawiec (2017) &quot;Learning to Play Othello with Deep Neural Networks.&quot; In: IEEE TRANSACTIONS ON COMPUTATIONAL INTELLIGENCE AND AI IN G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sz="2000"/>
            </a:pPr>
            <a:r>
              <a:t>[1] Paweł Liskowski, Wojciech Ja´skowski, Krzysztof Krawiec (2017) "Learning to Play Othello with Deep Neural Networks." In: IEEE TRANSACTIONS ON COMPUTATIONAL INTELLIGENCE AND AI IN GAMES</a:t>
            </a:r>
          </a:p>
          <a:p>
            <a:pPr>
              <a:spcBef>
                <a:spcPts val="2000"/>
              </a:spcBef>
              <a:defRPr sz="2000"/>
            </a:pPr>
            <a:r>
              <a:t>[2] Nees Jan van Eck, Michiel van Wezel (2005): Reinforcement Learning and its Application to Othello. In: Econometric Institute Report EI 2005-47</a:t>
            </a:r>
          </a:p>
          <a:p>
            <a:pPr>
              <a:spcBef>
                <a:spcPts val="2000"/>
              </a:spcBef>
              <a:defRPr sz="2000"/>
            </a:pPr>
            <a:r>
              <a:t>[3] Hlynur Davíð, H. (2017). Predicting expert moves in the game of Othello using fully convolutional neural networks (Dissertation). Retrieved from http://urn.kb.se/resolve?urn=urn:nbn:se:kth:diva-210914</a:t>
            </a:r>
          </a:p>
        </p:txBody>
      </p:sp>
      <p:pic>
        <p:nvPicPr>
          <p:cNvPr id="186" name="documents.png" descr="docume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20547" y="509627"/>
            <a:ext cx="3609822" cy="1804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