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58" r:id="rId6"/>
    <p:sldId id="261" r:id="rId7"/>
    <p:sldId id="260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Autor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740627569_2880x1920.jpg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996267730_2880x1920.jpg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23" name="Autor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17931575_1991x1322.jpg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nda Cahill, Barbora Hrdá, Nouhaila Innan, David Peral, Divyanshu Sing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Enda Cahill, Barbora Hrdá, Nouhaila Innan, David Peral, Divyanshu Singh</a:t>
            </a:r>
          </a:p>
        </p:txBody>
      </p:sp>
      <p:sp>
        <p:nvSpPr>
          <p:cNvPr id="152" name="Beat the Quantum Machin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Beat the Quantum Machine</a:t>
            </a:r>
          </a:p>
        </p:txBody>
      </p:sp>
      <p:sp>
        <p:nvSpPr>
          <p:cNvPr id="153" name="Qiskit Hackathon Europe: Research Study Group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Qiskit Hackathon Europe: Research Study Groups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ject Ide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Idea</a:t>
            </a:r>
          </a:p>
        </p:txBody>
      </p:sp>
      <p:sp>
        <p:nvSpPr>
          <p:cNvPr id="156" name="Folien-Untertite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Text für Folienpunkt"/>
          <p:cNvSpPr txBox="1">
            <a:spLocks noGrp="1"/>
          </p:cNvSpPr>
          <p:nvPr>
            <p:ph type="body" idx="1"/>
          </p:nvPr>
        </p:nvSpPr>
        <p:spPr>
          <a:xfrm>
            <a:off x="1206500" y="4121998"/>
            <a:ext cx="21971000" cy="825601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E" sz="3200" dirty="0"/>
              <a:t>Games provide an interesting test bed for artificial intelligence research, as they provide a self-contained environment with fixed rules. </a:t>
            </a:r>
            <a:r>
              <a:rPr lang="en-IE" sz="3200" dirty="0" err="1"/>
              <a:t>DeepBlue</a:t>
            </a:r>
            <a:r>
              <a:rPr lang="en-IE" sz="3200" dirty="0"/>
              <a:t>, Watson and AlphaGo are only a few examples of algorithms that were put through their paces in games before applying them to different problems.</a:t>
            </a:r>
          </a:p>
          <a:p>
            <a:r>
              <a:rPr lang="en-IE" sz="3200" dirty="0"/>
              <a:t>Othello (also called </a:t>
            </a:r>
            <a:r>
              <a:rPr lang="en-IE" sz="3200" dirty="0" err="1"/>
              <a:t>Reversi</a:t>
            </a:r>
            <a:r>
              <a:rPr lang="en-IE" sz="3200" dirty="0"/>
              <a:t>) is a perfect information, zero-sum, two-player strategy game played on an 8x8 board, and has already been used in classical artificial intelligence research. The board stages are highly volatile, because each new move can change a large area of the board. Despite its simple rules, the game of Othello is not trivial, containing a number of legal positions of approximately 10 x28. The game tree itself has approximately 10 x58 nodes.[1]</a:t>
            </a:r>
          </a:p>
          <a:p>
            <a:r>
              <a:rPr lang="en-IE" sz="3200" dirty="0"/>
              <a:t>Othello is seen as a Markov Decision Problem in literature, marking an important section of reinforcement learning [2]. In addition, the mixed </a:t>
            </a:r>
            <a:r>
              <a:rPr lang="en-IE" sz="3200" dirty="0" err="1"/>
              <a:t>aplication</a:t>
            </a:r>
            <a:r>
              <a:rPr lang="en-IE" sz="3200" dirty="0"/>
              <a:t> of Convolutional Neural Nets result in a better accuracy predicting moves [3].</a:t>
            </a:r>
          </a:p>
          <a:p>
            <a:r>
              <a:rPr lang="en-IE" sz="3200" dirty="0"/>
              <a:t>We propose the implementation of a Quantum Othello game using quantum computing together with classical machine learning techniques to create a (self-improving) computer opponent players can compete against.</a:t>
            </a:r>
          </a:p>
          <a:p>
            <a:r>
              <a:rPr lang="en-IE" sz="3200" dirty="0"/>
              <a:t>The Quantum opponent creates winning strategies using a Variational Quantum Circuit for Deep Reinforcement Learning. The implementation will utilise </a:t>
            </a:r>
            <a:r>
              <a:rPr lang="en-IE" sz="3200" dirty="0" err="1"/>
              <a:t>PyTorch</a:t>
            </a:r>
            <a:r>
              <a:rPr lang="en-IE" sz="3200" dirty="0"/>
              <a:t> to train a Deep Q-Learning neural network with a Quantum Computing based hidden layer.</a:t>
            </a:r>
            <a:endParaRPr sz="3200" dirty="0"/>
          </a:p>
        </p:txBody>
      </p:sp>
      <p:pic>
        <p:nvPicPr>
          <p:cNvPr id="158" name="quantum game.png" descr="quantum g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551" y="509627"/>
            <a:ext cx="4637817" cy="2318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mp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Impact</a:t>
            </a:r>
            <a:r>
              <a:rPr lang="en-IE" dirty="0"/>
              <a:t> (Version 2)</a:t>
            </a:r>
            <a:endParaRPr dirty="0"/>
          </a:p>
        </p:txBody>
      </p:sp>
      <p:sp>
        <p:nvSpPr>
          <p:cNvPr id="161" name="Folien-Untertite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Demonstration of a quantum technique for (reinforcement learning?) implemented in an accessible format within a ga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defTabSz="1828754">
              <a:spcBef>
                <a:spcPts val="3300"/>
              </a:spcBef>
              <a:defRPr sz="3600"/>
            </a:pPr>
            <a:r>
              <a:rPr lang="en-IE" dirty="0"/>
              <a:t>Demonstration of a quantum machine learning technique for reinforcement learning implemented in an accessible format within a game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lang="en-IE" dirty="0"/>
              <a:t>Provide an analysis of encoding the state of a complex game in a format suitable for use in current Quantum ML environments.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lang="en-IE" dirty="0"/>
              <a:t>Convolutional Neural Networks in combination with quantum mechanics are novel to this approach where the game state and action space is large.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lang="en-IE" dirty="0"/>
              <a:t>The proposal brings interest in the fields of quantum machine learning and in quantum games since we are making an AI to play against the user.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lang="en-IE" dirty="0"/>
              <a:t>In the near-term we will create a playable game and associated Quantum ML Agent.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lang="en-IE" dirty="0"/>
              <a:t>In the long-term the Quantum ML agent can be improved for better performance and efficiency. This work will also provide a starting point for others to advance the implementation of Quantum Machine Learning Agents using Reinforcement Learning.</a:t>
            </a:r>
            <a:endParaRPr dirty="0"/>
          </a:p>
        </p:txBody>
      </p:sp>
      <p:pic>
        <p:nvPicPr>
          <p:cNvPr id="163" name="QuantumML.png" descr="QuantumML.png"/>
          <p:cNvPicPr>
            <a:picLocks noChangeAspect="1"/>
          </p:cNvPicPr>
          <p:nvPr/>
        </p:nvPicPr>
        <p:blipFill>
          <a:blip r:embed="rId2"/>
          <a:srcRect t="59" b="59"/>
          <a:stretch>
            <a:fillRect/>
          </a:stretch>
        </p:blipFill>
        <p:spPr>
          <a:xfrm>
            <a:off x="19592551" y="509627"/>
            <a:ext cx="4637818" cy="23189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83829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Implementation</a:t>
            </a:r>
            <a:r>
              <a:rPr lang="en-IE" dirty="0"/>
              <a:t> (Version 2)</a:t>
            </a:r>
            <a:endParaRPr dirty="0"/>
          </a:p>
        </p:txBody>
      </p:sp>
      <p:sp>
        <p:nvSpPr>
          <p:cNvPr id="166" name="Timeline, Skills and Qiskit Librari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Timeline, Skills and </a:t>
            </a:r>
            <a:r>
              <a:rPr dirty="0" err="1"/>
              <a:t>Qiskit</a:t>
            </a:r>
            <a:r>
              <a:t> Libraries</a:t>
            </a:r>
          </a:p>
        </p:txBody>
      </p:sp>
      <p:pic>
        <p:nvPicPr>
          <p:cNvPr id="167" name="Hackathon.jpeg" descr="Hackathon.jpeg"/>
          <p:cNvPicPr>
            <a:picLocks noChangeAspect="1"/>
          </p:cNvPicPr>
          <p:nvPr/>
        </p:nvPicPr>
        <p:blipFill>
          <a:blip r:embed="rId2"/>
          <a:srcRect l="59730"/>
          <a:stretch>
            <a:fillRect/>
          </a:stretch>
        </p:blipFill>
        <p:spPr>
          <a:xfrm>
            <a:off x="20322125" y="16687"/>
            <a:ext cx="3506176" cy="4176549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Abgerundetes Rechteck"/>
          <p:cNvSpPr/>
          <p:nvPr/>
        </p:nvSpPr>
        <p:spPr>
          <a:xfrm>
            <a:off x="880035" y="10634255"/>
            <a:ext cx="22623930" cy="432439"/>
          </a:xfrm>
          <a:prstGeom prst="roundRect">
            <a:avLst>
              <a:gd name="adj" fmla="val 44053"/>
            </a:avLst>
          </a:prstGeom>
          <a:solidFill>
            <a:srgbClr val="1E4D7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9" name="Linie"/>
          <p:cNvSpPr/>
          <p:nvPr/>
        </p:nvSpPr>
        <p:spPr>
          <a:xfrm flipH="1" flipV="1">
            <a:off x="2265176" y="5192488"/>
            <a:ext cx="12700" cy="5472205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70" name="1200px-Qiskit-Logo.svg.png" descr="1200px-Qiskit-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786" y="4247877"/>
            <a:ext cx="934779" cy="934779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7th of May - 14th of May…"/>
          <p:cNvSpPr txBox="1">
            <a:spLocks noGrp="1"/>
          </p:cNvSpPr>
          <p:nvPr>
            <p:ph type="body" sz="quarter" idx="1"/>
          </p:nvPr>
        </p:nvSpPr>
        <p:spPr>
          <a:xfrm>
            <a:off x="2924079" y="4490682"/>
            <a:ext cx="3296722" cy="5472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1000"/>
              </a:spcBef>
              <a:buSzTx/>
              <a:buNone/>
              <a:defRPr sz="2000" b="1"/>
            </a:pPr>
            <a:r>
              <a:rPr dirty="0"/>
              <a:t>7th of May - 14th of May </a:t>
            </a:r>
          </a:p>
          <a:p>
            <a:pPr>
              <a:spcBef>
                <a:spcPts val="2000"/>
              </a:spcBef>
              <a:defRPr sz="2000"/>
            </a:pPr>
            <a:r>
              <a:rPr dirty="0"/>
              <a:t>Implementation of the Othello mechanics and rules.</a:t>
            </a:r>
          </a:p>
          <a:p>
            <a:pPr>
              <a:spcBef>
                <a:spcPts val="2000"/>
              </a:spcBef>
              <a:defRPr sz="2000"/>
            </a:pPr>
            <a:r>
              <a:rPr dirty="0"/>
              <a:t>Designing and implementing the user interface.</a:t>
            </a:r>
            <a:endParaRPr lang="en-IE" dirty="0"/>
          </a:p>
          <a:p>
            <a:pPr>
              <a:spcBef>
                <a:spcPts val="2000"/>
              </a:spcBef>
              <a:defRPr sz="2000"/>
            </a:pPr>
            <a:r>
              <a:rPr lang="en-IE" dirty="0"/>
              <a:t>Building initial ML Agent</a:t>
            </a:r>
          </a:p>
          <a:p>
            <a:pPr>
              <a:spcBef>
                <a:spcPts val="2000"/>
              </a:spcBef>
              <a:defRPr sz="2000"/>
            </a:pPr>
            <a:r>
              <a:rPr lang="en-IE" dirty="0"/>
              <a:t>State and Action Encoding research</a:t>
            </a:r>
            <a:endParaRPr dirty="0"/>
          </a:p>
          <a:p>
            <a:pPr marL="0" indent="0">
              <a:spcBef>
                <a:spcPts val="2000"/>
              </a:spcBef>
              <a:buSzTx/>
              <a:buNone/>
              <a:defRPr sz="2000"/>
            </a:pPr>
            <a:r>
              <a:rPr dirty="0"/>
              <a:t>Skills: </a:t>
            </a:r>
          </a:p>
          <a:p>
            <a:pPr marL="609599" indent="-609599">
              <a:spcBef>
                <a:spcPts val="1000"/>
              </a:spcBef>
              <a:defRPr sz="2000"/>
            </a:pPr>
            <a:r>
              <a:rPr dirty="0"/>
              <a:t>Game Development: </a:t>
            </a:r>
            <a:r>
              <a:rPr dirty="0" err="1"/>
              <a:t>Barbora</a:t>
            </a:r>
            <a:r>
              <a:rPr dirty="0"/>
              <a:t>, </a:t>
            </a:r>
            <a:r>
              <a:rPr dirty="0" err="1"/>
              <a:t>Divyanshu</a:t>
            </a:r>
            <a:r>
              <a:rPr dirty="0"/>
              <a:t>,</a:t>
            </a:r>
            <a:endParaRPr lang="en-IE" dirty="0"/>
          </a:p>
          <a:p>
            <a:pPr marL="609599" indent="-609599">
              <a:spcBef>
                <a:spcPts val="1000"/>
              </a:spcBef>
              <a:defRPr sz="2000"/>
            </a:pPr>
            <a:r>
              <a:rPr dirty="0"/>
              <a:t>UI: Tea</a:t>
            </a:r>
            <a:r>
              <a:rPr lang="en-IE" dirty="0"/>
              <a:t>m</a:t>
            </a:r>
          </a:p>
          <a:p>
            <a:pPr marL="609599" indent="-609599">
              <a:spcBef>
                <a:spcPts val="1000"/>
              </a:spcBef>
              <a:defRPr sz="2000"/>
            </a:pPr>
            <a:r>
              <a:rPr lang="en-IE" dirty="0"/>
              <a:t>ML: David, Enda, </a:t>
            </a:r>
            <a:r>
              <a:rPr lang="en-IE" dirty="0" err="1"/>
              <a:t>Nouhaila</a:t>
            </a:r>
            <a:endParaRPr lang="en-IE" dirty="0"/>
          </a:p>
        </p:txBody>
      </p:sp>
      <p:sp>
        <p:nvSpPr>
          <p:cNvPr id="172" name="Linie"/>
          <p:cNvSpPr/>
          <p:nvPr/>
        </p:nvSpPr>
        <p:spPr>
          <a:xfrm flipV="1">
            <a:off x="7321696" y="5237568"/>
            <a:ext cx="12700" cy="5351608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73" name="1200px-Qiskit-Logo.svg.png" descr="1200px-Qiskit-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004" y="4292956"/>
            <a:ext cx="934780" cy="9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15th of May - 28 of May…"/>
          <p:cNvSpPr txBox="1"/>
          <p:nvPr/>
        </p:nvSpPr>
        <p:spPr>
          <a:xfrm>
            <a:off x="8220642" y="4490682"/>
            <a:ext cx="3296722" cy="5472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000" b="1">
                <a:solidFill>
                  <a:srgbClr val="000000"/>
                </a:solidFill>
              </a:defRPr>
            </a:pPr>
            <a:r>
              <a:rPr dirty="0"/>
              <a:t>15th of May - 28 of May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000" b="1">
                <a:solidFill>
                  <a:srgbClr val="000000"/>
                </a:solidFill>
              </a:defRPr>
            </a:pPr>
            <a:r>
              <a:rPr dirty="0"/>
              <a:t> 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Implementation of the </a:t>
            </a:r>
            <a:r>
              <a:rPr lang="en-IE" dirty="0"/>
              <a:t>Quantum </a:t>
            </a:r>
            <a:r>
              <a:rPr dirty="0"/>
              <a:t> </a:t>
            </a:r>
            <a:r>
              <a:rPr lang="en-IE" dirty="0"/>
              <a:t>Layer</a:t>
            </a:r>
            <a:r>
              <a:rPr dirty="0"/>
              <a:t>.</a:t>
            </a:r>
            <a:endParaRPr lang="en-IE" dirty="0"/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lang="en-IE" dirty="0"/>
              <a:t>Refine State Encoding approach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lang="en-IE" dirty="0"/>
              <a:t>Compare results of different approaches</a:t>
            </a:r>
            <a:endParaRPr dirty="0"/>
          </a:p>
          <a:p>
            <a:pPr algn="l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endParaRPr lang="en-IE" dirty="0"/>
          </a:p>
          <a:p>
            <a:pPr algn="l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endParaRPr dirty="0"/>
          </a:p>
          <a:p>
            <a:pPr algn="l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Skills: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lang="en-IE" dirty="0"/>
              <a:t>QM</a:t>
            </a:r>
            <a:r>
              <a:rPr dirty="0"/>
              <a:t>L: David, Enda, </a:t>
            </a:r>
            <a:r>
              <a:rPr dirty="0" err="1"/>
              <a:t>Nouhaila</a:t>
            </a:r>
            <a:endParaRPr dirty="0"/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 err="1"/>
              <a:t>Qiskit</a:t>
            </a:r>
            <a:r>
              <a:rPr dirty="0"/>
              <a:t>: </a:t>
            </a:r>
            <a:r>
              <a:rPr dirty="0" err="1"/>
              <a:t>Barbora</a:t>
            </a:r>
            <a:r>
              <a:rPr dirty="0"/>
              <a:t>, </a:t>
            </a:r>
            <a:r>
              <a:rPr dirty="0" err="1"/>
              <a:t>Divyanshu</a:t>
            </a:r>
            <a:endParaRPr dirty="0"/>
          </a:p>
        </p:txBody>
      </p:sp>
      <p:sp>
        <p:nvSpPr>
          <p:cNvPr id="175" name="Linie"/>
          <p:cNvSpPr/>
          <p:nvPr/>
        </p:nvSpPr>
        <p:spPr>
          <a:xfrm flipV="1">
            <a:off x="12390914" y="5282646"/>
            <a:ext cx="12699" cy="5306529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76" name="1200px-Qiskit-Logo.svg.png" descr="1200px-Qiskit-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223" y="4338035"/>
            <a:ext cx="934779" cy="9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28th of May - 4th of June…"/>
          <p:cNvSpPr txBox="1"/>
          <p:nvPr/>
        </p:nvSpPr>
        <p:spPr>
          <a:xfrm>
            <a:off x="13176188" y="4490682"/>
            <a:ext cx="3296722" cy="5472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000" b="1">
                <a:solidFill>
                  <a:srgbClr val="000000"/>
                </a:solidFill>
              </a:defRPr>
            </a:pPr>
            <a:r>
              <a:rPr dirty="0"/>
              <a:t>28th of May - 4th of June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000" b="1">
                <a:solidFill>
                  <a:srgbClr val="000000"/>
                </a:solidFill>
              </a:defRPr>
            </a:pPr>
            <a:endParaRPr dirty="0"/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Iterative testing, and final adjustments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Finalizing project report 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Buffer time </a:t>
            </a:r>
          </a:p>
          <a:p>
            <a:pPr algn="l"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endParaRPr lang="en-IE" dirty="0"/>
          </a:p>
          <a:p>
            <a:pPr algn="l"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endParaRPr dirty="0"/>
          </a:p>
          <a:p>
            <a:pPr algn="l"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Skills: 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Testing -&gt; Team</a:t>
            </a:r>
            <a:endParaRPr lang="en-IE" dirty="0"/>
          </a:p>
          <a:p>
            <a:pPr algn="l">
              <a:spcBef>
                <a:spcPts val="1000"/>
              </a:spcBef>
              <a:buSzPct val="123000"/>
              <a:defRPr sz="2000">
                <a:solidFill>
                  <a:srgbClr val="000000"/>
                </a:solidFill>
              </a:defRPr>
            </a:pPr>
            <a:endParaRPr dirty="0"/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Writing -&gt; Team</a:t>
            </a:r>
          </a:p>
        </p:txBody>
      </p:sp>
      <p:sp>
        <p:nvSpPr>
          <p:cNvPr id="178" name="Linie"/>
          <p:cNvSpPr/>
          <p:nvPr/>
        </p:nvSpPr>
        <p:spPr>
          <a:xfrm flipV="1">
            <a:off x="17472831" y="5160208"/>
            <a:ext cx="0" cy="5472203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79" name="1200px-Qiskit-Logo.svg.png" descr="1200px-Qiskit-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441" y="4215597"/>
            <a:ext cx="934780" cy="934779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4th of June…"/>
          <p:cNvSpPr txBox="1"/>
          <p:nvPr/>
        </p:nvSpPr>
        <p:spPr>
          <a:xfrm>
            <a:off x="18131733" y="4490682"/>
            <a:ext cx="3296722" cy="5472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000" b="1">
                <a:solidFill>
                  <a:srgbClr val="000000"/>
                </a:solidFill>
              </a:defRPr>
            </a:pPr>
            <a:r>
              <a:rPr dirty="0"/>
              <a:t>4th of June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000" b="1">
                <a:solidFill>
                  <a:srgbClr val="000000"/>
                </a:solidFill>
              </a:defRPr>
            </a:pPr>
            <a:endParaRPr dirty="0"/>
          </a:p>
          <a:p>
            <a:pPr algn="l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Handing in: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Working Prototype 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Project Report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Project Video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1" name="Qiskit libraries/modules:…"/>
          <p:cNvSpPr txBox="1"/>
          <p:nvPr/>
        </p:nvSpPr>
        <p:spPr>
          <a:xfrm>
            <a:off x="1842955" y="11480062"/>
            <a:ext cx="21024350" cy="1484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 err="1"/>
              <a:t>Qiskit</a:t>
            </a:r>
            <a:r>
              <a:rPr dirty="0"/>
              <a:t> libraries/modules: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 err="1"/>
              <a:t>Qiskit</a:t>
            </a:r>
            <a:r>
              <a:rPr dirty="0"/>
              <a:t>-Aer for getting the backend</a:t>
            </a:r>
          </a:p>
        </p:txBody>
      </p:sp>
      <p:sp>
        <p:nvSpPr>
          <p:cNvPr id="182" name="Qiskit-Aqua or Qiskit-machine-learning for the implementation of Machine Learning algorithm…"/>
          <p:cNvSpPr txBox="1"/>
          <p:nvPr/>
        </p:nvSpPr>
        <p:spPr>
          <a:xfrm>
            <a:off x="9140572" y="11481357"/>
            <a:ext cx="5591301" cy="1484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 err="1"/>
              <a:t>Qiskit</a:t>
            </a:r>
            <a:r>
              <a:rPr dirty="0"/>
              <a:t>-Aqua </a:t>
            </a:r>
            <a:r>
              <a:rPr lang="en-IE" dirty="0"/>
              <a:t>f</a:t>
            </a:r>
            <a:r>
              <a:rPr dirty="0"/>
              <a:t>or the implementation of Machine Learning algorithm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mpa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Impact</a:t>
            </a:r>
          </a:p>
        </p:txBody>
      </p:sp>
      <p:sp>
        <p:nvSpPr>
          <p:cNvPr id="161" name="Folien-Untertite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Demonstration of a quantum technique for (reinforcement learning?) implemented in an accessible format within a ga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1828754">
              <a:spcBef>
                <a:spcPts val="3300"/>
              </a:spcBef>
              <a:defRPr sz="3600"/>
            </a:pPr>
            <a:r>
              <a:rPr dirty="0"/>
              <a:t>Demonstration of a quantum technique for (reinforcement learning?) implemented in an accessible format within a game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dirty="0"/>
              <a:t>Convolutional Neuronal Networks in combination with quantum mechanics are novel to this approach, as they were only applied to image recognition.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dirty="0"/>
              <a:t>Explore the opportunities for mapping the state of a complex game into the current </a:t>
            </a:r>
            <a:r>
              <a:rPr dirty="0" err="1"/>
              <a:t>Qiskit</a:t>
            </a:r>
            <a:r>
              <a:rPr dirty="0"/>
              <a:t> environment.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dirty="0"/>
              <a:t>The proposal brings interest in the fields of quantum machine learning as we applied QCNNs, quantum algorithms because we used the Grover´s algorithm and in quantum games since we are making an AI to play against the user.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dirty="0"/>
              <a:t>Near-term we are trying to create a playable game with limited and reduced rules. This rules could be based on quantum or hybrid algorithms. 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dirty="0"/>
              <a:t>Long-term: we will be able to finish a complete game with at least the same amount of rules we have in the classical algorithm and with better performance and efficiency.</a:t>
            </a:r>
          </a:p>
        </p:txBody>
      </p:sp>
      <p:pic>
        <p:nvPicPr>
          <p:cNvPr id="163" name="QuantumML.png" descr="QuantumML.png"/>
          <p:cNvPicPr>
            <a:picLocks noChangeAspect="1"/>
          </p:cNvPicPr>
          <p:nvPr/>
        </p:nvPicPr>
        <p:blipFill>
          <a:blip r:embed="rId2"/>
          <a:srcRect t="59" b="59"/>
          <a:stretch>
            <a:fillRect/>
          </a:stretch>
        </p:blipFill>
        <p:spPr>
          <a:xfrm>
            <a:off x="19592551" y="509627"/>
            <a:ext cx="4637818" cy="2318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166" name="Timeline, Skills and Qiskit Librari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Timeline, Skills and Qiskit Libraries</a:t>
            </a:r>
          </a:p>
        </p:txBody>
      </p:sp>
      <p:pic>
        <p:nvPicPr>
          <p:cNvPr id="167" name="Hackathon.jpeg" descr="Hackathon.jpeg"/>
          <p:cNvPicPr>
            <a:picLocks noChangeAspect="1"/>
          </p:cNvPicPr>
          <p:nvPr/>
        </p:nvPicPr>
        <p:blipFill>
          <a:blip r:embed="rId2"/>
          <a:srcRect l="59730"/>
          <a:stretch>
            <a:fillRect/>
          </a:stretch>
        </p:blipFill>
        <p:spPr>
          <a:xfrm>
            <a:off x="20322125" y="16687"/>
            <a:ext cx="3506176" cy="4176549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Abgerundetes Rechteck"/>
          <p:cNvSpPr/>
          <p:nvPr/>
        </p:nvSpPr>
        <p:spPr>
          <a:xfrm>
            <a:off x="880035" y="9316791"/>
            <a:ext cx="22623930" cy="432439"/>
          </a:xfrm>
          <a:prstGeom prst="roundRect">
            <a:avLst>
              <a:gd name="adj" fmla="val 44053"/>
            </a:avLst>
          </a:prstGeom>
          <a:solidFill>
            <a:srgbClr val="1E4D7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9" name="Linie"/>
          <p:cNvSpPr/>
          <p:nvPr/>
        </p:nvSpPr>
        <p:spPr>
          <a:xfrm flipV="1">
            <a:off x="2265175" y="5192489"/>
            <a:ext cx="1" cy="4357030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70" name="1200px-Qiskit-Logo.svg.png" descr="1200px-Qiskit-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786" y="4247877"/>
            <a:ext cx="934779" cy="934779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7th of May - 14th of May…"/>
          <p:cNvSpPr txBox="1">
            <a:spLocks noGrp="1"/>
          </p:cNvSpPr>
          <p:nvPr>
            <p:ph type="body" sz="quarter" idx="1"/>
          </p:nvPr>
        </p:nvSpPr>
        <p:spPr>
          <a:xfrm>
            <a:off x="2924079" y="4490682"/>
            <a:ext cx="3296722" cy="547220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000"/>
              </a:spcBef>
              <a:buSzTx/>
              <a:buNone/>
              <a:defRPr sz="2000" b="1"/>
            </a:pPr>
            <a:r>
              <a:rPr dirty="0"/>
              <a:t>7th of May - 14th of May </a:t>
            </a:r>
          </a:p>
          <a:p>
            <a:pPr>
              <a:spcBef>
                <a:spcPts val="2000"/>
              </a:spcBef>
              <a:defRPr sz="2000"/>
            </a:pPr>
            <a:r>
              <a:rPr dirty="0"/>
              <a:t>Implementation of the Othello mechanics and rules.</a:t>
            </a:r>
          </a:p>
          <a:p>
            <a:pPr>
              <a:spcBef>
                <a:spcPts val="2000"/>
              </a:spcBef>
              <a:defRPr sz="2000"/>
            </a:pPr>
            <a:r>
              <a:rPr dirty="0"/>
              <a:t>Designing and implementing the user interface.</a:t>
            </a:r>
          </a:p>
          <a:p>
            <a:pPr marL="0" indent="0">
              <a:spcBef>
                <a:spcPts val="2000"/>
              </a:spcBef>
              <a:buSzTx/>
              <a:buNone/>
              <a:defRPr sz="2000"/>
            </a:pPr>
            <a:r>
              <a:rPr dirty="0"/>
              <a:t>Skills: </a:t>
            </a:r>
          </a:p>
          <a:p>
            <a:pPr marL="609599" indent="-609599">
              <a:spcBef>
                <a:spcPts val="1000"/>
              </a:spcBef>
              <a:defRPr sz="2000"/>
            </a:pPr>
            <a:r>
              <a:rPr dirty="0"/>
              <a:t>Game Development: </a:t>
            </a:r>
            <a:r>
              <a:rPr dirty="0" err="1"/>
              <a:t>Barbora</a:t>
            </a:r>
            <a:r>
              <a:rPr dirty="0"/>
              <a:t>, </a:t>
            </a:r>
            <a:r>
              <a:rPr dirty="0" err="1"/>
              <a:t>Divyanshu</a:t>
            </a:r>
            <a:r>
              <a:rPr dirty="0"/>
              <a:t>,…</a:t>
            </a:r>
          </a:p>
          <a:p>
            <a:pPr marL="609599" indent="-609599">
              <a:spcBef>
                <a:spcPts val="1000"/>
              </a:spcBef>
              <a:defRPr sz="2000"/>
            </a:pPr>
            <a:r>
              <a:rPr dirty="0"/>
              <a:t>UI: Team</a:t>
            </a:r>
          </a:p>
        </p:txBody>
      </p:sp>
      <p:sp>
        <p:nvSpPr>
          <p:cNvPr id="172" name="Linie"/>
          <p:cNvSpPr/>
          <p:nvPr/>
        </p:nvSpPr>
        <p:spPr>
          <a:xfrm flipV="1">
            <a:off x="7334394" y="5237568"/>
            <a:ext cx="1" cy="4266872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73" name="1200px-Qiskit-Logo.svg.png" descr="1200px-Qiskit-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004" y="4292956"/>
            <a:ext cx="934780" cy="9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15th of May - 28 of May…"/>
          <p:cNvSpPr txBox="1"/>
          <p:nvPr/>
        </p:nvSpPr>
        <p:spPr>
          <a:xfrm>
            <a:off x="8220642" y="4490682"/>
            <a:ext cx="3296722" cy="5472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000" b="1">
                <a:solidFill>
                  <a:srgbClr val="000000"/>
                </a:solidFill>
              </a:defRPr>
            </a:pPr>
            <a:r>
              <a:rPr dirty="0"/>
              <a:t>15th of May - 28 of May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000" b="1">
                <a:solidFill>
                  <a:srgbClr val="000000"/>
                </a:solidFill>
              </a:defRPr>
            </a:pPr>
            <a:r>
              <a:rPr dirty="0"/>
              <a:t> 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Implementation of the classical (AND/OR)? quantum algorithm.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endParaRPr dirty="0"/>
          </a:p>
          <a:p>
            <a:pPr algn="l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Skills: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MQL: David, Enda, </a:t>
            </a:r>
            <a:r>
              <a:rPr dirty="0" err="1"/>
              <a:t>Nouhaila</a:t>
            </a:r>
            <a:endParaRPr dirty="0"/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 err="1"/>
              <a:t>Qiskit</a:t>
            </a:r>
            <a:r>
              <a:rPr dirty="0"/>
              <a:t>: </a:t>
            </a:r>
            <a:r>
              <a:rPr dirty="0" err="1"/>
              <a:t>Barbora</a:t>
            </a:r>
            <a:r>
              <a:rPr dirty="0"/>
              <a:t>, </a:t>
            </a:r>
            <a:r>
              <a:rPr dirty="0" err="1"/>
              <a:t>Divyanshu</a:t>
            </a:r>
            <a:endParaRPr dirty="0"/>
          </a:p>
        </p:txBody>
      </p:sp>
      <p:sp>
        <p:nvSpPr>
          <p:cNvPr id="175" name="Linie"/>
          <p:cNvSpPr/>
          <p:nvPr/>
        </p:nvSpPr>
        <p:spPr>
          <a:xfrm flipV="1">
            <a:off x="12403612" y="5282647"/>
            <a:ext cx="1" cy="4176714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76" name="1200px-Qiskit-Logo.svg.png" descr="1200px-Qiskit-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6223" y="4338035"/>
            <a:ext cx="934779" cy="9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28th of May - 4th of June…"/>
          <p:cNvSpPr txBox="1"/>
          <p:nvPr/>
        </p:nvSpPr>
        <p:spPr>
          <a:xfrm>
            <a:off x="13176188" y="4490682"/>
            <a:ext cx="3296722" cy="5472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000" b="1">
                <a:solidFill>
                  <a:srgbClr val="000000"/>
                </a:solidFill>
              </a:defRPr>
            </a:pPr>
            <a:r>
              <a:rPr dirty="0"/>
              <a:t>28th of May - 4th of June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000" b="1">
                <a:solidFill>
                  <a:srgbClr val="000000"/>
                </a:solidFill>
              </a:defRPr>
            </a:pPr>
            <a:endParaRPr dirty="0"/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Iterative testing, and final adjustments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Finalizing project report 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Buffer time </a:t>
            </a:r>
          </a:p>
          <a:p>
            <a:pPr algn="l"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endParaRPr dirty="0"/>
          </a:p>
          <a:p>
            <a:pPr algn="l"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Skills: 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Testing -&gt; Team</a:t>
            </a:r>
          </a:p>
          <a:p>
            <a:pPr marL="609599" indent="-609599" algn="l"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Writing -&gt; Team</a:t>
            </a:r>
          </a:p>
        </p:txBody>
      </p:sp>
      <p:sp>
        <p:nvSpPr>
          <p:cNvPr id="178" name="Linie"/>
          <p:cNvSpPr/>
          <p:nvPr/>
        </p:nvSpPr>
        <p:spPr>
          <a:xfrm flipV="1">
            <a:off x="17472830" y="5160209"/>
            <a:ext cx="1" cy="4133151"/>
          </a:xfrm>
          <a:prstGeom prst="line">
            <a:avLst/>
          </a:prstGeom>
          <a:ln w="25400">
            <a:solidFill>
              <a:srgbClr val="1E4D7D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79" name="1200px-Qiskit-Logo.svg.png" descr="1200px-Qiskit-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441" y="4215597"/>
            <a:ext cx="934780" cy="934779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4th of June…"/>
          <p:cNvSpPr txBox="1"/>
          <p:nvPr/>
        </p:nvSpPr>
        <p:spPr>
          <a:xfrm>
            <a:off x="18131733" y="4490682"/>
            <a:ext cx="3296722" cy="5472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000" b="1">
                <a:solidFill>
                  <a:srgbClr val="000000"/>
                </a:solidFill>
              </a:defRPr>
            </a:pPr>
            <a:r>
              <a:rPr dirty="0"/>
              <a:t>4th of June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000" b="1">
                <a:solidFill>
                  <a:srgbClr val="000000"/>
                </a:solidFill>
              </a:defRPr>
            </a:pPr>
            <a:endParaRPr dirty="0"/>
          </a:p>
          <a:p>
            <a:pPr algn="l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rPr dirty="0"/>
              <a:t>Handing in: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Working Prototype 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Project Report</a:t>
            </a:r>
          </a:p>
          <a:p>
            <a:pPr marL="609599" indent="-609599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Project Video</a:t>
            </a:r>
          </a:p>
          <a:p>
            <a:pPr algn="l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1" name="Qiskit libraries/modules:…"/>
          <p:cNvSpPr txBox="1"/>
          <p:nvPr/>
        </p:nvSpPr>
        <p:spPr>
          <a:xfrm>
            <a:off x="2014944" y="10597058"/>
            <a:ext cx="8933850" cy="236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 err="1"/>
              <a:t>Qiskit</a:t>
            </a:r>
            <a:r>
              <a:rPr dirty="0"/>
              <a:t> libraries/modules: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 err="1"/>
              <a:t>Qiskit</a:t>
            </a:r>
            <a:r>
              <a:rPr dirty="0"/>
              <a:t>-Aer for getting the backend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 err="1"/>
              <a:t>Qiskit</a:t>
            </a:r>
            <a:r>
              <a:rPr dirty="0"/>
              <a:t>-Ignis for noise mitigation</a:t>
            </a:r>
          </a:p>
        </p:txBody>
      </p:sp>
      <p:sp>
        <p:nvSpPr>
          <p:cNvPr id="182" name="Qiskit-Aqua or Qiskit-machine-learning for the implementation of Machine Learning algorithm…"/>
          <p:cNvSpPr txBox="1"/>
          <p:nvPr/>
        </p:nvSpPr>
        <p:spPr>
          <a:xfrm>
            <a:off x="9099522" y="10597058"/>
            <a:ext cx="5591301" cy="236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 err="1"/>
              <a:t>Qiskit</a:t>
            </a:r>
            <a:r>
              <a:rPr dirty="0"/>
              <a:t>-Aqua or </a:t>
            </a:r>
            <a:r>
              <a:rPr dirty="0" err="1"/>
              <a:t>Qiskit</a:t>
            </a:r>
            <a:r>
              <a:rPr dirty="0"/>
              <a:t>-machine-learning for the implementation of Machine Learning algorithm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2000">
                <a:solidFill>
                  <a:srgbClr val="000000"/>
                </a:solidFill>
              </a:defRPr>
            </a:pPr>
            <a:r>
              <a:rPr dirty="0" err="1"/>
              <a:t>Qisikit</a:t>
            </a:r>
            <a:r>
              <a:rPr dirty="0"/>
              <a:t>-algorithm-Grover (If we use Grover's approach )</a:t>
            </a:r>
          </a:p>
        </p:txBody>
      </p:sp>
    </p:spTree>
    <p:extLst>
      <p:ext uri="{BB962C8B-B14F-4D97-AF65-F5344CB8AC3E}">
        <p14:creationId xmlns:p14="http://schemas.microsoft.com/office/powerpoint/2010/main" val="1370860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185" name="[1] Paweł Liskowski, Wojciech Ja´skowski, Krzysztof Krawiec (2017) &quot;Learning to Play Othello with Deep Neural Networks.&quot; In: IEEE TRANSACTIONS ON COMPUTATIONAL INTELLIGENCE AND AI IN GAM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defRPr sz="2000"/>
            </a:pPr>
            <a:r>
              <a:t>[1] Paweł Liskowski, Wojciech Ja´skowski, Krzysztof Krawiec (2017) "Learning to Play Othello with Deep Neural Networks." In: IEEE TRANSACTIONS ON COMPUTATIONAL INTELLIGENCE AND AI IN GAMES</a:t>
            </a:r>
          </a:p>
          <a:p>
            <a:pPr>
              <a:spcBef>
                <a:spcPts val="2000"/>
              </a:spcBef>
              <a:defRPr sz="2000"/>
            </a:pPr>
            <a:r>
              <a:t>[2] Nees Jan van Eck, Michiel van Wezel (2005): Reinforcement Learning and its Application to Othello. In: Econometric Institute Report EI 2005-47</a:t>
            </a:r>
          </a:p>
          <a:p>
            <a:pPr>
              <a:spcBef>
                <a:spcPts val="2000"/>
              </a:spcBef>
              <a:defRPr sz="2000"/>
            </a:pPr>
            <a:r>
              <a:t>[3] Hlynur Davíð, H. (2017). Predicting expert moves in the game of Othello using fully convolutional neural networks (Dissertation). Retrieved from http://urn.kb.se/resolve?urn=urn:nbn:se:kth:diva-210914</a:t>
            </a:r>
          </a:p>
        </p:txBody>
      </p:sp>
      <p:pic>
        <p:nvPicPr>
          <p:cNvPr id="186" name="documents.png" descr="docum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547" y="509627"/>
            <a:ext cx="3609822" cy="1804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1000</Words>
  <Application>Microsoft Office PowerPoint</Application>
  <PresentationFormat>Custom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Helvetica Neue</vt:lpstr>
      <vt:lpstr>Helvetica Neue Medium</vt:lpstr>
      <vt:lpstr>30_BasicColor</vt:lpstr>
      <vt:lpstr>Beat the Quantum Machine</vt:lpstr>
      <vt:lpstr>Project Idea</vt:lpstr>
      <vt:lpstr>Impact (Version 2)</vt:lpstr>
      <vt:lpstr>Implementation (Version 2)</vt:lpstr>
      <vt:lpstr>Impact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Beat the Quantum Machine</dc:title>
  <cp:lastModifiedBy>Enda Cahill</cp:lastModifiedBy>
  <cp:revision>3</cp:revision>
  <dcterms:modified xsi:type="dcterms:W3CDTF">2021-04-28T15:44:11Z</dcterms:modified>
</cp:coreProperties>
</file>