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Override PartName="/ppt/slides/slidea.xml" ContentType="application/vnd.openxmlformats-officedocument.presentationml.slide+xml"/>
  <Override PartName="/ppt/notesSlides/notesSlide9.xml" ContentType="application/vnd.openxmlformats-officedocument.presentationml.notesSlide+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 id="261" r:id="RelId4"/>
    <p:sldId id="262" r:id="RelId5"/>
    <p:sldId id="263" r:id="RelId6"/>
    <p:sldId id="264" r:id="RelId7"/>
    <p:sldId id="265" r:id="Rel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elId1" Type="http://schemas.openxmlformats.org/officeDocument/2006/relationships/slide" Target="/ppt/slides/slide3.xml"/><Relationship Id="rId8" Type="http://schemas.openxmlformats.org/officeDocument/2006/relationships/customXml" Target="../customXml/item2.xml"/><Relationship Id="rId3" Type="http://schemas.openxmlformats.org/officeDocument/2006/relationships/presProps" Target="presProps.xml"/><Relationship Id="RelId5" Type="http://schemas.openxmlformats.org/officeDocument/2006/relationships/slide" Target="/ppt/slides/slide7.xml"/><Relationship Id="RelId0" Type="http://schemas.openxmlformats.org/officeDocument/2006/relationships/slide" Target="/ppt/slides/slide2.xml"/><Relationship Id="rId7" Type="http://schemas.openxmlformats.org/officeDocument/2006/relationships/customXml" Target="../customXml/item1.xml"/><Relationship Id="rId2" Type="http://schemas.openxmlformats.org/officeDocument/2006/relationships/slide" Target="slides/slide1.xml"/><Relationship Id="RelId4" Type="http://schemas.openxmlformats.org/officeDocument/2006/relationships/slide" Target="/ppt/slides/slide6.xml"/><Relationship Id="rId1" Type="http://schemas.openxmlformats.org/officeDocument/2006/relationships/slideMaster" Target="slideMasters/slideMaster1.xml"/><Relationship Id="rId6" Type="http://schemas.openxmlformats.org/officeDocument/2006/relationships/tableStyles" Target="tableStyles.xml"/><Relationship Id="RelId3" Type="http://schemas.openxmlformats.org/officeDocument/2006/relationships/slide" Target="/ppt/slides/slide5.xml"/><Relationship Id="RelId8" Type="http://schemas.openxmlformats.org/officeDocument/2006/relationships/slide" Target="/ppt/slides/slidea.xml"/><Relationship Id="rId5" Type="http://schemas.openxmlformats.org/officeDocument/2006/relationships/theme" Target="theme/theme1.xml"/><Relationship Id="RelId2" Type="http://schemas.openxmlformats.org/officeDocument/2006/relationships/slide" Target="/ppt/slides/slide4.xml"/><Relationship Id="RelId7" Type="http://schemas.openxmlformats.org/officeDocument/2006/relationships/slide" Target="/ppt/slides/slide9.xml"/><Relationship Id="rId4" Type="http://schemas.openxmlformats.org/officeDocument/2006/relationships/viewProps" Target="viewProps.xml"/><Relationship Id="RelId6" Type="http://schemas.openxmlformats.org/officeDocument/2006/relationships/slide" Target="/ppt/slides/slide8.xml"/></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 Title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Logo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L12M Total Depletions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L12M Comparable Scope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Overall depletion update completed this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FX Rate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L3/6/12M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Icon Depletion Detail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 Depletion Detail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 Depletion Detail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 Shipment Performance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Icon Shipment Performance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 Shipment Performance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 Depletion Performance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 Depletion Performance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Icon Depletion Performance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 Shipment Detail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 Shipment Detail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Icon Shipment Detail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 Shipment Performance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 Shipment Performance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Icon OOH Detail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 OOH Detail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 OOH Detail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 Growth YTD Fis Yr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DTG YTD Fis Yr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 Growth YTD Fis Yr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DTG YTD Fis Yr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Cumulative Monthly vs B/LE Fis Yr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Actuals vs 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L3/6/12M Average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Calendar 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ChicletSlicer1448559807354</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YTD TY vs LY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Cumulative Monthly Fis Yr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L3/6/12M Average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Shipment vs Depletion Volume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Sell in/sell out ratio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ChicletSlicer1448559807354</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L3M Av</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L3M Av</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L3M Av</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financialreportingmatrixD8A502553641450F8EAEB9BA40B2166E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ChicletSlicer1448559807354</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L3M Av</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L3M Av</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L3M Av</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L3M Av</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L3M Av</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L3M Av</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financialreportingmatrixD8A502553641450F8EAEB9BA40B2166E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financialreportingmatrixD8A502553641450F8EAEB9BA40B2166E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5.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ChicletSlicer1448559807354</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YTD TY vs LY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 Growth YTD Fis Yr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 Growth YTD Fis Yr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Actuals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Cumulative Monthly Fis Yr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L3/6/12M Average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Calendar 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6.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ChicletSlicer1448559807354</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L3M Av</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L3M Av</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L3M Av</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financialreportingmatrixD8A502553641450F8EAEB9BA40B2166E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7.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ChicletSlicer1448559807354</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L3M Av</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L3M Av</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L3M Av</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L3M Av</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L3M Av</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L3M Av</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financialreportingmatrixD8A502553641450F8EAEB9BA40B2166E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financialreportingmatrixD8A502553641450F8EAEB9BA40B2166E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8.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L3/6/12M Average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 Growth YTD Customer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 Growth YTD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Sell in/sell out ratio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Shipment YTD TY vs LY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Depletion YTD TY vs LY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 Growth YTD Brand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Shipment vs Depletion Volume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 Growth YTD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9.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Volume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basicShape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36e1cc07-0848-4aed-b629-ab783eca0eec?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5aa52763719a4eb3" /><Relationship Type="http://schemas.openxmlformats.org/officeDocument/2006/relationships/slideLayout" Target="/ppt/slideLayouts/slideLayout8.xml" Id="R0a19a42473794a49" /><Relationship Type="http://schemas.openxmlformats.org/officeDocument/2006/relationships/hyperlink" Target="https://app.powerbi.com/groups/me/reports/36e1cc07-0848-4aed-b629-ab783eca0eec/?pbi_source=PowerPoint" TargetMode="External" Id="RelId0" /><Relationship Type="http://schemas.openxmlformats.org/officeDocument/2006/relationships/image" Target="/ppt/media/image4.png" Id="imgId182869878"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9521cb0a8e3b40da" /><Relationship Type="http://schemas.openxmlformats.org/officeDocument/2006/relationships/slideLayout" Target="/ppt/slideLayouts/slideLayout8.xml" Id="R6111194afafc46a4" /><Relationship Type="http://schemas.openxmlformats.org/officeDocument/2006/relationships/hyperlink" Target="https://app.powerbi.com/groups/me/reports/36e1cc07-0848-4aed-b629-ab783eca0eec/?pbi_source=PowerPoint" TargetMode="External" Id="RelId1" /><Relationship Type="http://schemas.openxmlformats.org/officeDocument/2006/relationships/image" Target="/ppt/media/image5.png" Id="imgId182869879"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9162b0989f864d3b" /><Relationship Type="http://schemas.openxmlformats.org/officeDocument/2006/relationships/slideLayout" Target="/ppt/slideLayouts/slideLayout8.xml" Id="R913c3ce860d74550" /><Relationship Type="http://schemas.openxmlformats.org/officeDocument/2006/relationships/hyperlink" Target="https://app.powerbi.com/groups/me/reports/36e1cc07-0848-4aed-b629-ab783eca0eec/?pbi_source=PowerPoint" TargetMode="External" Id="RelId2" /><Relationship Type="http://schemas.openxmlformats.org/officeDocument/2006/relationships/image" Target="/ppt/media/image6.png" Id="imgId182869880"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29f6335e6cc24fb1" /><Relationship Type="http://schemas.openxmlformats.org/officeDocument/2006/relationships/slideLayout" Target="/ppt/slideLayouts/slideLayout8.xml" Id="R791268fdfe684b00" /><Relationship Type="http://schemas.openxmlformats.org/officeDocument/2006/relationships/hyperlink" Target="https://app.powerbi.com/groups/me/reports/36e1cc07-0848-4aed-b629-ab783eca0eec/?pbi_source=PowerPoint" TargetMode="External" Id="RelId3" /><Relationship Type="http://schemas.openxmlformats.org/officeDocument/2006/relationships/image" Target="/ppt/media/image7.png" Id="imgId182869881" /></Relationships>
</file>

<file path=ppt/slides/_rels/slide6.xml.rels>&#65279;<?xml version="1.0" encoding="utf-8"?><Relationships xmlns="http://schemas.openxmlformats.org/package/2006/relationships"><Relationship Type="http://schemas.openxmlformats.org/officeDocument/2006/relationships/notesSlide" Target="/ppt/notesSlides/notesSlide5.xml" Id="R6661cdb6cc8c4133" /><Relationship Type="http://schemas.openxmlformats.org/officeDocument/2006/relationships/slideLayout" Target="/ppt/slideLayouts/slideLayout8.xml" Id="R7ed88ad9a5964e60" /><Relationship Type="http://schemas.openxmlformats.org/officeDocument/2006/relationships/hyperlink" Target="https://app.powerbi.com/groups/me/reports/36e1cc07-0848-4aed-b629-ab783eca0eec/?pbi_source=PowerPoint" TargetMode="External" Id="RelId4" /><Relationship Type="http://schemas.openxmlformats.org/officeDocument/2006/relationships/image" Target="/ppt/media/image8.png" Id="imgId182869882" /></Relationships>
</file>

<file path=ppt/slides/_rels/slide7.xml.rels>&#65279;<?xml version="1.0" encoding="utf-8"?><Relationships xmlns="http://schemas.openxmlformats.org/package/2006/relationships"><Relationship Type="http://schemas.openxmlformats.org/officeDocument/2006/relationships/notesSlide" Target="/ppt/notesSlides/notesSlide6.xml" Id="R0b4734169f64401d" /><Relationship Type="http://schemas.openxmlformats.org/officeDocument/2006/relationships/slideLayout" Target="/ppt/slideLayouts/slideLayout8.xml" Id="R3d67776e85f64988" /><Relationship Type="http://schemas.openxmlformats.org/officeDocument/2006/relationships/hyperlink" Target="https://app.powerbi.com/groups/me/reports/36e1cc07-0848-4aed-b629-ab783eca0eec/?pbi_source=PowerPoint" TargetMode="External" Id="RelId5" /><Relationship Type="http://schemas.openxmlformats.org/officeDocument/2006/relationships/image" Target="/ppt/media/image9.png" Id="imgId182869883" /></Relationships>
</file>

<file path=ppt/slides/_rels/slide8.xml.rels>&#65279;<?xml version="1.0" encoding="utf-8"?><Relationships xmlns="http://schemas.openxmlformats.org/package/2006/relationships"><Relationship Type="http://schemas.openxmlformats.org/officeDocument/2006/relationships/notesSlide" Target="/ppt/notesSlides/notesSlide7.xml" Id="Rc41a8230d9b54597" /><Relationship Type="http://schemas.openxmlformats.org/officeDocument/2006/relationships/slideLayout" Target="/ppt/slideLayouts/slideLayout8.xml" Id="R3474b32dceb143ae" /><Relationship Type="http://schemas.openxmlformats.org/officeDocument/2006/relationships/hyperlink" Target="https://app.powerbi.com/groups/me/reports/36e1cc07-0848-4aed-b629-ab783eca0eec/?pbi_source=PowerPoint" TargetMode="External" Id="RelId6" /><Relationship Type="http://schemas.openxmlformats.org/officeDocument/2006/relationships/image" Target="/ppt/media/imagea.png" Id="imgId182869884" /></Relationships>
</file>

<file path=ppt/slides/_rels/slide9.xml.rels>&#65279;<?xml version="1.0" encoding="utf-8"?><Relationships xmlns="http://schemas.openxmlformats.org/package/2006/relationships"><Relationship Type="http://schemas.openxmlformats.org/officeDocument/2006/relationships/notesSlide" Target="/ppt/notesSlides/notesSlide8.xml" Id="R9e10c08b730e48a8" /><Relationship Type="http://schemas.openxmlformats.org/officeDocument/2006/relationships/slideLayout" Target="/ppt/slideLayouts/slideLayout8.xml" Id="R31c02da540624249" /><Relationship Type="http://schemas.openxmlformats.org/officeDocument/2006/relationships/hyperlink" Target="https://app.powerbi.com/groups/me/reports/36e1cc07-0848-4aed-b629-ab783eca0eec/?pbi_source=PowerPoint" TargetMode="External" Id="RelId7" /><Relationship Type="http://schemas.openxmlformats.org/officeDocument/2006/relationships/image" Target="/ppt/media/imageb.png" Id="imgId182869885" /></Relationships>
</file>

<file path=ppt/slides/_rels/slidea.xml.rels>&#65279;<?xml version="1.0" encoding="utf-8"?><Relationships xmlns="http://schemas.openxmlformats.org/package/2006/relationships"><Relationship Type="http://schemas.openxmlformats.org/officeDocument/2006/relationships/notesSlide" Target="/ppt/notesSlides/notesSlide9.xml" Id="Ra443d9c0bde54b1d" /><Relationship Type="http://schemas.openxmlformats.org/officeDocument/2006/relationships/slideLayout" Target="/ppt/slideLayouts/slideLayout8.xml" Id="Re35b01011c0d4fd7" /><Relationship Type="http://schemas.openxmlformats.org/officeDocument/2006/relationships/hyperlink" Target="https://app.powerbi.com/groups/me/reports/36e1cc07-0848-4aed-b629-ab783eca0eec/?pbi_source=PowerPoint" TargetMode="External" Id="RelId8" /><Relationship Type="http://schemas.openxmlformats.org/officeDocument/2006/relationships/image" Target="/ppt/media/imagec.png" Id="imgId182869886"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GIBU Shipment and Depletion</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6/30/2023 5:36:42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6/30/2023 5:24:16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ext Title ,Logo ,basicShape ,basicShape ,basicShape ,L12M Total Depletions ,L12M Comparable Scope ,textbox ,Overall depletion update completed this month ,pivotTable ,textbox ,card ,slicer ,textbox ,textbox ,slicer ,slicer ,slicer ,FX Rate ,L3/6/12M ,slicer ,textbox ,textbox ,slicer ,card ,Icon Depletion Detail ,Shape Depletion Detail ,Text Depletion Detail ,Shape Shipment Performance ,Icon Shipment Performance ,Text Shipment Performance ,Shape Depletion Performance ,Text Depletion Performance ,Icon Depletion Performance ,Text Shipment Detail ,Shape Shipment Detail ,Icon Shipment Detail ,Shape Shipment Performance ,image ,Text Shipment Performance ,Icon OOH Detail ,Text OOH Detail ,Shape OOH Detail ,slicer ,shape ,imag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82869878"/>
          <a:stretch xmlns:a="http://schemas.openxmlformats.org/drawingml/2006/main">
            <a:fillRect/>
          </a:stretch>
        </p:blipFill>
        <p:spPr>
          <a:xfrm xmlns:a="http://schemas.openxmlformats.org/drawingml/2006/main">
            <a:off x="457200" y="0"/>
            <a:ext cx="11258550" cy="6848475"/>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Welcome Page</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slicer ,slicer ,slicer ,slicer ,slicer ,slicer ,slicer ,slicer ,slicer ,slicer ,slicer ,card ,textbox ,slicer ,% Growth YTD Fis Yr ,DTG YTD Fis Yr ,% Growth YTD Fis Yr ,DTG YTD Fis Yr ,slicer ,Cumulative Monthly vs B/LE Fis Yr ,Monthly Actuals vs B/LE ,L3/6/12M Average ,Calendar Year ,slicer ,slicer ,textbox ,basicShape ,textbox ,slicer ,card ,card ,card ,ChicletSlicer1448559807354 ,slicer ,slicer ,slicer ,slicer ,YTD TY vs LY ,basicShape ,slicer ,slicer ,textbox ,shape ,basicShape ,slicer ,slicer ,card ,Cumulative Monthly Fis Yr ,L3/6/12M Average ,Shipment vs Depletion Volume ,Sell in/sell out ratio ,basicShape.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182869879"/>
          <a:stretch xmlns:a="http://schemas.openxmlformats.org/drawingml/2006/main">
            <a:fillRect/>
          </a:stretch>
        </p:blipFill>
        <p:spPr>
          <a:xfrm xmlns:a="http://schemas.openxmlformats.org/drawingml/2006/main">
            <a:off x="28575" y="0"/>
            <a:ext cx="12125325"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Shipment Performance</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slicer ,basicShape ,basicShape ,card ,slicer ,slicer ,slicer ,slicer ,slicer ,slicer ,slicer ,slicer ,slicer ,slicer ,slicer ,slicer ,card ,card ,ChicletSlicer1448559807354 ,slicer ,slicer ,slicer ,textbox ,textbox ,textbox ,textbox ,textbox ,textbox ,L3M Av ,L3M Av ,L3M Av ,slicer ,card ,slicer ,card ,actionButton ,actionButton ,actionButton ,actionButton ,actionButton ,actionButton ,actionButton ,slicer ,slicer ,financialreportingmatrixD8A502553641450F8EAEB9BA40B2166E.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182869880"/>
          <a:stretch xmlns:a="http://schemas.openxmlformats.org/drawingml/2006/main">
            <a:fillRect/>
          </a:stretch>
        </p:blipFill>
        <p:spPr>
          <a:xfrm xmlns:a="http://schemas.openxmlformats.org/drawingml/2006/main">
            <a:off x="0" y="1076325"/>
            <a:ext cx="12192000" cy="4695825"/>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Shipment Detail (1)</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slicer ,basicShape ,basicShape ,card ,slicer ,slicer ,slicer ,slicer ,slicer ,slicer ,slicer ,slicer ,slicer ,slicer ,slicer ,slicer ,card ,card ,ChicletSlicer1448559807354 ,slicer ,slicer ,slicer ,textbox ,textbox ,textbox ,textbox ,textbox ,textbox ,L3M Av ,L3M Av ,L3M Av ,slicer ,card ,slicer ,card ,slicer ,card ,textbox ,textbox ,textbox ,textbox ,textbox ,textbox ,L3M Av ,L3M Av ,L3M Av ,financialreportingmatrixD8A502553641450F8EAEB9BA40B2166E ,slicer ,slicer ,financialreportingmatrixD8A502553641450F8EAEB9BA40B2166E.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182869881"/>
          <a:stretch xmlns:a="http://schemas.openxmlformats.org/drawingml/2006/main">
            <a:fillRect/>
          </a:stretch>
        </p:blipFill>
        <p:spPr>
          <a:xfrm xmlns:a="http://schemas.openxmlformats.org/drawingml/2006/main">
            <a:off x="0" y="657225"/>
            <a:ext cx="12192000" cy="55245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Shipment Detail (2)</a:t>
            </a:r>
          </a:p>
        </p:txBody>
      </p:sp>
    </p:spTree>
    <p:clrMapOvr>
      <a:masterClrMapping xmlns:a="http://schemas.openxmlformats.org/drawingml/2006/main"/>
    </p:clrMapOvr>
  </p:cSld>
</p:sld>
</file>

<file path=ppt/slides/slide6.xml><?xml version="1.0" encoding="utf-8"?>
<p:sld xmlns:p="http://schemas.openxmlformats.org/presentationml/2006/main">
  <p:cSld>
    <p:spTree>
      <p:nvGrpSpPr>
        <p:cNvPr id="1" name=""/>
        <p:cNvGrpSpPr/>
        <p:nvPr/>
      </p:nvGrpSpPr>
      <p:grpSpPr/>
      <p:pic>
        <p:nvPicPr>
          <p:cNvPr id="3" name="Picture" title="This slide contains the following visuals: textbox ,textbox ,slicer ,slicer ,card ,ChicletSlicer1448559807354 ,lineChart ,slicer ,slicer ,slicer ,slicer ,slicer ,slicer ,slicer ,slicer ,slicer ,slicer ,slicer ,slicer ,slicer ,card ,slicer ,actionButton ,actionButton ,Country ,YTD TY vs LY ,basicShape ,slicer ,slicer ,slicer ,slicer ,slicer ,card ,card ,% Growth YTD Fis Yr ,% Growth YTD Fis Yr ,Monthly Actuals ,Cumulative Monthly Fis Yr ,L3/6/12M Average ,Calendar Year ,slicer. Please refer to the notes on this slide for details">
            <a:hlinkClick xmlns:r="http://schemas.openxmlformats.org/officeDocument/2006/relationships" xmlns:a="http://schemas.openxmlformats.org/drawingml/2006/main" r:id="RelId4"/>
          </p:cNvPr>
          <p:cNvPicPr>
            <a:picLocks xmlns:a="http://schemas.openxmlformats.org/drawingml/2006/main" noChangeAspect="1"/>
          </p:cNvPicPr>
          <p:nvPr/>
        </p:nvPicPr>
        <p:blipFill>
          <a:blip xmlns:r="http://schemas.openxmlformats.org/officeDocument/2006/relationships" xmlns:a="http://schemas.openxmlformats.org/drawingml/2006/main" r:embed="imgId182869882"/>
          <a:stretch xmlns:a="http://schemas.openxmlformats.org/drawingml/2006/main">
            <a:fillRect/>
          </a:stretch>
        </p:blipFill>
        <p:spPr>
          <a:xfrm xmlns:a="http://schemas.openxmlformats.org/drawingml/2006/main">
            <a:off x="66675" y="0"/>
            <a:ext cx="1203960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Depletion Performance</a:t>
            </a:r>
          </a:p>
        </p:txBody>
      </p:sp>
    </p:spTree>
    <p:clrMapOvr>
      <a:masterClrMapping xmlns:a="http://schemas.openxmlformats.org/drawingml/2006/main"/>
    </p:clrMapOvr>
  </p:cSld>
</p:sld>
</file>

<file path=ppt/slides/slide7.xml><?xml version="1.0" encoding="utf-8"?>
<p:sld xmlns:p="http://schemas.openxmlformats.org/presentationml/2006/main">
  <p:cSld>
    <p:spTree>
      <p:nvGrpSpPr>
        <p:cNvPr id="1" name=""/>
        <p:cNvGrpSpPr/>
        <p:nvPr/>
      </p:nvGrpSpPr>
      <p:grpSpPr/>
      <p:pic>
        <p:nvPicPr>
          <p:cNvPr id="3" name="Picture" title="This slide contains the following visuals: slicer ,card ,slicer ,slicer ,slicer ,slicer ,slicer ,slicer ,slicer ,slicer ,slicer ,basicShape ,slicer ,slicer ,card ,ChicletSlicer1448559807354 ,slicer ,slicer ,slicer ,slicer ,slicer ,textbox ,textbox ,textbox ,textbox ,L3M Av ,L3M Av ,L3M Av ,slicer ,card ,card ,actionButton ,actionButton ,actionButton ,actionButton ,actionButton ,actionButton ,financialreportingmatrixD8A502553641450F8EAEB9BA40B2166E ,slicer ,slicer ,slicer. Please refer to the notes on this slide for details">
            <a:hlinkClick xmlns:r="http://schemas.openxmlformats.org/officeDocument/2006/relationships" xmlns:a="http://schemas.openxmlformats.org/drawingml/2006/main" r:id="RelId5"/>
          </p:cNvPr>
          <p:cNvPicPr>
            <a:picLocks xmlns:a="http://schemas.openxmlformats.org/drawingml/2006/main" noChangeAspect="1"/>
          </p:cNvPicPr>
          <p:nvPr/>
        </p:nvPicPr>
        <p:blipFill>
          <a:blip xmlns:r="http://schemas.openxmlformats.org/officeDocument/2006/relationships" xmlns:a="http://schemas.openxmlformats.org/drawingml/2006/main" r:embed="imgId182869883"/>
          <a:stretch xmlns:a="http://schemas.openxmlformats.org/drawingml/2006/main">
            <a:fillRect/>
          </a:stretch>
        </p:blipFill>
        <p:spPr>
          <a:xfrm xmlns:a="http://schemas.openxmlformats.org/drawingml/2006/main">
            <a:off x="0" y="561975"/>
            <a:ext cx="12192000" cy="5724525"/>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Depletion Detail (1)</a:t>
            </a:r>
          </a:p>
        </p:txBody>
      </p:sp>
    </p:spTree>
    <p:clrMapOvr>
      <a:masterClrMapping xmlns:a="http://schemas.openxmlformats.org/drawingml/2006/main"/>
    </p:clrMapOvr>
  </p:cSld>
</p:sld>
</file>

<file path=ppt/slides/slide8.xml><?xml version="1.0" encoding="utf-8"?>
<p:sld xmlns:p="http://schemas.openxmlformats.org/presentationml/2006/main">
  <p:cSld>
    <p:spTree>
      <p:nvGrpSpPr>
        <p:cNvPr id="1" name=""/>
        <p:cNvGrpSpPr/>
        <p:nvPr/>
      </p:nvGrpSpPr>
      <p:grpSpPr/>
      <p:pic>
        <p:nvPicPr>
          <p:cNvPr id="3" name="Picture" title="This slide contains the following visuals: slicer ,card ,slicer ,slicer ,slicer ,slicer ,slicer ,slicer ,slicer ,slicer ,slicer ,basicShape ,slicer ,slicer ,card ,ChicletSlicer1448559807354 ,slicer ,slicer ,slicer ,slicer ,textbox ,textbox ,textbox ,textbox ,L3M Av ,L3M Av ,L3M Av ,slicer ,card ,card ,card ,slicer ,textbox ,textbox ,textbox ,textbox ,L3M Av ,L3M Av ,L3M Av ,financialreportingmatrixD8A502553641450F8EAEB9BA40B2166E ,financialreportingmatrixD8A502553641450F8EAEB9BA40B2166E ,slicer ,slicer ,slicer. Please refer to the notes on this slide for details">
            <a:hlinkClick xmlns:r="http://schemas.openxmlformats.org/officeDocument/2006/relationships" xmlns:a="http://schemas.openxmlformats.org/drawingml/2006/main" r:id="RelId6"/>
          </p:cNvPr>
          <p:cNvPicPr>
            <a:picLocks xmlns:a="http://schemas.openxmlformats.org/drawingml/2006/main" noChangeAspect="1"/>
          </p:cNvPicPr>
          <p:nvPr/>
        </p:nvPicPr>
        <p:blipFill>
          <a:blip xmlns:r="http://schemas.openxmlformats.org/officeDocument/2006/relationships" xmlns:a="http://schemas.openxmlformats.org/drawingml/2006/main" r:embed="imgId182869884"/>
          <a:stretch xmlns:a="http://schemas.openxmlformats.org/drawingml/2006/main">
            <a:fillRect/>
          </a:stretch>
        </p:blipFill>
        <p:spPr>
          <a:xfrm xmlns:a="http://schemas.openxmlformats.org/drawingml/2006/main">
            <a:off x="0" y="561975"/>
            <a:ext cx="12192000" cy="5724525"/>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Depletion Detail (2)</a:t>
            </a:r>
          </a:p>
        </p:txBody>
      </p:sp>
    </p:spTree>
    <p:clrMapOvr>
      <a:masterClrMapping xmlns:a="http://schemas.openxmlformats.org/drawingml/2006/main"/>
    </p:clrMapOvr>
  </p:cSld>
</p:sld>
</file>

<file path=ppt/slides/slide9.xml><?xml version="1.0" encoding="utf-8"?>
<p:sld xmlns:p="http://schemas.openxmlformats.org/presentationml/2006/main">
  <p:cSld>
    <p:spTree>
      <p:nvGrpSpPr>
        <p:cNvPr id="1" name=""/>
        <p:cNvGrpSpPr/>
        <p:nvPr/>
      </p:nvGrpSpPr>
      <p:grpSpPr/>
      <p:pic>
        <p:nvPicPr>
          <p:cNvPr id="3" name="Picture" title="This slide contains the following visuals: slicer ,slicer ,slicer ,slicer ,slicer ,slicer ,slicer ,slicer ,slicer ,slicer ,slicer ,slicer ,L3/6/12M Average ,slicer ,slicer ,% Growth YTD Customer ,Customer Growth YTD ,textbox ,textbox ,basicShape ,Sell in/sell out ratio ,Shipment YTD TY vs LY ,Depletion YTD TY vs LY ,basicShape ,basicShape ,slicer ,slicer ,% Growth YTD Brand ,Shipment vs Depletion Volume ,Customer Growth YTD ,textbox ,textbox ,basicShape ,slicer ,slicer ,card ,slicer ,slicer ,slicer ,slicer. Please refer to the notes on this slide for details">
            <a:hlinkClick xmlns:r="http://schemas.openxmlformats.org/officeDocument/2006/relationships" xmlns:a="http://schemas.openxmlformats.org/drawingml/2006/main" r:id="RelId7"/>
          </p:cNvPr>
          <p:cNvPicPr>
            <a:picLocks xmlns:a="http://schemas.openxmlformats.org/drawingml/2006/main" noChangeAspect="1"/>
          </p:cNvPicPr>
          <p:nvPr/>
        </p:nvPicPr>
        <p:blipFill>
          <a:blip xmlns:r="http://schemas.openxmlformats.org/officeDocument/2006/relationships" xmlns:a="http://schemas.openxmlformats.org/drawingml/2006/main" r:embed="imgId182869885"/>
          <a:stretch xmlns:a="http://schemas.openxmlformats.org/drawingml/2006/main">
            <a:fillRect/>
          </a:stretch>
        </p:blipFill>
        <p:spPr>
          <a:xfrm xmlns:a="http://schemas.openxmlformats.org/drawingml/2006/main">
            <a:off x="819150" y="0"/>
            <a:ext cx="10544175" cy="6848475"/>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Shipment vs Depletion Volume Detail</a:t>
            </a:r>
          </a:p>
        </p:txBody>
      </p:sp>
    </p:spTree>
    <p:clrMapOvr>
      <a:masterClrMapping xmlns:a="http://schemas.openxmlformats.org/drawingml/2006/main"/>
    </p:clrMapOvr>
  </p:cSld>
</p:sld>
</file>

<file path=ppt/slides/slidea.xml><?xml version="1.0" encoding="utf-8"?>
<p:sld xmlns:p="http://schemas.openxmlformats.org/presentationml/2006/main">
  <p:cSld>
    <p:spTree>
      <p:nvGrpSpPr>
        <p:cNvPr id="1" name=""/>
        <p:cNvGrpSpPr/>
        <p:nvPr/>
      </p:nvGrpSpPr>
      <p:grpSpPr/>
      <p:pic>
        <p:nvPicPr>
          <p:cNvPr id="3" name="Picture" title="This slide contains the following visuals: basicShape ,basicShape ,slicer ,slicer ,slicer ,slicer ,slicer ,shape ,slicer ,slicer ,slicer ,slicer ,slicer ,slicer ,slicer ,slicer ,slicer ,Volume Type ,slicer ,card ,basicShape ,card ,slicer ,card ,slicer ,card ,tableEx. Please refer to the notes on this slide for details">
            <a:hlinkClick xmlns:r="http://schemas.openxmlformats.org/officeDocument/2006/relationships" xmlns:a="http://schemas.openxmlformats.org/drawingml/2006/main" r:id="RelId8"/>
          </p:cNvPr>
          <p:cNvPicPr>
            <a:picLocks xmlns:a="http://schemas.openxmlformats.org/drawingml/2006/main" noChangeAspect="1"/>
          </p:cNvPicPr>
          <p:nvPr/>
        </p:nvPicPr>
        <p:blipFill>
          <a:blip xmlns:r="http://schemas.openxmlformats.org/officeDocument/2006/relationships" xmlns:a="http://schemas.openxmlformats.org/drawingml/2006/main" r:embed="imgId182869886"/>
          <a:stretch xmlns:a="http://schemas.openxmlformats.org/drawingml/2006/main">
            <a:fillRect/>
          </a:stretch>
        </p:blipFill>
        <p:spPr>
          <a:xfrm xmlns:a="http://schemas.openxmlformats.org/drawingml/2006/main">
            <a:off x="0" y="533400"/>
            <a:ext cx="12192000" cy="5781675"/>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Open Order Detail</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111E7154AFFA41B46686C9F3967BD7" ma:contentTypeVersion="12" ma:contentTypeDescription="Create a new document." ma:contentTypeScope="" ma:versionID="6581d59cb6e0867de7c236ad56846624">
  <xsd:schema xmlns:xsd="http://www.w3.org/2001/XMLSchema" xmlns:xs="http://www.w3.org/2001/XMLSchema" xmlns:p="http://schemas.microsoft.com/office/2006/metadata/properties" xmlns:ns2="65a865d5-fb0d-4c09-b44c-0ea317816e36" xmlns:ns3="54607c7f-5464-4c0a-b0fe-060a14dbf267" targetNamespace="http://schemas.microsoft.com/office/2006/metadata/properties" ma:root="true" ma:fieldsID="43e2495ff10f04eea8df3d6a1965bebe" ns2:_="" ns3:_="">
    <xsd:import namespace="65a865d5-fb0d-4c09-b44c-0ea317816e36"/>
    <xsd:import namespace="54607c7f-5464-4c0a-b0fe-060a14dbf26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a865d5-fb0d-4c09-b44c-0ea317816e3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d9ec43a3-75a6-4331-8f1d-a7f4ba866c6f"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4607c7f-5464-4c0a-b0fe-060a14dbf267"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24809113-dc45-45af-bdec-c3f55dfcf9fb}" ma:internalName="TaxCatchAll" ma:showField="CatchAllData" ma:web="54607c7f-5464-4c0a-b0fe-060a14dbf26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4304A3-214E-4465-93EA-A4253C626A20}"/>
</file>

<file path=customXml/itemProps2.xml><?xml version="1.0" encoding="utf-8"?>
<ds:datastoreItem xmlns:ds="http://schemas.openxmlformats.org/officeDocument/2006/customXml" ds:itemID="{AFBD744F-2902-451D-9ED7-02A77E4479E8}"/>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