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a.xml" ContentType="application/vnd.openxmlformats-officedocument.presentationml.slide+xml"/>
  <Override PartName="/ppt/notesSlides/notesSlide9.xml" ContentType="application/vnd.openxmlformats-officedocument.presentationml.notesSlide+xml"/>
  <Override PartName="/ppt/slides/slideb.xml" ContentType="application/vnd.openxmlformats-officedocument.presentationml.slide+xml"/>
  <Override PartName="/ppt/notesSlides/notesSlidea.xml" ContentType="application/vnd.openxmlformats-officedocument.presentationml.notesSlide+xml"/>
  <Override PartName="/ppt/slides/slidec.xml" ContentType="application/vnd.openxmlformats-officedocument.presentationml.slide+xml"/>
  <Override PartName="/ppt/notesSlides/notesSlideb.xml" ContentType="application/vnd.openxmlformats-officedocument.presentationml.notesSlide+xml"/>
  <Override PartName="/ppt/slides/slided.xml" ContentType="application/vnd.openxmlformats-officedocument.presentationml.slide+xml"/>
  <Override PartName="/ppt/notesSlides/notesSlidec.xml" ContentType="application/vnd.openxmlformats-officedocument.presentationml.notesSlide+xml"/>
  <Override PartName="/ppt/slides/slidee.xml" ContentType="application/vnd.openxmlformats-officedocument.presentationml.slide+xml"/>
  <Override PartName="/ppt/notesSlides/notesSlided.xml" ContentType="application/vnd.openxmlformats-officedocument.presentationml.notesSlide+xml"/>
  <Override PartName="/ppt/slides/slidef.xml" ContentType="application/vnd.openxmlformats-officedocument.presentationml.slide+xml"/>
  <Override PartName="/ppt/notesSlides/notesSlidee.xml" ContentType="application/vnd.openxmlformats-officedocument.presentationml.notesSlide+xml"/>
  <Override PartName="/ppt/slides/slide10.xml" ContentType="application/vnd.openxmlformats-officedocument.presentationml.slide+xml"/>
  <Override PartName="/ppt/notesSlides/notesSlidef.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 id="265" r:id="RelId8"/>
    <p:sldId id="266" r:id="RelId9"/>
    <p:sldId id="267" r:id="RelId10"/>
    <p:sldId id="268" r:id="RelId11"/>
    <p:sldId id="269" r:id="RelId12"/>
    <p:sldId id="270" r:id="RelId13"/>
    <p:sldId id="271" r:id="Rel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elId1" Type="http://schemas.openxmlformats.org/officeDocument/2006/relationships/slide" Target="/ppt/slides/slide3.xml"/><Relationship Id="RelId10" Type="http://schemas.openxmlformats.org/officeDocument/2006/relationships/slide" Target="/ppt/slides/slidec.xml"/><Relationship Id="rId8" Type="http://schemas.openxmlformats.org/officeDocument/2006/relationships/customXml" Target="../customXml/item2.xml"/><Relationship Id="rId3" Type="http://schemas.openxmlformats.org/officeDocument/2006/relationships/presProps" Target="presProps.xml"/><Relationship Id="RelId5" Type="http://schemas.openxmlformats.org/officeDocument/2006/relationships/slide" Target="/ppt/slides/slide7.xml"/><Relationship Id="RelId14" Type="http://schemas.openxmlformats.org/officeDocument/2006/relationships/slide" Target="/ppt/slides/slide10.xml"/><Relationship Id="RelId0" Type="http://schemas.openxmlformats.org/officeDocument/2006/relationships/slide" Target="/ppt/slides/slide2.xml"/><Relationship Id="RelId9" Type="http://schemas.openxmlformats.org/officeDocument/2006/relationships/slide" Target="/ppt/slides/slideb.xml"/><Relationship Id="rId7" Type="http://schemas.openxmlformats.org/officeDocument/2006/relationships/customXml" Target="../customXml/item1.xml"/><Relationship Id="rId2" Type="http://schemas.openxmlformats.org/officeDocument/2006/relationships/slide" Target="slides/slide1.xml"/><Relationship Id="RelId4" Type="http://schemas.openxmlformats.org/officeDocument/2006/relationships/slide" Target="/ppt/slides/slide6.xml"/><Relationship Id="RelId13" Type="http://schemas.openxmlformats.org/officeDocument/2006/relationships/slide" Target="/ppt/slides/slidef.xml"/><Relationship Id="rId1" Type="http://schemas.openxmlformats.org/officeDocument/2006/relationships/slideMaster" Target="slideMasters/slideMaster1.xml"/><Relationship Id="rId6" Type="http://schemas.openxmlformats.org/officeDocument/2006/relationships/tableStyles" Target="tableStyles.xml"/><Relationship Id="RelId3" Type="http://schemas.openxmlformats.org/officeDocument/2006/relationships/slide" Target="/ppt/slides/slide5.xml"/><Relationship Id="RelId8" Type="http://schemas.openxmlformats.org/officeDocument/2006/relationships/slide" Target="/ppt/slides/slidea.xml"/><Relationship Id="rId5" Type="http://schemas.openxmlformats.org/officeDocument/2006/relationships/theme" Target="theme/theme1.xml"/><Relationship Id="RelId12" Type="http://schemas.openxmlformats.org/officeDocument/2006/relationships/slide" Target="/ppt/slides/slidee.xml"/><Relationship Id="RelId2" Type="http://schemas.openxmlformats.org/officeDocument/2006/relationships/slide" Target="/ppt/slides/slide4.xml"/><Relationship Id="RelId7" Type="http://schemas.openxmlformats.org/officeDocument/2006/relationships/slide" Target="/ppt/slides/slide9.xml"/><Relationship Id="RelId11" Type="http://schemas.openxmlformats.org/officeDocument/2006/relationships/slide" Target="/ppt/slides/slided.xml"/><Relationship Id="rId4" Type="http://schemas.openxmlformats.org/officeDocument/2006/relationships/viewProps" Target="viewProps.xml"/><Relationship Id="RelId6" Type="http://schemas.openxmlformats.org/officeDocument/2006/relationships/slide" Target="/ppt/slides/slide8.xml"/></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Go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Go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Select 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Overall % Update Depletions 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L12M Comparable scope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EMEA1</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Pacific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India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Americas DF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L12M Total Depletions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EMEA - Gulf</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Year Total Depletions - by Business Unit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Year Total Depletions - by Brand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Year Total Depletions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Growth vs. Last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Growth vs. Last Year - by Business Unit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Growth vs. Last Year - by Brand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By Main 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By Country (Top Growth)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By Outlet (Top Growth)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Growth vs. Last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By Key Global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By Brand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By BU / Market /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3 Months Depletion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3 Months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6 Months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12 Months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By Brand Segment / Sub-brand / SKU</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By Battleground / Brand Segment / Sub-brand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By BU / Market /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3 Months Depletion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3 Months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6 Months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Last 12 Months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Avg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9.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a.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Average Depletions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This Year Depletions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Weight in BU (% CM)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Weight in GTR (% CM)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Growth vs. Last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BMC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Weight in Brand (% CM)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Growth vs. Last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b.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c.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d.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Depletions Reporting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f.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depletions, NPD % of total parent Brand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Shipments - NPD vs Comparison Scope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Shipments - NPD By Business Unit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NPD Comparison Scope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Update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aaaa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8839505-e6b3-4718-b989-c05185c295cd?pbi_source=PowerPoint" TargetMode="External" Id="coverSlideHpLink" /></Relationships>
</file>

<file path=ppt/slides/_rels/slide10.xml.rels>&#65279;<?xml version="1.0" encoding="utf-8"?><Relationships xmlns="http://schemas.openxmlformats.org/package/2006/relationships"><Relationship Type="http://schemas.openxmlformats.org/officeDocument/2006/relationships/notesSlide" Target="/ppt/notesSlides/notesSlidef.xml" Id="R013f834759734e85" /><Relationship Type="http://schemas.openxmlformats.org/officeDocument/2006/relationships/slideLayout" Target="/ppt/slideLayouts/slideLayout8.xml" Id="R2167324a25ba4332" /><Relationship Type="http://schemas.openxmlformats.org/officeDocument/2006/relationships/hyperlink" Target="https://app.powerbi.com/groups/me/reports/18839505-e6b3-4718-b989-c05185c295cd/?pbi_source=PowerPoint" TargetMode="External" Id="RelId14" /><Relationship Type="http://schemas.openxmlformats.org/officeDocument/2006/relationships/image" Target="/ppt/media/image12.png" Id="imgId188637160"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05bb5448a8046ab" /><Relationship Type="http://schemas.openxmlformats.org/officeDocument/2006/relationships/slideLayout" Target="/ppt/slideLayouts/slideLayout8.xml" Id="Redc0f1289142483f" /><Relationship Type="http://schemas.openxmlformats.org/officeDocument/2006/relationships/hyperlink" Target="https://app.powerbi.com/groups/me/reports/18839505-e6b3-4718-b989-c05185c295cd/?pbi_source=PowerPoint" TargetMode="External" Id="RelId0" /><Relationship Type="http://schemas.openxmlformats.org/officeDocument/2006/relationships/image" Target="/ppt/media/image4.png" Id="imgId18863714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605ced97b0e436d" /><Relationship Type="http://schemas.openxmlformats.org/officeDocument/2006/relationships/slideLayout" Target="/ppt/slideLayouts/slideLayout8.xml" Id="Rde7ab7b4448d4046" /><Relationship Type="http://schemas.openxmlformats.org/officeDocument/2006/relationships/hyperlink" Target="https://app.powerbi.com/groups/me/reports/18839505-e6b3-4718-b989-c05185c295cd/?pbi_source=PowerPoint" TargetMode="External" Id="RelId1" /><Relationship Type="http://schemas.openxmlformats.org/officeDocument/2006/relationships/image" Target="/ppt/media/image5.png" Id="imgId18863714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0969d88c5614c2d" /><Relationship Type="http://schemas.openxmlformats.org/officeDocument/2006/relationships/slideLayout" Target="/ppt/slideLayouts/slideLayout8.xml" Id="Rd331b003818744a9" /><Relationship Type="http://schemas.openxmlformats.org/officeDocument/2006/relationships/hyperlink" Target="https://app.powerbi.com/groups/me/reports/18839505-e6b3-4718-b989-c05185c295cd/?pbi_source=PowerPoint" TargetMode="External" Id="RelId2" /><Relationship Type="http://schemas.openxmlformats.org/officeDocument/2006/relationships/image" Target="/ppt/media/image6.png" Id="imgId18863714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cd94c175132f4e4d" /><Relationship Type="http://schemas.openxmlformats.org/officeDocument/2006/relationships/slideLayout" Target="/ppt/slideLayouts/slideLayout8.xml" Id="R7adc753dc1a64f09" /><Relationship Type="http://schemas.openxmlformats.org/officeDocument/2006/relationships/hyperlink" Target="https://app.powerbi.com/groups/me/reports/18839505-e6b3-4718-b989-c05185c295cd/?pbi_source=PowerPoint" TargetMode="External" Id="RelId3" /><Relationship Type="http://schemas.openxmlformats.org/officeDocument/2006/relationships/image" Target="/ppt/media/image7.png" Id="imgId188637149"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e0710246d2684454" /><Relationship Type="http://schemas.openxmlformats.org/officeDocument/2006/relationships/slideLayout" Target="/ppt/slideLayouts/slideLayout8.xml" Id="R0b43ea41b8de4db4" /><Relationship Type="http://schemas.openxmlformats.org/officeDocument/2006/relationships/hyperlink" Target="https://app.powerbi.com/groups/me/reports/18839505-e6b3-4718-b989-c05185c295cd/?pbi_source=PowerPoint" TargetMode="External" Id="RelId4" /><Relationship Type="http://schemas.openxmlformats.org/officeDocument/2006/relationships/image" Target="/ppt/media/image8.png" Id="imgId188637150"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f90fa46de6da4a4c" /><Relationship Type="http://schemas.openxmlformats.org/officeDocument/2006/relationships/slideLayout" Target="/ppt/slideLayouts/slideLayout8.xml" Id="R764f02f929b14231" /><Relationship Type="http://schemas.openxmlformats.org/officeDocument/2006/relationships/hyperlink" Target="https://app.powerbi.com/groups/me/reports/18839505-e6b3-4718-b989-c05185c295cd/?pbi_source=PowerPoint" TargetMode="External" Id="RelId5" /><Relationship Type="http://schemas.openxmlformats.org/officeDocument/2006/relationships/image" Target="/ppt/media/image9.png" Id="imgId188637151"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672966a9dc7a493c" /><Relationship Type="http://schemas.openxmlformats.org/officeDocument/2006/relationships/slideLayout" Target="/ppt/slideLayouts/slideLayout8.xml" Id="Ra5a198890a8f43e9" /><Relationship Type="http://schemas.openxmlformats.org/officeDocument/2006/relationships/hyperlink" Target="https://app.powerbi.com/groups/me/reports/18839505-e6b3-4718-b989-c05185c295cd/?pbi_source=PowerPoint" TargetMode="External" Id="RelId6" /><Relationship Type="http://schemas.openxmlformats.org/officeDocument/2006/relationships/image" Target="/ppt/media/imagea.png" Id="imgId188637152"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491bd4986dcf4db0" /><Relationship Type="http://schemas.openxmlformats.org/officeDocument/2006/relationships/slideLayout" Target="/ppt/slideLayouts/slideLayout8.xml" Id="R7ad34a2ec057473f" /><Relationship Type="http://schemas.openxmlformats.org/officeDocument/2006/relationships/hyperlink" Target="https://app.powerbi.com/groups/me/reports/18839505-e6b3-4718-b989-c05185c295cd/?pbi_source=PowerPoint" TargetMode="External" Id="RelId7" /><Relationship Type="http://schemas.openxmlformats.org/officeDocument/2006/relationships/image" Target="/ppt/media/imageb.png" Id="imgId188637153" /></Relationships>
</file>

<file path=ppt/slides/_rels/slidea.xml.rels>&#65279;<?xml version="1.0" encoding="utf-8"?><Relationships xmlns="http://schemas.openxmlformats.org/package/2006/relationships"><Relationship Type="http://schemas.openxmlformats.org/officeDocument/2006/relationships/notesSlide" Target="/ppt/notesSlides/notesSlide9.xml" Id="R5109086f909140cc" /><Relationship Type="http://schemas.openxmlformats.org/officeDocument/2006/relationships/slideLayout" Target="/ppt/slideLayouts/slideLayout8.xml" Id="Rbe6b464de9184ade" /><Relationship Type="http://schemas.openxmlformats.org/officeDocument/2006/relationships/hyperlink" Target="https://app.powerbi.com/groups/me/reports/18839505-e6b3-4718-b989-c05185c295cd/?pbi_source=PowerPoint" TargetMode="External" Id="RelId8" /><Relationship Type="http://schemas.openxmlformats.org/officeDocument/2006/relationships/image" Target="/ppt/media/imagec.png" Id="imgId188637154" /></Relationships>
</file>

<file path=ppt/slides/_rels/slideb.xml.rels>&#65279;<?xml version="1.0" encoding="utf-8"?><Relationships xmlns="http://schemas.openxmlformats.org/package/2006/relationships"><Relationship Type="http://schemas.openxmlformats.org/officeDocument/2006/relationships/notesSlide" Target="/ppt/notesSlides/notesSlidea.xml" Id="R7ed3fba2c39f4c84" /><Relationship Type="http://schemas.openxmlformats.org/officeDocument/2006/relationships/slideLayout" Target="/ppt/slideLayouts/slideLayout8.xml" Id="R1ebb5e17b50e4ae2" /><Relationship Type="http://schemas.openxmlformats.org/officeDocument/2006/relationships/hyperlink" Target="https://app.powerbi.com/groups/me/reports/18839505-e6b3-4718-b989-c05185c295cd/?pbi_source=PowerPoint" TargetMode="External" Id="RelId9" /><Relationship Type="http://schemas.openxmlformats.org/officeDocument/2006/relationships/image" Target="/ppt/media/imaged.png" Id="imgId188637155" /></Relationships>
</file>

<file path=ppt/slides/_rels/slidec.xml.rels>&#65279;<?xml version="1.0" encoding="utf-8"?><Relationships xmlns="http://schemas.openxmlformats.org/package/2006/relationships"><Relationship Type="http://schemas.openxmlformats.org/officeDocument/2006/relationships/notesSlide" Target="/ppt/notesSlides/notesSlideb.xml" Id="R36f85a4a29a743c6" /><Relationship Type="http://schemas.openxmlformats.org/officeDocument/2006/relationships/slideLayout" Target="/ppt/slideLayouts/slideLayout8.xml" Id="Ra50f15308aae4449" /><Relationship Type="http://schemas.openxmlformats.org/officeDocument/2006/relationships/hyperlink" Target="https://app.powerbi.com/groups/me/reports/18839505-e6b3-4718-b989-c05185c295cd/?pbi_source=PowerPoint" TargetMode="External" Id="RelId10" /><Relationship Type="http://schemas.openxmlformats.org/officeDocument/2006/relationships/image" Target="/ppt/media/imagee.png" Id="imgId188637156" /></Relationships>
</file>

<file path=ppt/slides/_rels/slided.xml.rels>&#65279;<?xml version="1.0" encoding="utf-8"?><Relationships xmlns="http://schemas.openxmlformats.org/package/2006/relationships"><Relationship Type="http://schemas.openxmlformats.org/officeDocument/2006/relationships/notesSlide" Target="/ppt/notesSlides/notesSlidec.xml" Id="R075d2124a7204bb5" /><Relationship Type="http://schemas.openxmlformats.org/officeDocument/2006/relationships/slideLayout" Target="/ppt/slideLayouts/slideLayout8.xml" Id="R9f7d07741d5248b0" /><Relationship Type="http://schemas.openxmlformats.org/officeDocument/2006/relationships/hyperlink" Target="https://app.powerbi.com/groups/me/reports/18839505-e6b3-4718-b989-c05185c295cd/?pbi_source=PowerPoint" TargetMode="External" Id="RelId11" /><Relationship Type="http://schemas.openxmlformats.org/officeDocument/2006/relationships/image" Target="/ppt/media/imagef.png" Id="imgId188637157" /></Relationships>
</file>

<file path=ppt/slides/_rels/slidee.xml.rels>&#65279;<?xml version="1.0" encoding="utf-8"?><Relationships xmlns="http://schemas.openxmlformats.org/package/2006/relationships"><Relationship Type="http://schemas.openxmlformats.org/officeDocument/2006/relationships/notesSlide" Target="/ppt/notesSlides/notesSlided.xml" Id="R78bf4f471ef54fec" /><Relationship Type="http://schemas.openxmlformats.org/officeDocument/2006/relationships/slideLayout" Target="/ppt/slideLayouts/slideLayout8.xml" Id="R24b9237f9d534bd4" /><Relationship Type="http://schemas.openxmlformats.org/officeDocument/2006/relationships/hyperlink" Target="https://app.powerbi.com/groups/me/reports/18839505-e6b3-4718-b989-c05185c295cd/?pbi_source=PowerPoint" TargetMode="External" Id="RelId12" /><Relationship Type="http://schemas.openxmlformats.org/officeDocument/2006/relationships/image" Target="/ppt/media/image10.png" Id="imgId188637158" /></Relationships>
</file>

<file path=ppt/slides/_rels/slidef.xml.rels>&#65279;<?xml version="1.0" encoding="utf-8"?><Relationships xmlns="http://schemas.openxmlformats.org/package/2006/relationships"><Relationship Type="http://schemas.openxmlformats.org/officeDocument/2006/relationships/notesSlide" Target="/ppt/notesSlides/notesSlidee.xml" Id="R26ecf9f18e37458e" /><Relationship Type="http://schemas.openxmlformats.org/officeDocument/2006/relationships/slideLayout" Target="/ppt/slideLayouts/slideLayout8.xml" Id="R111712bf6095487b" /><Relationship Type="http://schemas.openxmlformats.org/officeDocument/2006/relationships/hyperlink" Target="https://app.powerbi.com/groups/me/reports/18839505-e6b3-4718-b989-c05185c295cd/?pbi_source=PowerPoint" TargetMode="External" Id="RelId13" /><Relationship Type="http://schemas.openxmlformats.org/officeDocument/2006/relationships/image" Target="/ppt/media/image11.png" Id="imgId18863715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GTR Shipment vs Depletion V4.0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6/30/2023 5:33:34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6/26/2023 7:08:35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p="http://schemas.openxmlformats.org/presentationml/2006/main">
  <p:cSld>
    <p:spTree>
      <p:nvGrpSpPr>
        <p:cNvPr id="1" name=""/>
        <p:cNvGrpSpPr/>
        <p:nvPr/>
      </p:nvGrpSpPr>
      <p:grpSpPr/>
      <p:pic>
        <p:nvPicPr>
          <p:cNvPr id="3" name="Picture" title="This slide contains the following visuals: slicer ,image ,. ,slicer ,Monthly depletions, NPD % of total parent Brand ,card ,slicer ,Shipments - NPD vs Comparison Scope ,. ,Shipments - NPD By Business Unit ,pivotTable ,textbox ,textbox ,card ,textbox ,textbox ,textbox ,card ,card ,pivotTable ,slicer ,NPD Comparison Scope ,% Update ,slicer ,slicer ,a ,aaaa ,textbox ,slicer. Please refer to the notes on this slide for details">
            <a:hlinkClick xmlns:r="http://schemas.openxmlformats.org/officeDocument/2006/relationships" xmlns:a="http://schemas.openxmlformats.org/drawingml/2006/main" r:id="RelId14"/>
          </p:cNvPr>
          <p:cNvPicPr>
            <a:picLocks xmlns:a="http://schemas.openxmlformats.org/drawingml/2006/main" noChangeAspect="1"/>
          </p:cNvPicPr>
          <p:nvPr/>
        </p:nvPicPr>
        <p:blipFill>
          <a:blip xmlns:r="http://schemas.openxmlformats.org/officeDocument/2006/relationships" xmlns:a="http://schemas.openxmlformats.org/drawingml/2006/main" r:embed="imgId188637160"/>
          <a:stretch xmlns:a="http://schemas.openxmlformats.org/drawingml/2006/main">
            <a:fillRect/>
          </a:stretch>
        </p:blipFill>
        <p:spPr>
          <a:xfrm xmlns:a="http://schemas.openxmlformats.org/drawingml/2006/main">
            <a:off x="0" y="57150"/>
            <a:ext cx="12192000" cy="67341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NPD</a:t>
            </a:r>
          </a:p>
        </p:txBody>
      </p:sp>
    </p:spTree>
    <p:clrMapOvr>
      <a:masterClrMapping xmlns:a="http://schemas.openxmlformats.org/drawingml/2006/main"/>
    </p:clrMapOvr>
  </p:cSld>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textbox ,textbox ,textbox ,textbox ,Go ! ,Go ! ,textbox ,textbox ,Depletions Reporting Month ,Select Depletions Reporting Month ,gauge ,gauge ,gauge ,gauge ,textbox ,basicShape ,slicer ,basicShape ,textbox ,image ,image ,image ,image ,image ,image ,basicShape ,basicShape ,basicShape ,image ,textbox ,basicShape ,textbox ,image ,basicShape ,card ,% Updated ,% Updated ,% Updated ,% Updated ,basicShape ,Depletions Reporting Month ,textbox ,textbox ,textbox ,textbox ,textbox ,basicShape ,basicShape ,basicShape ,basicShape ,basicShape ,basicShape ,slicer ,textbox ,basicShape ,image ,textbox ,basicShape ,image ,textbox ,image ,textbox ,basicShape ,basic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8637146"/>
          <a:stretch xmlns:a="http://schemas.openxmlformats.org/drawingml/2006/main">
            <a:fillRect/>
          </a:stretch>
        </p:blipFill>
        <p:spPr>
          <a:xfrm xmlns:a="http://schemas.openxmlformats.org/drawingml/2006/main">
            <a:off x="0" y="752475"/>
            <a:ext cx="12192000" cy="5334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Welcome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votTable ,textbox ,textbox ,textbox ,Overall % Update Depletions Data ,L12M Comparable scope ,EMEA1 ,NA ,Pacific ,textbox ,SEA ,textbox ,India ,textbox ,Americas DF ,pivotTable ,pivotTable ,pivotTable ,pivotTable ,pivotTable ,textbox ,pivotTable ,slicer ,image ,slicer ,L12M Total Depletions ,EMEA - Gulf ,slicer ,Depletions Reporting Month.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86371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Update Status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This Year Total Depletions - by Business Unit ,This Year Total Depletions - by Brand Segment ,slicer ,This Year Total Depletions ,Growth vs. Last Year ,slicer ,textbox ,slicer ,% Update ,Growth vs. Last Year - by Business Unit ,slicer ,image ,slicer ,slicer ,slicer ,Depletions Reporting Month ,Growth vs. Last Year - by Brand Segment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8637148"/>
          <a:stretch xmlns:a="http://schemas.openxmlformats.org/drawingml/2006/main">
            <a:fillRect/>
          </a:stretch>
        </p:blipFill>
        <p:spPr>
          <a:xfrm xmlns:a="http://schemas.openxmlformats.org/drawingml/2006/main">
            <a:off x="0" y="57150"/>
            <a:ext cx="12192000" cy="67341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By Main Channel ,By Country (Top Growth) ,By Outlet (Top Growth) ,slicer ,slicer ,slicer ,textbox ,Total Growth vs. Last Year ,slicer ,% Update ,slicer ,image ,slicer ,slicer ,slicer ,Depletions Reporting Month ,By Key Global Customer ,By Brand Segment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88637149"/>
          <a:stretch xmlns:a="http://schemas.openxmlformats.org/drawingml/2006/main">
            <a:fillRect/>
          </a:stretch>
        </p:blipFill>
        <p:spPr>
          <a:xfrm xmlns:a="http://schemas.openxmlformats.org/drawingml/2006/main">
            <a:off x="0" y="0"/>
            <a:ext cx="12192000" cy="68389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Growth Overview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licer ,pivotTable ,textbox ,textbox ,textbox ,textbox ,textbox ,pivotTable ,slicer ,Depletions Reporting Month ,slicer ,slicer ,slicer ,slicer ,slicer ,image ,slicer ,textbox ,textbox ,textbox ,textbox ,textbox ,% Update ,textbox ,textbox ,slicer ,slicer.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88637150"/>
          <a:stretch xmlns:a="http://schemas.openxmlformats.org/drawingml/2006/main">
            <a:fillRect/>
          </a:stretch>
        </p:blipFill>
        <p:spPr>
          <a:xfrm xmlns:a="http://schemas.openxmlformats.org/drawingml/2006/main">
            <a:off x="0" y="314325"/>
            <a:ext cx="12192000" cy="621982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Details by Brand and by Customer</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licer ,slicer ,textbox ,textbox ,% Update ,slicer ,image ,slicer ,slicer ,slicer ,Depletions Reporting Month ,slicer ,textbox ,textbox ,textbox ,textbox ,textbox ,textbox ,textbox ,textbox ,textbox ,textbox ,pivotTable ,pivotTable ,slice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88637151"/>
          <a:stretch xmlns:a="http://schemas.openxmlformats.org/drawingml/2006/main">
            <a:fillRect/>
          </a:stretch>
        </p:blipFill>
        <p:spPr>
          <a:xfrm xmlns:a="http://schemas.openxmlformats.org/drawingml/2006/main">
            <a:off x="0" y="190500"/>
            <a:ext cx="12192000" cy="6467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Details by Brand and by Market</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By BU / Market / Customer ,Last 3 Months Depletion Average ,slicer ,slicer ,textbox ,MTD ,Last 3 Months Avg ,Last 6 Months Avg ,Last 12 Months Avg ,slicer ,YTD Avg ,% Update ,slicer ,image ,slicer ,slicer ,slicer ,Depletions Reporting Month ,lineChart ,card ,By Brand Segment / Sub-brand / SKU ,slicer ,slicer.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1886371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Phasing</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By Battleground / Brand Segment / Sub-brand ,By BU / Market / Customer ,Last 3 Months Depletion Average ,slicer ,textbox ,MTD ,Last 3 Months Avg ,Last 6 Months Avg ,Last 12 Months Avg ,YTD Avg ,card ,card ,% Update ,slicer ,image ,Depletions Reporting Month ,slicer ,lineChart ,card ,slicer ,slicer.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1886371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Battlegrounds Phasing</a:t>
            </a:r>
          </a:p>
        </p:txBody>
      </p:sp>
    </p:spTree>
    <p:clrMapOvr>
      <a:masterClrMapping xmlns:a="http://schemas.openxmlformats.org/drawingml/2006/main"/>
    </p:clrMapOvr>
  </p:cSld>
</p:sld>
</file>

<file path=ppt/slides/slidea.xml><?xml version="1.0" encoding="utf-8"?>
<p:sld xmlns:p="http://schemas.openxmlformats.org/presentationml/2006/main">
  <p:cSld>
    <p:spTree>
      <p:nvGrpSpPr>
        <p:cNvPr id="1" name=""/>
        <p:cNvGrpSpPr/>
        <p:nvPr/>
      </p:nvGrpSpPr>
      <p:grpSpPr/>
      <p:pic>
        <p:nvPicPr>
          <p:cNvPr id="3" name="Picture" title="This slide contains the following visuals: slicer ,textbox ,pivotTable ,card ,pivotTable ,% Update ,slicer ,image ,card ,slicer ,slicer ,slicer ,slicer ,slicer ,slicer ,card ,card ,card ,textbox ,slicer ,basicShape ,basicShape ,slicer. Please refer to the notes on this slide for details">
            <a:hlinkClick xmlns:r="http://schemas.openxmlformats.org/officeDocument/2006/relationships" xmlns:a="http://schemas.openxmlformats.org/drawingml/2006/main" r:id="RelId8"/>
          </p:cNvPr>
          <p:cNvPicPr>
            <a:picLocks xmlns:a="http://schemas.openxmlformats.org/drawingml/2006/main" noChangeAspect="1"/>
          </p:cNvPicPr>
          <p:nvPr/>
        </p:nvPicPr>
        <p:blipFill>
          <a:blip xmlns:r="http://schemas.openxmlformats.org/officeDocument/2006/relationships" xmlns:a="http://schemas.openxmlformats.org/drawingml/2006/main" r:embed="imgId188637154"/>
          <a:stretch xmlns:a="http://schemas.openxmlformats.org/drawingml/2006/main">
            <a:fillRect/>
          </a:stretch>
        </p:blipFill>
        <p:spPr>
          <a:xfrm xmlns:a="http://schemas.openxmlformats.org/drawingml/2006/main">
            <a:off x="0" y="209550"/>
            <a:ext cx="12192000" cy="64198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Battlegrounds Ship vs Depl</a:t>
            </a:r>
          </a:p>
        </p:txBody>
      </p:sp>
    </p:spTree>
    <p:clrMapOvr>
      <a:masterClrMapping xmlns:a="http://schemas.openxmlformats.org/drawingml/2006/main"/>
    </p:clrMapOvr>
  </p:cSld>
</p:sld>
</file>

<file path=ppt/slides/slideb.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Monthly Average Depletions ,slicer ,. ,This Year Depletions ,Weight in BU (% CM) ,Weight in GTR (% CM) ,Growth vs. Last Year ,# of BMC ,Weight in Brand (% CM) ,card ,Growth vs. Last Year ,card ,% Update ,image ,slicer ,slicer ,Depletions Reporting Month ,clusteredBarChart ,slicer ,slicer. Please refer to the notes on this slide for details">
            <a:hlinkClick xmlns:r="http://schemas.openxmlformats.org/officeDocument/2006/relationships" xmlns:a="http://schemas.openxmlformats.org/drawingml/2006/main" r:id="RelId9"/>
          </p:cNvPr>
          <p:cNvPicPr>
            <a:picLocks xmlns:a="http://schemas.openxmlformats.org/drawingml/2006/main" noChangeAspect="1"/>
          </p:cNvPicPr>
          <p:nvPr/>
        </p:nvPicPr>
        <p:blipFill>
          <a:blip xmlns:r="http://schemas.openxmlformats.org/officeDocument/2006/relationships" xmlns:a="http://schemas.openxmlformats.org/drawingml/2006/main" r:embed="imgId1886371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BMC</a:t>
            </a:r>
          </a:p>
        </p:txBody>
      </p:sp>
    </p:spTree>
    <p:clrMapOvr>
      <a:masterClrMapping xmlns:a="http://schemas.openxmlformats.org/drawingml/2006/main"/>
    </p:clrMapOvr>
  </p:cSld>
</p:sld>
</file>

<file path=ppt/slides/slidec.xml><?xml version="1.0" encoding="utf-8"?>
<p:sld xmlns:p="http://schemas.openxmlformats.org/presentationml/2006/main">
  <p:cSld>
    <p:spTree>
      <p:nvGrpSpPr>
        <p:cNvPr id="1" name=""/>
        <p:cNvGrpSpPr/>
        <p:nvPr/>
      </p:nvGrpSpPr>
      <p:grpSpPr/>
      <p:pic>
        <p:nvPicPr>
          <p:cNvPr id="3" name="Picture" title="This slide contains the following visuals: slicer ,slicer ,slicer ,textbox ,pivotTable ,% Update ,textbox ,image ,card ,slicer ,pivotTable ,slicer ,textbox ,basicShape ,basicShape ,basicShape ,slicer ,card ,card ,card ,textbox ,slicer ,slicer. Please refer to the notes on this slide for details">
            <a:hlinkClick xmlns:r="http://schemas.openxmlformats.org/officeDocument/2006/relationships" xmlns:a="http://schemas.openxmlformats.org/drawingml/2006/main" r:id="RelId10"/>
          </p:cNvPr>
          <p:cNvPicPr>
            <a:picLocks xmlns:a="http://schemas.openxmlformats.org/drawingml/2006/main" noChangeAspect="1"/>
          </p:cNvPicPr>
          <p:nvPr/>
        </p:nvPicPr>
        <p:blipFill>
          <a:blip xmlns:r="http://schemas.openxmlformats.org/officeDocument/2006/relationships" xmlns:a="http://schemas.openxmlformats.org/drawingml/2006/main" r:embed="imgId188637156"/>
          <a:stretch xmlns:a="http://schemas.openxmlformats.org/drawingml/2006/main">
            <a:fillRect/>
          </a:stretch>
        </p:blipFill>
        <p:spPr>
          <a:xfrm xmlns:a="http://schemas.openxmlformats.org/drawingml/2006/main">
            <a:off x="0" y="38100"/>
            <a:ext cx="12192000" cy="67627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BMC Ship vs Depl</a:t>
            </a:r>
          </a:p>
        </p:txBody>
      </p:sp>
    </p:spTree>
    <p:clrMapOvr>
      <a:masterClrMapping xmlns:a="http://schemas.openxmlformats.org/drawingml/2006/main"/>
    </p:clrMapOvr>
  </p:cSld>
</p:sld>
</file>

<file path=ppt/slides/slided.xml><?xml version="1.0" encoding="utf-8"?>
<p:sld xmlns:p="http://schemas.openxmlformats.org/presentationml/2006/main">
  <p:cSld>
    <p:spTree>
      <p:nvGrpSpPr>
        <p:cNvPr id="1" name=""/>
        <p:cNvGrpSpPr/>
        <p:nvPr/>
      </p:nvGrpSpPr>
      <p:grpSpPr/>
      <p:pic>
        <p:nvPicPr>
          <p:cNvPr id="3" name="Picture" title="This slide contains the following visuals: slicer ,pivotTable ,slicer ,image ,card ,slicer ,slicer ,slicer ,slicer ,slicer ,card ,card ,card ,textbox ,slicer ,pivotTable ,card ,card ,textbox ,textbox ,slicer. Please refer to the notes on this slide for details">
            <a:hlinkClick xmlns:r="http://schemas.openxmlformats.org/officeDocument/2006/relationships" xmlns:a="http://schemas.openxmlformats.org/drawingml/2006/main" r:id="RelId11"/>
          </p:cNvPr>
          <p:cNvPicPr>
            <a:picLocks xmlns:a="http://schemas.openxmlformats.org/drawingml/2006/main" noChangeAspect="1"/>
          </p:cNvPicPr>
          <p:nvPr/>
        </p:nvPicPr>
        <p:blipFill>
          <a:blip xmlns:r="http://schemas.openxmlformats.org/officeDocument/2006/relationships" xmlns:a="http://schemas.openxmlformats.org/drawingml/2006/main" r:embed="imgId18863715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Ship vs Depl by Brand and Customer</a:t>
            </a:r>
          </a:p>
        </p:txBody>
      </p:sp>
    </p:spTree>
    <p:clrMapOvr>
      <a:masterClrMapping xmlns:a="http://schemas.openxmlformats.org/drawingml/2006/main"/>
    </p:clrMapOvr>
  </p:cSld>
</p:sld>
</file>

<file path=ppt/slides/slidee.xml><?xml version="1.0" encoding="utf-8"?>
<p:sld xmlns:p="http://schemas.openxmlformats.org/presentationml/2006/main">
  <p:cSld>
    <p:spTree>
      <p:nvGrpSpPr>
        <p:cNvPr id="1" name=""/>
        <p:cNvGrpSpPr/>
        <p:nvPr/>
      </p:nvGrpSpPr>
      <p:grpSpPr/>
      <p:pic>
        <p:nvPicPr>
          <p:cNvPr id="3" name="Picture" title="This slide contains the following visuals: slicer ,pivotTable ,image ,card ,slicer ,card ,card ,card ,textbox ,slicer ,pivotTable ,card ,card ,textbox ,textbox ,slicer ,slicer ,slicer ,slicer ,slicer ,slicer. Please refer to the notes on this slide for details">
            <a:hlinkClick xmlns:r="http://schemas.openxmlformats.org/officeDocument/2006/relationships" xmlns:a="http://schemas.openxmlformats.org/drawingml/2006/main" r:id="RelId12"/>
          </p:cNvPr>
          <p:cNvPicPr>
            <a:picLocks xmlns:a="http://schemas.openxmlformats.org/drawingml/2006/main" noChangeAspect="1"/>
          </p:cNvPicPr>
          <p:nvPr/>
        </p:nvPicPr>
        <p:blipFill>
          <a:blip xmlns:r="http://schemas.openxmlformats.org/officeDocument/2006/relationships" xmlns:a="http://schemas.openxmlformats.org/drawingml/2006/main" r:embed="imgId18863715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Ship vs Depl by Brand and Market</a:t>
            </a:r>
          </a:p>
        </p:txBody>
      </p:sp>
    </p:spTree>
    <p:clrMapOvr>
      <a:masterClrMapping xmlns:a="http://schemas.openxmlformats.org/drawingml/2006/main"/>
    </p:clrMapOvr>
  </p:cSld>
</p:sld>
</file>

<file path=ppt/slides/slidef.xml><?xml version="1.0" encoding="utf-8"?>
<p:sld xmlns:p="http://schemas.openxmlformats.org/presentationml/2006/main">
  <p:cSld>
    <p:spTree>
      <p:nvGrpSpPr>
        <p:cNvPr id="1" name=""/>
        <p:cNvGrpSpPr/>
        <p:nvPr/>
      </p:nvGrpSpPr>
      <p:grpSpPr/>
      <p:pic>
        <p:nvPicPr>
          <p:cNvPr id="3" name="Picture" title="This slide contains the following visuals: slicer ,slicer ,pivotTable ,Depletions Reporting Month ,slicer ,slicer ,slicer ,slicer ,slicer ,slicer ,slicer ,lineClusteredColumnComboChart ,textbox ,ChicletSlicer1448559807354 ,image ,textbox ,textbox ,slicer ,slicer ,textbox. Please refer to the notes on this slide for details">
            <a:hlinkClick xmlns:r="http://schemas.openxmlformats.org/officeDocument/2006/relationships" xmlns:a="http://schemas.openxmlformats.org/drawingml/2006/main" r:id="RelId13"/>
          </p:cNvPr>
          <p:cNvPicPr>
            <a:picLocks xmlns:a="http://schemas.openxmlformats.org/drawingml/2006/main" noChangeAspect="1"/>
          </p:cNvPicPr>
          <p:nvPr/>
        </p:nvPicPr>
        <p:blipFill>
          <a:blip xmlns:r="http://schemas.openxmlformats.org/officeDocument/2006/relationships" xmlns:a="http://schemas.openxmlformats.org/drawingml/2006/main" r:embed="imgId188637159"/>
          <a:stretch xmlns:a="http://schemas.openxmlformats.org/drawingml/2006/main">
            <a:fillRect/>
          </a:stretch>
        </p:blipFill>
        <p:spPr>
          <a:xfrm xmlns:a="http://schemas.openxmlformats.org/drawingml/2006/main">
            <a:off x="495300" y="0"/>
            <a:ext cx="1118235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Monthly Ship vs Depl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111E7154AFFA41B46686C9F3967BD7" ma:contentTypeVersion="12" ma:contentTypeDescription="Create a new document." ma:contentTypeScope="" ma:versionID="6581d59cb6e0867de7c236ad56846624">
  <xsd:schema xmlns:xsd="http://www.w3.org/2001/XMLSchema" xmlns:xs="http://www.w3.org/2001/XMLSchema" xmlns:p="http://schemas.microsoft.com/office/2006/metadata/properties" xmlns:ns2="65a865d5-fb0d-4c09-b44c-0ea317816e36" xmlns:ns3="54607c7f-5464-4c0a-b0fe-060a14dbf267" targetNamespace="http://schemas.microsoft.com/office/2006/metadata/properties" ma:root="true" ma:fieldsID="43e2495ff10f04eea8df3d6a1965bebe" ns2:_="" ns3:_="">
    <xsd:import namespace="65a865d5-fb0d-4c09-b44c-0ea317816e36"/>
    <xsd:import namespace="54607c7f-5464-4c0a-b0fe-060a14dbf26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a865d5-fb0d-4c09-b44c-0ea317816e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9ec43a3-75a6-4331-8f1d-a7f4ba866c6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07c7f-5464-4c0a-b0fe-060a14dbf267"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24809113-dc45-45af-bdec-c3f55dfcf9fb}" ma:internalName="TaxCatchAll" ma:showField="CatchAllData" ma:web="54607c7f-5464-4c0a-b0fe-060a14dbf2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C9FE521-3E2D-45E4-A850-9D24225C32D2}"/>
</file>

<file path=customXml/itemProps2.xml><?xml version="1.0" encoding="utf-8"?>
<ds:datastoreItem xmlns:ds="http://schemas.openxmlformats.org/officeDocument/2006/customXml" ds:itemID="{17799A67-8BA4-4E3D-97E5-19DB0AE6F89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