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6" r:id="rId3"/>
    <p:sldId id="263" r:id="rId4"/>
    <p:sldId id="264" r:id="rId5"/>
    <p:sldId id="265" r:id="rId6"/>
    <p:sldId id="266" r:id="rId7"/>
    <p:sldId id="257" r:id="rId8"/>
    <p:sldId id="258" r:id="rId9"/>
    <p:sldId id="260" r:id="rId10"/>
    <p:sldId id="261" r:id="rId11"/>
    <p:sldId id="259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3556B7-E8A5-445E-8AFA-E870D7C814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E7A68B5-A265-4A95-92B2-6A25C4A1D7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5BCF56-74D7-42D1-BFD9-5B1CEA92B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2293F-8682-48AA-B8B6-4A2E6261CDB1}" type="datetimeFigureOut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B8AC7C-4D7A-44A7-AFB1-D3EC477DC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2A83CA-56B5-4D00-99A2-D0D932A25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89699-D5CF-41F1-9C6E-FC9EA1BD61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5989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8888F1-EC40-42A1-B827-BC128B74F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F5CF502-0255-46B7-BA8A-E982A12C7C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65D052-210B-4555-9423-1FFD51E51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2293F-8682-48AA-B8B6-4A2E6261CDB1}" type="datetimeFigureOut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D35E95-651E-4417-8DBF-2626F217D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12BB9D-74EB-4DA1-A684-F1AA1E0BE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89699-D5CF-41F1-9C6E-FC9EA1BD61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2612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B948EB2-3280-4860-BCCE-AB357FF942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E2E0107-DEFA-4729-9D44-1A8795616B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E73635-8B9D-4492-961D-A7C956E5E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2293F-8682-48AA-B8B6-4A2E6261CDB1}" type="datetimeFigureOut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CCCDA1-9DF1-4E82-B34A-BC9B1A4AC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906199-E9BE-408A-8095-1C5871143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89699-D5CF-41F1-9C6E-FC9EA1BD61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3565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C15575-C0FD-41C6-A8A4-0E489680B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F8C344-4B44-4CC0-A510-E1D151993B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CC5A63-9F2E-489C-808D-64FC0F2F5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2293F-8682-48AA-B8B6-4A2E6261CDB1}" type="datetimeFigureOut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0E8409-F77D-4EA3-A2A2-41F4B58B6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2E4A17-817A-4B78-823A-2D29C8048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89699-D5CF-41F1-9C6E-FC9EA1BD61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8276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028736-679C-4495-A64A-8DDB9B41A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8BF7E1F-9B96-4F8A-9E7A-B552017741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7AA2A0-B2D4-462B-8E71-1BBBFECDD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2293F-8682-48AA-B8B6-4A2E6261CDB1}" type="datetimeFigureOut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BF2893-A8EF-4026-895F-DF56BDE97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CA4D1C-4D3B-42C3-A0A0-65942318E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89699-D5CF-41F1-9C6E-FC9EA1BD61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1401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67E2F6-5DD4-4EF6-A17C-9DCE8EA94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B48D67-6AD9-4C6B-AAA6-847EBBFA25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E4F7646-4FFE-4515-888A-8B6CC5B95B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810B93-48A4-4C8C-9588-C265079FD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2293F-8682-48AA-B8B6-4A2E6261CDB1}" type="datetimeFigureOut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3CFE489-8910-41BE-9845-72FCDA0A0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0AA0BEB-7F7A-4CD3-9EA2-1E9E131B1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89699-D5CF-41F1-9C6E-FC9EA1BD61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5052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592167-434F-428A-882F-563B844CB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0828066-8F67-4CEA-AC8D-0F032DA725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7CAFF6F-D774-4BD4-96B8-C64699E624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2FE07EA-11CB-497C-AA0D-1D6332556C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1F6119F-DBEA-4D35-9B2D-32AD58619E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CEC89B4-CE7F-4178-BA5F-DACBA24E5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2293F-8682-48AA-B8B6-4A2E6261CDB1}" type="datetimeFigureOut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A6CD901-A88D-4771-8945-B8EFB4244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06AB3EF-D69F-4B74-A810-D9992A593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89699-D5CF-41F1-9C6E-FC9EA1BD61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6701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122144-740A-406E-A273-35195B653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AE96AD6-2ACF-449D-A8DC-984999AB3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2293F-8682-48AA-B8B6-4A2E6261CDB1}" type="datetimeFigureOut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B4A6E23-CD29-4844-B9DA-EADE75C77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675617E-D10D-4FDE-97F9-8804D9056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89699-D5CF-41F1-9C6E-FC9EA1BD61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4635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D6A93E4-50C9-40B5-A147-CABCB3A3E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2293F-8682-48AA-B8B6-4A2E6261CDB1}" type="datetimeFigureOut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561E489-DF56-4586-A73B-EC9EDE7F4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DAFE612-63D3-44F3-ACC6-1394B0C26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89699-D5CF-41F1-9C6E-FC9EA1BD61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4403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D03BBE-1682-4A46-8B7B-9B80C74E2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4419E0-826D-4D51-A08F-4CEEC8E2D4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A26CBE3-C4D4-49D6-8631-0C9312B252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8024C0-A169-441C-B3E7-902AE3C29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2293F-8682-48AA-B8B6-4A2E6261CDB1}" type="datetimeFigureOut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8784924-46F2-401E-9321-2270E47C5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FAC29A6-F45C-4079-A470-E4C6ADF3C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89699-D5CF-41F1-9C6E-FC9EA1BD61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7799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6511AA-FC1F-4620-BF4E-B74CFDF54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2C77536-6EE3-4D92-B103-8D400C62E4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D7FA338-13BA-4A98-95D1-0BCB64586E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BFD843C-3C6C-43B6-AFCF-87464FC44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2293F-8682-48AA-B8B6-4A2E6261CDB1}" type="datetimeFigureOut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2DAEB3D-72F9-42FB-A80E-3918E4F12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7C2E052-490D-4639-AACF-E35039849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89699-D5CF-41F1-9C6E-FC9EA1BD61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658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83C2120-50B9-4916-AB5B-02731BB90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417E6AD-F2B3-4198-B7A8-1177796F94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6EFF7C-39D1-477A-85DE-5A157C8C80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32293F-8682-48AA-B8B6-4A2E6261CDB1}" type="datetimeFigureOut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6F4B25-B480-4EC3-AF74-81FF99E5A7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BE9766-4D05-4C15-BA93-0CB1CC0827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289699-D5CF-41F1-9C6E-FC9EA1BD61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0520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2C1449D-7686-4928-ADC3-657F6BC36EB7}"/>
              </a:ext>
            </a:extLst>
          </p:cNvPr>
          <p:cNvSpPr txBox="1"/>
          <p:nvPr/>
        </p:nvSpPr>
        <p:spPr>
          <a:xfrm>
            <a:off x="2732314" y="2421726"/>
            <a:ext cx="67273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dirty="0" err="1"/>
              <a:t>유레카프로젝트</a:t>
            </a:r>
            <a:r>
              <a:rPr lang="ko-KR" altLang="en-US" sz="4800" dirty="0"/>
              <a:t> 과제</a:t>
            </a:r>
            <a:endParaRPr lang="en-US" altLang="ko-KR" sz="4800" dirty="0"/>
          </a:p>
          <a:p>
            <a:pPr algn="ctr"/>
            <a:r>
              <a:rPr lang="en-US" altLang="ko-KR" sz="4800" dirty="0"/>
              <a:t>20200186 </a:t>
            </a:r>
            <a:r>
              <a:rPr lang="ko-KR" altLang="en-US" sz="4800" dirty="0"/>
              <a:t>하윤지</a:t>
            </a:r>
          </a:p>
        </p:txBody>
      </p:sp>
    </p:spTree>
    <p:extLst>
      <p:ext uri="{BB962C8B-B14F-4D97-AF65-F5344CB8AC3E}">
        <p14:creationId xmlns:p14="http://schemas.microsoft.com/office/powerpoint/2010/main" val="18523314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2AA0155D-6FE8-4DF9-B36C-3A6BB07988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20" y="400400"/>
            <a:ext cx="12027159" cy="616192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BE9482C-EF8F-461A-BE9A-8F99C20B6E70}"/>
              </a:ext>
            </a:extLst>
          </p:cNvPr>
          <p:cNvSpPr txBox="1"/>
          <p:nvPr/>
        </p:nvSpPr>
        <p:spPr>
          <a:xfrm>
            <a:off x="457200" y="111967"/>
            <a:ext cx="3937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8. </a:t>
            </a:r>
            <a:r>
              <a:rPr lang="ko-KR" altLang="en-US" dirty="0" err="1"/>
              <a:t>가족명수에</a:t>
            </a:r>
            <a:r>
              <a:rPr lang="ko-KR" altLang="en-US" dirty="0"/>
              <a:t> 따른 선실과 생존여부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ED327E8-AB97-44B2-8370-929D06860571}"/>
              </a:ext>
            </a:extLst>
          </p:cNvPr>
          <p:cNvSpPr/>
          <p:nvPr/>
        </p:nvSpPr>
        <p:spPr>
          <a:xfrm>
            <a:off x="2425959" y="2545074"/>
            <a:ext cx="3331028" cy="65115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차트설명</a:t>
            </a:r>
            <a:r>
              <a:rPr lang="en-US" altLang="ko-KR" sz="1400" dirty="0">
                <a:solidFill>
                  <a:schemeClr val="tx1"/>
                </a:solidFill>
              </a:rPr>
              <a:t>: 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- </a:t>
            </a:r>
            <a:r>
              <a:rPr lang="ko-KR" altLang="en-US" sz="1400" dirty="0" err="1">
                <a:solidFill>
                  <a:schemeClr val="tx1"/>
                </a:solidFill>
              </a:rPr>
              <a:t>가족명수가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1</a:t>
            </a:r>
            <a:r>
              <a:rPr lang="ko-KR" altLang="en-US" sz="1400" dirty="0">
                <a:solidFill>
                  <a:schemeClr val="tx1"/>
                </a:solidFill>
              </a:rPr>
              <a:t>명인 사람 중 </a:t>
            </a:r>
            <a:r>
              <a:rPr lang="en-US" altLang="ko-KR" sz="1400" dirty="0">
                <a:solidFill>
                  <a:schemeClr val="tx1"/>
                </a:solidFill>
              </a:rPr>
              <a:t>2</a:t>
            </a:r>
            <a:r>
              <a:rPr lang="ko-KR" altLang="en-US" sz="1400" dirty="0">
                <a:solidFill>
                  <a:schemeClr val="tx1"/>
                </a:solidFill>
              </a:rPr>
              <a:t>등급에 탑승한 사람의 생존인원은 </a:t>
            </a:r>
            <a:r>
              <a:rPr lang="en-US" altLang="ko-KR" sz="1400" dirty="0">
                <a:solidFill>
                  <a:schemeClr val="tx1"/>
                </a:solidFill>
              </a:rPr>
              <a:t>32</a:t>
            </a:r>
            <a:r>
              <a:rPr lang="ko-KR" altLang="en-US" sz="1400" dirty="0">
                <a:solidFill>
                  <a:schemeClr val="tx1"/>
                </a:solidFill>
              </a:rPr>
              <a:t>명이다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676138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0FF1076-32B1-46FD-A429-E4F9AF39FA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0843"/>
            <a:ext cx="12192000" cy="6126944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3F364FC4-131D-4174-9B2B-EEAA23F13BF3}"/>
              </a:ext>
            </a:extLst>
          </p:cNvPr>
          <p:cNvSpPr/>
          <p:nvPr/>
        </p:nvSpPr>
        <p:spPr>
          <a:xfrm>
            <a:off x="2211355" y="1901262"/>
            <a:ext cx="3331028" cy="65115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차트설명</a:t>
            </a:r>
            <a:r>
              <a:rPr lang="en-US" altLang="ko-KR" sz="1400" dirty="0">
                <a:solidFill>
                  <a:schemeClr val="tx1"/>
                </a:solidFill>
              </a:rPr>
              <a:t>: 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- </a:t>
            </a:r>
            <a:r>
              <a:rPr lang="ko-KR" altLang="en-US" sz="1400" dirty="0" err="1">
                <a:solidFill>
                  <a:schemeClr val="tx1"/>
                </a:solidFill>
              </a:rPr>
              <a:t>가족명수가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1</a:t>
            </a:r>
            <a:r>
              <a:rPr lang="ko-KR" altLang="en-US" sz="1400" dirty="0">
                <a:solidFill>
                  <a:schemeClr val="tx1"/>
                </a:solidFill>
              </a:rPr>
              <a:t>명인 사람 중 </a:t>
            </a:r>
            <a:r>
              <a:rPr lang="en-US" altLang="ko-KR" sz="1400" dirty="0">
                <a:solidFill>
                  <a:schemeClr val="tx1"/>
                </a:solidFill>
              </a:rPr>
              <a:t>2</a:t>
            </a:r>
            <a:r>
              <a:rPr lang="ko-KR" altLang="en-US" sz="1400" dirty="0">
                <a:solidFill>
                  <a:schemeClr val="tx1"/>
                </a:solidFill>
              </a:rPr>
              <a:t>등급에 탑승한 사람의 </a:t>
            </a:r>
            <a:r>
              <a:rPr lang="ko-KR" altLang="en-US" sz="1400" dirty="0" err="1">
                <a:solidFill>
                  <a:schemeClr val="tx1"/>
                </a:solidFill>
              </a:rPr>
              <a:t>생존률은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58%</a:t>
            </a:r>
            <a:r>
              <a:rPr lang="ko-KR" altLang="en-US" sz="1400" dirty="0">
                <a:solidFill>
                  <a:schemeClr val="tx1"/>
                </a:solidFill>
              </a:rPr>
              <a:t>이다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C31970-B09B-4BAC-B52F-C4AE2CA5B84F}"/>
              </a:ext>
            </a:extLst>
          </p:cNvPr>
          <p:cNvSpPr txBox="1"/>
          <p:nvPr/>
        </p:nvSpPr>
        <p:spPr>
          <a:xfrm>
            <a:off x="457200" y="111967"/>
            <a:ext cx="3937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8. </a:t>
            </a:r>
            <a:r>
              <a:rPr lang="ko-KR" altLang="en-US" dirty="0" err="1"/>
              <a:t>가족명수에</a:t>
            </a:r>
            <a:r>
              <a:rPr lang="ko-KR" altLang="en-US" dirty="0"/>
              <a:t> 따른 선실과 생존여부</a:t>
            </a:r>
          </a:p>
        </p:txBody>
      </p:sp>
    </p:spTree>
    <p:extLst>
      <p:ext uri="{BB962C8B-B14F-4D97-AF65-F5344CB8AC3E}">
        <p14:creationId xmlns:p14="http://schemas.microsoft.com/office/powerpoint/2010/main" val="2527806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378E75-8CA4-4390-8510-0924E3FAF1EF}"/>
              </a:ext>
            </a:extLst>
          </p:cNvPr>
          <p:cNvSpPr txBox="1"/>
          <p:nvPr/>
        </p:nvSpPr>
        <p:spPr>
          <a:xfrm>
            <a:off x="457200" y="111967"/>
            <a:ext cx="3331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성별에 따른 생존여부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31A9B71-0B43-4D46-AE98-84176F381A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706" y="621258"/>
            <a:ext cx="11700588" cy="5880193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16C911F2-A3F0-42F9-89E9-B8A70817C85C}"/>
              </a:ext>
            </a:extLst>
          </p:cNvPr>
          <p:cNvSpPr/>
          <p:nvPr/>
        </p:nvSpPr>
        <p:spPr>
          <a:xfrm>
            <a:off x="7557798" y="295679"/>
            <a:ext cx="3331028" cy="65115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차트설명</a:t>
            </a:r>
            <a:r>
              <a:rPr lang="en-US" altLang="ko-KR" sz="1400" dirty="0">
                <a:solidFill>
                  <a:schemeClr val="tx1"/>
                </a:solidFill>
              </a:rPr>
              <a:t>: </a:t>
            </a:r>
            <a:r>
              <a:rPr lang="ko-KR" altLang="en-US" sz="1400" dirty="0">
                <a:solidFill>
                  <a:schemeClr val="tx1"/>
                </a:solidFill>
              </a:rPr>
              <a:t>여성이 남성보다 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약 </a:t>
            </a:r>
            <a:r>
              <a:rPr lang="en-US" altLang="ko-KR" sz="1400" dirty="0">
                <a:solidFill>
                  <a:schemeClr val="tx1"/>
                </a:solidFill>
              </a:rPr>
              <a:t>2</a:t>
            </a:r>
            <a:r>
              <a:rPr lang="ko-KR" altLang="en-US" sz="1400" dirty="0">
                <a:solidFill>
                  <a:schemeClr val="tx1"/>
                </a:solidFill>
              </a:rPr>
              <a:t>배정도 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생존인원 수가 많았다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166727F-8EA9-4629-8454-CEFF345A0498}"/>
              </a:ext>
            </a:extLst>
          </p:cNvPr>
          <p:cNvSpPr/>
          <p:nvPr/>
        </p:nvSpPr>
        <p:spPr>
          <a:xfrm>
            <a:off x="8326019" y="3398565"/>
            <a:ext cx="3331028" cy="65115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차트설명</a:t>
            </a:r>
            <a:r>
              <a:rPr lang="en-US" altLang="ko-KR" sz="1400" dirty="0">
                <a:solidFill>
                  <a:schemeClr val="tx1"/>
                </a:solidFill>
              </a:rPr>
              <a:t>: </a:t>
            </a:r>
            <a:r>
              <a:rPr lang="ko-KR" altLang="en-US" sz="1400" dirty="0">
                <a:solidFill>
                  <a:schemeClr val="tx1"/>
                </a:solidFill>
              </a:rPr>
              <a:t>여성이 남성보다 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약 </a:t>
            </a:r>
            <a:r>
              <a:rPr lang="en-US" altLang="ko-KR" sz="1400" dirty="0">
                <a:solidFill>
                  <a:schemeClr val="tx1"/>
                </a:solidFill>
              </a:rPr>
              <a:t>2</a:t>
            </a:r>
            <a:r>
              <a:rPr lang="ko-KR" altLang="en-US" sz="1400" dirty="0">
                <a:solidFill>
                  <a:schemeClr val="tx1"/>
                </a:solidFill>
              </a:rPr>
              <a:t>배정도 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생존인원 수가 많았다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ABF837C-6E23-4E63-A29D-E5C756A40893}"/>
              </a:ext>
            </a:extLst>
          </p:cNvPr>
          <p:cNvSpPr/>
          <p:nvPr/>
        </p:nvSpPr>
        <p:spPr>
          <a:xfrm>
            <a:off x="852199" y="583933"/>
            <a:ext cx="4830145" cy="65115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차트설명</a:t>
            </a:r>
            <a:r>
              <a:rPr lang="en-US" altLang="ko-KR" sz="1400" dirty="0">
                <a:solidFill>
                  <a:schemeClr val="tx1"/>
                </a:solidFill>
              </a:rPr>
              <a:t>: </a:t>
            </a:r>
            <a:r>
              <a:rPr lang="ko-KR" altLang="en-US" sz="1400" dirty="0">
                <a:solidFill>
                  <a:schemeClr val="tx1"/>
                </a:solidFill>
              </a:rPr>
              <a:t>여성이 남성보다 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생존확률이 약</a:t>
            </a:r>
            <a:r>
              <a:rPr lang="en-US" altLang="ko-KR" sz="1400" dirty="0">
                <a:solidFill>
                  <a:schemeClr val="tx1"/>
                </a:solidFill>
              </a:rPr>
              <a:t>6</a:t>
            </a:r>
            <a:r>
              <a:rPr lang="ko-KR" altLang="en-US" sz="1400" dirty="0">
                <a:solidFill>
                  <a:schemeClr val="tx1"/>
                </a:solidFill>
              </a:rPr>
              <a:t>배정도 높았다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반면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남성이 여성보다 사망확률이 약</a:t>
            </a:r>
            <a:r>
              <a:rPr lang="en-US" altLang="ko-KR" sz="1400" dirty="0">
                <a:solidFill>
                  <a:schemeClr val="tx1"/>
                </a:solidFill>
              </a:rPr>
              <a:t>4</a:t>
            </a:r>
            <a:r>
              <a:rPr lang="ko-KR" altLang="en-US" sz="1400" dirty="0">
                <a:solidFill>
                  <a:schemeClr val="tx1"/>
                </a:solidFill>
              </a:rPr>
              <a:t>배정도 높았다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90595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0ECBFD7-ED04-4FB1-901C-9B6EC56DAA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6529"/>
            <a:ext cx="12192000" cy="5890214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E073D1BC-DFF0-4A19-9295-298ADB16B120}"/>
              </a:ext>
            </a:extLst>
          </p:cNvPr>
          <p:cNvSpPr/>
          <p:nvPr/>
        </p:nvSpPr>
        <p:spPr>
          <a:xfrm>
            <a:off x="2578363" y="2777843"/>
            <a:ext cx="4830145" cy="65115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차트설명</a:t>
            </a:r>
            <a:r>
              <a:rPr lang="en-US" altLang="ko-KR" sz="1400" dirty="0">
                <a:solidFill>
                  <a:schemeClr val="tx1"/>
                </a:solidFill>
              </a:rPr>
              <a:t>:</a:t>
            </a:r>
          </a:p>
          <a:p>
            <a:pPr marL="285750" indent="-285750" algn="ctr">
              <a:buFontTx/>
              <a:buChar char="-"/>
            </a:pPr>
            <a:r>
              <a:rPr lang="en-US" altLang="ko-KR" sz="1400" dirty="0" err="1">
                <a:solidFill>
                  <a:schemeClr val="tx1"/>
                </a:solidFill>
              </a:rPr>
              <a:t>Pclass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>
                <a:solidFill>
                  <a:schemeClr val="tx1"/>
                </a:solidFill>
              </a:rPr>
              <a:t>등급이 높을 수록 생존확률이 증가한다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(1</a:t>
            </a:r>
            <a:r>
              <a:rPr lang="ko-KR" altLang="en-US" sz="1400" dirty="0">
                <a:solidFill>
                  <a:schemeClr val="tx1"/>
                </a:solidFill>
              </a:rPr>
              <a:t>등급이 </a:t>
            </a:r>
            <a:r>
              <a:rPr lang="en-US" altLang="ko-KR" sz="1400" dirty="0">
                <a:solidFill>
                  <a:schemeClr val="tx1"/>
                </a:solidFill>
              </a:rPr>
              <a:t>3</a:t>
            </a:r>
            <a:r>
              <a:rPr lang="ko-KR" altLang="en-US" sz="1400" dirty="0">
                <a:solidFill>
                  <a:schemeClr val="tx1"/>
                </a:solidFill>
              </a:rPr>
              <a:t>등급보다 약</a:t>
            </a:r>
            <a:r>
              <a:rPr lang="en-US" altLang="ko-KR" sz="1400" dirty="0">
                <a:solidFill>
                  <a:schemeClr val="tx1"/>
                </a:solidFill>
              </a:rPr>
              <a:t>3</a:t>
            </a:r>
            <a:r>
              <a:rPr lang="ko-KR" altLang="en-US" sz="1400" dirty="0" err="1">
                <a:solidFill>
                  <a:schemeClr val="tx1"/>
                </a:solidFill>
              </a:rPr>
              <a:t>배가량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 err="1">
                <a:solidFill>
                  <a:schemeClr val="tx1"/>
                </a:solidFill>
              </a:rPr>
              <a:t>생존률이</a:t>
            </a:r>
            <a:r>
              <a:rPr lang="ko-KR" altLang="en-US" sz="1400" dirty="0">
                <a:solidFill>
                  <a:schemeClr val="tx1"/>
                </a:solidFill>
              </a:rPr>
              <a:t> 높음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53B078-414E-4E2E-A7B1-BE3ADAF6A1E7}"/>
              </a:ext>
            </a:extLst>
          </p:cNvPr>
          <p:cNvSpPr txBox="1"/>
          <p:nvPr/>
        </p:nvSpPr>
        <p:spPr>
          <a:xfrm>
            <a:off x="457200" y="111967"/>
            <a:ext cx="3937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선실등급에 따른 생존여부</a:t>
            </a:r>
          </a:p>
        </p:txBody>
      </p:sp>
    </p:spTree>
    <p:extLst>
      <p:ext uri="{BB962C8B-B14F-4D97-AF65-F5344CB8AC3E}">
        <p14:creationId xmlns:p14="http://schemas.microsoft.com/office/powerpoint/2010/main" val="2774076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D49B4A4-E223-4217-9F1B-960888E2D926}"/>
              </a:ext>
            </a:extLst>
          </p:cNvPr>
          <p:cNvSpPr txBox="1"/>
          <p:nvPr/>
        </p:nvSpPr>
        <p:spPr>
          <a:xfrm>
            <a:off x="457200" y="111967"/>
            <a:ext cx="3937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나이에 따른 생존여부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5A467FA-6537-48D2-9884-951F3C37A2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12" y="481299"/>
            <a:ext cx="12005388" cy="609947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80178619-BA06-4312-A193-489BC657A9E6}"/>
              </a:ext>
            </a:extLst>
          </p:cNvPr>
          <p:cNvSpPr/>
          <p:nvPr/>
        </p:nvSpPr>
        <p:spPr>
          <a:xfrm>
            <a:off x="7147250" y="2367075"/>
            <a:ext cx="4189443" cy="196232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차트설명</a:t>
            </a:r>
            <a:r>
              <a:rPr lang="en-US" altLang="ko-KR" sz="1400" dirty="0">
                <a:solidFill>
                  <a:schemeClr val="tx1"/>
                </a:solidFill>
              </a:rPr>
              <a:t>: </a:t>
            </a:r>
          </a:p>
          <a:p>
            <a:pPr marL="285750" indent="-285750" algn="ctr">
              <a:buFontTx/>
              <a:buChar char="-"/>
            </a:pPr>
            <a:r>
              <a:rPr lang="ko-KR" altLang="en-US" sz="1400" dirty="0">
                <a:solidFill>
                  <a:schemeClr val="tx1"/>
                </a:solidFill>
              </a:rPr>
              <a:t>유아의 </a:t>
            </a:r>
            <a:r>
              <a:rPr lang="ko-KR" altLang="en-US" sz="1400" dirty="0" err="1">
                <a:solidFill>
                  <a:schemeClr val="tx1"/>
                </a:solidFill>
              </a:rPr>
              <a:t>생존률이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61.3%</a:t>
            </a:r>
            <a:r>
              <a:rPr lang="ko-KR" altLang="en-US" sz="1400" dirty="0">
                <a:solidFill>
                  <a:schemeClr val="tx1"/>
                </a:solidFill>
              </a:rPr>
              <a:t>로 가장 높다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  <a:p>
            <a:pPr marL="285750" indent="-285750" algn="ctr">
              <a:buFontTx/>
              <a:buChar char="-"/>
            </a:pPr>
            <a:r>
              <a:rPr lang="en-US" altLang="ko-KR" sz="1400" dirty="0">
                <a:solidFill>
                  <a:schemeClr val="tx1"/>
                </a:solidFill>
              </a:rPr>
              <a:t>20</a:t>
            </a:r>
            <a:r>
              <a:rPr lang="ko-KR" altLang="en-US" sz="1400" dirty="0">
                <a:solidFill>
                  <a:schemeClr val="tx1"/>
                </a:solidFill>
              </a:rPr>
              <a:t>대의 사망률이 </a:t>
            </a:r>
            <a:r>
              <a:rPr lang="en-US" altLang="ko-KR" sz="1400" dirty="0">
                <a:solidFill>
                  <a:schemeClr val="tx1"/>
                </a:solidFill>
              </a:rPr>
              <a:t>65%</a:t>
            </a:r>
            <a:r>
              <a:rPr lang="ko-KR" altLang="en-US" sz="1400" dirty="0">
                <a:solidFill>
                  <a:schemeClr val="tx1"/>
                </a:solidFill>
              </a:rPr>
              <a:t>로 가장 높다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  <a:p>
            <a:pPr marL="285750" indent="-285750" algn="ctr">
              <a:buFontTx/>
              <a:buChar char="-"/>
            </a:pPr>
            <a:r>
              <a:rPr lang="en-US" altLang="ko-KR" sz="1400" dirty="0">
                <a:solidFill>
                  <a:schemeClr val="tx1"/>
                </a:solidFill>
              </a:rPr>
              <a:t>70</a:t>
            </a:r>
            <a:r>
              <a:rPr lang="ko-KR" altLang="en-US" sz="1400" dirty="0">
                <a:solidFill>
                  <a:schemeClr val="tx1"/>
                </a:solidFill>
              </a:rPr>
              <a:t>대는 전부 사망했다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  <a:p>
            <a:pPr marL="285750" indent="-285750" algn="ctr">
              <a:buFontTx/>
              <a:buChar char="-"/>
            </a:pPr>
            <a:r>
              <a:rPr lang="en-US" altLang="ko-KR" sz="1400" dirty="0">
                <a:solidFill>
                  <a:schemeClr val="tx1"/>
                </a:solidFill>
              </a:rPr>
              <a:t>80</a:t>
            </a:r>
            <a:r>
              <a:rPr lang="ko-KR" altLang="en-US" sz="1400" dirty="0">
                <a:solidFill>
                  <a:schemeClr val="tx1"/>
                </a:solidFill>
              </a:rPr>
              <a:t>대이상은 전부 생존했다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  <a:p>
            <a:pPr marL="285750" indent="-285750" algn="ctr">
              <a:buFontTx/>
              <a:buChar char="-"/>
            </a:pPr>
            <a:r>
              <a:rPr lang="en-US" altLang="ko-KR" sz="1400" dirty="0">
                <a:solidFill>
                  <a:schemeClr val="tx1"/>
                </a:solidFill>
              </a:rPr>
              <a:t>20</a:t>
            </a:r>
            <a:r>
              <a:rPr lang="ko-KR" altLang="en-US" sz="1400" dirty="0">
                <a:solidFill>
                  <a:schemeClr val="tx1"/>
                </a:solidFill>
              </a:rPr>
              <a:t>대의 사망률은 </a:t>
            </a:r>
            <a:r>
              <a:rPr lang="ko-KR" altLang="en-US" sz="1400" dirty="0" err="1">
                <a:solidFill>
                  <a:schemeClr val="tx1"/>
                </a:solidFill>
              </a:rPr>
              <a:t>생존률보다</a:t>
            </a:r>
            <a:r>
              <a:rPr lang="ko-KR" altLang="en-US" sz="1400" dirty="0">
                <a:solidFill>
                  <a:schemeClr val="tx1"/>
                </a:solidFill>
              </a:rPr>
              <a:t> 약</a:t>
            </a:r>
            <a:r>
              <a:rPr lang="en-US" altLang="ko-KR" sz="1400" dirty="0">
                <a:solidFill>
                  <a:schemeClr val="tx1"/>
                </a:solidFill>
              </a:rPr>
              <a:t>2</a:t>
            </a:r>
            <a:r>
              <a:rPr lang="ko-KR" altLang="en-US" sz="1400" dirty="0" err="1">
                <a:solidFill>
                  <a:schemeClr val="tx1"/>
                </a:solidFill>
              </a:rPr>
              <a:t>배가량</a:t>
            </a:r>
            <a:r>
              <a:rPr lang="ko-KR" altLang="en-US" sz="1400" dirty="0">
                <a:solidFill>
                  <a:schemeClr val="tx1"/>
                </a:solidFill>
              </a:rPr>
              <a:t> 높다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99367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D473CA5-2C44-4FB2-9DF2-7B605F6B66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363" y="710716"/>
            <a:ext cx="11929637" cy="586736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175313E-01B2-4DFD-BCFC-211731792911}"/>
              </a:ext>
            </a:extLst>
          </p:cNvPr>
          <p:cNvSpPr txBox="1"/>
          <p:nvPr/>
        </p:nvSpPr>
        <p:spPr>
          <a:xfrm>
            <a:off x="457200" y="111967"/>
            <a:ext cx="3937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4. </a:t>
            </a:r>
            <a:r>
              <a:rPr lang="ko-KR" altLang="en-US" dirty="0"/>
              <a:t>성별</a:t>
            </a:r>
            <a:r>
              <a:rPr lang="en-US" altLang="ko-KR" dirty="0"/>
              <a:t>, </a:t>
            </a:r>
            <a:r>
              <a:rPr lang="ko-KR" altLang="en-US" dirty="0"/>
              <a:t>선실에 따른 생존여부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88E3741-568A-4168-9DE8-913ED83B8044}"/>
              </a:ext>
            </a:extLst>
          </p:cNvPr>
          <p:cNvSpPr/>
          <p:nvPr/>
        </p:nvSpPr>
        <p:spPr>
          <a:xfrm>
            <a:off x="5439748" y="111967"/>
            <a:ext cx="5253134" cy="99194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차트설명</a:t>
            </a:r>
            <a:r>
              <a:rPr lang="en-US" altLang="ko-KR" sz="1400" dirty="0">
                <a:solidFill>
                  <a:schemeClr val="tx1"/>
                </a:solidFill>
              </a:rPr>
              <a:t>: </a:t>
            </a:r>
          </a:p>
          <a:p>
            <a:pPr marL="285750" indent="-285750" algn="ctr">
              <a:buFontTx/>
              <a:buChar char="-"/>
            </a:pPr>
            <a:r>
              <a:rPr lang="en-US" altLang="ko-KR" sz="1400" dirty="0">
                <a:solidFill>
                  <a:schemeClr val="tx1"/>
                </a:solidFill>
              </a:rPr>
              <a:t>1</a:t>
            </a:r>
            <a:r>
              <a:rPr lang="ko-KR" altLang="en-US" sz="1400" dirty="0">
                <a:solidFill>
                  <a:schemeClr val="tx1"/>
                </a:solidFill>
              </a:rPr>
              <a:t>등급 여성이 </a:t>
            </a:r>
            <a:r>
              <a:rPr lang="en-US" altLang="ko-KR" sz="1400" dirty="0">
                <a:solidFill>
                  <a:schemeClr val="tx1"/>
                </a:solidFill>
              </a:rPr>
              <a:t>3</a:t>
            </a:r>
            <a:r>
              <a:rPr lang="ko-KR" altLang="en-US" sz="1400" dirty="0">
                <a:solidFill>
                  <a:schemeClr val="tx1"/>
                </a:solidFill>
              </a:rPr>
              <a:t>등급 여성보다 </a:t>
            </a:r>
            <a:r>
              <a:rPr lang="ko-KR" altLang="en-US" sz="1400" dirty="0" err="1">
                <a:solidFill>
                  <a:schemeClr val="tx1"/>
                </a:solidFill>
              </a:rPr>
              <a:t>생존률이</a:t>
            </a:r>
            <a:r>
              <a:rPr lang="ko-KR" altLang="en-US" sz="1400" dirty="0">
                <a:solidFill>
                  <a:schemeClr val="tx1"/>
                </a:solidFill>
              </a:rPr>
              <a:t> 거의 </a:t>
            </a:r>
            <a:r>
              <a:rPr lang="en-US" altLang="ko-KR" sz="1400" dirty="0">
                <a:solidFill>
                  <a:schemeClr val="tx1"/>
                </a:solidFill>
              </a:rPr>
              <a:t>2</a:t>
            </a:r>
            <a:r>
              <a:rPr lang="ko-KR" altLang="en-US" sz="1400" dirty="0" err="1">
                <a:solidFill>
                  <a:schemeClr val="tx1"/>
                </a:solidFill>
              </a:rPr>
              <a:t>배가량</a:t>
            </a:r>
            <a:r>
              <a:rPr lang="ko-KR" altLang="en-US" sz="1400" dirty="0">
                <a:solidFill>
                  <a:schemeClr val="tx1"/>
                </a:solidFill>
              </a:rPr>
              <a:t> 높다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  <a:p>
            <a:pPr marL="285750" indent="-285750" algn="ctr">
              <a:buFontTx/>
              <a:buChar char="-"/>
            </a:pPr>
            <a:r>
              <a:rPr lang="ko-KR" altLang="en-US" sz="1400" dirty="0">
                <a:solidFill>
                  <a:schemeClr val="tx1"/>
                </a:solidFill>
              </a:rPr>
              <a:t>모든 등급에서 남성은 여성보다 </a:t>
            </a:r>
            <a:r>
              <a:rPr lang="ko-KR" altLang="en-US" sz="1400" dirty="0" err="1">
                <a:solidFill>
                  <a:schemeClr val="tx1"/>
                </a:solidFill>
              </a:rPr>
              <a:t>생존률이</a:t>
            </a:r>
            <a:r>
              <a:rPr lang="ko-KR" altLang="en-US" sz="1400" dirty="0">
                <a:solidFill>
                  <a:schemeClr val="tx1"/>
                </a:solidFill>
              </a:rPr>
              <a:t> 약</a:t>
            </a:r>
            <a:r>
              <a:rPr lang="en-US" altLang="ko-KR" sz="1400" dirty="0">
                <a:solidFill>
                  <a:schemeClr val="tx1"/>
                </a:solidFill>
              </a:rPr>
              <a:t>3</a:t>
            </a:r>
            <a:r>
              <a:rPr lang="ko-KR" altLang="en-US" sz="1400" dirty="0" err="1">
                <a:solidFill>
                  <a:schemeClr val="tx1"/>
                </a:solidFill>
              </a:rPr>
              <a:t>배이상</a:t>
            </a:r>
            <a:r>
              <a:rPr lang="ko-KR" altLang="en-US" sz="1400" dirty="0">
                <a:solidFill>
                  <a:schemeClr val="tx1"/>
                </a:solidFill>
              </a:rPr>
              <a:t> 낮다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94766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B85B9F3-8CF3-4787-B74B-6C1C89771A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45" y="481299"/>
            <a:ext cx="12042710" cy="60648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DD47D27-8D81-482F-85E3-7BBD0AF7E935}"/>
              </a:ext>
            </a:extLst>
          </p:cNvPr>
          <p:cNvSpPr txBox="1"/>
          <p:nvPr/>
        </p:nvSpPr>
        <p:spPr>
          <a:xfrm>
            <a:off x="457200" y="111967"/>
            <a:ext cx="3937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5. </a:t>
            </a:r>
            <a:r>
              <a:rPr lang="ko-KR" altLang="en-US" dirty="0"/>
              <a:t>나이</a:t>
            </a:r>
            <a:r>
              <a:rPr lang="en-US" altLang="ko-KR" dirty="0"/>
              <a:t>, </a:t>
            </a:r>
            <a:r>
              <a:rPr lang="ko-KR" altLang="en-US" dirty="0"/>
              <a:t>선실에 따른 생존여부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455D583-F151-4284-BBD6-1F44CB676824}"/>
              </a:ext>
            </a:extLst>
          </p:cNvPr>
          <p:cNvSpPr/>
          <p:nvPr/>
        </p:nvSpPr>
        <p:spPr>
          <a:xfrm>
            <a:off x="3956180" y="356108"/>
            <a:ext cx="6372807" cy="98904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차트설명</a:t>
            </a:r>
            <a:r>
              <a:rPr lang="en-US" altLang="ko-KR" sz="1400" dirty="0">
                <a:solidFill>
                  <a:schemeClr val="tx1"/>
                </a:solidFill>
              </a:rPr>
              <a:t>: </a:t>
            </a:r>
          </a:p>
          <a:p>
            <a:pPr marL="285750" indent="-285750" algn="ctr">
              <a:buFontTx/>
              <a:buChar char="-"/>
            </a:pPr>
            <a:r>
              <a:rPr lang="en-US" altLang="ko-KR" sz="1400" dirty="0">
                <a:solidFill>
                  <a:schemeClr val="tx1"/>
                </a:solidFill>
              </a:rPr>
              <a:t>1</a:t>
            </a:r>
            <a:r>
              <a:rPr lang="ko-KR" altLang="en-US" sz="1400" dirty="0">
                <a:solidFill>
                  <a:schemeClr val="tx1"/>
                </a:solidFill>
              </a:rPr>
              <a:t>등급의 </a:t>
            </a:r>
            <a:r>
              <a:rPr lang="en-US" altLang="ko-KR" sz="1400" dirty="0">
                <a:solidFill>
                  <a:schemeClr val="tx1"/>
                </a:solidFill>
              </a:rPr>
              <a:t>30</a:t>
            </a:r>
            <a:r>
              <a:rPr lang="ko-KR" altLang="en-US" sz="1400" dirty="0">
                <a:solidFill>
                  <a:schemeClr val="tx1"/>
                </a:solidFill>
              </a:rPr>
              <a:t>대탑승자가 </a:t>
            </a:r>
            <a:r>
              <a:rPr lang="en-US" altLang="ko-KR" sz="1400" dirty="0">
                <a:solidFill>
                  <a:schemeClr val="tx1"/>
                </a:solidFill>
              </a:rPr>
              <a:t>3</a:t>
            </a:r>
            <a:r>
              <a:rPr lang="ko-KR" altLang="en-US" sz="1400" dirty="0">
                <a:solidFill>
                  <a:schemeClr val="tx1"/>
                </a:solidFill>
              </a:rPr>
              <a:t>등급의 </a:t>
            </a:r>
            <a:r>
              <a:rPr lang="en-US" altLang="ko-KR" sz="1400" dirty="0">
                <a:solidFill>
                  <a:schemeClr val="tx1"/>
                </a:solidFill>
              </a:rPr>
              <a:t>30</a:t>
            </a:r>
            <a:r>
              <a:rPr lang="ko-KR" altLang="en-US" sz="1400" dirty="0">
                <a:solidFill>
                  <a:schemeClr val="tx1"/>
                </a:solidFill>
              </a:rPr>
              <a:t>대탑승자보다 </a:t>
            </a:r>
            <a:r>
              <a:rPr lang="ko-KR" altLang="en-US" sz="1400" dirty="0" err="1">
                <a:solidFill>
                  <a:schemeClr val="tx1"/>
                </a:solidFill>
              </a:rPr>
              <a:t>생존률이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2</a:t>
            </a:r>
            <a:r>
              <a:rPr lang="ko-KR" altLang="en-US" sz="1400" dirty="0" err="1">
                <a:solidFill>
                  <a:schemeClr val="tx1"/>
                </a:solidFill>
              </a:rPr>
              <a:t>배이상</a:t>
            </a:r>
            <a:r>
              <a:rPr lang="ko-KR" altLang="en-US" sz="1400" dirty="0">
                <a:solidFill>
                  <a:schemeClr val="tx1"/>
                </a:solidFill>
              </a:rPr>
              <a:t> 높다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  <a:p>
            <a:pPr marL="285750" indent="-285750" algn="ctr">
              <a:buFontTx/>
              <a:buChar char="-"/>
            </a:pPr>
            <a:r>
              <a:rPr lang="en-US" altLang="ko-KR" sz="1400" dirty="0">
                <a:solidFill>
                  <a:schemeClr val="tx1"/>
                </a:solidFill>
              </a:rPr>
              <a:t>2</a:t>
            </a:r>
            <a:r>
              <a:rPr lang="ko-KR" altLang="en-US" sz="1400" dirty="0">
                <a:solidFill>
                  <a:schemeClr val="tx1"/>
                </a:solidFill>
              </a:rPr>
              <a:t>등급의 </a:t>
            </a:r>
            <a:r>
              <a:rPr lang="en-US" altLang="ko-KR" sz="1400" dirty="0">
                <a:solidFill>
                  <a:schemeClr val="tx1"/>
                </a:solidFill>
              </a:rPr>
              <a:t>20</a:t>
            </a:r>
            <a:r>
              <a:rPr lang="ko-KR" altLang="en-US" sz="1400" dirty="0">
                <a:solidFill>
                  <a:schemeClr val="tx1"/>
                </a:solidFill>
              </a:rPr>
              <a:t>대탑승자가 </a:t>
            </a:r>
            <a:r>
              <a:rPr lang="en-US" altLang="ko-KR" sz="1400" dirty="0">
                <a:solidFill>
                  <a:schemeClr val="tx1"/>
                </a:solidFill>
              </a:rPr>
              <a:t>3</a:t>
            </a:r>
            <a:r>
              <a:rPr lang="ko-KR" altLang="en-US" sz="1400" dirty="0">
                <a:solidFill>
                  <a:schemeClr val="tx1"/>
                </a:solidFill>
              </a:rPr>
              <a:t>등급의 </a:t>
            </a:r>
            <a:r>
              <a:rPr lang="en-US" altLang="ko-KR" sz="1400" dirty="0">
                <a:solidFill>
                  <a:schemeClr val="tx1"/>
                </a:solidFill>
              </a:rPr>
              <a:t>20</a:t>
            </a:r>
            <a:r>
              <a:rPr lang="ko-KR" altLang="en-US" sz="1400" dirty="0">
                <a:solidFill>
                  <a:schemeClr val="tx1"/>
                </a:solidFill>
              </a:rPr>
              <a:t>대탑승자보다 </a:t>
            </a:r>
            <a:r>
              <a:rPr lang="ko-KR" altLang="en-US" sz="1400" dirty="0" err="1">
                <a:solidFill>
                  <a:schemeClr val="tx1"/>
                </a:solidFill>
              </a:rPr>
              <a:t>생존률이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2</a:t>
            </a:r>
            <a:r>
              <a:rPr lang="ko-KR" altLang="en-US" sz="1400" dirty="0" err="1">
                <a:solidFill>
                  <a:schemeClr val="tx1"/>
                </a:solidFill>
              </a:rPr>
              <a:t>배가량</a:t>
            </a:r>
            <a:r>
              <a:rPr lang="ko-KR" altLang="en-US" sz="1400" dirty="0">
                <a:solidFill>
                  <a:schemeClr val="tx1"/>
                </a:solidFill>
              </a:rPr>
              <a:t> 높다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  <a:p>
            <a:pPr marL="285750" indent="-285750" algn="ctr">
              <a:buFontTx/>
              <a:buChar char="-"/>
            </a:pPr>
            <a:r>
              <a:rPr lang="en-US" altLang="ko-KR" sz="1400" dirty="0">
                <a:solidFill>
                  <a:schemeClr val="tx1"/>
                </a:solidFill>
              </a:rPr>
              <a:t>2</a:t>
            </a:r>
            <a:r>
              <a:rPr lang="ko-KR" altLang="en-US" sz="1400" dirty="0">
                <a:solidFill>
                  <a:schemeClr val="tx1"/>
                </a:solidFill>
              </a:rPr>
              <a:t>등급의 </a:t>
            </a:r>
            <a:r>
              <a:rPr lang="en-US" altLang="ko-KR" sz="1400" dirty="0">
                <a:solidFill>
                  <a:schemeClr val="tx1"/>
                </a:solidFill>
              </a:rPr>
              <a:t>10</a:t>
            </a:r>
            <a:r>
              <a:rPr lang="ko-KR" altLang="en-US" sz="1400" dirty="0" err="1">
                <a:solidFill>
                  <a:schemeClr val="tx1"/>
                </a:solidFill>
              </a:rPr>
              <a:t>세이하</a:t>
            </a:r>
            <a:r>
              <a:rPr lang="ko-KR" altLang="en-US" sz="1400" dirty="0">
                <a:solidFill>
                  <a:schemeClr val="tx1"/>
                </a:solidFill>
              </a:rPr>
              <a:t> 유아들은 모두 생존했다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72611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BCEAE7F-4208-47F0-8CA9-2A81C661096A}"/>
              </a:ext>
            </a:extLst>
          </p:cNvPr>
          <p:cNvSpPr txBox="1"/>
          <p:nvPr/>
        </p:nvSpPr>
        <p:spPr>
          <a:xfrm>
            <a:off x="457200" y="111967"/>
            <a:ext cx="3937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6. </a:t>
            </a:r>
            <a:r>
              <a:rPr lang="ko-KR" altLang="en-US" dirty="0"/>
              <a:t>성별</a:t>
            </a:r>
            <a:r>
              <a:rPr lang="en-US" altLang="ko-KR" dirty="0"/>
              <a:t>, </a:t>
            </a:r>
            <a:r>
              <a:rPr lang="ko-KR" altLang="en-US" dirty="0"/>
              <a:t>나이에 따른 생존여부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48835B8-9054-4C9C-8BB6-F6675EF62F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800796"/>
            <a:ext cx="10953135" cy="546114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9043B366-2ED3-4ECE-8F48-F13481C2B530}"/>
              </a:ext>
            </a:extLst>
          </p:cNvPr>
          <p:cNvSpPr/>
          <p:nvPr/>
        </p:nvSpPr>
        <p:spPr>
          <a:xfrm>
            <a:off x="5626360" y="3934618"/>
            <a:ext cx="4758611" cy="101993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차트설명</a:t>
            </a:r>
            <a:r>
              <a:rPr lang="en-US" altLang="ko-KR" sz="1400" dirty="0">
                <a:solidFill>
                  <a:schemeClr val="tx1"/>
                </a:solidFill>
              </a:rPr>
              <a:t>: 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- </a:t>
            </a:r>
            <a:r>
              <a:rPr lang="ko-KR" altLang="en-US" sz="1400" dirty="0">
                <a:solidFill>
                  <a:schemeClr val="tx1"/>
                </a:solidFill>
              </a:rPr>
              <a:t>여성 중에 약</a:t>
            </a:r>
            <a:r>
              <a:rPr lang="en-US" altLang="ko-KR" sz="1400" dirty="0">
                <a:solidFill>
                  <a:schemeClr val="tx1"/>
                </a:solidFill>
              </a:rPr>
              <a:t>34~35</a:t>
            </a:r>
            <a:r>
              <a:rPr lang="ko-KR" altLang="en-US" sz="1400" dirty="0">
                <a:solidFill>
                  <a:schemeClr val="tx1"/>
                </a:solidFill>
              </a:rPr>
              <a:t>세 탑승자는 모두 생존했다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  <a:p>
            <a:pPr marL="285750" indent="-285750" algn="ctr">
              <a:buFontTx/>
              <a:buChar char="-"/>
            </a:pPr>
            <a:r>
              <a:rPr lang="ko-KR" altLang="en-US" sz="1400" dirty="0">
                <a:solidFill>
                  <a:schemeClr val="tx1"/>
                </a:solidFill>
              </a:rPr>
              <a:t>여성 중에 </a:t>
            </a:r>
            <a:r>
              <a:rPr lang="en-US" altLang="ko-KR" sz="1400" dirty="0">
                <a:solidFill>
                  <a:schemeClr val="tx1"/>
                </a:solidFill>
              </a:rPr>
              <a:t>60</a:t>
            </a:r>
            <a:r>
              <a:rPr lang="ko-KR" altLang="en-US" sz="1400" dirty="0" err="1">
                <a:solidFill>
                  <a:schemeClr val="tx1"/>
                </a:solidFill>
              </a:rPr>
              <a:t>세이상</a:t>
            </a:r>
            <a:r>
              <a:rPr lang="ko-KR" altLang="en-US" sz="1400" dirty="0">
                <a:solidFill>
                  <a:schemeClr val="tx1"/>
                </a:solidFill>
              </a:rPr>
              <a:t> 탑승자는 모두 생존했다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  <a:p>
            <a:pPr marL="285750" indent="-285750" algn="ctr">
              <a:buFontTx/>
              <a:buChar char="-"/>
            </a:pPr>
            <a:r>
              <a:rPr lang="ko-KR" altLang="en-US" sz="1400" dirty="0">
                <a:solidFill>
                  <a:schemeClr val="tx1"/>
                </a:solidFill>
              </a:rPr>
              <a:t>여성 중에 </a:t>
            </a:r>
            <a:r>
              <a:rPr lang="en-US" altLang="ko-KR" sz="1400" dirty="0">
                <a:solidFill>
                  <a:schemeClr val="tx1"/>
                </a:solidFill>
              </a:rPr>
              <a:t>9~11</a:t>
            </a:r>
            <a:r>
              <a:rPr lang="ko-KR" altLang="en-US" sz="1400" dirty="0">
                <a:solidFill>
                  <a:schemeClr val="tx1"/>
                </a:solidFill>
              </a:rPr>
              <a:t>세 탑승자는 모두 사망했다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  <a:p>
            <a:pPr marL="285750" indent="-285750" algn="ctr">
              <a:buFontTx/>
              <a:buChar char="-"/>
            </a:pPr>
            <a:r>
              <a:rPr lang="ko-KR" altLang="en-US" sz="1400" dirty="0">
                <a:solidFill>
                  <a:schemeClr val="tx1"/>
                </a:solidFill>
              </a:rPr>
              <a:t>여성 중에 약 </a:t>
            </a:r>
            <a:r>
              <a:rPr lang="en-US" altLang="ko-KR" sz="1400" dirty="0">
                <a:solidFill>
                  <a:schemeClr val="tx1"/>
                </a:solidFill>
              </a:rPr>
              <a:t>18~29</a:t>
            </a:r>
            <a:r>
              <a:rPr lang="ko-KR" altLang="en-US" sz="1400" dirty="0">
                <a:solidFill>
                  <a:schemeClr val="tx1"/>
                </a:solidFill>
              </a:rPr>
              <a:t>세 탑승자의 사망인원이 전체에서 가장 많다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  <a:p>
            <a:pPr algn="ctr"/>
            <a:endParaRPr lang="en-US" altLang="ko-KR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74870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B28F210-B62F-4A70-98A8-503342DAC7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829" y="495102"/>
            <a:ext cx="11696341" cy="586779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9E335477-0C88-4671-A8E3-B001B1F9C4E4}"/>
              </a:ext>
            </a:extLst>
          </p:cNvPr>
          <p:cNvSpPr/>
          <p:nvPr/>
        </p:nvSpPr>
        <p:spPr>
          <a:xfrm>
            <a:off x="6820678" y="3533402"/>
            <a:ext cx="4068145" cy="143048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차트설명</a:t>
            </a:r>
            <a:r>
              <a:rPr lang="en-US" altLang="ko-KR" sz="1400" dirty="0">
                <a:solidFill>
                  <a:schemeClr val="tx1"/>
                </a:solidFill>
              </a:rPr>
              <a:t>:</a:t>
            </a:r>
          </a:p>
          <a:p>
            <a:pPr marL="285750" indent="-285750" algn="ctr">
              <a:buFontTx/>
              <a:buChar char="-"/>
            </a:pPr>
            <a:r>
              <a:rPr lang="ko-KR" altLang="en-US" sz="1400" dirty="0">
                <a:solidFill>
                  <a:schemeClr val="tx1"/>
                </a:solidFill>
              </a:rPr>
              <a:t>남성 중에 </a:t>
            </a:r>
            <a:r>
              <a:rPr lang="en-US" altLang="ko-KR" sz="1400" dirty="0">
                <a:solidFill>
                  <a:schemeClr val="tx1"/>
                </a:solidFill>
              </a:rPr>
              <a:t>80</a:t>
            </a:r>
            <a:r>
              <a:rPr lang="ko-KR" altLang="en-US" sz="1400" dirty="0" err="1">
                <a:solidFill>
                  <a:schemeClr val="tx1"/>
                </a:solidFill>
              </a:rPr>
              <a:t>세이상</a:t>
            </a:r>
            <a:r>
              <a:rPr lang="ko-KR" altLang="en-US" sz="1400" dirty="0">
                <a:solidFill>
                  <a:schemeClr val="tx1"/>
                </a:solidFill>
              </a:rPr>
              <a:t> 탑승자는 모두 생존했다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  <a:p>
            <a:pPr marL="285750" indent="-285750" algn="ctr">
              <a:buFontTx/>
              <a:buChar char="-"/>
            </a:pPr>
            <a:r>
              <a:rPr lang="ko-KR" altLang="en-US" sz="1400" dirty="0">
                <a:solidFill>
                  <a:schemeClr val="tx1"/>
                </a:solidFill>
              </a:rPr>
              <a:t>남성의 유아를 제외한 전연령대는 사망자가 생존자보다 많다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  <a:p>
            <a:pPr marL="285750" indent="-285750" algn="ctr">
              <a:buFontTx/>
              <a:buChar char="-"/>
            </a:pPr>
            <a:r>
              <a:rPr lang="ko-KR" altLang="en-US" sz="1400" dirty="0">
                <a:solidFill>
                  <a:schemeClr val="tx1"/>
                </a:solidFill>
              </a:rPr>
              <a:t>남성 중에 약 </a:t>
            </a:r>
            <a:r>
              <a:rPr lang="en-US" altLang="ko-KR" sz="1400" dirty="0">
                <a:solidFill>
                  <a:schemeClr val="tx1"/>
                </a:solidFill>
              </a:rPr>
              <a:t>60~74</a:t>
            </a:r>
            <a:r>
              <a:rPr lang="ko-KR" altLang="en-US" sz="1400" dirty="0">
                <a:solidFill>
                  <a:schemeClr val="tx1"/>
                </a:solidFill>
              </a:rPr>
              <a:t>세 인원은 거의 모두 사망했다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47610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A178A47-FFC3-4D9E-AC32-FB8404E33B2B}"/>
              </a:ext>
            </a:extLst>
          </p:cNvPr>
          <p:cNvSpPr txBox="1"/>
          <p:nvPr/>
        </p:nvSpPr>
        <p:spPr>
          <a:xfrm>
            <a:off x="457200" y="111967"/>
            <a:ext cx="3937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7. </a:t>
            </a:r>
            <a:r>
              <a:rPr lang="ko-KR" altLang="en-US" dirty="0"/>
              <a:t>성별</a:t>
            </a:r>
            <a:r>
              <a:rPr lang="en-US" altLang="ko-KR" dirty="0"/>
              <a:t>, </a:t>
            </a:r>
            <a:r>
              <a:rPr lang="ko-KR" altLang="en-US" dirty="0"/>
              <a:t>나이</a:t>
            </a:r>
            <a:r>
              <a:rPr lang="en-US" altLang="ko-KR" dirty="0"/>
              <a:t>, </a:t>
            </a:r>
            <a:r>
              <a:rPr lang="ko-KR" altLang="en-US" dirty="0"/>
              <a:t>선실에 따른 생존여부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0E290B1-73D4-4636-8692-20758818FD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184" y="481299"/>
            <a:ext cx="11577632" cy="5938269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B2E1CC7-29DB-4D14-9DA3-BB92D7D401A2}"/>
              </a:ext>
            </a:extLst>
          </p:cNvPr>
          <p:cNvSpPr/>
          <p:nvPr/>
        </p:nvSpPr>
        <p:spPr>
          <a:xfrm>
            <a:off x="6260842" y="111967"/>
            <a:ext cx="4662193" cy="135583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차트설명</a:t>
            </a:r>
            <a:r>
              <a:rPr lang="en-US" altLang="ko-KR" sz="1400" dirty="0">
                <a:solidFill>
                  <a:schemeClr val="tx1"/>
                </a:solidFill>
              </a:rPr>
              <a:t>:</a:t>
            </a:r>
          </a:p>
          <a:p>
            <a:pPr marL="285750" indent="-285750" algn="ctr">
              <a:buFontTx/>
              <a:buChar char="-"/>
            </a:pPr>
            <a:r>
              <a:rPr lang="en-US" altLang="ko-KR" sz="1400" dirty="0" err="1">
                <a:solidFill>
                  <a:schemeClr val="tx1"/>
                </a:solidFill>
              </a:rPr>
              <a:t>Pclass</a:t>
            </a:r>
            <a:r>
              <a:rPr lang="ko-KR" altLang="en-US" sz="1400" dirty="0">
                <a:solidFill>
                  <a:schemeClr val="tx1"/>
                </a:solidFill>
              </a:rPr>
              <a:t> 등급이 높을수록 여성의 생존확률이 높아진다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  <a:p>
            <a:pPr marL="285750" indent="-285750" algn="ctr">
              <a:buFontTx/>
              <a:buChar char="-"/>
            </a:pPr>
            <a:r>
              <a:rPr lang="en-US" altLang="ko-KR" sz="1400" dirty="0" err="1">
                <a:solidFill>
                  <a:schemeClr val="tx1"/>
                </a:solidFill>
              </a:rPr>
              <a:t>Pclass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>
                <a:solidFill>
                  <a:schemeClr val="tx1"/>
                </a:solidFill>
              </a:rPr>
              <a:t>등급이 높을수록 남성의 생존확률이 높아진다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  <a:p>
            <a:pPr marL="285750" indent="-285750" algn="ctr">
              <a:buFontTx/>
              <a:buChar char="-"/>
            </a:pPr>
            <a:r>
              <a:rPr lang="en-US" altLang="ko-KR" sz="1400" dirty="0">
                <a:solidFill>
                  <a:schemeClr val="tx1"/>
                </a:solidFill>
              </a:rPr>
              <a:t>1</a:t>
            </a:r>
            <a:r>
              <a:rPr lang="ko-KR" altLang="en-US" sz="1400" dirty="0">
                <a:solidFill>
                  <a:schemeClr val="tx1"/>
                </a:solidFill>
              </a:rPr>
              <a:t>등급에 탄 </a:t>
            </a:r>
            <a:r>
              <a:rPr lang="en-US" altLang="ko-KR" sz="1400" dirty="0">
                <a:solidFill>
                  <a:schemeClr val="tx1"/>
                </a:solidFill>
              </a:rPr>
              <a:t>30</a:t>
            </a:r>
            <a:r>
              <a:rPr lang="ko-KR" altLang="en-US" sz="1400" dirty="0">
                <a:solidFill>
                  <a:schemeClr val="tx1"/>
                </a:solidFill>
              </a:rPr>
              <a:t>대여성은 </a:t>
            </a:r>
            <a:r>
              <a:rPr lang="en-US" altLang="ko-KR" sz="1400" dirty="0">
                <a:solidFill>
                  <a:schemeClr val="tx1"/>
                </a:solidFill>
              </a:rPr>
              <a:t>1</a:t>
            </a:r>
            <a:r>
              <a:rPr lang="ko-KR" altLang="en-US" sz="1400" dirty="0">
                <a:solidFill>
                  <a:schemeClr val="tx1"/>
                </a:solidFill>
              </a:rPr>
              <a:t>등급에 탄 </a:t>
            </a:r>
            <a:r>
              <a:rPr lang="en-US" altLang="ko-KR" sz="1400" dirty="0">
                <a:solidFill>
                  <a:schemeClr val="tx1"/>
                </a:solidFill>
              </a:rPr>
              <a:t>30</a:t>
            </a:r>
            <a:r>
              <a:rPr lang="ko-KR" altLang="en-US" sz="1400" dirty="0">
                <a:solidFill>
                  <a:schemeClr val="tx1"/>
                </a:solidFill>
              </a:rPr>
              <a:t>대 남성보다 약 </a:t>
            </a:r>
            <a:r>
              <a:rPr lang="en-US" altLang="ko-KR" sz="1400" dirty="0">
                <a:solidFill>
                  <a:schemeClr val="tx1"/>
                </a:solidFill>
              </a:rPr>
              <a:t>2</a:t>
            </a:r>
            <a:r>
              <a:rPr lang="ko-KR" altLang="en-US" sz="1400" dirty="0" err="1">
                <a:solidFill>
                  <a:schemeClr val="tx1"/>
                </a:solidFill>
              </a:rPr>
              <a:t>배가량</a:t>
            </a:r>
            <a:r>
              <a:rPr lang="ko-KR" altLang="en-US" sz="1400" dirty="0">
                <a:solidFill>
                  <a:schemeClr val="tx1"/>
                </a:solidFill>
              </a:rPr>
              <a:t> 생존인원이 많다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  <a:p>
            <a:pPr marL="285750" indent="-285750" algn="ctr">
              <a:buFontTx/>
              <a:buChar char="-"/>
            </a:pPr>
            <a:r>
              <a:rPr lang="en-US" altLang="ko-KR" sz="1400" dirty="0">
                <a:solidFill>
                  <a:schemeClr val="tx1"/>
                </a:solidFill>
              </a:rPr>
              <a:t>20</a:t>
            </a:r>
            <a:r>
              <a:rPr lang="ko-KR" altLang="en-US" sz="1400" dirty="0">
                <a:solidFill>
                  <a:schemeClr val="tx1"/>
                </a:solidFill>
              </a:rPr>
              <a:t>대여성보다 </a:t>
            </a:r>
            <a:r>
              <a:rPr lang="en-US" altLang="ko-KR" sz="1400" dirty="0">
                <a:solidFill>
                  <a:schemeClr val="tx1"/>
                </a:solidFill>
              </a:rPr>
              <a:t>20</a:t>
            </a:r>
            <a:r>
              <a:rPr lang="ko-KR" altLang="en-US" sz="1400" dirty="0">
                <a:solidFill>
                  <a:schemeClr val="tx1"/>
                </a:solidFill>
              </a:rPr>
              <a:t>대남성의 사망자가 약</a:t>
            </a:r>
            <a:r>
              <a:rPr lang="en-US" altLang="ko-KR" sz="1400" dirty="0">
                <a:solidFill>
                  <a:schemeClr val="tx1"/>
                </a:solidFill>
              </a:rPr>
              <a:t>4</a:t>
            </a:r>
            <a:r>
              <a:rPr lang="ko-KR" altLang="en-US" sz="1400" dirty="0" err="1">
                <a:solidFill>
                  <a:schemeClr val="tx1"/>
                </a:solidFill>
              </a:rPr>
              <a:t>배가량</a:t>
            </a:r>
            <a:r>
              <a:rPr lang="ko-KR" altLang="en-US" sz="1400" dirty="0">
                <a:solidFill>
                  <a:schemeClr val="tx1"/>
                </a:solidFill>
              </a:rPr>
              <a:t> 많다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500898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467</TotalTime>
  <Words>364</Words>
  <Application>Microsoft Office PowerPoint</Application>
  <PresentationFormat>와이드스크린</PresentationFormat>
  <Paragraphs>54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Arial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하 윤지</dc:creator>
  <cp:lastModifiedBy>하 윤지</cp:lastModifiedBy>
  <cp:revision>5</cp:revision>
  <dcterms:created xsi:type="dcterms:W3CDTF">2021-09-22T19:17:03Z</dcterms:created>
  <dcterms:modified xsi:type="dcterms:W3CDTF">2021-09-23T03:04:26Z</dcterms:modified>
</cp:coreProperties>
</file>