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60" r:id="rId4"/>
    <p:sldId id="263" r:id="rId5"/>
    <p:sldId id="261" r:id="rId6"/>
    <p:sldId id="262" r:id="rId7"/>
    <p:sldId id="274" r:id="rId8"/>
    <p:sldId id="273" r:id="rId9"/>
    <p:sldId id="259" r:id="rId10"/>
    <p:sldId id="264" r:id="rId11"/>
    <p:sldId id="266" r:id="rId12"/>
    <p:sldId id="267" r:id="rId13"/>
    <p:sldId id="268" r:id="rId14"/>
    <p:sldId id="269" r:id="rId15"/>
    <p:sldId id="271" r:id="rId16"/>
    <p:sldId id="272" r:id="rId17"/>
    <p:sldId id="270" r:id="rId18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A4D89E-61F1-2DEA-2F48-256D2812830D}" v="8" dt="2025-03-24T18:33:10.260"/>
    <p1510:client id="{3993F84C-F003-1A0D-2C31-95C5140C06D3}" v="83" dt="2025-03-24T18:24:35.821"/>
    <p1510:client id="{3A54A4CC-532C-B56C-1EA0-BD26331A0EAE}" v="177" dt="2025-03-24T16:55:21.787"/>
    <p1510:client id="{B2F10A8B-D840-CFA2-AF51-A3E0F355B523}" v="3" dt="2025-03-24T19:08:03.602"/>
    <p1510:client id="{CC58884F-27A7-E669-DD39-716F5ACC6D3A}" v="34" dt="2025-03-24T19:45:32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96220A2-3719-4C88-BEC6-D85464DD00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5FE7F27-2662-43F6-B052-8899EDE03B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6F8C3-AA81-4E15-877A-9FD96AB82D17}" type="datetimeFigureOut">
              <a:rPr lang="es-ES" smtClean="0"/>
              <a:t>24/03/2025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DD079AF-5F4C-4691-899B-98C7B0BD90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F8AE69-314E-47C5-A1F7-0FFB037386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4BF42-734C-4FC5-8C2C-167BCC6750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2629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3FA5B-05DC-473C-8C97-F3293A49B41A}" type="datetimeFigureOut">
              <a:rPr lang="es-ES" noProof="0" smtClean="0"/>
              <a:t>24/03/2025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1D3E8-ADE8-4E11-B73D-9565CAA5C05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16045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1D3E8-ADE8-4E11-B73D-9565CAA5C05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65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March 24,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March 24,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305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March 24,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6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March 24,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3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March 24,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7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March 24,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0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March 24,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36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March 24,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852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March 24,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7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March 24,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7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March 24,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7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March 24, 2025</a:t>
            </a:fld>
            <a:endParaRPr lang="en-US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341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11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1126" y="979714"/>
            <a:ext cx="5320206" cy="2807540"/>
          </a:xfrm>
        </p:spPr>
        <p:txBody>
          <a:bodyPr rtlCol="0">
            <a:normAutofit/>
          </a:bodyPr>
          <a:lstStyle/>
          <a:p>
            <a:r>
              <a:rPr lang="es-ES"/>
              <a:t>Avances Proyecto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1731" y="4112623"/>
            <a:ext cx="5078996" cy="1594839"/>
          </a:xfrm>
        </p:spPr>
        <p:txBody>
          <a:bodyPr rtlCol="0">
            <a:normAutofit/>
          </a:bodyPr>
          <a:lstStyle/>
          <a:p>
            <a:pPr rtl="0"/>
            <a:endParaRPr lang="es-ES"/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AEA076FF-FC6F-9FA6-4B63-81B526CA60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401" r="33773" b="-4"/>
          <a:stretch/>
        </p:blipFill>
        <p:spPr>
          <a:xfrm>
            <a:off x="7616215" y="-23854"/>
            <a:ext cx="4575785" cy="689274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CC9CB-8E2F-45BC-CFEC-9AFED3606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CCAE5-0032-2006-0E13-3C1CC020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err="1">
                <a:solidFill>
                  <a:srgbClr val="262626"/>
                </a:solidFill>
                <a:latin typeface="Bembo"/>
                <a:cs typeface="Times New Roman"/>
              </a:rPr>
              <a:t>Clustering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DF91C15-A795-E64D-58A5-CAFBDEDA9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9231" y="3857624"/>
            <a:ext cx="3159433" cy="44287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solidFill>
                  <a:srgbClr val="262626"/>
                </a:solidFill>
                <a:latin typeface="Bembo"/>
                <a:ea typeface="Batang"/>
              </a:rPr>
              <a:t>Coeficiente de Silueta: 0.4743228460655563</a:t>
            </a:r>
          </a:p>
        </p:txBody>
      </p:sp>
      <p:pic>
        <p:nvPicPr>
          <p:cNvPr id="10" name="Imagen 9" descr="Gráfico, Gráfico de dispersión&#10;&#10;El contenido generado por inteligencia artificial puede ser incorrecto.">
            <a:extLst>
              <a:ext uri="{FF2B5EF4-FFF2-40B4-BE49-F238E27FC236}">
                <a16:creationId xmlns:a16="http://schemas.microsoft.com/office/drawing/2014/main" id="{D25274B9-8D2D-4118-F5DB-99EC24C2F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67" y="1428750"/>
            <a:ext cx="90773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2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B1970-0EFB-12BF-8A00-10E8BE2D5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AA282-F875-52B4-13DF-8FA3C0F1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>
                <a:solidFill>
                  <a:srgbClr val="262626"/>
                </a:solidFill>
                <a:latin typeface="Bembo"/>
                <a:ea typeface="Batang"/>
                <a:cs typeface="Times New Roman"/>
              </a:rPr>
              <a:t>Análisis exploratorio (</a:t>
            </a:r>
            <a:r>
              <a:rPr lang="es-ES" err="1">
                <a:solidFill>
                  <a:srgbClr val="262626"/>
                </a:solidFill>
                <a:latin typeface="Bembo"/>
                <a:ea typeface="Batang"/>
                <a:cs typeface="Times New Roman"/>
              </a:rPr>
              <a:t>tipo_medida</a:t>
            </a:r>
            <a:r>
              <a:rPr lang="es-ES">
                <a:solidFill>
                  <a:srgbClr val="262626"/>
                </a:solidFill>
                <a:latin typeface="Bembo"/>
                <a:ea typeface="Batang"/>
                <a:cs typeface="Times New Roman"/>
              </a:rPr>
              <a:t>)</a:t>
            </a:r>
          </a:p>
        </p:txBody>
      </p:sp>
      <p:pic>
        <p:nvPicPr>
          <p:cNvPr id="9" name="Imagen 8" descr="Gráfico, Gráfico de barras&#10;&#10;El contenido generado por inteligencia artificial puede ser incorrecto.">
            <a:extLst>
              <a:ext uri="{FF2B5EF4-FFF2-40B4-BE49-F238E27FC236}">
                <a16:creationId xmlns:a16="http://schemas.microsoft.com/office/drawing/2014/main" id="{D742BA72-6C1E-B036-C8E6-AB9BFE433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873" y="1828923"/>
            <a:ext cx="7572953" cy="445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67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2C92B-DD3B-1F19-B8AD-9E834194C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B306F-390D-FD87-E56B-6BE01AC1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ES">
              <a:solidFill>
                <a:srgbClr val="262626"/>
              </a:solidFill>
              <a:latin typeface="Bembo"/>
              <a:cs typeface="Times New Roman"/>
            </a:endParaRPr>
          </a:p>
        </p:txBody>
      </p:sp>
      <p:pic>
        <p:nvPicPr>
          <p:cNvPr id="6" name="Marcador de contenido 5" descr="Gráfico, Gráfico de barras&#10;&#10;El contenido generado por inteligencia artificial puede ser incorrecto.">
            <a:extLst>
              <a:ext uri="{FF2B5EF4-FFF2-40B4-BE49-F238E27FC236}">
                <a16:creationId xmlns:a16="http://schemas.microsoft.com/office/drawing/2014/main" id="{B01B3E06-03A9-66CC-7A51-1CD8E6AC9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6326" y="1213715"/>
            <a:ext cx="5936414" cy="4428753"/>
          </a:xfrm>
        </p:spPr>
      </p:pic>
    </p:spTree>
    <p:extLst>
      <p:ext uri="{BB962C8B-B14F-4D97-AF65-F5344CB8AC3E}">
        <p14:creationId xmlns:p14="http://schemas.microsoft.com/office/powerpoint/2010/main" val="669234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247FE-9EFE-4A44-6252-0A2972780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48898-8D61-66F3-5EBE-54C9F939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ES">
              <a:solidFill>
                <a:srgbClr val="262626"/>
              </a:solidFill>
              <a:latin typeface="Bembo"/>
              <a:cs typeface="Times New Roman"/>
            </a:endParaRPr>
          </a:p>
        </p:txBody>
      </p:sp>
      <p:pic>
        <p:nvPicPr>
          <p:cNvPr id="5" name="Marcador de contenido 4" descr="Gráfico, Gráfico de líneas&#10;&#10;El contenido generado por inteligencia artificial puede ser incorrecto.">
            <a:extLst>
              <a:ext uri="{FF2B5EF4-FFF2-40B4-BE49-F238E27FC236}">
                <a16:creationId xmlns:a16="http://schemas.microsoft.com/office/drawing/2014/main" id="{5F86E421-45D2-18BD-705D-9EACAF94E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257" y="1090014"/>
            <a:ext cx="7839427" cy="4671207"/>
          </a:xfrm>
        </p:spPr>
      </p:pic>
    </p:spTree>
    <p:extLst>
      <p:ext uri="{BB962C8B-B14F-4D97-AF65-F5344CB8AC3E}">
        <p14:creationId xmlns:p14="http://schemas.microsoft.com/office/powerpoint/2010/main" val="2582994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19762-2B07-EF32-0469-CA1CDA2E0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4E6E0-6742-0DC1-8212-88861030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ES">
              <a:solidFill>
                <a:srgbClr val="262626"/>
              </a:solidFill>
              <a:latin typeface="Bembo"/>
              <a:cs typeface="Times New Roman"/>
            </a:endParaRPr>
          </a:p>
        </p:txBody>
      </p:sp>
      <p:pic>
        <p:nvPicPr>
          <p:cNvPr id="6" name="Marcador de contenido 5" descr="Gráfico, Gráfico circular&#10;&#10;El contenido generado por inteligencia artificial puede ser incorrecto.">
            <a:extLst>
              <a:ext uri="{FF2B5EF4-FFF2-40B4-BE49-F238E27FC236}">
                <a16:creationId xmlns:a16="http://schemas.microsoft.com/office/drawing/2014/main" id="{9E8DC36D-143A-8F9C-A533-29528F640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4818" y="1129598"/>
            <a:ext cx="4299815" cy="4428753"/>
          </a:xfrm>
        </p:spPr>
      </p:pic>
    </p:spTree>
    <p:extLst>
      <p:ext uri="{BB962C8B-B14F-4D97-AF65-F5344CB8AC3E}">
        <p14:creationId xmlns:p14="http://schemas.microsoft.com/office/powerpoint/2010/main" val="4087596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34FC0-B3E5-DCEA-4B69-FB222A338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0B8D7-82A1-9B8D-DD7B-47F1EFBC7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308264"/>
            <a:ext cx="8376514" cy="3120504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262626"/>
                </a:solidFill>
                <a:latin typeface="Bembo"/>
                <a:ea typeface="Batang"/>
                <a:cs typeface="Times New Roman"/>
              </a:rPr>
              <a:t>Descripción de los datos para responder el problema planteado</a:t>
            </a:r>
            <a:endParaRPr lang="es-ES">
              <a:solidFill>
                <a:srgbClr val="262626"/>
              </a:solidFill>
              <a:latin typeface="Bembo"/>
              <a:cs typeface="Times New Roman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0FC485-ABDD-858A-ACCA-214608B24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5333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AF15A8-A8CD-DB12-D9F1-569C9738D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022" y="1161596"/>
            <a:ext cx="9919461" cy="509278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ES" dirty="0">
                <a:ea typeface="Batang"/>
              </a:rPr>
              <a:t>Institución registro: Refleja la entidad que formaliza el incidente (ej. Ministerio Público, Policía). Afecta las medidas aplicadas.</a:t>
            </a:r>
          </a:p>
          <a:p>
            <a:pPr>
              <a:lnSpc>
                <a:spcPct val="90000"/>
              </a:lnSpc>
            </a:pPr>
            <a:r>
              <a:rPr lang="es-ES" dirty="0"/>
              <a:t>Ley aplicable: Indica la ley bajo la que se evalúa el caso, determinando las medidas legales pertinentes.</a:t>
            </a:r>
          </a:p>
          <a:p>
            <a:pPr>
              <a:lnSpc>
                <a:spcPct val="90000"/>
              </a:lnSpc>
            </a:pPr>
            <a:r>
              <a:rPr lang="es-ES" dirty="0"/>
              <a:t>Medidas seguridad: Señala si se aplicaron medidas de seguridad, clave para identificar qué casos las requieren.</a:t>
            </a:r>
          </a:p>
          <a:p>
            <a:pPr>
              <a:lnSpc>
                <a:spcPct val="90000"/>
              </a:lnSpc>
            </a:pPr>
            <a:r>
              <a:rPr lang="es-ES" dirty="0">
                <a:ea typeface="Batang"/>
              </a:rPr>
              <a:t>Organismo jurisdiccional: Especifica la autoridad judicial encargada del caso, lo que influye en las medidas posibles.</a:t>
            </a:r>
          </a:p>
          <a:p>
            <a:pPr>
              <a:lnSpc>
                <a:spcPct val="90000"/>
              </a:lnSpc>
            </a:pPr>
            <a:r>
              <a:rPr lang="es-ES" dirty="0">
                <a:ea typeface="Batang"/>
              </a:rPr>
              <a:t>Organismo remite: Indica la institución que presentó el reporte del incidente, lo que impacta el seguimiento y medidas.</a:t>
            </a:r>
          </a:p>
          <a:p>
            <a:pPr>
              <a:lnSpc>
                <a:spcPct val="90000"/>
              </a:lnSpc>
            </a:pPr>
            <a:r>
              <a:rPr lang="es-ES" dirty="0">
                <a:ea typeface="Batang"/>
              </a:rPr>
              <a:t>Quien reporta: Identifica al denunciante, lo que puede influir en las decisiones sobre medidas.</a:t>
            </a:r>
          </a:p>
          <a:p>
            <a:pPr>
              <a:lnSpc>
                <a:spcPct val="90000"/>
              </a:lnSpc>
            </a:pPr>
            <a:r>
              <a:rPr lang="es-ES" dirty="0">
                <a:ea typeface="Batang"/>
              </a:rPr>
              <a:t>Otras víctimas total: Muestra el número total de víctimas, relacionado con la severidad del incidente y las medidas necesarias.</a:t>
            </a:r>
          </a:p>
          <a:p>
            <a:pPr>
              <a:lnSpc>
                <a:spcPct val="90000"/>
              </a:lnSpc>
            </a:pPr>
            <a:r>
              <a:rPr lang="es-ES" dirty="0">
                <a:ea typeface="Batang"/>
              </a:rPr>
              <a:t>Tipo agresión: Clasifica la naturaleza de la agresión (física, psicológica, sexual, etc.), lo cual es crucial para determinar las medidas a aplicar.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5892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82D81-3660-9918-AA9D-B01D43DD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>
                <a:solidFill>
                  <a:srgbClr val="262626"/>
                </a:solidFill>
                <a:latin typeface="Bembo"/>
                <a:ea typeface="Batang"/>
                <a:cs typeface="Times New Roman"/>
              </a:rPr>
              <a:t>mejores variables predictoras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E936DB-106A-C263-4014-AEF58B30A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ES" sz="3200" err="1">
                <a:solidFill>
                  <a:schemeClr val="tx1"/>
                </a:solidFill>
                <a:latin typeface="Bembo"/>
                <a:ea typeface="Batang"/>
              </a:rPr>
              <a:t>institucion_registro</a:t>
            </a:r>
            <a:r>
              <a:rPr lang="es-ES" sz="3200">
                <a:solidFill>
                  <a:schemeClr val="tx1"/>
                </a:solidFill>
                <a:latin typeface="Bembo"/>
                <a:ea typeface="Batang"/>
              </a:rPr>
              <a:t> (0.55 - 0.58)</a:t>
            </a:r>
          </a:p>
          <a:p>
            <a:r>
              <a:rPr lang="es-ES" sz="3200" err="1">
                <a:solidFill>
                  <a:schemeClr val="tx1"/>
                </a:solidFill>
                <a:latin typeface="Bembo"/>
                <a:ea typeface="Batang"/>
              </a:rPr>
              <a:t>ley_aplicable</a:t>
            </a:r>
            <a:r>
              <a:rPr lang="es-ES" sz="3200">
                <a:solidFill>
                  <a:schemeClr val="tx1"/>
                </a:solidFill>
                <a:latin typeface="Bembo"/>
                <a:ea typeface="Batang"/>
              </a:rPr>
              <a:t> (0.59 - 0.63)</a:t>
            </a:r>
            <a:endParaRPr lang="es-ES" sz="3200">
              <a:solidFill>
                <a:schemeClr val="tx1"/>
              </a:solidFill>
              <a:latin typeface="Bembo"/>
            </a:endParaRPr>
          </a:p>
          <a:p>
            <a:r>
              <a:rPr lang="es-ES" sz="3200" err="1">
                <a:solidFill>
                  <a:schemeClr val="tx1"/>
                </a:solidFill>
                <a:latin typeface="Bembo"/>
                <a:ea typeface="Batang"/>
              </a:rPr>
              <a:t>medidas_seguridad</a:t>
            </a:r>
            <a:r>
              <a:rPr lang="es-ES" sz="3200">
                <a:solidFill>
                  <a:schemeClr val="tx1"/>
                </a:solidFill>
                <a:latin typeface="Bembo"/>
                <a:ea typeface="Batang"/>
              </a:rPr>
              <a:t> (0.59 - 0.63)</a:t>
            </a:r>
            <a:endParaRPr lang="es-ES" sz="3200">
              <a:solidFill>
                <a:schemeClr val="tx1"/>
              </a:solidFill>
              <a:latin typeface="Bembo"/>
            </a:endParaRPr>
          </a:p>
          <a:p>
            <a:r>
              <a:rPr lang="es-ES" sz="3200" err="1">
                <a:solidFill>
                  <a:schemeClr val="tx1"/>
                </a:solidFill>
                <a:latin typeface="Bembo"/>
                <a:ea typeface="Batang"/>
              </a:rPr>
              <a:t>organismo_jurisdiccional</a:t>
            </a:r>
            <a:r>
              <a:rPr lang="es-ES" sz="3200">
                <a:solidFill>
                  <a:schemeClr val="tx1"/>
                </a:solidFill>
                <a:latin typeface="Bembo"/>
                <a:ea typeface="Batang"/>
              </a:rPr>
              <a:t> (0.25 - 0.30)</a:t>
            </a:r>
          </a:p>
          <a:p>
            <a:r>
              <a:rPr lang="es-ES" sz="3200" err="1">
                <a:solidFill>
                  <a:schemeClr val="tx1"/>
                </a:solidFill>
                <a:latin typeface="Bembo"/>
                <a:ea typeface="Batang"/>
              </a:rPr>
              <a:t>organismo_remite</a:t>
            </a:r>
            <a:r>
              <a:rPr lang="es-ES" sz="3200">
                <a:solidFill>
                  <a:schemeClr val="tx1"/>
                </a:solidFill>
                <a:latin typeface="Bembo"/>
                <a:ea typeface="Batang"/>
              </a:rPr>
              <a:t> (0.24 - 0.30)</a:t>
            </a:r>
          </a:p>
          <a:p>
            <a:r>
              <a:rPr lang="es-ES" sz="3200" err="1">
                <a:solidFill>
                  <a:schemeClr val="tx1"/>
                </a:solidFill>
                <a:latin typeface="Bembo"/>
                <a:ea typeface="Batang"/>
              </a:rPr>
              <a:t>quien_reporta</a:t>
            </a:r>
            <a:r>
              <a:rPr lang="es-ES" sz="3200">
                <a:solidFill>
                  <a:schemeClr val="tx1"/>
                </a:solidFill>
                <a:latin typeface="Bembo"/>
                <a:ea typeface="Batang"/>
              </a:rPr>
              <a:t> (0.04 - 0.08)</a:t>
            </a:r>
          </a:p>
          <a:p>
            <a:r>
              <a:rPr lang="es-ES" sz="3200" err="1">
                <a:solidFill>
                  <a:schemeClr val="tx1"/>
                </a:solidFill>
                <a:latin typeface="Bembo"/>
                <a:ea typeface="Batang"/>
              </a:rPr>
              <a:t>otras_victimas_total</a:t>
            </a:r>
            <a:r>
              <a:rPr lang="es-ES" sz="3200">
                <a:solidFill>
                  <a:schemeClr val="tx1"/>
                </a:solidFill>
                <a:latin typeface="Bembo"/>
                <a:ea typeface="Batang"/>
              </a:rPr>
              <a:t> (0.03 - 0.04)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13BB5-7FCD-8375-6189-748EFD8A0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-662503"/>
            <a:ext cx="8376514" cy="3120504"/>
          </a:xfrm>
        </p:spPr>
        <p:txBody>
          <a:bodyPr/>
          <a:lstStyle/>
          <a:p>
            <a:r>
              <a:rPr lang="es-ES">
                <a:ea typeface="Batang"/>
              </a:rPr>
              <a:t>Introducción</a:t>
            </a:r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5E0A9E-DF14-410F-00AF-80D3361EA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2939262"/>
            <a:ext cx="6074328" cy="98402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1400" dirty="0">
                <a:ea typeface="+mn-lt"/>
                <a:cs typeface="+mn-lt"/>
              </a:rPr>
              <a:t>La violencia intrafamiliar en Guatemala supera las 35 000 denuncias anuales y afecta principalmente a mujeres (85 %). Las decisiones judiciales sobre medidas legales —desde órdenes de alejamiento hasta procesos penales— varían ampliamente y carecen de criterios predictivos </a:t>
            </a:r>
            <a:r>
              <a:rPr lang="es-ES" sz="1400" dirty="0" err="1">
                <a:ea typeface="+mn-lt"/>
                <a:cs typeface="+mn-lt"/>
              </a:rPr>
              <a:t>claros.La</a:t>
            </a:r>
            <a:r>
              <a:rPr lang="es-ES" sz="1400" dirty="0">
                <a:ea typeface="+mn-lt"/>
                <a:cs typeface="+mn-lt"/>
              </a:rPr>
              <a:t> violencia intrafamiliar en Guatemala supera las 35 000 denuncias anuales —un aumento del 25% entre 2019 y 2023— y afecta de forma desproporcionada a mujeres (85 % de las víctimas). Las medidas legales aplicadas a los presuntos agresores (órdenes de alejamiento, medidas cautelares, procesos penales) se imponen de forma heterogénea, sin criterios predictivos claros que guíen la toma de decisiones judiciales.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1591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AB3A4-6836-8AF3-E41B-88514D79A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0985A-9A07-31FA-6593-909ECAA47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308264"/>
            <a:ext cx="8376514" cy="3120504"/>
          </a:xfrm>
        </p:spPr>
        <p:txBody>
          <a:bodyPr/>
          <a:lstStyle/>
          <a:p>
            <a:r>
              <a:rPr lang="es-ES">
                <a:ea typeface="Batang"/>
                <a:cs typeface="Times New Roman"/>
              </a:rPr>
              <a:t>Situación</a:t>
            </a:r>
            <a:r>
              <a:rPr lang="es-ES">
                <a:solidFill>
                  <a:srgbClr val="262626"/>
                </a:solidFill>
                <a:latin typeface="Bembo"/>
                <a:ea typeface="Batang"/>
                <a:cs typeface="Times New Roman"/>
              </a:rPr>
              <a:t> Problemática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65B980-5826-AE82-B96D-F73A88CD9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ES" sz="1400" dirty="0">
                <a:ea typeface="+mn-lt"/>
                <a:cs typeface="+mn-lt"/>
              </a:rPr>
              <a:t>La ausencia de análisis predictivos sobre las decisiones judiciales limita la capacidad de las instituciones para asignar medidas legales de manera consistente y eficiente. Esto provoca retrasos en la protección de las víctimas, inconsistencias en la aplicación de sanciones y potencial revictimización, además de un uso subóptimo de recursos públicos.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92409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A2690-B503-56F3-1602-55EF4A699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B6B3C-232E-8339-B0FB-03B6032DB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308264"/>
            <a:ext cx="8376514" cy="3120504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262626"/>
                </a:solidFill>
                <a:latin typeface="Bembo"/>
                <a:ea typeface="Batang"/>
                <a:cs typeface="Times New Roman"/>
              </a:rPr>
              <a:t>Problema Científico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35416F-86E1-FC17-8E44-4765FEC17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066604"/>
            <a:ext cx="6074328" cy="98402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s-ES" dirty="0">
                <a:ea typeface="+mn-lt"/>
                <a:cs typeface="+mn-lt"/>
              </a:rPr>
              <a:t>¿Es posible predecir el tipo de medida judicial que se impondrá a un presunto agresor en casos de violencia intrafamiliar utilizando únicamente datos administrativos de la denuncia?</a:t>
            </a:r>
          </a:p>
        </p:txBody>
      </p:sp>
    </p:spTree>
    <p:extLst>
      <p:ext uri="{BB962C8B-B14F-4D97-AF65-F5344CB8AC3E}">
        <p14:creationId xmlns:p14="http://schemas.microsoft.com/office/powerpoint/2010/main" val="97764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37E2A-9FF8-F65D-120E-EF8CE462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>
                <a:solidFill>
                  <a:srgbClr val="262626"/>
                </a:solidFill>
                <a:latin typeface="Bembo"/>
                <a:cs typeface="Times New Roman"/>
              </a:rPr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21AB2D-1E81-C29A-1EAA-40956C0DB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solidFill>
                  <a:srgbClr val="262626"/>
                </a:solidFill>
                <a:latin typeface="Bembo"/>
                <a:ea typeface="Batang"/>
                <a:cs typeface="Times New Roman"/>
              </a:rPr>
              <a:t>Objetivo general</a:t>
            </a:r>
            <a:br>
              <a:rPr lang="es-ES" dirty="0">
                <a:latin typeface="Bembo"/>
                <a:cs typeface="Times New Roman"/>
              </a:rPr>
            </a:br>
            <a:r>
              <a:rPr lang="es-ES" dirty="0">
                <a:ea typeface="+mn-lt"/>
                <a:cs typeface="+mn-lt"/>
              </a:rPr>
              <a:t>Desarrollar un modelo de clasificación que prediga la medida legal aplicada a presuntos agresores en casos de violencia intrafamiliar.</a:t>
            </a:r>
          </a:p>
          <a:p>
            <a:pPr marL="0" indent="0">
              <a:buNone/>
            </a:pPr>
            <a:endParaRPr lang="es-ES" dirty="0">
              <a:solidFill>
                <a:srgbClr val="262626"/>
              </a:solidFill>
              <a:latin typeface="Bembo"/>
              <a:ea typeface="Batang"/>
              <a:cs typeface="Times New Roman"/>
            </a:endParaRPr>
          </a:p>
          <a:p>
            <a:r>
              <a:rPr lang="es-ES" dirty="0">
                <a:solidFill>
                  <a:srgbClr val="262626"/>
                </a:solidFill>
                <a:latin typeface="Bembo"/>
                <a:ea typeface="Batang"/>
                <a:cs typeface="Times New Roman"/>
              </a:rPr>
              <a:t>Objetivos específicos</a:t>
            </a:r>
          </a:p>
          <a:p>
            <a:pPr lvl="1"/>
            <a:r>
              <a:rPr lang="es-ES" dirty="0">
                <a:ea typeface="+mn-lt"/>
                <a:cs typeface="+mn-lt"/>
              </a:rPr>
              <a:t>Identificar las variables clave que influyen en la decisión judicial.</a:t>
            </a:r>
          </a:p>
          <a:p>
            <a:pPr lvl="1"/>
            <a:endParaRPr lang="es-ES"/>
          </a:p>
          <a:p>
            <a:pPr lvl="1"/>
            <a:r>
              <a:rPr lang="es-ES" dirty="0">
                <a:ea typeface="+mn-lt"/>
                <a:cs typeface="+mn-lt"/>
              </a:rPr>
              <a:t>Evaluar el desempeño del modelo (precisión, </a:t>
            </a:r>
            <a:r>
              <a:rPr lang="es-ES" dirty="0" err="1">
                <a:ea typeface="+mn-lt"/>
                <a:cs typeface="+mn-lt"/>
              </a:rPr>
              <a:t>recall</a:t>
            </a:r>
            <a:r>
              <a:rPr lang="es-ES" dirty="0">
                <a:ea typeface="+mn-lt"/>
                <a:cs typeface="+mn-lt"/>
              </a:rPr>
              <a:t>, F1-score).</a:t>
            </a:r>
            <a:endParaRPr lang="es-ES" dirty="0"/>
          </a:p>
          <a:p>
            <a:pPr lvl="1"/>
            <a:endParaRPr lang="es-ES"/>
          </a:p>
          <a:p>
            <a:pPr lvl="1"/>
            <a:r>
              <a:rPr lang="es-ES" dirty="0">
                <a:ea typeface="+mn-lt"/>
                <a:cs typeface="+mn-lt"/>
              </a:rPr>
              <a:t>Generar perfiles interpretables para orientar políticas y optimizar recursos institucionales.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988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exto&#10;&#10;El contenido generado por inteligencia artificial puede ser incorrecto.">
            <a:extLst>
              <a:ext uri="{FF2B5EF4-FFF2-40B4-BE49-F238E27FC236}">
                <a16:creationId xmlns:a16="http://schemas.microsoft.com/office/drawing/2014/main" id="{CAF879E3-15A0-E643-59E6-E0F00E793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1249"/>
            <a:ext cx="12192000" cy="495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95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86C66-BB07-4B10-76EF-6B5E8099F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D53703C-18CD-32F3-82B3-35814F372977}"/>
              </a:ext>
            </a:extLst>
          </p:cNvPr>
          <p:cNvSpPr txBox="1"/>
          <p:nvPr/>
        </p:nvSpPr>
        <p:spPr>
          <a:xfrm>
            <a:off x="460828" y="578757"/>
            <a:ext cx="28611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cap="all">
                <a:solidFill>
                  <a:srgbClr val="262626"/>
                </a:solidFill>
              </a:rPr>
              <a:t>El problema..</a:t>
            </a:r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6F720E-B224-4A18-A7EB-9C8691A31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" y="442024"/>
            <a:ext cx="12192000" cy="629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65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72741-8B63-1A9A-E3AD-C48A9EEE4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41AFD08-4A83-CD03-A761-3E62103BB885}"/>
              </a:ext>
            </a:extLst>
          </p:cNvPr>
          <p:cNvSpPr txBox="1"/>
          <p:nvPr/>
        </p:nvSpPr>
        <p:spPr>
          <a:xfrm>
            <a:off x="460828" y="578757"/>
            <a:ext cx="28611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cap="all">
                <a:solidFill>
                  <a:srgbClr val="262626"/>
                </a:solidFill>
              </a:rPr>
              <a:t>El problema..</a:t>
            </a:r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E4C8891-FB57-B1EF-064C-7369644C2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181" y="0"/>
            <a:ext cx="68916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7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947BB-38D6-5F4B-2A96-AB463CC1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err="1">
                <a:solidFill>
                  <a:srgbClr val="262626"/>
                </a:solidFill>
                <a:latin typeface="Bembo"/>
                <a:cs typeface="Times New Roman"/>
              </a:rPr>
              <a:t>Clustering</a:t>
            </a:r>
          </a:p>
        </p:txBody>
      </p:sp>
      <p:pic>
        <p:nvPicPr>
          <p:cNvPr id="4" name="Marcador de contenido 3" descr="Gráfico, Gráfico de líneas&#10;&#10;El contenido generado por inteligencia artificial puede ser incorrecto.">
            <a:extLst>
              <a:ext uri="{FF2B5EF4-FFF2-40B4-BE49-F238E27FC236}">
                <a16:creationId xmlns:a16="http://schemas.microsoft.com/office/drawing/2014/main" id="{B999DA23-8A8D-44D9-F21D-9AAED2326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407" y="1825624"/>
            <a:ext cx="6837089" cy="4428753"/>
          </a:xfrm>
        </p:spPr>
      </p:pic>
    </p:spTree>
    <p:extLst>
      <p:ext uri="{BB962C8B-B14F-4D97-AF65-F5344CB8AC3E}">
        <p14:creationId xmlns:p14="http://schemas.microsoft.com/office/powerpoint/2010/main" val="37423598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Application>Microsoft Office PowerPoint</Application>
  <PresentationFormat>Panorámica</PresentationFormat>
  <Slides>17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ArchiveVTI</vt:lpstr>
      <vt:lpstr>Avances Proyecto 3</vt:lpstr>
      <vt:lpstr>Introducción</vt:lpstr>
      <vt:lpstr>Situación Problemática</vt:lpstr>
      <vt:lpstr>Problema Científico</vt:lpstr>
      <vt:lpstr>Objetivos</vt:lpstr>
      <vt:lpstr>Presentación de PowerPoint</vt:lpstr>
      <vt:lpstr>Presentación de PowerPoint</vt:lpstr>
      <vt:lpstr>Presentación de PowerPoint</vt:lpstr>
      <vt:lpstr>Clustering</vt:lpstr>
      <vt:lpstr>Clustering</vt:lpstr>
      <vt:lpstr>Análisis exploratorio (tipo_medida)</vt:lpstr>
      <vt:lpstr>Presentación de PowerPoint</vt:lpstr>
      <vt:lpstr>Presentación de PowerPoint</vt:lpstr>
      <vt:lpstr>Presentación de PowerPoint</vt:lpstr>
      <vt:lpstr>Descripción de los datos para responder el problema planteado</vt:lpstr>
      <vt:lpstr>Presentación de PowerPoint</vt:lpstr>
      <vt:lpstr>mejores variables predictoras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17</cp:revision>
  <dcterms:created xsi:type="dcterms:W3CDTF">2025-03-24T16:37:33Z</dcterms:created>
  <dcterms:modified xsi:type="dcterms:W3CDTF">2025-03-24T19:46:20Z</dcterms:modified>
</cp:coreProperties>
</file>