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3"/>
  </p:notesMasterIdLst>
  <p:sldIdLst>
    <p:sldId id="271" r:id="rId3"/>
    <p:sldId id="272" r:id="rId4"/>
    <p:sldId id="273" r:id="rId5"/>
    <p:sldId id="274" r:id="rId6"/>
    <p:sldId id="267" r:id="rId7"/>
    <p:sldId id="268" r:id="rId8"/>
    <p:sldId id="269" r:id="rId9"/>
    <p:sldId id="270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89E95-A5B4-49EE-BAEC-BF512B33EE5E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184E6-AF31-4B06-91EC-D45882593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7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61E06E2-82AD-0B79-F92D-AD4B0EB49C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BDE42E-2412-4D1F-8F37-D1848BB8AEF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34544096-0B4D-E948-06FF-94EA37FD15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759C423-8405-BA32-4FB7-DD7F5C268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C7C750B-2D63-60C9-11A5-3D4881779B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536AF3-2F74-4A8F-84EA-82988B1F653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0E4758ED-A186-87DD-9DA5-EA860457F8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AAB60C1-D672-AF20-1A55-47E46A536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08100D7-EE26-AA35-476A-D394AAE5C3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ED455C-A2F0-409F-AF36-3A72AA1CD02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B1EBB71-EDA3-96FD-22C5-1FF874A15A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2CE4648-E38F-58FF-5749-63F862EB3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74CF3FD-FD60-65DA-44BC-95C86AD424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65EFC7-3FD6-41EA-A84B-04361676462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8B027A19-42D8-68FF-724A-0EE3E03209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F14F882-15DB-9F76-13B2-FE29FDC43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A57-7659-3962-8C69-09183C872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5DBCA-6EC7-79EB-DD39-B85C12EBF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19A62-A315-1BE9-63F2-1963C444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6E29-CE99-9582-832D-6A72A7F5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589C1-2753-60ED-870D-2E5A085A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63AC20-4CA6-49D7-83BD-CB2C796A45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79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26C8-7CF3-6CD1-5484-3FE2A76C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445D8-5F35-F310-A428-B7AA51A47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6B793-8DFE-C427-3EC3-964E9F72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7FB9-A6A3-36D6-0F46-74BFC244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DD84-F485-E3A3-2191-7F491073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D92D67-FAF2-48E5-8059-641119045D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73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5340E-8035-6268-720B-02234DACA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D6F17-42AB-2CFD-5800-718F82192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E8AF8-0705-33D4-CDD7-4BA6AE77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B073-B5C8-F66C-B7C4-74AB3B1D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4401C-8B39-56EB-B205-290D41C8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782B6-E035-4139-B9BF-23A1D61D4B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13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F586-2A61-487A-F2C6-788CF16A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5E98F-8279-6F22-335A-9232DD3A441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0CEAB-56C7-7D38-67C5-7CB4A13B0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A1A78-2B78-3509-4590-CB6F036B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459CD-0301-0DF4-4706-22138FC7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97738-08FA-C8B8-4E8F-06F05757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2ACCF4A-8B27-4831-8989-AB699EBD6B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444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6A4A-8CA1-A80D-E779-CBD32862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28670-A326-74EB-4869-60E30ABFED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F2400-668B-5A3D-96B4-7E0BD4D6ACB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CC68CC-2CB5-B2C5-780C-F19BCD9EF4E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D1A41F-8AF0-A5AD-F5D3-F5324155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28AD79-C70F-D210-E2FC-F97D6F86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9E8446-C412-CD26-AADD-C123968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40ECE44-F9AE-458A-BE9E-B0BF2D0011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378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5366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3300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190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3300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7787" y="1552703"/>
            <a:ext cx="527642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08234" y="1552702"/>
            <a:ext cx="507661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6054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3300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2582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336800" cy="4876800"/>
          </a:xfrm>
          <a:custGeom>
            <a:avLst/>
            <a:gdLst/>
            <a:ahLst/>
            <a:cxnLst/>
            <a:rect l="l" t="t" r="r" b="b"/>
            <a:pathLst>
              <a:path w="1752600" h="4876800">
                <a:moveTo>
                  <a:pt x="1752600" y="0"/>
                </a:moveTo>
                <a:lnTo>
                  <a:pt x="0" y="0"/>
                </a:lnTo>
                <a:lnTo>
                  <a:pt x="0" y="4876800"/>
                </a:lnTo>
                <a:lnTo>
                  <a:pt x="1752600" y="4876800"/>
                </a:lnTo>
                <a:lnTo>
                  <a:pt x="1752600" y="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1320800" y="3505200"/>
            <a:ext cx="10363200" cy="2438400"/>
          </a:xfrm>
          <a:custGeom>
            <a:avLst/>
            <a:gdLst/>
            <a:ahLst/>
            <a:cxnLst/>
            <a:rect l="l" t="t" r="r" b="b"/>
            <a:pathLst>
              <a:path w="7772400" h="2438400">
                <a:moveTo>
                  <a:pt x="7772400" y="0"/>
                </a:moveTo>
                <a:lnTo>
                  <a:pt x="0" y="0"/>
                </a:lnTo>
                <a:lnTo>
                  <a:pt x="0" y="2438400"/>
                </a:lnTo>
                <a:lnTo>
                  <a:pt x="7772400" y="2438400"/>
                </a:lnTo>
                <a:lnTo>
                  <a:pt x="7772400" y="0"/>
                </a:lnTo>
                <a:close/>
              </a:path>
            </a:pathLst>
          </a:custGeom>
          <a:solidFill>
            <a:srgbClr val="33003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1384301" y="3733736"/>
            <a:ext cx="10198100" cy="2138680"/>
          </a:xfrm>
          <a:custGeom>
            <a:avLst/>
            <a:gdLst/>
            <a:ahLst/>
            <a:cxnLst/>
            <a:rect l="l" t="t" r="r" b="b"/>
            <a:pathLst>
              <a:path w="7648575" h="2138679">
                <a:moveTo>
                  <a:pt x="7648575" y="0"/>
                </a:moveTo>
                <a:lnTo>
                  <a:pt x="0" y="0"/>
                </a:lnTo>
                <a:lnTo>
                  <a:pt x="0" y="2138426"/>
                </a:lnTo>
                <a:lnTo>
                  <a:pt x="7648575" y="2138426"/>
                </a:lnTo>
                <a:lnTo>
                  <a:pt x="7648575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0" y="4876800"/>
            <a:ext cx="13208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50800">
            <a:solidFill>
              <a:srgbClr val="330033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g object 21"/>
          <p:cNvSpPr/>
          <p:nvPr/>
        </p:nvSpPr>
        <p:spPr>
          <a:xfrm>
            <a:off x="8365067" y="533400"/>
            <a:ext cx="3251200" cy="304800"/>
          </a:xfrm>
          <a:custGeom>
            <a:avLst/>
            <a:gdLst/>
            <a:ahLst/>
            <a:cxnLst/>
            <a:rect l="l" t="t" r="r" b="b"/>
            <a:pathLst>
              <a:path w="2438400" h="304800">
                <a:moveTo>
                  <a:pt x="2438400" y="0"/>
                </a:moveTo>
                <a:lnTo>
                  <a:pt x="0" y="0"/>
                </a:lnTo>
                <a:lnTo>
                  <a:pt x="0" y="304800"/>
                </a:lnTo>
                <a:lnTo>
                  <a:pt x="2438400" y="304800"/>
                </a:lnTo>
                <a:lnTo>
                  <a:pt x="243840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bg object 22"/>
          <p:cNvSpPr/>
          <p:nvPr/>
        </p:nvSpPr>
        <p:spPr>
          <a:xfrm>
            <a:off x="846667" y="685800"/>
            <a:ext cx="107696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44450">
            <a:solidFill>
              <a:srgbClr val="330033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27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B190-1BBC-34BA-0EB2-2D741D7F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3DBF-494A-34B9-096B-173B22159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4444-C061-5478-9083-F834B056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851F-88DA-8E73-C314-45A60510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EAC2D-64E2-36FB-F39A-2046FD79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DAE2B-1B6A-4932-83E2-6C6F604079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04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B8EB-EFE5-C4FE-26CE-6D528102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9E230-730B-0170-2D5B-1000B6283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45143-D48A-2160-9EFD-5FA1D9AD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11734-FE2F-5A42-91FE-B8B120EF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A84A8-C862-9983-CD69-36B7D4B4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3B41C-268C-4059-B7B8-90065B68FC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28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BAED-4646-C5DC-C2FD-D76517FD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8624A-0981-00F7-3801-555790536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F41C9-F30F-0E50-0D6A-A8A19C388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AEF2F-6216-75DD-7875-043FDF5D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388CA-1003-E0C4-B285-06105BE1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1BF3B-6D37-BA72-9098-350F33DF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930A6-5F7C-4768-90EE-12149833CB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5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88EC-661B-6D34-AC8D-2A171A64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B1A50-7308-AD34-385F-BA973497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446AC-9542-17C5-BAB7-782D7A6E4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20486-3D84-FACC-FF4E-0BD548F02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1E062-355A-82D7-5EDF-C775837C0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62006-FE3F-5EFA-BCEA-8D21E7C7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0162D-668A-DA5F-FC78-1C07B786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484CD-52E0-A9C1-1A6A-21BA11AC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65F86-14F7-471A-953A-92FFD57CBB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97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CFE4-633F-5759-0769-8D0F25BE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0C4F-6EA7-3253-3FD4-AC8584EA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25137-0FF6-C46C-7796-E6B5B039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C4B0F-7BE8-9E10-A5B8-2A38CD45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E6F0D-C09B-4550-B7E6-A87EA74642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36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9F5A8-BA9D-D0FF-608B-497FA692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734BF-7820-3C52-D7EB-0A6552CA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A0BBB-B6DC-85D9-7E57-CCE7C872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9BB47-EA69-478A-8F58-49D6C7300E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47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2934-6DBE-F02C-B989-CC4293B6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950E-0ACD-DC2E-DE35-948FC86A8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640AA-7F76-BC49-7900-D1A5B78E3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0958A-46AF-B35E-3F48-B9A7BFC5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2404D-9335-3601-CFA5-C506CACC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FA6EE-AF97-299D-1BD5-26C4F330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3B523-8F0B-4617-AB95-9CFCC76E33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43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E788-B540-7B8E-DEB2-A74347EA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E909E-F76A-E8E7-6706-C1D03C8F9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9D959-07FF-E9F1-6DAC-75A453B67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77A78-E5D2-B2B2-683D-2C5FEF34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6DC0F-448E-16E9-C369-6AE97F65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159F7-4ACD-D40A-26EC-FCE153A6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C15C0-B444-4DA6-95E0-55A0D6F253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07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5C50823-413C-39AA-2589-0A2DFFAE3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3664804-79D8-ACA9-0EE4-3C886B7CE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B4D2066-BBB6-6702-1B0D-2B9AD00ADD2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9DCF95D-C70F-F462-2467-9C344FA84E4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EB8A97E-7740-6629-DD2B-D10A58073D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20E55F-C5CE-41D6-BFCC-4A7663DA75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16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8128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609600" y="0"/>
                </a:moveTo>
                <a:lnTo>
                  <a:pt x="0" y="0"/>
                </a:lnTo>
                <a:lnTo>
                  <a:pt x="0" y="4876800"/>
                </a:lnTo>
                <a:lnTo>
                  <a:pt x="609600" y="4876800"/>
                </a:lnTo>
                <a:lnTo>
                  <a:pt x="609600" y="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9144000" y="1417637"/>
            <a:ext cx="2438400" cy="182880"/>
          </a:xfrm>
          <a:custGeom>
            <a:avLst/>
            <a:gdLst/>
            <a:ahLst/>
            <a:cxnLst/>
            <a:rect l="l" t="t" r="r" b="b"/>
            <a:pathLst>
              <a:path w="1828800" h="182880">
                <a:moveTo>
                  <a:pt x="1828800" y="0"/>
                </a:moveTo>
                <a:lnTo>
                  <a:pt x="0" y="0"/>
                </a:lnTo>
                <a:lnTo>
                  <a:pt x="0" y="182562"/>
                </a:lnTo>
                <a:lnTo>
                  <a:pt x="1828800" y="182562"/>
                </a:lnTo>
                <a:lnTo>
                  <a:pt x="182880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508000" y="1493900"/>
            <a:ext cx="110744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19050">
            <a:solidFill>
              <a:srgbClr val="330033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0" y="4854575"/>
            <a:ext cx="812800" cy="44450"/>
          </a:xfrm>
          <a:custGeom>
            <a:avLst/>
            <a:gdLst/>
            <a:ahLst/>
            <a:cxnLst/>
            <a:rect l="l" t="t" r="r" b="b"/>
            <a:pathLst>
              <a:path w="609600" h="44450">
                <a:moveTo>
                  <a:pt x="0" y="44450"/>
                </a:moveTo>
                <a:lnTo>
                  <a:pt x="609600" y="44450"/>
                </a:lnTo>
                <a:lnTo>
                  <a:pt x="60960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33003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4592" y="240920"/>
            <a:ext cx="9542813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3300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034" y="1890193"/>
            <a:ext cx="108474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30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6EB1C11-83A4-FEDF-7B8F-39138A490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 b="1" dirty="0"/>
              <a:t>Frames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E7746AC-5D63-AD5A-A71F-FE1084DF26B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295400"/>
            <a:ext cx="11305735" cy="28956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sz="2400" dirty="0"/>
              <a:t>Frames – semantic net with properties</a:t>
            </a:r>
          </a:p>
          <a:p>
            <a:r>
              <a:rPr lang="en-US" altLang="en-US" sz="2400" dirty="0"/>
              <a:t>A frame represents an </a:t>
            </a:r>
            <a:r>
              <a:rPr lang="en-US" altLang="en-US" sz="2400" b="1" dirty="0"/>
              <a:t>entity as a set of slots (attributes) and associated values</a:t>
            </a:r>
          </a:p>
          <a:p>
            <a:r>
              <a:rPr lang="en-US" altLang="en-US" sz="2400" dirty="0"/>
              <a:t>A frame can represent a specific entry, or a general concept</a:t>
            </a:r>
          </a:p>
          <a:p>
            <a:r>
              <a:rPr lang="en-US" altLang="en-US" sz="2400" dirty="0"/>
              <a:t>Frames are implicitly associated with one another because the value of a slot can be another frame</a:t>
            </a:r>
          </a:p>
        </p:txBody>
      </p:sp>
      <p:graphicFrame>
        <p:nvGraphicFramePr>
          <p:cNvPr id="28713" name="Group 41">
            <a:extLst>
              <a:ext uri="{FF2B5EF4-FFF2-40B4-BE49-F238E27FC236}">
                <a16:creationId xmlns:a16="http://schemas.microsoft.com/office/drawing/2014/main" id="{AD64C8AC-C065-F55D-68DE-60117C75D3E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5619858"/>
              </p:ext>
            </p:extLst>
          </p:nvPr>
        </p:nvGraphicFramePr>
        <p:xfrm>
          <a:off x="6096000" y="4267200"/>
          <a:ext cx="4419600" cy="2420620"/>
        </p:xfrm>
        <a:graphic>
          <a:graphicData uri="http://schemas.openxmlformats.org/drawingml/2006/table">
            <a:tbl>
              <a:tblPr/>
              <a:tblGrid>
                <a:gridCol w="4419600">
                  <a:extLst>
                    <a:ext uri="{9D8B030D-6E8A-4147-A177-3AD203B41FA5}">
                      <a16:colId xmlns:a16="http://schemas.microsoft.com/office/drawing/2014/main" val="4218921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Book Frame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918460"/>
                  </a:ext>
                </a:extLst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Slot 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Filler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46803"/>
                  </a:ext>
                </a:extLst>
              </a:tr>
              <a:tr h="1384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Title   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AI. A modern Approach</a:t>
                      </a:r>
                      <a:endParaRPr kumimoji="0" lang="en-US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Author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Russell &amp; Norvig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Year  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2003</a:t>
                      </a:r>
                      <a:endParaRPr kumimoji="0" lang="en-US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120281"/>
                  </a:ext>
                </a:extLst>
              </a:tr>
            </a:tbl>
          </a:graphicData>
        </a:graphic>
      </p:graphicFrame>
      <p:sp>
        <p:nvSpPr>
          <p:cNvPr id="28711" name="Text Box 39">
            <a:extLst>
              <a:ext uri="{FF2B5EF4-FFF2-40B4-BE49-F238E27FC236}">
                <a16:creationId xmlns:a16="http://schemas.microsoft.com/office/drawing/2014/main" id="{3DB49134-6A20-B7C5-267E-E53B6AAAC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446458"/>
            <a:ext cx="4191000" cy="2062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3 components of a frame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frame name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attributes (slots)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values (fillers: list of values, range, string, etc.)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265" y="498475"/>
            <a:ext cx="63028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200" dirty="0"/>
              <a:t>Inheritance</a:t>
            </a:r>
            <a:r>
              <a:rPr sz="4200" spc="-75" dirty="0"/>
              <a:t> </a:t>
            </a:r>
            <a:r>
              <a:rPr sz="4200" dirty="0"/>
              <a:t>in</a:t>
            </a:r>
            <a:r>
              <a:rPr sz="4200" spc="-40" dirty="0"/>
              <a:t> </a:t>
            </a:r>
            <a:r>
              <a:rPr sz="4200" spc="-5" dirty="0"/>
              <a:t>Frames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041009" y="1589278"/>
            <a:ext cx="10733649" cy="52270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425"/>
              </a:spcBef>
              <a:buSzPct val="89583"/>
              <a:buFontTx/>
              <a:buChar char="●"/>
              <a:tabLst>
                <a:tab pos="355600" algn="l"/>
              </a:tabLst>
            </a:pP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Suppose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we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want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to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know nationality or phone of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an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instance-frame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990033"/>
                </a:solidFill>
                <a:latin typeface="Microsoft Sans Serif"/>
                <a:cs typeface="Microsoft Sans Serif"/>
              </a:rPr>
              <a:t>frame13</a:t>
            </a:r>
            <a:r>
              <a:rPr sz="2400" spc="30" dirty="0">
                <a:solidFill>
                  <a:srgbClr val="9900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renuka.</a:t>
            </a:r>
            <a:endParaRPr sz="24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54965" indent="-342900" algn="just">
              <a:lnSpc>
                <a:spcPct val="150000"/>
              </a:lnSpc>
              <a:spcBef>
                <a:spcPts val="254"/>
              </a:spcBef>
              <a:buSzPct val="89583"/>
              <a:buFontTx/>
              <a:buChar char="●"/>
              <a:tabLst>
                <a:tab pos="355600" algn="l"/>
              </a:tabLst>
            </a:pP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These</a:t>
            </a:r>
            <a:r>
              <a:rPr sz="24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informations</a:t>
            </a:r>
            <a:r>
              <a:rPr sz="24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are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not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given</a:t>
            </a:r>
            <a:r>
              <a:rPr sz="2400" spc="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this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frame.</a:t>
            </a:r>
          </a:p>
          <a:p>
            <a:pPr marL="354965" marR="7620" indent="-342900" algn="just">
              <a:lnSpc>
                <a:spcPct val="150000"/>
              </a:lnSpc>
              <a:spcBef>
                <a:spcPts val="615"/>
              </a:spcBef>
              <a:buSzPct val="89583"/>
              <a:buFontTx/>
              <a:buChar char="●"/>
              <a:tabLst>
                <a:tab pos="355600" algn="l"/>
              </a:tabLst>
            </a:pP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Search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will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start from</a:t>
            </a:r>
            <a:r>
              <a:rPr sz="24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990033"/>
                </a:solidFill>
                <a:latin typeface="Microsoft Sans Serif"/>
                <a:cs typeface="Microsoft Sans Serif"/>
              </a:rPr>
              <a:t>frame13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in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upward direction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till </a:t>
            </a:r>
            <a:r>
              <a:rPr sz="2400" spc="-6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we</a:t>
            </a:r>
            <a:r>
              <a:rPr sz="24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get</a:t>
            </a:r>
            <a:r>
              <a:rPr sz="24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our</a:t>
            </a:r>
            <a:r>
              <a:rPr sz="24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answer</a:t>
            </a:r>
            <a:r>
              <a:rPr sz="24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or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have</a:t>
            </a:r>
            <a:r>
              <a:rPr sz="24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reached</a:t>
            </a:r>
            <a:r>
              <a:rPr sz="24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root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frame.</a:t>
            </a:r>
          </a:p>
          <a:p>
            <a:pPr marL="354965" marR="7620" indent="-342900" algn="just">
              <a:lnSpc>
                <a:spcPct val="150000"/>
              </a:lnSpc>
              <a:spcBef>
                <a:spcPts val="540"/>
              </a:spcBef>
              <a:buSzPct val="89583"/>
              <a:buFontTx/>
              <a:buChar char="●"/>
              <a:tabLst>
                <a:tab pos="355600" algn="l"/>
              </a:tabLst>
            </a:pP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 frames 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can be </a:t>
            </a:r>
            <a:r>
              <a:rPr sz="2400" b="1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easily 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represented </a:t>
            </a:r>
            <a:r>
              <a:rPr sz="2400" b="1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in 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prolog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by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choosing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predicate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name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as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 frame</a:t>
            </a:r>
            <a:r>
              <a:rPr sz="24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with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two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arguments.</a:t>
            </a:r>
            <a:endParaRPr sz="24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54965" marR="7620" indent="-342900" algn="just">
              <a:lnSpc>
                <a:spcPct val="150000"/>
              </a:lnSpc>
              <a:spcBef>
                <a:spcPts val="620"/>
              </a:spcBef>
              <a:buSzPct val="89583"/>
              <a:buFontTx/>
              <a:buChar char="●"/>
              <a:tabLst>
                <a:tab pos="355600" algn="l"/>
              </a:tabLst>
            </a:pP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First argument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is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the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name of the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frame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and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second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argument</a:t>
            </a:r>
            <a:r>
              <a:rPr sz="24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is</a:t>
            </a:r>
            <a:r>
              <a:rPr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4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list</a:t>
            </a:r>
            <a:r>
              <a:rPr sz="24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slot</a:t>
            </a:r>
            <a:r>
              <a:rPr sz="2400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-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facet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pair.</a:t>
            </a:r>
            <a:endParaRPr sz="2400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2286A49-D5CF-D33C-1A15-E6F0E93AB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5249" y="274638"/>
            <a:ext cx="9535551" cy="792162"/>
          </a:xfrm>
        </p:spPr>
        <p:txBody>
          <a:bodyPr/>
          <a:lstStyle/>
          <a:p>
            <a:pPr algn="l"/>
            <a:r>
              <a:rPr lang="en-US" altLang="en-US" sz="3200" b="1" dirty="0"/>
              <a:t>Features of Frame Representation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FC60FE7-179E-DC8D-573A-9CE8E0B9C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1550" y="1205134"/>
            <a:ext cx="11408899" cy="352161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 dirty="0"/>
              <a:t>More natural support </a:t>
            </a:r>
            <a:r>
              <a:rPr lang="en-US" altLang="en-US" sz="2400" dirty="0"/>
              <a:t>of values then semantic nets (each slots has constraints describing legal values that a slot can take)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/>
              <a:t>Can be easily implemented using object-oriented programming techniques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/>
              <a:t>Inheritance is easily controlled.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0633735-5403-943F-771C-C571ECF04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 b="1" dirty="0"/>
              <a:t>Inheritance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6BED110-D398-1FA8-FB27-EBEC6131EE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69145" y="1295400"/>
            <a:ext cx="10030264" cy="528796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sz="2400" dirty="0"/>
              <a:t>Similar to Object-Oriented programming paradigm</a:t>
            </a:r>
          </a:p>
        </p:txBody>
      </p:sp>
      <p:graphicFrame>
        <p:nvGraphicFramePr>
          <p:cNvPr id="31784" name="Group 40">
            <a:extLst>
              <a:ext uri="{FF2B5EF4-FFF2-40B4-BE49-F238E27FC236}">
                <a16:creationId xmlns:a16="http://schemas.microsoft.com/office/drawing/2014/main" id="{54A10A16-F0C7-B992-0F91-03E5CA958B52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905000" y="2590800"/>
          <a:ext cx="2743200" cy="2633472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546731092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Hotel Room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519162"/>
                  </a:ext>
                </a:extLst>
              </a:tr>
              <a:tr h="1192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what    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room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where  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hotel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contains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0" lang="en-US" alt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hotel chair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0" lang="en-US" alt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hotel phone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tabLst/>
                      </a:pPr>
                      <a:r>
                        <a:rPr kumimoji="0" lang="en-US" altLang="en-US" sz="18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hotel bed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548483"/>
                  </a:ext>
                </a:extLst>
              </a:tr>
            </a:tbl>
          </a:graphicData>
        </a:graphic>
      </p:graphicFrame>
      <p:graphicFrame>
        <p:nvGraphicFramePr>
          <p:cNvPr id="31790" name="Group 46">
            <a:extLst>
              <a:ext uri="{FF2B5EF4-FFF2-40B4-BE49-F238E27FC236}">
                <a16:creationId xmlns:a16="http://schemas.microsoft.com/office/drawing/2014/main" id="{DBF1C255-0D66-2323-0317-A58F324B345F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5105400" y="1828801"/>
          <a:ext cx="2514600" cy="1710373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3300960218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Hotel Chair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545483"/>
                  </a:ext>
                </a:extLst>
              </a:tr>
              <a:tr h="1192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what 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chair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height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20-40cm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legs      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063278"/>
                  </a:ext>
                </a:extLst>
              </a:tr>
            </a:tbl>
          </a:graphicData>
        </a:graphic>
      </p:graphicFrame>
      <p:graphicFrame>
        <p:nvGraphicFramePr>
          <p:cNvPr id="31808" name="Group 64">
            <a:extLst>
              <a:ext uri="{FF2B5EF4-FFF2-40B4-BE49-F238E27FC236}">
                <a16:creationId xmlns:a16="http://schemas.microsoft.com/office/drawing/2014/main" id="{D95C793B-1946-6272-CC66-D2F48C308668}"/>
              </a:ext>
            </a:extLst>
          </p:cNvPr>
          <p:cNvGraphicFramePr>
            <a:graphicFrameLocks noGrp="1"/>
          </p:cNvGraphicFramePr>
          <p:nvPr/>
        </p:nvGraphicFramePr>
        <p:xfrm>
          <a:off x="8001000" y="2743200"/>
          <a:ext cx="2514600" cy="141351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3113826642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Hotel Phone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27784"/>
                  </a:ext>
                </a:extLst>
              </a:tr>
              <a:tr h="895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what 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phone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billing   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guest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057048"/>
                  </a:ext>
                </a:extLst>
              </a:tr>
            </a:tbl>
          </a:graphicData>
        </a:graphic>
      </p:graphicFrame>
      <p:graphicFrame>
        <p:nvGraphicFramePr>
          <p:cNvPr id="31799" name="Group 55">
            <a:extLst>
              <a:ext uri="{FF2B5EF4-FFF2-40B4-BE49-F238E27FC236}">
                <a16:creationId xmlns:a16="http://schemas.microsoft.com/office/drawing/2014/main" id="{080FD00E-AC0B-CDD5-253B-113B92D8F675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4267201"/>
          <a:ext cx="2514600" cy="1710373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546753813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Hotel Bed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063930"/>
                  </a:ext>
                </a:extLst>
              </a:tr>
              <a:tr h="1192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what 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bed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size  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king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part       </a:t>
                      </a:r>
                      <a:r>
                        <a:rPr kumimoji="0" lang="en-US" altLang="en-US" sz="2000" b="1" i="1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mattress</a:t>
                      </a:r>
                      <a:endParaRPr kumimoji="0" lang="en-US" altLang="en-US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112095"/>
                  </a:ext>
                </a:extLst>
              </a:tr>
            </a:tbl>
          </a:graphicData>
        </a:graphic>
      </p:graphicFrame>
      <p:graphicFrame>
        <p:nvGraphicFramePr>
          <p:cNvPr id="31823" name="Group 79">
            <a:extLst>
              <a:ext uri="{FF2B5EF4-FFF2-40B4-BE49-F238E27FC236}">
                <a16:creationId xmlns:a16="http://schemas.microsoft.com/office/drawing/2014/main" id="{D07114BF-D263-D0CC-F56D-8505A2E81D44}"/>
              </a:ext>
            </a:extLst>
          </p:cNvPr>
          <p:cNvGraphicFramePr>
            <a:graphicFrameLocks noGrp="1"/>
          </p:cNvGraphicFramePr>
          <p:nvPr/>
        </p:nvGraphicFramePr>
        <p:xfrm>
          <a:off x="7924800" y="5257800"/>
          <a:ext cx="2514600" cy="1207008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3258940430"/>
                    </a:ext>
                  </a:extLst>
                </a:gridCol>
              </a:tblGrid>
              <a:tr h="363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Mattress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70695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price    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100$</a:t>
                      </a:r>
                    </a:p>
                    <a:p>
                      <a:pPr marL="91440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078412"/>
                  </a:ext>
                </a:extLst>
              </a:tr>
            </a:tbl>
          </a:graphicData>
        </a:graphic>
      </p:graphicFrame>
      <p:sp>
        <p:nvSpPr>
          <p:cNvPr id="31828" name="Line 84">
            <a:extLst>
              <a:ext uri="{FF2B5EF4-FFF2-40B4-BE49-F238E27FC236}">
                <a16:creationId xmlns:a16="http://schemas.microsoft.com/office/drawing/2014/main" id="{36FCD506-D91B-3C08-4C67-18E2F80FE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419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830" name="Line 86">
            <a:extLst>
              <a:ext uri="{FF2B5EF4-FFF2-40B4-BE49-F238E27FC236}">
                <a16:creationId xmlns:a16="http://schemas.microsoft.com/office/drawing/2014/main" id="{A069BC9B-994D-63BF-7E73-C277918B0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133600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831" name="Line 87">
            <a:extLst>
              <a:ext uri="{FF2B5EF4-FFF2-40B4-BE49-F238E27FC236}">
                <a16:creationId xmlns:a16="http://schemas.microsoft.com/office/drawing/2014/main" id="{5548E64A-1B47-560D-50E9-8BBCB4BFC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133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832" name="Line 88">
            <a:extLst>
              <a:ext uri="{FF2B5EF4-FFF2-40B4-BE49-F238E27FC236}">
                <a16:creationId xmlns:a16="http://schemas.microsoft.com/office/drawing/2014/main" id="{B3A8B35D-F896-022C-E753-67C4F4A28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724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833" name="Line 89">
            <a:extLst>
              <a:ext uri="{FF2B5EF4-FFF2-40B4-BE49-F238E27FC236}">
                <a16:creationId xmlns:a16="http://schemas.microsoft.com/office/drawing/2014/main" id="{E428A774-959D-0856-34A2-FB94EBC3E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8100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834" name="Line 90">
            <a:extLst>
              <a:ext uri="{FF2B5EF4-FFF2-40B4-BE49-F238E27FC236}">
                <a16:creationId xmlns:a16="http://schemas.microsoft.com/office/drawing/2014/main" id="{232BD85F-0332-1C10-6658-8A7FFADC9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8100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836" name="Line 92">
            <a:extLst>
              <a:ext uri="{FF2B5EF4-FFF2-40B4-BE49-F238E27FC236}">
                <a16:creationId xmlns:a16="http://schemas.microsoft.com/office/drawing/2014/main" id="{E91010F3-146E-0072-3CBA-71A1E065B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0292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837" name="Line 93">
            <a:extLst>
              <a:ext uri="{FF2B5EF4-FFF2-40B4-BE49-F238E27FC236}">
                <a16:creationId xmlns:a16="http://schemas.microsoft.com/office/drawing/2014/main" id="{35AF3823-EE25-5330-206F-4C27B3A41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715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838" name="Line 94">
            <a:extLst>
              <a:ext uri="{FF2B5EF4-FFF2-40B4-BE49-F238E27FC236}">
                <a16:creationId xmlns:a16="http://schemas.microsoft.com/office/drawing/2014/main" id="{85BE6178-630D-B38F-883C-B10B79D1E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0480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839" name="Line 95">
            <a:extLst>
              <a:ext uri="{FF2B5EF4-FFF2-40B4-BE49-F238E27FC236}">
                <a16:creationId xmlns:a16="http://schemas.microsoft.com/office/drawing/2014/main" id="{FD71C84A-6870-B8E2-9196-2BE33AF408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0480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496BB6B-8EC6-C329-F1C1-083ABBCED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3385" y="274638"/>
            <a:ext cx="9507415" cy="639762"/>
          </a:xfrm>
        </p:spPr>
        <p:txBody>
          <a:bodyPr/>
          <a:lstStyle/>
          <a:p>
            <a:pPr algn="l"/>
            <a:r>
              <a:rPr lang="en-US" altLang="en-US" sz="3200" b="1" dirty="0"/>
              <a:t>Benefits of Frames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5EEBA86-D2DF-336D-97EB-BF9AE8E93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385" y="1295401"/>
            <a:ext cx="10339753" cy="367049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Makes programming easier by grouping related knowledge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Easily understood by non-developers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Expressive power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Easy to set up slots for new properties and relations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Easy to include default information and detect missing values.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992" y="530479"/>
            <a:ext cx="9429068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Knowledge </a:t>
            </a:r>
            <a:r>
              <a:rPr spc="-5" dirty="0"/>
              <a:t>Representation</a:t>
            </a:r>
            <a:r>
              <a:rPr spc="-50" dirty="0"/>
              <a:t> </a:t>
            </a: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Frames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992" y="1510500"/>
            <a:ext cx="11113477" cy="49191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R="5080" indent="-34353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Char char="●"/>
              <a:tabLst>
                <a:tab pos="355600" algn="l"/>
                <a:tab pos="356235" algn="l"/>
                <a:tab pos="1671955" algn="l"/>
                <a:tab pos="2396490" algn="l"/>
                <a:tab pos="3373120" algn="l"/>
                <a:tab pos="5012055" algn="l"/>
                <a:tab pos="5904865" algn="l"/>
                <a:tab pos="6442075" algn="l"/>
              </a:tabLst>
            </a:pP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Frames	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are	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more	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st</a:t>
            </a:r>
            <a:r>
              <a:rPr sz="2400" b="1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r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uctured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	form	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f	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packaging  knowledge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,</a:t>
            </a:r>
            <a:endParaRPr sz="24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indent="534988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tabLst>
                <a:tab pos="756285" algn="l"/>
              </a:tabLst>
            </a:pPr>
            <a:r>
              <a:rPr sz="2000" spc="585" dirty="0">
                <a:solidFill>
                  <a:prstClr val="black"/>
                </a:solidFill>
                <a:latin typeface="Microsoft Sans Serif"/>
                <a:cs typeface="Microsoft Sans Serif"/>
              </a:rPr>
              <a:t>–	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used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for representing</a:t>
            </a:r>
            <a:r>
              <a:rPr sz="2000" spc="-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objects,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concepts</a:t>
            </a:r>
            <a:r>
              <a:rPr sz="2000" spc="-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etc.</a:t>
            </a:r>
          </a:p>
          <a:p>
            <a:pPr marR="5715" indent="-343535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FontTx/>
              <a:buChar char="●"/>
              <a:tabLst>
                <a:tab pos="355600" algn="l"/>
                <a:tab pos="356235" algn="l"/>
                <a:tab pos="1544320" algn="l"/>
                <a:tab pos="2138680" algn="l"/>
                <a:tab pos="3634104" algn="l"/>
                <a:tab pos="4279900" algn="l"/>
                <a:tab pos="5927725" algn="l"/>
                <a:tab pos="6354445" algn="l"/>
                <a:tab pos="7577455" algn="l"/>
              </a:tabLst>
            </a:pP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Frames	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4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r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organized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</a:t>
            </a:r>
            <a:r>
              <a:rPr sz="2400" b="1" spc="-25" dirty="0">
                <a:solidFill>
                  <a:prstClr val="black"/>
                </a:solidFill>
                <a:latin typeface="Microsoft Sans Serif"/>
                <a:cs typeface="Microsoft Sans Serif"/>
              </a:rPr>
              <a:t>n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to	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hi</a:t>
            </a:r>
            <a:r>
              <a:rPr sz="2400" b="1" spc="-20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sz="2400" b="1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r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archies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400" b="1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o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network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of  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frames.</a:t>
            </a:r>
            <a:endParaRPr lang="en-IN" sz="2400" b="1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R="5080" indent="-34353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Char char="●"/>
              <a:tabLst>
                <a:tab pos="355600" algn="l"/>
                <a:tab pos="356235" algn="l"/>
              </a:tabLst>
            </a:pPr>
            <a:r>
              <a:rPr lang="en-US"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Lower</a:t>
            </a:r>
            <a:r>
              <a:rPr lang="en-US" sz="2400" b="1" spc="2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b="1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level</a:t>
            </a:r>
            <a:r>
              <a:rPr lang="en-US" sz="2400" b="1" spc="204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frames</a:t>
            </a:r>
            <a:r>
              <a:rPr lang="en-US" sz="2400" b="1" spc="2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b="1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can</a:t>
            </a:r>
            <a:r>
              <a:rPr lang="en-US" sz="2400" b="1" spc="204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inherit</a:t>
            </a:r>
            <a:r>
              <a:rPr lang="en-US" sz="2400" b="1" spc="2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information</a:t>
            </a:r>
            <a:r>
              <a:rPr lang="en-US" sz="2400" b="1" spc="2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from upper </a:t>
            </a:r>
            <a:r>
              <a:rPr lang="en-US" sz="2400" b="1" spc="-6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b="1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level</a:t>
            </a:r>
            <a:r>
              <a:rPr lang="en-US" sz="2400" b="1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frames</a:t>
            </a:r>
            <a:r>
              <a:rPr lang="en-US" sz="2400" b="1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b="1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in</a:t>
            </a:r>
            <a:r>
              <a:rPr lang="en-US" sz="2400" b="1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network.</a:t>
            </a:r>
            <a:endParaRPr lang="en-US" sz="2400" b="1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indent="-343535">
              <a:spcBef>
                <a:spcPts val="600"/>
              </a:spcBef>
              <a:spcAft>
                <a:spcPts val="600"/>
              </a:spcAft>
              <a:buFontTx/>
              <a:buChar char="●"/>
              <a:tabLst>
                <a:tab pos="355600" algn="l"/>
                <a:tab pos="356235" algn="l"/>
                <a:tab pos="4237355" algn="l"/>
              </a:tabLst>
            </a:pP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Nodes</a:t>
            </a:r>
            <a:r>
              <a:rPr lang="en-US" sz="2400" spc="4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are</a:t>
            </a:r>
            <a:r>
              <a:rPr lang="en-US" sz="24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connected</a:t>
            </a:r>
            <a:r>
              <a:rPr lang="en-US" sz="2400" spc="6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using	links</a:t>
            </a:r>
            <a:r>
              <a:rPr lang="en-US" sz="24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viz.,</a:t>
            </a:r>
          </a:p>
          <a:p>
            <a:pPr marL="717550" marR="5080" indent="-182563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95000"/>
              <a:buFont typeface="Microsoft Sans Serif"/>
              <a:buChar char="–"/>
              <a:tabLst>
                <a:tab pos="299720" algn="l"/>
              </a:tabLst>
            </a:pPr>
            <a:r>
              <a:rPr lang="en-US" sz="2400" b="1" dirty="0" err="1">
                <a:solidFill>
                  <a:srgbClr val="990033"/>
                </a:solidFill>
                <a:latin typeface="Arial"/>
                <a:cs typeface="Arial"/>
              </a:rPr>
              <a:t>ako</a:t>
            </a:r>
            <a:r>
              <a:rPr lang="en-US" sz="2400" b="1" dirty="0">
                <a:solidFill>
                  <a:srgbClr val="990033"/>
                </a:solidFill>
                <a:latin typeface="Arial"/>
                <a:cs typeface="Arial"/>
              </a:rPr>
              <a:t> / </a:t>
            </a:r>
            <a:r>
              <a:rPr lang="en-US" sz="2400" b="1" dirty="0" err="1">
                <a:solidFill>
                  <a:srgbClr val="990033"/>
                </a:solidFill>
                <a:latin typeface="Arial"/>
                <a:cs typeface="Arial"/>
              </a:rPr>
              <a:t>subc</a:t>
            </a:r>
            <a:r>
              <a:rPr lang="en-US" sz="2400" b="1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(links two class frames, one of which is subclass of  other e.g., </a:t>
            </a:r>
            <a:r>
              <a:rPr lang="en-US" sz="2000" dirty="0" err="1">
                <a:solidFill>
                  <a:prstClr val="black"/>
                </a:solidFill>
                <a:latin typeface="Microsoft Sans Serif"/>
                <a:cs typeface="Microsoft Sans Serif"/>
              </a:rPr>
              <a:t>science_faculty</a:t>
            </a:r>
            <a:r>
              <a:rPr lang="en-US"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 class is </a:t>
            </a:r>
            <a:r>
              <a:rPr lang="en-US" sz="2000" dirty="0" err="1">
                <a:solidFill>
                  <a:prstClr val="black"/>
                </a:solidFill>
                <a:latin typeface="Microsoft Sans Serif"/>
                <a:cs typeface="Microsoft Sans Serif"/>
              </a:rPr>
              <a:t>ako</a:t>
            </a:r>
            <a:r>
              <a:rPr lang="en-US"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 of faculty class),</a:t>
            </a:r>
          </a:p>
          <a:p>
            <a:pPr marL="717550" marR="5715" indent="-182563" algn="just">
              <a:lnSpc>
                <a:spcPts val="192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95000"/>
              <a:buFont typeface="Microsoft Sans Serif"/>
              <a:buChar char="–"/>
              <a:tabLst>
                <a:tab pos="299720" algn="l"/>
              </a:tabLst>
            </a:pPr>
            <a:r>
              <a:rPr lang="en-US" sz="2400" b="1" dirty="0" err="1">
                <a:solidFill>
                  <a:srgbClr val="990033"/>
                </a:solidFill>
                <a:latin typeface="Arial"/>
                <a:cs typeface="Arial"/>
              </a:rPr>
              <a:t>is_a</a:t>
            </a:r>
            <a:r>
              <a:rPr lang="en-US" sz="2400" b="1" dirty="0">
                <a:solidFill>
                  <a:srgbClr val="990033"/>
                </a:solidFill>
                <a:latin typeface="Arial"/>
                <a:cs typeface="Arial"/>
              </a:rPr>
              <a:t> / </a:t>
            </a:r>
            <a:r>
              <a:rPr lang="en-US" sz="2400" b="1" spc="-5" dirty="0" err="1">
                <a:solidFill>
                  <a:srgbClr val="990033"/>
                </a:solidFill>
                <a:latin typeface="Arial"/>
                <a:cs typeface="Arial"/>
              </a:rPr>
              <a:t>inst</a:t>
            </a:r>
            <a:r>
              <a:rPr lang="en-US" sz="2400" b="1" spc="-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(connects a particular instance of a class frame  e.g., Renuka </a:t>
            </a:r>
            <a:r>
              <a:rPr lang="en-US" sz="2000" dirty="0" err="1">
                <a:solidFill>
                  <a:prstClr val="black"/>
                </a:solidFill>
                <a:latin typeface="Microsoft Sans Serif"/>
                <a:cs typeface="Microsoft Sans Serif"/>
              </a:rPr>
              <a:t>is_a</a:t>
            </a:r>
            <a:r>
              <a:rPr lang="en-US"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Microsoft Sans Serif"/>
                <a:cs typeface="Microsoft Sans Serif"/>
              </a:rPr>
              <a:t>science_faculty</a:t>
            </a:r>
            <a:r>
              <a:rPr lang="en-US"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)</a:t>
            </a:r>
          </a:p>
          <a:p>
            <a:pPr marL="717550" marR="5080" indent="-182563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95000"/>
              <a:buFont typeface="Microsoft Sans Serif"/>
              <a:buChar char="–"/>
              <a:tabLst>
                <a:tab pos="299720" algn="l"/>
              </a:tabLst>
            </a:pPr>
            <a:r>
              <a:rPr lang="en-US" sz="2400" b="1" dirty="0" err="1">
                <a:solidFill>
                  <a:srgbClr val="990033"/>
                </a:solidFill>
                <a:latin typeface="Arial"/>
                <a:cs typeface="Arial"/>
              </a:rPr>
              <a:t>a_part_of</a:t>
            </a:r>
            <a:r>
              <a:rPr lang="en-US" sz="2400" b="1" spc="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(connects two class frames one of which is  contained in other e.g., </a:t>
            </a:r>
            <a:r>
              <a:rPr lang="en-US" sz="20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faculty class </a:t>
            </a:r>
            <a:r>
              <a:rPr lang="en-US" sz="2000" b="1" dirty="0" err="1">
                <a:solidFill>
                  <a:prstClr val="black"/>
                </a:solidFill>
                <a:latin typeface="Microsoft Sans Serif"/>
                <a:cs typeface="Microsoft Sans Serif"/>
              </a:rPr>
              <a:t>is_part_of</a:t>
            </a:r>
            <a:r>
              <a:rPr lang="en-US" sz="20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 department  class).</a:t>
            </a:r>
          </a:p>
          <a:p>
            <a:pPr marL="717550" indent="-182563" algn="just">
              <a:spcBef>
                <a:spcPts val="600"/>
              </a:spcBef>
              <a:spcAft>
                <a:spcPts val="600"/>
              </a:spcAft>
              <a:buSzPct val="95000"/>
              <a:buFontTx/>
              <a:buChar char="–"/>
              <a:tabLst>
                <a:tab pos="299720" algn="l"/>
              </a:tabLst>
            </a:pPr>
            <a:r>
              <a:rPr lang="en-US" sz="20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Property link of semantic net is replaced by SLOT fields.</a:t>
            </a:r>
            <a:endParaRPr sz="2000" b="1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6603" y="498475"/>
            <a:ext cx="3157231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200" dirty="0"/>
              <a:t>Cont…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603" y="1580838"/>
            <a:ext cx="11043139" cy="41379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354965" marR="8255" indent="-342900">
              <a:lnSpc>
                <a:spcPct val="80000"/>
              </a:lnSpc>
              <a:spcBef>
                <a:spcPts val="675"/>
              </a:spcBef>
              <a:buFontTx/>
              <a:buChar char="●"/>
              <a:tabLst>
                <a:tab pos="354965" algn="l"/>
                <a:tab pos="355600" algn="l"/>
                <a:tab pos="696595" algn="l"/>
                <a:tab pos="1614170" algn="l"/>
                <a:tab pos="2327910" algn="l"/>
                <a:tab pos="3126105" algn="l"/>
                <a:tab pos="3757295" algn="l"/>
                <a:tab pos="4930775" algn="l"/>
                <a:tab pos="5323840" algn="l"/>
                <a:tab pos="6089015" algn="l"/>
                <a:tab pos="7243445" algn="l"/>
              </a:tabLst>
            </a:pP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A	f</a:t>
            </a:r>
            <a:r>
              <a:rPr sz="24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r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ame</a:t>
            </a:r>
            <a:r>
              <a:rPr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400" b="1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m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ay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have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	a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ny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number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f	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sl</a:t>
            </a:r>
            <a:r>
              <a:rPr sz="2400" b="1" spc="-20" dirty="0">
                <a:solidFill>
                  <a:prstClr val="black"/>
                </a:solidFill>
                <a:latin typeface="Microsoft Sans Serif"/>
                <a:cs typeface="Microsoft Sans Serif"/>
              </a:rPr>
              <a:t>o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ts	</a:t>
            </a:r>
            <a:r>
              <a:rPr sz="2400" b="1" spc="-20" dirty="0">
                <a:solidFill>
                  <a:prstClr val="black"/>
                </a:solidFill>
                <a:latin typeface="Microsoft Sans Serif"/>
                <a:cs typeface="Microsoft Sans Serif"/>
              </a:rPr>
              <a:t>n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eeded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	for  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describing</a:t>
            </a:r>
            <a:r>
              <a:rPr sz="2400" b="1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object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.</a:t>
            </a:r>
            <a:r>
              <a:rPr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e.g.,</a:t>
            </a:r>
            <a:endParaRPr sz="24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69265">
              <a:lnSpc>
                <a:spcPts val="2310"/>
              </a:lnSpc>
              <a:spcBef>
                <a:spcPts val="5"/>
              </a:spcBef>
              <a:tabLst>
                <a:tab pos="756285" algn="l"/>
              </a:tabLst>
            </a:pPr>
            <a:r>
              <a:rPr sz="2000" spc="585" dirty="0">
                <a:solidFill>
                  <a:prstClr val="black"/>
                </a:solidFill>
                <a:latin typeface="Microsoft Sans Serif"/>
                <a:cs typeface="Microsoft Sans Serif"/>
              </a:rPr>
              <a:t>–	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faculty</a:t>
            </a:r>
            <a:r>
              <a:rPr sz="20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frame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may</a:t>
            </a:r>
            <a:r>
              <a:rPr sz="20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have</a:t>
            </a:r>
            <a:r>
              <a:rPr sz="20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name,</a:t>
            </a:r>
            <a:r>
              <a:rPr sz="20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age,</a:t>
            </a:r>
            <a:r>
              <a:rPr sz="20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address,</a:t>
            </a:r>
            <a:r>
              <a:rPr sz="2000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qualification</a:t>
            </a:r>
            <a:r>
              <a:rPr sz="20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etc</a:t>
            </a:r>
            <a:endParaRPr sz="20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756285">
              <a:lnSpc>
                <a:spcPts val="2310"/>
              </a:lnSpc>
            </a:pP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as</a:t>
            </a:r>
            <a:r>
              <a:rPr sz="2000" spc="-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slot</a:t>
            </a:r>
            <a:r>
              <a:rPr sz="2000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names.</a:t>
            </a:r>
          </a:p>
          <a:p>
            <a:pPr marL="354965" marR="5715" indent="-342900">
              <a:lnSpc>
                <a:spcPct val="80000"/>
              </a:lnSpc>
              <a:spcBef>
                <a:spcPts val="660"/>
              </a:spcBef>
              <a:buFontTx/>
              <a:buChar char="●"/>
              <a:tabLst>
                <a:tab pos="354965" algn="l"/>
                <a:tab pos="355600" algn="l"/>
                <a:tab pos="2082164" algn="l"/>
                <a:tab pos="4766310" algn="l"/>
                <a:tab pos="7093584" algn="l"/>
              </a:tabLst>
            </a:pP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sz="2400" b="1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ch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28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f</a:t>
            </a:r>
            <a:r>
              <a:rPr sz="2400" b="1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r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ame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	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</a:t>
            </a:r>
            <a:r>
              <a:rPr sz="2400" b="1" spc="-25" dirty="0">
                <a:solidFill>
                  <a:prstClr val="black"/>
                </a:solidFill>
                <a:latin typeface="Microsoft Sans Serif"/>
                <a:cs typeface="Microsoft Sans Serif"/>
              </a:rPr>
              <a:t>n</a:t>
            </a:r>
            <a:r>
              <a:rPr sz="2400" b="1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c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ludes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28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two </a:t>
            </a:r>
            <a:r>
              <a:rPr sz="2400" b="1" spc="-28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bas</a:t>
            </a:r>
            <a:r>
              <a:rPr sz="2400" b="1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i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c	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elements </a:t>
            </a:r>
            <a:r>
              <a:rPr sz="2400" b="1" spc="-28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: </a:t>
            </a:r>
            <a:r>
              <a:rPr sz="2400" b="1" spc="-28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sl</a:t>
            </a:r>
            <a:r>
              <a:rPr sz="2400" b="1" spc="-20" dirty="0">
                <a:solidFill>
                  <a:prstClr val="black"/>
                </a:solidFill>
                <a:latin typeface="Microsoft Sans Serif"/>
                <a:cs typeface="Microsoft Sans Serif"/>
              </a:rPr>
              <a:t>o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ts	</a:t>
            </a:r>
            <a:r>
              <a:rPr sz="2400" b="1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and  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facets.</a:t>
            </a:r>
            <a:endParaRPr lang="en-IN" sz="2400" b="1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54965" marR="5715" indent="-342900">
              <a:lnSpc>
                <a:spcPct val="80000"/>
              </a:lnSpc>
              <a:spcBef>
                <a:spcPts val="660"/>
              </a:spcBef>
              <a:buFontTx/>
              <a:buChar char="●"/>
              <a:tabLst>
                <a:tab pos="354965" algn="l"/>
                <a:tab pos="355600" algn="l"/>
                <a:tab pos="2082164" algn="l"/>
                <a:tab pos="4766310" algn="l"/>
                <a:tab pos="7093584" algn="l"/>
              </a:tabLst>
            </a:pPr>
            <a:endParaRPr lang="en-IN" sz="24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717550" marR="5080" indent="-352425">
              <a:lnSpc>
                <a:spcPts val="2310"/>
              </a:lnSpc>
              <a:spcBef>
                <a:spcPts val="105"/>
              </a:spcBef>
              <a:buFontTx/>
              <a:buChar char="–"/>
              <a:tabLst>
                <a:tab pos="717550" algn="l"/>
              </a:tabLst>
            </a:pPr>
            <a:r>
              <a:rPr lang="en-US"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Each</a:t>
            </a:r>
            <a:r>
              <a:rPr lang="en-US" sz="2000" spc="4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slot</a:t>
            </a:r>
            <a:r>
              <a:rPr lang="en-US" sz="2000" spc="40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may</a:t>
            </a:r>
            <a:r>
              <a:rPr lang="en-US" sz="2000" spc="40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contain</a:t>
            </a:r>
            <a:r>
              <a:rPr lang="en-US" sz="2000" spc="409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one</a:t>
            </a:r>
            <a:r>
              <a:rPr lang="en-US" sz="2000" spc="409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or</a:t>
            </a:r>
            <a:r>
              <a:rPr lang="en-US" sz="2000" spc="4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more </a:t>
            </a:r>
            <a:r>
              <a:rPr lang="en-IN" sz="2000" b="1" dirty="0">
                <a:solidFill>
                  <a:srgbClr val="990033"/>
                </a:solidFill>
                <a:latin typeface="Arial"/>
                <a:cs typeface="Arial"/>
              </a:rPr>
              <a:t>facets</a:t>
            </a:r>
            <a:r>
              <a:rPr lang="en-IN" sz="2000" b="1" spc="34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lang="en-IN"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(called</a:t>
            </a:r>
            <a:r>
              <a:rPr lang="en-IN" sz="2000" spc="39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IN"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fillers) </a:t>
            </a:r>
            <a:r>
              <a:rPr lang="en-US"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which</a:t>
            </a:r>
            <a:r>
              <a:rPr lang="en-US"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may</a:t>
            </a:r>
            <a:r>
              <a:rPr lang="en-US" sz="20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take</a:t>
            </a:r>
            <a:r>
              <a:rPr lang="en-US" sz="2000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many</a:t>
            </a:r>
            <a:r>
              <a:rPr lang="en-US" sz="20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forms</a:t>
            </a:r>
            <a:r>
              <a:rPr lang="en-US" sz="2000" spc="-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Microsoft Sans Serif"/>
                <a:cs typeface="Microsoft Sans Serif"/>
              </a:rPr>
              <a:t>such as:</a:t>
            </a:r>
          </a:p>
          <a:p>
            <a:pPr marL="698500" lvl="1" indent="-228600">
              <a:spcBef>
                <a:spcPts val="90"/>
              </a:spcBef>
              <a:buClr>
                <a:srgbClr val="000000"/>
              </a:buClr>
              <a:buFont typeface="Wingdings"/>
              <a:buChar char=""/>
              <a:tabLst>
                <a:tab pos="698500" algn="l"/>
              </a:tabLst>
            </a:pPr>
            <a:r>
              <a:rPr lang="en-US" b="1" spc="-10" dirty="0">
                <a:solidFill>
                  <a:srgbClr val="990033"/>
                </a:solidFill>
                <a:latin typeface="Arial"/>
                <a:cs typeface="Arial"/>
              </a:rPr>
              <a:t>value</a:t>
            </a:r>
            <a:r>
              <a:rPr lang="en-US" b="1" spc="1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(value</a:t>
            </a:r>
            <a:r>
              <a:rPr lang="en-US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lang="en-US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dirty="0">
                <a:solidFill>
                  <a:prstClr val="black"/>
                </a:solidFill>
                <a:latin typeface="Microsoft Sans Serif"/>
                <a:cs typeface="Microsoft Sans Serif"/>
              </a:rPr>
              <a:t>the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slot),</a:t>
            </a:r>
            <a:endParaRPr lang="en-US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698500" lvl="1" indent="-228600">
              <a:buClr>
                <a:srgbClr val="000000"/>
              </a:buClr>
              <a:buFont typeface="Wingdings"/>
              <a:buChar char=""/>
              <a:tabLst>
                <a:tab pos="698500" algn="l"/>
              </a:tabLst>
            </a:pPr>
            <a:r>
              <a:rPr lang="en-US" b="1" dirty="0">
                <a:solidFill>
                  <a:srgbClr val="990033"/>
                </a:solidFill>
                <a:latin typeface="Arial"/>
                <a:cs typeface="Arial"/>
              </a:rPr>
              <a:t>default</a:t>
            </a:r>
            <a:r>
              <a:rPr lang="en-US" b="1" spc="-3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(default</a:t>
            </a:r>
            <a:r>
              <a:rPr lang="en-US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value</a:t>
            </a:r>
            <a:r>
              <a:rPr lang="en-US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lang="en-US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lang="en-US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slot),</a:t>
            </a:r>
          </a:p>
          <a:p>
            <a:pPr marL="450850" marR="5715" indent="266700">
              <a:lnSpc>
                <a:spcPct val="80000"/>
              </a:lnSpc>
              <a:spcBef>
                <a:spcPts val="530"/>
              </a:spcBef>
              <a:buClr>
                <a:srgbClr val="000000"/>
              </a:buClr>
              <a:buFont typeface="Wingdings"/>
              <a:buChar char=""/>
              <a:tabLst>
                <a:tab pos="717550" algn="l"/>
              </a:tabLst>
            </a:pPr>
            <a:r>
              <a:rPr lang="en-US" b="1" spc="-5" dirty="0">
                <a:solidFill>
                  <a:srgbClr val="990033"/>
                </a:solidFill>
                <a:latin typeface="Arial"/>
                <a:cs typeface="Arial"/>
              </a:rPr>
              <a:t>range</a:t>
            </a:r>
            <a:r>
              <a:rPr lang="en-US" b="1" spc="18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(indicates</a:t>
            </a:r>
            <a:r>
              <a:rPr lang="en-US" spc="2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dirty="0">
                <a:solidFill>
                  <a:prstClr val="black"/>
                </a:solidFill>
                <a:latin typeface="Microsoft Sans Serif"/>
                <a:cs typeface="Microsoft Sans Serif"/>
              </a:rPr>
              <a:t>the</a:t>
            </a:r>
            <a:r>
              <a:rPr lang="en-US" spc="2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range</a:t>
            </a:r>
            <a:r>
              <a:rPr lang="en-US" spc="204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lang="en-US" spc="2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integer</a:t>
            </a:r>
            <a:r>
              <a:rPr lang="en-US" spc="204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or</a:t>
            </a:r>
            <a:r>
              <a:rPr lang="en-US" spc="2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enumerated</a:t>
            </a:r>
            <a:r>
              <a:rPr lang="en-US" spc="204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values,</a:t>
            </a:r>
            <a:r>
              <a:rPr lang="en-US" spc="2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 </a:t>
            </a:r>
            <a:r>
              <a:rPr lang="en-US" spc="-46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slot</a:t>
            </a:r>
            <a:r>
              <a:rPr lang="en-US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can</a:t>
            </a:r>
            <a:r>
              <a:rPr lang="en-US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have),</a:t>
            </a:r>
            <a:endParaRPr lang="en-US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50850" marR="8255" indent="266700">
              <a:lnSpc>
                <a:spcPts val="1730"/>
              </a:lnSpc>
              <a:spcBef>
                <a:spcPts val="415"/>
              </a:spcBef>
              <a:buClr>
                <a:srgbClr val="000000"/>
              </a:buClr>
              <a:buFont typeface="Wingdings"/>
              <a:buChar char=""/>
              <a:tabLst>
                <a:tab pos="717550" algn="l"/>
              </a:tabLst>
            </a:pPr>
            <a:r>
              <a:rPr lang="en-US" b="1" spc="-5" dirty="0">
                <a:solidFill>
                  <a:srgbClr val="990033"/>
                </a:solidFill>
                <a:latin typeface="Arial"/>
                <a:cs typeface="Arial"/>
              </a:rPr>
              <a:t>demons</a:t>
            </a:r>
            <a:r>
              <a:rPr lang="en-US" b="1" dirty="0">
                <a:solidFill>
                  <a:srgbClr val="990033"/>
                </a:solidFill>
                <a:latin typeface="Arial"/>
                <a:cs typeface="Arial"/>
              </a:rPr>
              <a:t>	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(pr</a:t>
            </a:r>
            <a:r>
              <a:rPr lang="en-US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o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ce</a:t>
            </a:r>
            <a:r>
              <a:rPr lang="en-US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d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ural </a:t>
            </a:r>
            <a:r>
              <a:rPr lang="en-US" dirty="0">
                <a:solidFill>
                  <a:prstClr val="black"/>
                </a:solidFill>
                <a:latin typeface="Microsoft Sans Serif"/>
                <a:cs typeface="Microsoft Sans Serif"/>
              </a:rPr>
              <a:t>attac</a:t>
            </a:r>
            <a:r>
              <a:rPr lang="en-US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h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me</a:t>
            </a:r>
            <a:r>
              <a:rPr lang="en-US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n</a:t>
            </a:r>
            <a:r>
              <a:rPr lang="en-US" dirty="0">
                <a:solidFill>
                  <a:prstClr val="black"/>
                </a:solidFill>
                <a:latin typeface="Microsoft Sans Serif"/>
                <a:cs typeface="Microsoft Sans Serif"/>
              </a:rPr>
              <a:t>ts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such </a:t>
            </a:r>
            <a:r>
              <a:rPr lang="en-US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 </a:t>
            </a:r>
            <a:r>
              <a:rPr lang="en-US" spc="-5" dirty="0" err="1">
                <a:solidFill>
                  <a:prstClr val="black"/>
                </a:solidFill>
                <a:latin typeface="Microsoft Sans Serif"/>
                <a:cs typeface="Microsoft Sans Serif"/>
              </a:rPr>
              <a:t>if_</a:t>
            </a:r>
            <a:r>
              <a:rPr lang="en-US" spc="-15" dirty="0" err="1">
                <a:solidFill>
                  <a:prstClr val="black"/>
                </a:solidFill>
                <a:latin typeface="Microsoft Sans Serif"/>
                <a:cs typeface="Microsoft Sans Serif"/>
              </a:rPr>
              <a:t>n</a:t>
            </a:r>
            <a:r>
              <a:rPr lang="en-US" spc="-5" dirty="0" err="1">
                <a:solidFill>
                  <a:prstClr val="black"/>
                </a:solidFill>
                <a:latin typeface="Microsoft Sans Serif"/>
                <a:cs typeface="Microsoft Sans Serif"/>
              </a:rPr>
              <a:t>ee</a:t>
            </a:r>
            <a:r>
              <a:rPr lang="en-US" dirty="0" err="1">
                <a:solidFill>
                  <a:prstClr val="black"/>
                </a:solidFill>
                <a:latin typeface="Microsoft Sans Serif"/>
                <a:cs typeface="Microsoft Sans Serif"/>
              </a:rPr>
              <a:t>d</a:t>
            </a:r>
            <a:r>
              <a:rPr lang="en-US" spc="-5" dirty="0" err="1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lang="en-US" spc="-15" dirty="0" err="1">
                <a:solidFill>
                  <a:prstClr val="black"/>
                </a:solidFill>
                <a:latin typeface="Microsoft Sans Serif"/>
                <a:cs typeface="Microsoft Sans Serif"/>
              </a:rPr>
              <a:t>d</a:t>
            </a:r>
            <a:r>
              <a:rPr lang="en-US" dirty="0">
                <a:solidFill>
                  <a:prstClr val="black"/>
                </a:solidFill>
                <a:latin typeface="Microsoft Sans Serif"/>
                <a:cs typeface="Microsoft Sans Serif"/>
              </a:rPr>
              <a:t>,  </a:t>
            </a:r>
            <a:r>
              <a:rPr lang="en-US" spc="-5" dirty="0" err="1">
                <a:solidFill>
                  <a:prstClr val="black"/>
                </a:solidFill>
                <a:latin typeface="Microsoft Sans Serif"/>
                <a:cs typeface="Microsoft Sans Serif"/>
              </a:rPr>
              <a:t>if_deleted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,</a:t>
            </a:r>
            <a:r>
              <a:rPr lang="en-US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 err="1">
                <a:solidFill>
                  <a:prstClr val="black"/>
                </a:solidFill>
                <a:latin typeface="Microsoft Sans Serif"/>
                <a:cs typeface="Microsoft Sans Serif"/>
              </a:rPr>
              <a:t>if_added</a:t>
            </a:r>
            <a:r>
              <a:rPr lang="en-US" spc="3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etc.)</a:t>
            </a:r>
            <a:r>
              <a:rPr lang="en-US" spc="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and</a:t>
            </a:r>
            <a:endParaRPr lang="en-US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450850" marR="5080" indent="266700">
              <a:lnSpc>
                <a:spcPct val="80000"/>
              </a:lnSpc>
              <a:spcBef>
                <a:spcPts val="450"/>
              </a:spcBef>
              <a:buClr>
                <a:srgbClr val="000000"/>
              </a:buClr>
              <a:buFont typeface="Wingdings"/>
              <a:buChar char=""/>
              <a:tabLst>
                <a:tab pos="717550" algn="l"/>
              </a:tabLst>
            </a:pPr>
            <a:r>
              <a:rPr lang="en-US" b="1" dirty="0">
                <a:solidFill>
                  <a:srgbClr val="990033"/>
                </a:solidFill>
                <a:latin typeface="Arial"/>
                <a:cs typeface="Arial"/>
              </a:rPr>
              <a:t>other</a:t>
            </a:r>
            <a:r>
              <a:rPr lang="en-US" b="1" spc="35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prstClr val="black"/>
                </a:solidFill>
                <a:latin typeface="Microsoft Sans Serif"/>
                <a:cs typeface="Microsoft Sans Serif"/>
              </a:rPr>
              <a:t>(may</a:t>
            </a:r>
            <a:r>
              <a:rPr lang="en-US" spc="36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contain</a:t>
            </a:r>
            <a:r>
              <a:rPr lang="en-US" spc="38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rules,</a:t>
            </a:r>
            <a:r>
              <a:rPr lang="en-US" spc="38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other</a:t>
            </a:r>
            <a:r>
              <a:rPr lang="en-US" spc="38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dirty="0">
                <a:solidFill>
                  <a:prstClr val="black"/>
                </a:solidFill>
                <a:latin typeface="Microsoft Sans Serif"/>
                <a:cs typeface="Microsoft Sans Serif"/>
              </a:rPr>
              <a:t>frames,</a:t>
            </a:r>
            <a:r>
              <a:rPr lang="en-US" spc="38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semantic</a:t>
            </a:r>
            <a:r>
              <a:rPr lang="en-US" spc="38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net</a:t>
            </a:r>
            <a:r>
              <a:rPr lang="en-US" spc="39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or</a:t>
            </a:r>
            <a:r>
              <a:rPr lang="en-US" spc="39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dirty="0">
                <a:solidFill>
                  <a:prstClr val="black"/>
                </a:solidFill>
                <a:latin typeface="Microsoft Sans Serif"/>
                <a:cs typeface="Microsoft Sans Serif"/>
              </a:rPr>
              <a:t>any </a:t>
            </a:r>
            <a:r>
              <a:rPr lang="en-US" spc="-459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type</a:t>
            </a:r>
            <a:r>
              <a:rPr lang="en-US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of</a:t>
            </a:r>
            <a:r>
              <a:rPr lang="en-US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other</a:t>
            </a:r>
            <a:r>
              <a:rPr lang="en-US" spc="2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information).</a:t>
            </a:r>
            <a:endParaRPr lang="en-IN" sz="24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54965" marR="5715" indent="-342900">
              <a:lnSpc>
                <a:spcPct val="80000"/>
              </a:lnSpc>
              <a:spcBef>
                <a:spcPts val="660"/>
              </a:spcBef>
              <a:buFontTx/>
              <a:buChar char="●"/>
              <a:tabLst>
                <a:tab pos="354965" algn="l"/>
                <a:tab pos="355600" algn="l"/>
                <a:tab pos="2082164" algn="l"/>
                <a:tab pos="4766310" algn="l"/>
                <a:tab pos="7093584" algn="l"/>
              </a:tabLst>
            </a:pPr>
            <a:endParaRPr lang="en-IN" sz="2400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197" y="498475"/>
            <a:ext cx="7372947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200" spc="-5" dirty="0"/>
              <a:t>Frame</a:t>
            </a:r>
            <a:r>
              <a:rPr sz="4200" spc="-30" dirty="0"/>
              <a:t> </a:t>
            </a:r>
            <a:r>
              <a:rPr sz="4200" spc="-5" dirty="0"/>
              <a:t>Network</a:t>
            </a:r>
            <a:r>
              <a:rPr sz="4200" spc="15" dirty="0"/>
              <a:t> </a:t>
            </a:r>
            <a:r>
              <a:rPr sz="4200" spc="-5" dirty="0"/>
              <a:t>- Example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4201986" y="1836414"/>
            <a:ext cx="3023870" cy="873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06144">
              <a:spcBef>
                <a:spcPts val="135"/>
              </a:spcBef>
            </a:pPr>
            <a:r>
              <a:rPr sz="1400" spc="300" dirty="0">
                <a:solidFill>
                  <a:prstClr val="black"/>
                </a:solidFill>
                <a:latin typeface="Times New Roman"/>
                <a:cs typeface="Times New Roman"/>
              </a:rPr>
              <a:t>university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435"/>
              </a:spcBef>
              <a:tabLst>
                <a:tab pos="722630" algn="l"/>
                <a:tab pos="906144" algn="l"/>
                <a:tab pos="2299970" algn="l"/>
                <a:tab pos="3010535" algn="l"/>
              </a:tabLst>
            </a:pPr>
            <a:r>
              <a:rPr sz="1400" u="sng" spc="18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spc="185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1400" spc="315" dirty="0">
                <a:solidFill>
                  <a:prstClr val="black"/>
                </a:solidFill>
                <a:latin typeface="Times New Roman"/>
                <a:cs typeface="Times New Roman"/>
              </a:rPr>
              <a:t>a_part_of	</a:t>
            </a:r>
            <a:r>
              <a:rPr sz="1400" u="sng" spc="50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31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6147" y="3095084"/>
            <a:ext cx="12515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350" dirty="0">
                <a:solidFill>
                  <a:prstClr val="black"/>
                </a:solidFill>
                <a:latin typeface="Times New Roman"/>
                <a:cs typeface="Times New Roman"/>
              </a:rPr>
              <a:t>depa</a:t>
            </a:r>
            <a:r>
              <a:rPr sz="1400" spc="235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1400" spc="20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spc="585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1400" spc="300" dirty="0">
                <a:solidFill>
                  <a:prstClr val="black"/>
                </a:solidFill>
                <a:latin typeface="Times New Roman"/>
                <a:cs typeface="Times New Roman"/>
              </a:rPr>
              <a:t>ent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5928" y="3095084"/>
            <a:ext cx="6775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370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1400" spc="375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1400" spc="285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1400" spc="245" dirty="0">
                <a:solidFill>
                  <a:prstClr val="black"/>
                </a:solidFill>
                <a:latin typeface="Times New Roman"/>
                <a:cs typeface="Times New Roman"/>
              </a:rPr>
              <a:t>tel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6148" y="3724495"/>
            <a:ext cx="10693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32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1400" spc="370" dirty="0">
                <a:solidFill>
                  <a:prstClr val="black"/>
                </a:solidFill>
                <a:latin typeface="Times New Roman"/>
                <a:cs typeface="Times New Roman"/>
              </a:rPr>
              <a:t>_</a:t>
            </a:r>
            <a:r>
              <a:rPr sz="1400" spc="375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400" spc="33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1400" spc="229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1400" spc="20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400" spc="375" dirty="0">
                <a:solidFill>
                  <a:prstClr val="black"/>
                </a:solidFill>
                <a:latin typeface="Times New Roman"/>
                <a:cs typeface="Times New Roman"/>
              </a:rPr>
              <a:t>_</a:t>
            </a:r>
            <a:r>
              <a:rPr sz="1400" spc="310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5793" y="3724495"/>
            <a:ext cx="46735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305" dirty="0">
                <a:solidFill>
                  <a:prstClr val="black"/>
                </a:solidFill>
                <a:latin typeface="Times New Roman"/>
                <a:cs typeface="Times New Roman"/>
              </a:rPr>
              <a:t>is_a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6171" y="4144103"/>
            <a:ext cx="7867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295" dirty="0">
                <a:solidFill>
                  <a:prstClr val="black"/>
                </a:solidFill>
                <a:latin typeface="Times New Roman"/>
                <a:cs typeface="Times New Roman"/>
              </a:rPr>
              <a:t>faculty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5927" y="4144103"/>
            <a:ext cx="14122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254" dirty="0">
                <a:solidFill>
                  <a:prstClr val="black"/>
                </a:solidFill>
                <a:latin typeface="Times New Roman"/>
                <a:cs typeface="Times New Roman"/>
              </a:rPr>
              <a:t>nilgiri</a:t>
            </a:r>
            <a:r>
              <a:rPr sz="1400" spc="1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400" spc="295" dirty="0">
                <a:solidFill>
                  <a:prstClr val="black"/>
                </a:solidFill>
                <a:latin typeface="Times New Roman"/>
                <a:cs typeface="Times New Roman"/>
              </a:rPr>
              <a:t>hostel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5787" y="4563559"/>
            <a:ext cx="1727200" cy="1958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355" dirty="0">
                <a:solidFill>
                  <a:prstClr val="black"/>
                </a:solidFill>
                <a:latin typeface="Times New Roman"/>
                <a:cs typeface="Times New Roman"/>
              </a:rPr>
              <a:t>ako</a:t>
            </a: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435"/>
              </a:spcBef>
            </a:pPr>
            <a:r>
              <a:rPr sz="1400" spc="310" dirty="0">
                <a:solidFill>
                  <a:prstClr val="black"/>
                </a:solidFill>
                <a:latin typeface="Times New Roman"/>
                <a:cs typeface="Times New Roman"/>
              </a:rPr>
              <a:t>science_faculty</a:t>
            </a: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endParaRPr sz="12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2485"/>
            <a:r>
              <a:rPr sz="1400" spc="300" dirty="0">
                <a:solidFill>
                  <a:prstClr val="black"/>
                </a:solidFill>
                <a:latin typeface="Times New Roman"/>
                <a:cs typeface="Times New Roman"/>
              </a:rPr>
              <a:t>is_a</a:t>
            </a: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1400" spc="335" dirty="0">
                <a:solidFill>
                  <a:prstClr val="black"/>
                </a:solidFill>
                <a:latin typeface="Times New Roman"/>
                <a:cs typeface="Times New Roman"/>
              </a:rPr>
              <a:t>renuka</a:t>
            </a: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97204" y="1660907"/>
            <a:ext cx="7863840" cy="5034280"/>
            <a:chOff x="873204" y="1660907"/>
            <a:chExt cx="7863840" cy="5034280"/>
          </a:xfrm>
        </p:grpSpPr>
        <p:sp>
          <p:nvSpPr>
            <p:cNvPr id="12" name="object 12"/>
            <p:cNvSpPr/>
            <p:nvPr/>
          </p:nvSpPr>
          <p:spPr>
            <a:xfrm>
              <a:off x="879000" y="1666818"/>
              <a:ext cx="4427855" cy="1751330"/>
            </a:xfrm>
            <a:custGeom>
              <a:avLst/>
              <a:gdLst/>
              <a:ahLst/>
              <a:cxnLst/>
              <a:rect l="l" t="t" r="r" b="b"/>
              <a:pathLst>
                <a:path w="4427855" h="1751329">
                  <a:moveTo>
                    <a:pt x="2500463" y="0"/>
                  </a:moveTo>
                  <a:lnTo>
                    <a:pt x="2295667" y="136782"/>
                  </a:lnTo>
                  <a:lnTo>
                    <a:pt x="2295667" y="546977"/>
                  </a:lnTo>
                  <a:lnTo>
                    <a:pt x="4222520" y="546977"/>
                  </a:lnTo>
                  <a:lnTo>
                    <a:pt x="4427316" y="410195"/>
                  </a:lnTo>
                  <a:lnTo>
                    <a:pt x="4427316" y="0"/>
                  </a:lnTo>
                  <a:lnTo>
                    <a:pt x="2500463" y="0"/>
                  </a:lnTo>
                  <a:close/>
                </a:path>
                <a:path w="4427855" h="1751329">
                  <a:moveTo>
                    <a:pt x="2295667" y="136782"/>
                  </a:moveTo>
                  <a:lnTo>
                    <a:pt x="4222520" y="136782"/>
                  </a:lnTo>
                  <a:lnTo>
                    <a:pt x="4427316" y="0"/>
                  </a:lnTo>
                </a:path>
                <a:path w="4427855" h="1751329">
                  <a:moveTo>
                    <a:pt x="4222520" y="136782"/>
                  </a:moveTo>
                  <a:lnTo>
                    <a:pt x="4222520" y="546977"/>
                  </a:lnTo>
                </a:path>
                <a:path w="4427855" h="1751329">
                  <a:moveTo>
                    <a:pt x="163882" y="1313171"/>
                  </a:moveTo>
                  <a:lnTo>
                    <a:pt x="0" y="1422779"/>
                  </a:lnTo>
                  <a:lnTo>
                    <a:pt x="0" y="1751299"/>
                  </a:lnTo>
                  <a:lnTo>
                    <a:pt x="1967948" y="1751299"/>
                  </a:lnTo>
                  <a:lnTo>
                    <a:pt x="2131694" y="1641539"/>
                  </a:lnTo>
                  <a:lnTo>
                    <a:pt x="2131694" y="1313171"/>
                  </a:lnTo>
                  <a:lnTo>
                    <a:pt x="163882" y="1313171"/>
                  </a:lnTo>
                  <a:close/>
                </a:path>
                <a:path w="4427855" h="1751329">
                  <a:moveTo>
                    <a:pt x="0" y="1422779"/>
                  </a:moveTo>
                  <a:lnTo>
                    <a:pt x="1967948" y="1422779"/>
                  </a:lnTo>
                  <a:lnTo>
                    <a:pt x="2131694" y="1313171"/>
                  </a:lnTo>
                </a:path>
                <a:path w="4427855" h="1751329">
                  <a:moveTo>
                    <a:pt x="1967948" y="1422779"/>
                  </a:moveTo>
                  <a:lnTo>
                    <a:pt x="1967948" y="1751299"/>
                  </a:lnTo>
                </a:path>
                <a:path w="4427855" h="1751329">
                  <a:moveTo>
                    <a:pt x="655574" y="1422779"/>
                  </a:moveTo>
                  <a:lnTo>
                    <a:pt x="2481639" y="609372"/>
                  </a:lnTo>
                </a:path>
              </a:pathLst>
            </a:custGeom>
            <a:ln w="138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305982" y="2213796"/>
              <a:ext cx="196850" cy="116839"/>
            </a:xfrm>
            <a:custGeom>
              <a:avLst/>
              <a:gdLst/>
              <a:ahLst/>
              <a:cxnLst/>
              <a:rect l="l" t="t" r="r" b="b"/>
              <a:pathLst>
                <a:path w="196850" h="116839">
                  <a:moveTo>
                    <a:pt x="196404" y="0"/>
                  </a:moveTo>
                  <a:lnTo>
                    <a:pt x="0" y="16699"/>
                  </a:lnTo>
                  <a:lnTo>
                    <a:pt x="98429" y="116743"/>
                  </a:lnTo>
                  <a:lnTo>
                    <a:pt x="1964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645208" y="2261313"/>
              <a:ext cx="3449320" cy="1156970"/>
            </a:xfrm>
            <a:custGeom>
              <a:avLst/>
              <a:gdLst/>
              <a:ahLst/>
              <a:cxnLst/>
              <a:rect l="l" t="t" r="r" b="b"/>
              <a:pathLst>
                <a:path w="3449320" h="1156970">
                  <a:moveTo>
                    <a:pt x="1973572" y="718676"/>
                  </a:moveTo>
                  <a:lnTo>
                    <a:pt x="1809599" y="828284"/>
                  </a:lnTo>
                  <a:lnTo>
                    <a:pt x="1809599" y="1156805"/>
                  </a:lnTo>
                  <a:lnTo>
                    <a:pt x="3285130" y="1156805"/>
                  </a:lnTo>
                  <a:lnTo>
                    <a:pt x="3449103" y="1047045"/>
                  </a:lnTo>
                  <a:lnTo>
                    <a:pt x="3449103" y="718676"/>
                  </a:lnTo>
                  <a:lnTo>
                    <a:pt x="1973572" y="718676"/>
                  </a:lnTo>
                  <a:close/>
                </a:path>
                <a:path w="3449320" h="1156970">
                  <a:moveTo>
                    <a:pt x="1809599" y="828284"/>
                  </a:moveTo>
                  <a:lnTo>
                    <a:pt x="3285130" y="828284"/>
                  </a:lnTo>
                  <a:lnTo>
                    <a:pt x="3449103" y="718676"/>
                  </a:lnTo>
                </a:path>
                <a:path w="3449320" h="1156970">
                  <a:moveTo>
                    <a:pt x="3285130" y="828284"/>
                  </a:moveTo>
                  <a:lnTo>
                    <a:pt x="3285130" y="1156805"/>
                  </a:lnTo>
                </a:path>
                <a:path w="3449320" h="1156970">
                  <a:moveTo>
                    <a:pt x="2465265" y="718676"/>
                  </a:moveTo>
                  <a:lnTo>
                    <a:pt x="0" y="0"/>
                  </a:lnTo>
                </a:path>
              </a:pathLst>
            </a:custGeom>
            <a:ln w="138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518498" y="2206815"/>
              <a:ext cx="3280410" cy="505459"/>
            </a:xfrm>
            <a:custGeom>
              <a:avLst/>
              <a:gdLst/>
              <a:ahLst/>
              <a:cxnLst/>
              <a:rect l="l" t="t" r="r" b="b"/>
              <a:pathLst>
                <a:path w="3280410" h="505460">
                  <a:moveTo>
                    <a:pt x="177850" y="384695"/>
                  </a:moveTo>
                  <a:lnTo>
                    <a:pt x="0" y="445109"/>
                  </a:lnTo>
                  <a:lnTo>
                    <a:pt x="177850" y="503262"/>
                  </a:lnTo>
                  <a:lnTo>
                    <a:pt x="177850" y="384695"/>
                  </a:lnTo>
                  <a:close/>
                </a:path>
                <a:path w="3280410" h="505460">
                  <a:moveTo>
                    <a:pt x="2167750" y="0"/>
                  </a:moveTo>
                  <a:lnTo>
                    <a:pt x="1967941" y="6985"/>
                  </a:lnTo>
                  <a:lnTo>
                    <a:pt x="2096312" y="107480"/>
                  </a:lnTo>
                  <a:lnTo>
                    <a:pt x="2167750" y="0"/>
                  </a:lnTo>
                  <a:close/>
                </a:path>
                <a:path w="3280410" h="505460">
                  <a:moveTo>
                    <a:pt x="3280181" y="445109"/>
                  </a:moveTo>
                  <a:lnTo>
                    <a:pt x="3102381" y="386511"/>
                  </a:lnTo>
                  <a:lnTo>
                    <a:pt x="3102381" y="505231"/>
                  </a:lnTo>
                  <a:lnTo>
                    <a:pt x="3280181" y="4451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534574" y="3532887"/>
              <a:ext cx="1967864" cy="979805"/>
            </a:xfrm>
            <a:custGeom>
              <a:avLst/>
              <a:gdLst/>
              <a:ahLst/>
              <a:cxnLst/>
              <a:rect l="l" t="t" r="r" b="b"/>
              <a:pathLst>
                <a:path w="1967864" h="979804">
                  <a:moveTo>
                    <a:pt x="163904" y="541967"/>
                  </a:moveTo>
                  <a:lnTo>
                    <a:pt x="0" y="651272"/>
                  </a:lnTo>
                  <a:lnTo>
                    <a:pt x="0" y="979640"/>
                  </a:lnTo>
                  <a:lnTo>
                    <a:pt x="1804066" y="979640"/>
                  </a:lnTo>
                  <a:lnTo>
                    <a:pt x="1967812" y="870336"/>
                  </a:lnTo>
                  <a:lnTo>
                    <a:pt x="1967812" y="541967"/>
                  </a:lnTo>
                  <a:lnTo>
                    <a:pt x="163904" y="541967"/>
                  </a:lnTo>
                  <a:close/>
                </a:path>
                <a:path w="1967864" h="979804">
                  <a:moveTo>
                    <a:pt x="0" y="651272"/>
                  </a:moveTo>
                  <a:lnTo>
                    <a:pt x="1804066" y="651272"/>
                  </a:lnTo>
                  <a:lnTo>
                    <a:pt x="1967812" y="541967"/>
                  </a:lnTo>
                </a:path>
                <a:path w="1967864" h="979804">
                  <a:moveTo>
                    <a:pt x="1804066" y="651272"/>
                  </a:moveTo>
                  <a:lnTo>
                    <a:pt x="1804066" y="979640"/>
                  </a:lnTo>
                </a:path>
                <a:path w="1967864" h="979804">
                  <a:moveTo>
                    <a:pt x="820046" y="541967"/>
                  </a:moveTo>
                  <a:lnTo>
                    <a:pt x="820046" y="0"/>
                  </a:lnTo>
                </a:path>
              </a:pathLst>
            </a:custGeom>
            <a:ln w="138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267123" y="3418118"/>
              <a:ext cx="177800" cy="118745"/>
            </a:xfrm>
            <a:custGeom>
              <a:avLst/>
              <a:gdLst/>
              <a:ahLst/>
              <a:cxnLst/>
              <a:rect l="l" t="t" r="r" b="b"/>
              <a:pathLst>
                <a:path w="177800" h="118745">
                  <a:moveTo>
                    <a:pt x="87497" y="0"/>
                  </a:moveTo>
                  <a:lnTo>
                    <a:pt x="0" y="118564"/>
                  </a:lnTo>
                  <a:lnTo>
                    <a:pt x="177739" y="118564"/>
                  </a:lnTo>
                  <a:lnTo>
                    <a:pt x="874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438646" y="3532887"/>
              <a:ext cx="0" cy="542290"/>
            </a:xfrm>
            <a:custGeom>
              <a:avLst/>
              <a:gdLst/>
              <a:ahLst/>
              <a:cxnLst/>
              <a:rect l="l" t="t" r="r" b="b"/>
              <a:pathLst>
                <a:path h="542289">
                  <a:moveTo>
                    <a:pt x="0" y="541967"/>
                  </a:moveTo>
                  <a:lnTo>
                    <a:pt x="0" y="0"/>
                  </a:lnTo>
                </a:path>
              </a:pathLst>
            </a:custGeom>
            <a:ln w="16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351330" y="3418118"/>
              <a:ext cx="177165" cy="118745"/>
            </a:xfrm>
            <a:custGeom>
              <a:avLst/>
              <a:gdLst/>
              <a:ahLst/>
              <a:cxnLst/>
              <a:rect l="l" t="t" r="r" b="b"/>
              <a:pathLst>
                <a:path w="177165" h="118745">
                  <a:moveTo>
                    <a:pt x="87316" y="0"/>
                  </a:moveTo>
                  <a:lnTo>
                    <a:pt x="0" y="118564"/>
                  </a:lnTo>
                  <a:lnTo>
                    <a:pt x="177127" y="118564"/>
                  </a:lnTo>
                  <a:lnTo>
                    <a:pt x="873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095516" y="4611206"/>
              <a:ext cx="2539365" cy="996315"/>
            </a:xfrm>
            <a:custGeom>
              <a:avLst/>
              <a:gdLst/>
              <a:ahLst/>
              <a:cxnLst/>
              <a:rect l="l" t="t" r="r" b="b"/>
              <a:pathLst>
                <a:path w="2539365" h="996314">
                  <a:moveTo>
                    <a:pt x="324997" y="338995"/>
                  </a:moveTo>
                  <a:lnTo>
                    <a:pt x="79151" y="503255"/>
                  </a:lnTo>
                  <a:lnTo>
                    <a:pt x="79151" y="995823"/>
                  </a:lnTo>
                  <a:lnTo>
                    <a:pt x="2292900" y="995823"/>
                  </a:lnTo>
                  <a:lnTo>
                    <a:pt x="2539200" y="831639"/>
                  </a:lnTo>
                  <a:lnTo>
                    <a:pt x="2539200" y="338995"/>
                  </a:lnTo>
                  <a:lnTo>
                    <a:pt x="324997" y="338995"/>
                  </a:lnTo>
                  <a:close/>
                </a:path>
                <a:path w="2539365" h="996314">
                  <a:moveTo>
                    <a:pt x="79151" y="503255"/>
                  </a:moveTo>
                  <a:lnTo>
                    <a:pt x="2292900" y="503255"/>
                  </a:lnTo>
                  <a:lnTo>
                    <a:pt x="2539200" y="338995"/>
                  </a:lnTo>
                </a:path>
                <a:path w="2539365" h="996314">
                  <a:moveTo>
                    <a:pt x="2292900" y="503255"/>
                  </a:moveTo>
                  <a:lnTo>
                    <a:pt x="2292900" y="995823"/>
                  </a:lnTo>
                </a:path>
                <a:path w="2539365" h="996314">
                  <a:moveTo>
                    <a:pt x="406870" y="448755"/>
                  </a:moveTo>
                  <a:lnTo>
                    <a:pt x="0" y="0"/>
                  </a:lnTo>
                </a:path>
              </a:pathLst>
            </a:custGeom>
            <a:ln w="138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010695" y="4512528"/>
              <a:ext cx="167005" cy="131445"/>
            </a:xfrm>
            <a:custGeom>
              <a:avLst/>
              <a:gdLst/>
              <a:ahLst/>
              <a:cxnLst/>
              <a:rect l="l" t="t" r="r" b="b"/>
              <a:pathLst>
                <a:path w="167005" h="131445">
                  <a:moveTo>
                    <a:pt x="0" y="0"/>
                  </a:moveTo>
                  <a:lnTo>
                    <a:pt x="13834" y="131165"/>
                  </a:lnTo>
                  <a:lnTo>
                    <a:pt x="166694" y="71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994760" y="5721936"/>
              <a:ext cx="0" cy="433070"/>
            </a:xfrm>
            <a:custGeom>
              <a:avLst/>
              <a:gdLst/>
              <a:ahLst/>
              <a:cxnLst/>
              <a:rect l="l" t="t" r="r" b="b"/>
              <a:pathLst>
                <a:path h="433070">
                  <a:moveTo>
                    <a:pt x="0" y="432526"/>
                  </a:moveTo>
                  <a:lnTo>
                    <a:pt x="0" y="0"/>
                  </a:lnTo>
                </a:path>
              </a:pathLst>
            </a:custGeom>
            <a:ln w="16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907216" y="5607029"/>
              <a:ext cx="178435" cy="118745"/>
            </a:xfrm>
            <a:custGeom>
              <a:avLst/>
              <a:gdLst/>
              <a:ahLst/>
              <a:cxnLst/>
              <a:rect l="l" t="t" r="r" b="b"/>
              <a:pathLst>
                <a:path w="178435" h="118745">
                  <a:moveTo>
                    <a:pt x="87542" y="0"/>
                  </a:moveTo>
                  <a:lnTo>
                    <a:pt x="0" y="118610"/>
                  </a:lnTo>
                  <a:lnTo>
                    <a:pt x="177807" y="118610"/>
                  </a:lnTo>
                  <a:lnTo>
                    <a:pt x="87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948" y="4074855"/>
              <a:ext cx="5884545" cy="2614295"/>
            </a:xfrm>
            <a:custGeom>
              <a:avLst/>
              <a:gdLst/>
              <a:ahLst/>
              <a:cxnLst/>
              <a:rect l="l" t="t" r="r" b="b"/>
              <a:pathLst>
                <a:path w="5884545" h="2614295">
                  <a:moveTo>
                    <a:pt x="3443433" y="211625"/>
                  </a:moveTo>
                  <a:lnTo>
                    <a:pt x="3464634" y="251600"/>
                  </a:lnTo>
                  <a:lnTo>
                    <a:pt x="3501124" y="276865"/>
                  </a:lnTo>
                  <a:lnTo>
                    <a:pt x="3554155" y="300795"/>
                  </a:lnTo>
                  <a:lnTo>
                    <a:pt x="3622576" y="323200"/>
                  </a:lnTo>
                  <a:lnTo>
                    <a:pt x="3662197" y="333769"/>
                  </a:lnTo>
                  <a:lnTo>
                    <a:pt x="3705233" y="343885"/>
                  </a:lnTo>
                  <a:lnTo>
                    <a:pt x="3751541" y="353523"/>
                  </a:lnTo>
                  <a:lnTo>
                    <a:pt x="3800976" y="362659"/>
                  </a:lnTo>
                  <a:lnTo>
                    <a:pt x="3853394" y="371268"/>
                  </a:lnTo>
                  <a:lnTo>
                    <a:pt x="3908651" y="379327"/>
                  </a:lnTo>
                  <a:lnTo>
                    <a:pt x="3966604" y="386812"/>
                  </a:lnTo>
                  <a:lnTo>
                    <a:pt x="4027107" y="393699"/>
                  </a:lnTo>
                  <a:lnTo>
                    <a:pt x="4090018" y="399962"/>
                  </a:lnTo>
                  <a:lnTo>
                    <a:pt x="4155192" y="405580"/>
                  </a:lnTo>
                  <a:lnTo>
                    <a:pt x="4222486" y="410526"/>
                  </a:lnTo>
                  <a:lnTo>
                    <a:pt x="4291754" y="414777"/>
                  </a:lnTo>
                  <a:lnTo>
                    <a:pt x="4362854" y="418310"/>
                  </a:lnTo>
                  <a:lnTo>
                    <a:pt x="4435641" y="421099"/>
                  </a:lnTo>
                  <a:lnTo>
                    <a:pt x="4509971" y="423122"/>
                  </a:lnTo>
                  <a:lnTo>
                    <a:pt x="4585700" y="424353"/>
                  </a:lnTo>
                  <a:lnTo>
                    <a:pt x="4662685" y="424769"/>
                  </a:lnTo>
                  <a:lnTo>
                    <a:pt x="4737129" y="424383"/>
                  </a:lnTo>
                  <a:lnTo>
                    <a:pt x="4810389" y="423240"/>
                  </a:lnTo>
                  <a:lnTo>
                    <a:pt x="4882338" y="421363"/>
                  </a:lnTo>
                  <a:lnTo>
                    <a:pt x="4952847" y="418771"/>
                  </a:lnTo>
                  <a:lnTo>
                    <a:pt x="5021791" y="415487"/>
                  </a:lnTo>
                  <a:lnTo>
                    <a:pt x="5089040" y="411532"/>
                  </a:lnTo>
                  <a:lnTo>
                    <a:pt x="5154468" y="406927"/>
                  </a:lnTo>
                  <a:lnTo>
                    <a:pt x="5217947" y="401695"/>
                  </a:lnTo>
                  <a:lnTo>
                    <a:pt x="5279349" y="395857"/>
                  </a:lnTo>
                  <a:lnTo>
                    <a:pt x="5338548" y="389434"/>
                  </a:lnTo>
                  <a:lnTo>
                    <a:pt x="5395416" y="382447"/>
                  </a:lnTo>
                  <a:lnTo>
                    <a:pt x="5449824" y="374919"/>
                  </a:lnTo>
                  <a:lnTo>
                    <a:pt x="5501647" y="366871"/>
                  </a:lnTo>
                  <a:lnTo>
                    <a:pt x="5550755" y="358324"/>
                  </a:lnTo>
                  <a:lnTo>
                    <a:pt x="5597022" y="349300"/>
                  </a:lnTo>
                  <a:lnTo>
                    <a:pt x="5640321" y="339820"/>
                  </a:lnTo>
                  <a:lnTo>
                    <a:pt x="5680523" y="329906"/>
                  </a:lnTo>
                  <a:lnTo>
                    <a:pt x="5717501" y="319580"/>
                  </a:lnTo>
                  <a:lnTo>
                    <a:pt x="5781277" y="297775"/>
                  </a:lnTo>
                  <a:lnTo>
                    <a:pt x="5830628" y="274578"/>
                  </a:lnTo>
                  <a:lnTo>
                    <a:pt x="5864534" y="250161"/>
                  </a:lnTo>
                  <a:lnTo>
                    <a:pt x="5884204" y="211625"/>
                  </a:lnTo>
                  <a:lnTo>
                    <a:pt x="5881976" y="198747"/>
                  </a:lnTo>
                  <a:lnTo>
                    <a:pt x="5849575" y="161416"/>
                  </a:lnTo>
                  <a:lnTo>
                    <a:pt x="5807819" y="137836"/>
                  </a:lnTo>
                  <a:lnTo>
                    <a:pt x="5751128" y="115510"/>
                  </a:lnTo>
                  <a:lnTo>
                    <a:pt x="5680523" y="94616"/>
                  </a:lnTo>
                  <a:lnTo>
                    <a:pt x="5640321" y="84762"/>
                  </a:lnTo>
                  <a:lnTo>
                    <a:pt x="5597022" y="75333"/>
                  </a:lnTo>
                  <a:lnTo>
                    <a:pt x="5550755" y="66350"/>
                  </a:lnTo>
                  <a:lnTo>
                    <a:pt x="5501647" y="57837"/>
                  </a:lnTo>
                  <a:lnTo>
                    <a:pt x="5449824" y="49815"/>
                  </a:lnTo>
                  <a:lnTo>
                    <a:pt x="5395416" y="42308"/>
                  </a:lnTo>
                  <a:lnTo>
                    <a:pt x="5338548" y="35336"/>
                  </a:lnTo>
                  <a:lnTo>
                    <a:pt x="5279349" y="28922"/>
                  </a:lnTo>
                  <a:lnTo>
                    <a:pt x="5217947" y="23090"/>
                  </a:lnTo>
                  <a:lnTo>
                    <a:pt x="5154468" y="17860"/>
                  </a:lnTo>
                  <a:lnTo>
                    <a:pt x="5089040" y="13255"/>
                  </a:lnTo>
                  <a:lnTo>
                    <a:pt x="5021791" y="9297"/>
                  </a:lnTo>
                  <a:lnTo>
                    <a:pt x="4952847" y="6009"/>
                  </a:lnTo>
                  <a:lnTo>
                    <a:pt x="4882338" y="3413"/>
                  </a:lnTo>
                  <a:lnTo>
                    <a:pt x="4810389" y="1532"/>
                  </a:lnTo>
                  <a:lnTo>
                    <a:pt x="4737129" y="386"/>
                  </a:lnTo>
                  <a:lnTo>
                    <a:pt x="4662685" y="0"/>
                  </a:lnTo>
                  <a:lnTo>
                    <a:pt x="4585700" y="416"/>
                  </a:lnTo>
                  <a:lnTo>
                    <a:pt x="4509971" y="1651"/>
                  </a:lnTo>
                  <a:lnTo>
                    <a:pt x="4435641" y="3677"/>
                  </a:lnTo>
                  <a:lnTo>
                    <a:pt x="4362854" y="6471"/>
                  </a:lnTo>
                  <a:lnTo>
                    <a:pt x="4291754" y="10007"/>
                  </a:lnTo>
                  <a:lnTo>
                    <a:pt x="4222486" y="14261"/>
                  </a:lnTo>
                  <a:lnTo>
                    <a:pt x="4155192" y="19207"/>
                  </a:lnTo>
                  <a:lnTo>
                    <a:pt x="4090018" y="24821"/>
                  </a:lnTo>
                  <a:lnTo>
                    <a:pt x="4027107" y="31078"/>
                  </a:lnTo>
                  <a:lnTo>
                    <a:pt x="3966604" y="37952"/>
                  </a:lnTo>
                  <a:lnTo>
                    <a:pt x="3908651" y="45420"/>
                  </a:lnTo>
                  <a:lnTo>
                    <a:pt x="3853394" y="53455"/>
                  </a:lnTo>
                  <a:lnTo>
                    <a:pt x="3800976" y="62034"/>
                  </a:lnTo>
                  <a:lnTo>
                    <a:pt x="3751541" y="71130"/>
                  </a:lnTo>
                  <a:lnTo>
                    <a:pt x="3705233" y="80720"/>
                  </a:lnTo>
                  <a:lnTo>
                    <a:pt x="3662197" y="90777"/>
                  </a:lnTo>
                  <a:lnTo>
                    <a:pt x="3622576" y="101279"/>
                  </a:lnTo>
                  <a:lnTo>
                    <a:pt x="3554155" y="123511"/>
                  </a:lnTo>
                  <a:lnTo>
                    <a:pt x="3501124" y="147218"/>
                  </a:lnTo>
                  <a:lnTo>
                    <a:pt x="3464634" y="172199"/>
                  </a:lnTo>
                  <a:lnTo>
                    <a:pt x="3443433" y="211625"/>
                  </a:lnTo>
                  <a:close/>
                </a:path>
                <a:path w="5884545" h="2614295">
                  <a:moveTo>
                    <a:pt x="0" y="2345718"/>
                  </a:moveTo>
                  <a:lnTo>
                    <a:pt x="10525" y="2385301"/>
                  </a:lnTo>
                  <a:lnTo>
                    <a:pt x="41106" y="2423105"/>
                  </a:lnTo>
                  <a:lnTo>
                    <a:pt x="90251" y="2458710"/>
                  </a:lnTo>
                  <a:lnTo>
                    <a:pt x="156468" y="2491697"/>
                  </a:lnTo>
                  <a:lnTo>
                    <a:pt x="195513" y="2507077"/>
                  </a:lnTo>
                  <a:lnTo>
                    <a:pt x="238267" y="2521646"/>
                  </a:lnTo>
                  <a:lnTo>
                    <a:pt x="284543" y="2535350"/>
                  </a:lnTo>
                  <a:lnTo>
                    <a:pt x="334154" y="2548138"/>
                  </a:lnTo>
                  <a:lnTo>
                    <a:pt x="386916" y="2559956"/>
                  </a:lnTo>
                  <a:lnTo>
                    <a:pt x="442640" y="2570753"/>
                  </a:lnTo>
                  <a:lnTo>
                    <a:pt x="501140" y="2580476"/>
                  </a:lnTo>
                  <a:lnTo>
                    <a:pt x="562231" y="2589073"/>
                  </a:lnTo>
                  <a:lnTo>
                    <a:pt x="625725" y="2596491"/>
                  </a:lnTo>
                  <a:lnTo>
                    <a:pt x="691437" y="2602678"/>
                  </a:lnTo>
                  <a:lnTo>
                    <a:pt x="759179" y="2607581"/>
                  </a:lnTo>
                  <a:lnTo>
                    <a:pt x="828765" y="2611148"/>
                  </a:lnTo>
                  <a:lnTo>
                    <a:pt x="900009" y="2613327"/>
                  </a:lnTo>
                  <a:lnTo>
                    <a:pt x="972725" y="2614065"/>
                  </a:lnTo>
                  <a:lnTo>
                    <a:pt x="1045458" y="2613327"/>
                  </a:lnTo>
                  <a:lnTo>
                    <a:pt x="1116753" y="2611148"/>
                  </a:lnTo>
                  <a:lnTo>
                    <a:pt x="1186420" y="2607581"/>
                  </a:lnTo>
                  <a:lnTo>
                    <a:pt x="1254269" y="2602678"/>
                  </a:lnTo>
                  <a:lnTo>
                    <a:pt x="1320112" y="2596491"/>
                  </a:lnTo>
                  <a:lnTo>
                    <a:pt x="1383757" y="2589073"/>
                  </a:lnTo>
                  <a:lnTo>
                    <a:pt x="1445014" y="2580476"/>
                  </a:lnTo>
                  <a:lnTo>
                    <a:pt x="1503696" y="2570753"/>
                  </a:lnTo>
                  <a:lnTo>
                    <a:pt x="1559610" y="2559956"/>
                  </a:lnTo>
                  <a:lnTo>
                    <a:pt x="1612569" y="2548138"/>
                  </a:lnTo>
                  <a:lnTo>
                    <a:pt x="1662381" y="2535350"/>
                  </a:lnTo>
                  <a:lnTo>
                    <a:pt x="1708857" y="2521646"/>
                  </a:lnTo>
                  <a:lnTo>
                    <a:pt x="1751808" y="2507077"/>
                  </a:lnTo>
                  <a:lnTo>
                    <a:pt x="1791043" y="2491697"/>
                  </a:lnTo>
                  <a:lnTo>
                    <a:pt x="1826374" y="2475557"/>
                  </a:lnTo>
                  <a:lnTo>
                    <a:pt x="1884559" y="2441209"/>
                  </a:lnTo>
                  <a:lnTo>
                    <a:pt x="1924847" y="2404452"/>
                  </a:lnTo>
                  <a:lnTo>
                    <a:pt x="1945718" y="2365706"/>
                  </a:lnTo>
                  <a:lnTo>
                    <a:pt x="1948398" y="2345718"/>
                  </a:lnTo>
                  <a:lnTo>
                    <a:pt x="1945718" y="2325792"/>
                  </a:lnTo>
                  <a:lnTo>
                    <a:pt x="1924847" y="2287216"/>
                  </a:lnTo>
                  <a:lnTo>
                    <a:pt x="1884559" y="2250679"/>
                  </a:lnTo>
                  <a:lnTo>
                    <a:pt x="1826374" y="2216587"/>
                  </a:lnTo>
                  <a:lnTo>
                    <a:pt x="1791043" y="2200583"/>
                  </a:lnTo>
                  <a:lnTo>
                    <a:pt x="1751808" y="2185342"/>
                  </a:lnTo>
                  <a:lnTo>
                    <a:pt x="1708857" y="2170914"/>
                  </a:lnTo>
                  <a:lnTo>
                    <a:pt x="1662381" y="2157350"/>
                  </a:lnTo>
                  <a:lnTo>
                    <a:pt x="1612569" y="2144700"/>
                  </a:lnTo>
                  <a:lnTo>
                    <a:pt x="1559610" y="2133015"/>
                  </a:lnTo>
                  <a:lnTo>
                    <a:pt x="1503696" y="2122345"/>
                  </a:lnTo>
                  <a:lnTo>
                    <a:pt x="1445014" y="2112741"/>
                  </a:lnTo>
                  <a:lnTo>
                    <a:pt x="1383757" y="2104254"/>
                  </a:lnTo>
                  <a:lnTo>
                    <a:pt x="1320112" y="2096933"/>
                  </a:lnTo>
                  <a:lnTo>
                    <a:pt x="1254269" y="2090831"/>
                  </a:lnTo>
                  <a:lnTo>
                    <a:pt x="1186420" y="2085996"/>
                  </a:lnTo>
                  <a:lnTo>
                    <a:pt x="1116753" y="2082480"/>
                  </a:lnTo>
                  <a:lnTo>
                    <a:pt x="1045458" y="2080334"/>
                  </a:lnTo>
                  <a:lnTo>
                    <a:pt x="972725" y="2079607"/>
                  </a:lnTo>
                  <a:lnTo>
                    <a:pt x="900009" y="2080334"/>
                  </a:lnTo>
                  <a:lnTo>
                    <a:pt x="828765" y="2082480"/>
                  </a:lnTo>
                  <a:lnTo>
                    <a:pt x="759179" y="2085996"/>
                  </a:lnTo>
                  <a:lnTo>
                    <a:pt x="691437" y="2090831"/>
                  </a:lnTo>
                  <a:lnTo>
                    <a:pt x="625725" y="2096933"/>
                  </a:lnTo>
                  <a:lnTo>
                    <a:pt x="562231" y="2104254"/>
                  </a:lnTo>
                  <a:lnTo>
                    <a:pt x="501140" y="2112741"/>
                  </a:lnTo>
                  <a:lnTo>
                    <a:pt x="442640" y="2122345"/>
                  </a:lnTo>
                  <a:lnTo>
                    <a:pt x="386916" y="2133015"/>
                  </a:lnTo>
                  <a:lnTo>
                    <a:pt x="334154" y="2144700"/>
                  </a:lnTo>
                  <a:lnTo>
                    <a:pt x="284543" y="2157350"/>
                  </a:lnTo>
                  <a:lnTo>
                    <a:pt x="238267" y="2170914"/>
                  </a:lnTo>
                  <a:lnTo>
                    <a:pt x="195513" y="2185342"/>
                  </a:lnTo>
                  <a:lnTo>
                    <a:pt x="156468" y="2200583"/>
                  </a:lnTo>
                  <a:lnTo>
                    <a:pt x="121319" y="2216587"/>
                  </a:lnTo>
                  <a:lnTo>
                    <a:pt x="63451" y="2250679"/>
                  </a:lnTo>
                  <a:lnTo>
                    <a:pt x="23401" y="2287216"/>
                  </a:lnTo>
                  <a:lnTo>
                    <a:pt x="2662" y="2325792"/>
                  </a:lnTo>
                  <a:lnTo>
                    <a:pt x="0" y="2345718"/>
                  </a:lnTo>
                  <a:close/>
                </a:path>
              </a:pathLst>
            </a:custGeom>
            <a:ln w="138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537" y="633385"/>
            <a:ext cx="11477006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/>
              <a:t>Detailed</a:t>
            </a:r>
            <a:r>
              <a:rPr spc="-60" dirty="0"/>
              <a:t> </a:t>
            </a:r>
            <a:r>
              <a:rPr dirty="0"/>
              <a:t>Representation</a:t>
            </a:r>
            <a:r>
              <a:rPr spc="-7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Frame </a:t>
            </a:r>
            <a:r>
              <a:rPr spc="-935" dirty="0"/>
              <a:t> </a:t>
            </a:r>
            <a:r>
              <a:rPr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1892" y="1498022"/>
            <a:ext cx="696595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spc="260" dirty="0">
                <a:solidFill>
                  <a:prstClr val="black"/>
                </a:solidFill>
                <a:latin typeface="Times New Roman"/>
                <a:cs typeface="Times New Roman"/>
              </a:rPr>
              <a:t>fr</a:t>
            </a:r>
            <a:r>
              <a:rPr sz="1050" spc="500" dirty="0">
                <a:solidFill>
                  <a:prstClr val="black"/>
                </a:solidFill>
                <a:latin typeface="Times New Roman"/>
                <a:cs typeface="Times New Roman"/>
              </a:rPr>
              <a:t>am</a:t>
            </a:r>
            <a:r>
              <a:rPr sz="1050" spc="35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1050" spc="409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endParaRPr sz="10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0522" y="1762170"/>
            <a:ext cx="3268345" cy="514242"/>
          </a:xfrm>
          <a:prstGeom prst="rect">
            <a:avLst/>
          </a:prstGeom>
          <a:solidFill>
            <a:srgbClr val="FFFFE0"/>
          </a:solidFill>
          <a:ln w="8758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213995">
              <a:lnSpc>
                <a:spcPts val="1230"/>
              </a:lnSpc>
              <a:spcBef>
                <a:spcPts val="409"/>
              </a:spcBef>
            </a:pPr>
            <a:r>
              <a:rPr sz="1050" b="1" spc="400" dirty="0">
                <a:solidFill>
                  <a:prstClr val="black"/>
                </a:solidFill>
                <a:latin typeface="Times New Roman"/>
                <a:cs typeface="Times New Roman"/>
              </a:rPr>
              <a:t>f_name</a:t>
            </a:r>
            <a:r>
              <a:rPr sz="1050" spc="400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r>
              <a:rPr sz="1050" spc="1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330" dirty="0">
                <a:solidFill>
                  <a:prstClr val="black"/>
                </a:solidFill>
                <a:latin typeface="Times New Roman"/>
                <a:cs typeface="Times New Roman"/>
              </a:rPr>
              <a:t>university</a:t>
            </a:r>
            <a:endParaRPr sz="10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13995">
              <a:lnSpc>
                <a:spcPts val="1200"/>
              </a:lnSpc>
            </a:pPr>
            <a:r>
              <a:rPr sz="1050" b="1" spc="395" dirty="0">
                <a:solidFill>
                  <a:prstClr val="black"/>
                </a:solidFill>
                <a:latin typeface="Times New Roman"/>
                <a:cs typeface="Times New Roman"/>
              </a:rPr>
              <a:t>phone</a:t>
            </a:r>
            <a:r>
              <a:rPr sz="1050" spc="395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r>
              <a:rPr sz="1050" spc="19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305" dirty="0">
                <a:solidFill>
                  <a:prstClr val="black"/>
                </a:solidFill>
                <a:latin typeface="Times New Roman"/>
                <a:cs typeface="Times New Roman"/>
              </a:rPr>
              <a:t>(default:</a:t>
            </a:r>
            <a:r>
              <a:rPr sz="1050" spc="20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270" dirty="0">
                <a:solidFill>
                  <a:prstClr val="black"/>
                </a:solidFill>
                <a:latin typeface="Times New Roman"/>
                <a:cs typeface="Times New Roman"/>
              </a:rPr>
              <a:t>-</a:t>
            </a:r>
            <a:r>
              <a:rPr sz="1050" spc="1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395" dirty="0">
                <a:solidFill>
                  <a:prstClr val="black"/>
                </a:solidFill>
                <a:latin typeface="Times New Roman"/>
                <a:cs typeface="Times New Roman"/>
              </a:rPr>
              <a:t>011686971)</a:t>
            </a:r>
            <a:endParaRPr sz="10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13995">
              <a:lnSpc>
                <a:spcPts val="1230"/>
              </a:lnSpc>
            </a:pPr>
            <a:r>
              <a:rPr sz="1050" b="1" spc="380" dirty="0">
                <a:solidFill>
                  <a:prstClr val="black"/>
                </a:solidFill>
                <a:latin typeface="Times New Roman"/>
                <a:cs typeface="Times New Roman"/>
              </a:rPr>
              <a:t>address</a:t>
            </a:r>
            <a:r>
              <a:rPr sz="1050" b="1" spc="20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225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r>
              <a:rPr sz="1050" spc="2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315" dirty="0">
                <a:solidFill>
                  <a:prstClr val="black"/>
                </a:solidFill>
                <a:latin typeface="Times New Roman"/>
                <a:cs typeface="Times New Roman"/>
              </a:rPr>
              <a:t>(default</a:t>
            </a:r>
            <a:r>
              <a:rPr sz="1050" spc="20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270" dirty="0">
                <a:solidFill>
                  <a:prstClr val="black"/>
                </a:solidFill>
                <a:latin typeface="Times New Roman"/>
                <a:cs typeface="Times New Roman"/>
              </a:rPr>
              <a:t>-</a:t>
            </a:r>
            <a:r>
              <a:rPr sz="1050" spc="2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335" dirty="0">
                <a:solidFill>
                  <a:prstClr val="black"/>
                </a:solidFill>
                <a:latin typeface="Times New Roman"/>
                <a:cs typeface="Times New Roman"/>
              </a:rPr>
              <a:t>IIT</a:t>
            </a:r>
            <a:r>
              <a:rPr sz="1050" spc="2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345" dirty="0">
                <a:solidFill>
                  <a:prstClr val="black"/>
                </a:solidFill>
                <a:latin typeface="Times New Roman"/>
                <a:cs typeface="Times New Roman"/>
              </a:rPr>
              <a:t>Delhi)</a:t>
            </a:r>
            <a:endParaRPr sz="10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4293" y="2716332"/>
            <a:ext cx="696595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spc="260" dirty="0">
                <a:solidFill>
                  <a:prstClr val="black"/>
                </a:solidFill>
                <a:latin typeface="Times New Roman"/>
                <a:cs typeface="Times New Roman"/>
              </a:rPr>
              <a:t>fr</a:t>
            </a:r>
            <a:r>
              <a:rPr sz="1050" spc="500" dirty="0">
                <a:solidFill>
                  <a:prstClr val="black"/>
                </a:solidFill>
                <a:latin typeface="Times New Roman"/>
                <a:cs typeface="Times New Roman"/>
              </a:rPr>
              <a:t>am</a:t>
            </a:r>
            <a:r>
              <a:rPr sz="1050" spc="35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1050" spc="409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10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56075" y="2716332"/>
            <a:ext cx="696595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spc="260" dirty="0">
                <a:solidFill>
                  <a:prstClr val="black"/>
                </a:solidFill>
                <a:latin typeface="Times New Roman"/>
                <a:cs typeface="Times New Roman"/>
              </a:rPr>
              <a:t>fr</a:t>
            </a:r>
            <a:r>
              <a:rPr sz="1050" spc="500" dirty="0">
                <a:solidFill>
                  <a:prstClr val="black"/>
                </a:solidFill>
                <a:latin typeface="Times New Roman"/>
                <a:cs typeface="Times New Roman"/>
              </a:rPr>
              <a:t>am</a:t>
            </a:r>
            <a:r>
              <a:rPr sz="1050" spc="35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1050" spc="409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10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1978" y="3020827"/>
            <a:ext cx="187515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30"/>
              </a:lnSpc>
              <a:spcBef>
                <a:spcPts val="90"/>
              </a:spcBef>
            </a:pPr>
            <a:r>
              <a:rPr sz="1050" b="1" spc="430" dirty="0">
                <a:solidFill>
                  <a:prstClr val="black"/>
                </a:solidFill>
                <a:latin typeface="Times New Roman"/>
                <a:cs typeface="Times New Roman"/>
              </a:rPr>
              <a:t>f_name</a:t>
            </a:r>
            <a:r>
              <a:rPr sz="1050" b="1" spc="1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225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r>
              <a:rPr sz="1050" spc="1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325" dirty="0">
                <a:solidFill>
                  <a:prstClr val="black"/>
                </a:solidFill>
                <a:latin typeface="Times New Roman"/>
                <a:cs typeface="Times New Roman"/>
              </a:rPr>
              <a:t>hostel</a:t>
            </a:r>
            <a:endParaRPr sz="10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sz="1050" b="1" spc="375" dirty="0">
                <a:solidFill>
                  <a:prstClr val="black"/>
                </a:solidFill>
                <a:latin typeface="Times New Roman"/>
                <a:cs typeface="Times New Roman"/>
              </a:rPr>
              <a:t>a_part_of</a:t>
            </a:r>
            <a:r>
              <a:rPr sz="1050" b="1" spc="19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225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r>
              <a:rPr sz="1050" spc="1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385" dirty="0">
                <a:solidFill>
                  <a:prstClr val="black"/>
                </a:solidFill>
                <a:latin typeface="Times New Roman"/>
                <a:cs typeface="Times New Roman"/>
              </a:rPr>
              <a:t>frame0</a:t>
            </a:r>
            <a:endParaRPr sz="10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9708" y="2954123"/>
            <a:ext cx="3982085" cy="540533"/>
          </a:xfrm>
          <a:prstGeom prst="rect">
            <a:avLst/>
          </a:prstGeom>
          <a:solidFill>
            <a:srgbClr val="FFFFE0"/>
          </a:solidFill>
          <a:ln w="8666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356870">
              <a:lnSpc>
                <a:spcPts val="1230"/>
              </a:lnSpc>
              <a:spcBef>
                <a:spcPts val="615"/>
              </a:spcBef>
            </a:pPr>
            <a:r>
              <a:rPr sz="1050" b="1" spc="430" dirty="0">
                <a:solidFill>
                  <a:prstClr val="black"/>
                </a:solidFill>
                <a:latin typeface="Times New Roman"/>
                <a:cs typeface="Times New Roman"/>
              </a:rPr>
              <a:t>f_name</a:t>
            </a:r>
            <a:r>
              <a:rPr sz="1050" b="1" spc="1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225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r>
              <a:rPr sz="1050" spc="1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370" dirty="0">
                <a:solidFill>
                  <a:prstClr val="black"/>
                </a:solidFill>
                <a:latin typeface="Times New Roman"/>
                <a:cs typeface="Times New Roman"/>
              </a:rPr>
              <a:t>department</a:t>
            </a:r>
            <a:endParaRPr sz="10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6870">
              <a:lnSpc>
                <a:spcPts val="1200"/>
              </a:lnSpc>
            </a:pPr>
            <a:r>
              <a:rPr sz="1050" b="1" spc="375" dirty="0">
                <a:solidFill>
                  <a:prstClr val="black"/>
                </a:solidFill>
                <a:latin typeface="Times New Roman"/>
                <a:cs typeface="Times New Roman"/>
              </a:rPr>
              <a:t>a_part_of</a:t>
            </a:r>
            <a:r>
              <a:rPr sz="1050" b="1" spc="19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225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r>
              <a:rPr sz="1050" spc="1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385" dirty="0">
                <a:solidFill>
                  <a:prstClr val="black"/>
                </a:solidFill>
                <a:latin typeface="Times New Roman"/>
                <a:cs typeface="Times New Roman"/>
              </a:rPr>
              <a:t>frame0</a:t>
            </a:r>
            <a:endParaRPr sz="10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6870">
              <a:lnSpc>
                <a:spcPts val="1230"/>
              </a:lnSpc>
            </a:pPr>
            <a:r>
              <a:rPr sz="1050" b="1" spc="455" dirty="0">
                <a:solidFill>
                  <a:prstClr val="black"/>
                </a:solidFill>
                <a:latin typeface="Times New Roman"/>
                <a:cs typeface="Times New Roman"/>
              </a:rPr>
              <a:t>programme</a:t>
            </a:r>
            <a:r>
              <a:rPr sz="1050" b="1" spc="2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225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r>
              <a:rPr sz="1050" spc="20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340" dirty="0">
                <a:solidFill>
                  <a:prstClr val="black"/>
                </a:solidFill>
                <a:latin typeface="Times New Roman"/>
                <a:cs typeface="Times New Roman"/>
              </a:rPr>
              <a:t>[Btech,</a:t>
            </a:r>
            <a:r>
              <a:rPr sz="1050" spc="19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380" dirty="0">
                <a:solidFill>
                  <a:prstClr val="black"/>
                </a:solidFill>
                <a:latin typeface="Times New Roman"/>
                <a:cs typeface="Times New Roman"/>
              </a:rPr>
              <a:t>Mtech,</a:t>
            </a:r>
            <a:r>
              <a:rPr sz="1050" spc="2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385" dirty="0">
                <a:solidFill>
                  <a:prstClr val="black"/>
                </a:solidFill>
                <a:latin typeface="Times New Roman"/>
                <a:cs typeface="Times New Roman"/>
              </a:rPr>
              <a:t>Ph.D]</a:t>
            </a:r>
            <a:endParaRPr sz="10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41977" y="3325653"/>
            <a:ext cx="212471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b="1" spc="470" dirty="0">
                <a:solidFill>
                  <a:prstClr val="black"/>
                </a:solidFill>
                <a:latin typeface="Times New Roman"/>
                <a:cs typeface="Times New Roman"/>
              </a:rPr>
              <a:t>room</a:t>
            </a:r>
            <a:r>
              <a:rPr sz="1050" b="1" spc="16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225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r>
              <a:rPr sz="1050" spc="1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315" dirty="0">
                <a:solidFill>
                  <a:prstClr val="black"/>
                </a:solidFill>
                <a:latin typeface="Times New Roman"/>
                <a:cs typeface="Times New Roman"/>
              </a:rPr>
              <a:t>(default</a:t>
            </a:r>
            <a:r>
              <a:rPr sz="1050" spc="19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270" dirty="0">
                <a:solidFill>
                  <a:prstClr val="black"/>
                </a:solidFill>
                <a:latin typeface="Times New Roman"/>
                <a:cs typeface="Times New Roman"/>
              </a:rPr>
              <a:t>-</a:t>
            </a:r>
            <a:r>
              <a:rPr sz="1050" spc="1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375" dirty="0">
                <a:solidFill>
                  <a:prstClr val="black"/>
                </a:solidFill>
                <a:latin typeface="Times New Roman"/>
                <a:cs typeface="Times New Roman"/>
              </a:rPr>
              <a:t>100)</a:t>
            </a:r>
            <a:endParaRPr sz="10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750230" y="3779402"/>
          <a:ext cx="2696210" cy="1231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99745">
                        <a:lnSpc>
                          <a:spcPct val="100000"/>
                        </a:lnSpc>
                      </a:pPr>
                      <a:r>
                        <a:rPr sz="1050" spc="385" dirty="0">
                          <a:latin typeface="Times New Roman"/>
                          <a:cs typeface="Times New Roman"/>
                        </a:rPr>
                        <a:t>frame21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708">
                <a:tc gridSpan="2">
                  <a:txBody>
                    <a:bodyPr/>
                    <a:lstStyle/>
                    <a:p>
                      <a:pPr marL="499745">
                        <a:lnSpc>
                          <a:spcPts val="1230"/>
                        </a:lnSpc>
                        <a:spcBef>
                          <a:spcPts val="770"/>
                        </a:spcBef>
                      </a:pPr>
                      <a:r>
                        <a:rPr sz="1050" b="1" spc="430" dirty="0">
                          <a:latin typeface="Times New Roman"/>
                          <a:cs typeface="Times New Roman"/>
                        </a:rPr>
                        <a:t>f_name</a:t>
                      </a:r>
                      <a:r>
                        <a:rPr sz="10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22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05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285" dirty="0">
                          <a:latin typeface="Times New Roman"/>
                          <a:cs typeface="Times New Roman"/>
                        </a:rPr>
                        <a:t>nilgiri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99745">
                        <a:lnSpc>
                          <a:spcPts val="1200"/>
                        </a:lnSpc>
                      </a:pPr>
                      <a:r>
                        <a:rPr sz="1050" b="1" spc="340" dirty="0">
                          <a:latin typeface="Times New Roman"/>
                          <a:cs typeface="Times New Roman"/>
                        </a:rPr>
                        <a:t>is_a</a:t>
                      </a:r>
                      <a:r>
                        <a:rPr sz="105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22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05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385" dirty="0">
                          <a:latin typeface="Times New Roman"/>
                          <a:cs typeface="Times New Roman"/>
                        </a:rPr>
                        <a:t>frame2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99745">
                        <a:lnSpc>
                          <a:spcPts val="1230"/>
                        </a:lnSpc>
                      </a:pPr>
                      <a:r>
                        <a:rPr sz="1050" b="1" spc="430" dirty="0">
                          <a:latin typeface="Times New Roman"/>
                          <a:cs typeface="Times New Roman"/>
                        </a:rPr>
                        <a:t>phone</a:t>
                      </a:r>
                      <a:r>
                        <a:rPr sz="105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22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05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409" dirty="0">
                          <a:latin typeface="Times New Roman"/>
                          <a:cs typeface="Times New Roman"/>
                        </a:rPr>
                        <a:t>0116862345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894804" y="3779401"/>
          <a:ext cx="3267710" cy="1629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56870">
                        <a:lnSpc>
                          <a:spcPct val="100000"/>
                        </a:lnSpc>
                      </a:pPr>
                      <a:r>
                        <a:rPr sz="1050" spc="385" dirty="0">
                          <a:latin typeface="Times New Roman"/>
                          <a:cs typeface="Times New Roman"/>
                        </a:rPr>
                        <a:t>frame11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173">
                <a:tc gridSpan="2">
                  <a:txBody>
                    <a:bodyPr/>
                    <a:lstStyle/>
                    <a:p>
                      <a:pPr marL="356870" marR="771525">
                        <a:lnSpc>
                          <a:spcPts val="1200"/>
                        </a:lnSpc>
                        <a:spcBef>
                          <a:spcPts val="860"/>
                        </a:spcBef>
                        <a:tabLst>
                          <a:tab pos="1070610" algn="l"/>
                        </a:tabLst>
                      </a:pPr>
                      <a:r>
                        <a:rPr sz="1050" b="1" spc="400" dirty="0">
                          <a:latin typeface="Times New Roman"/>
                          <a:cs typeface="Times New Roman"/>
                        </a:rPr>
                        <a:t>f_name</a:t>
                      </a:r>
                      <a:r>
                        <a:rPr sz="1050" spc="400" dirty="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sz="1050" spc="330" dirty="0">
                          <a:latin typeface="Times New Roman"/>
                          <a:cs typeface="Times New Roman"/>
                        </a:rPr>
                        <a:t>faculty </a:t>
                      </a:r>
                      <a:r>
                        <a:rPr sz="1050" spc="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375" dirty="0">
                          <a:latin typeface="Times New Roman"/>
                          <a:cs typeface="Times New Roman"/>
                        </a:rPr>
                        <a:t>a_part_of </a:t>
                      </a:r>
                      <a:r>
                        <a:rPr sz="1050" spc="225" dirty="0"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sz="1050" spc="385" dirty="0">
                          <a:latin typeface="Times New Roman"/>
                          <a:cs typeface="Times New Roman"/>
                        </a:rPr>
                        <a:t>frame1 </a:t>
                      </a:r>
                      <a:r>
                        <a:rPr sz="1050" spc="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395" dirty="0">
                          <a:latin typeface="Times New Roman"/>
                          <a:cs typeface="Times New Roman"/>
                        </a:rPr>
                        <a:t>age</a:t>
                      </a:r>
                      <a:r>
                        <a:rPr sz="1050" b="1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225" dirty="0">
                          <a:latin typeface="Times New Roman"/>
                          <a:cs typeface="Times New Roman"/>
                        </a:rPr>
                        <a:t>:	</a:t>
                      </a:r>
                      <a:r>
                        <a:rPr sz="1050" spc="360" dirty="0">
                          <a:latin typeface="Times New Roman"/>
                          <a:cs typeface="Times New Roman"/>
                        </a:rPr>
                        <a:t>range</a:t>
                      </a:r>
                      <a:r>
                        <a:rPr sz="105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360" dirty="0">
                          <a:latin typeface="Times New Roman"/>
                          <a:cs typeface="Times New Roman"/>
                        </a:rPr>
                        <a:t>(25</a:t>
                      </a:r>
                      <a:r>
                        <a:rPr sz="105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27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5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365" dirty="0">
                          <a:latin typeface="Times New Roman"/>
                          <a:cs typeface="Times New Roman"/>
                        </a:rPr>
                        <a:t>60)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56870">
                        <a:lnSpc>
                          <a:spcPts val="1140"/>
                        </a:lnSpc>
                      </a:pPr>
                      <a:r>
                        <a:rPr sz="1050" b="1" spc="335" dirty="0">
                          <a:latin typeface="Times New Roman"/>
                          <a:cs typeface="Times New Roman"/>
                        </a:rPr>
                        <a:t>nationality</a:t>
                      </a:r>
                      <a:r>
                        <a:rPr sz="1050" spc="33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05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315" dirty="0">
                          <a:latin typeface="Times New Roman"/>
                          <a:cs typeface="Times New Roman"/>
                        </a:rPr>
                        <a:t>(default</a:t>
                      </a:r>
                      <a:r>
                        <a:rPr sz="105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27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5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335" dirty="0">
                          <a:latin typeface="Times New Roman"/>
                          <a:cs typeface="Times New Roman"/>
                        </a:rPr>
                        <a:t>Indian)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56870">
                        <a:lnSpc>
                          <a:spcPts val="1230"/>
                        </a:lnSpc>
                      </a:pPr>
                      <a:r>
                        <a:rPr sz="1050" b="1" spc="355" dirty="0">
                          <a:latin typeface="Times New Roman"/>
                          <a:cs typeface="Times New Roman"/>
                        </a:rPr>
                        <a:t>qual</a:t>
                      </a:r>
                      <a:r>
                        <a:rPr sz="1050" spc="35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05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315" dirty="0">
                          <a:latin typeface="Times New Roman"/>
                          <a:cs typeface="Times New Roman"/>
                        </a:rPr>
                        <a:t>(default</a:t>
                      </a:r>
                      <a:r>
                        <a:rPr sz="105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27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05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350" dirty="0">
                          <a:latin typeface="Times New Roman"/>
                          <a:cs typeface="Times New Roman"/>
                        </a:rPr>
                        <a:t>Post</a:t>
                      </a:r>
                      <a:r>
                        <a:rPr sz="105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340" dirty="0">
                          <a:latin typeface="Times New Roman"/>
                          <a:cs typeface="Times New Roman"/>
                        </a:rPr>
                        <a:t>graduate)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530196" y="5610302"/>
            <a:ext cx="81534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spc="260" dirty="0">
                <a:solidFill>
                  <a:prstClr val="black"/>
                </a:solidFill>
                <a:latin typeface="Times New Roman"/>
                <a:cs typeface="Times New Roman"/>
              </a:rPr>
              <a:t>fr</a:t>
            </a:r>
            <a:r>
              <a:rPr sz="1050" spc="500" dirty="0">
                <a:solidFill>
                  <a:prstClr val="black"/>
                </a:solidFill>
                <a:latin typeface="Times New Roman"/>
                <a:cs typeface="Times New Roman"/>
              </a:rPr>
              <a:t>am</a:t>
            </a:r>
            <a:r>
              <a:rPr sz="1050" spc="35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1050" spc="409" dirty="0">
                <a:solidFill>
                  <a:prstClr val="black"/>
                </a:solidFill>
                <a:latin typeface="Times New Roman"/>
                <a:cs typeface="Times New Roman"/>
              </a:rPr>
              <a:t>12</a:t>
            </a:r>
            <a:endParaRPr sz="10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27881" y="5610302"/>
            <a:ext cx="81534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spc="260" dirty="0">
                <a:solidFill>
                  <a:prstClr val="black"/>
                </a:solidFill>
                <a:latin typeface="Times New Roman"/>
                <a:cs typeface="Times New Roman"/>
              </a:rPr>
              <a:t>fr</a:t>
            </a:r>
            <a:r>
              <a:rPr sz="1050" spc="500" dirty="0">
                <a:solidFill>
                  <a:prstClr val="black"/>
                </a:solidFill>
                <a:latin typeface="Times New Roman"/>
                <a:cs typeface="Times New Roman"/>
              </a:rPr>
              <a:t>am</a:t>
            </a:r>
            <a:r>
              <a:rPr sz="1050" spc="35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1050" spc="409" dirty="0">
                <a:solidFill>
                  <a:prstClr val="black"/>
                </a:solidFill>
                <a:latin typeface="Times New Roman"/>
                <a:cs typeface="Times New Roman"/>
              </a:rPr>
              <a:t>13</a:t>
            </a:r>
            <a:endParaRPr sz="10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8708" y="5894357"/>
            <a:ext cx="2694305" cy="493725"/>
          </a:xfrm>
          <a:prstGeom prst="rect">
            <a:avLst/>
          </a:prstGeom>
          <a:solidFill>
            <a:srgbClr val="FFFFE0"/>
          </a:solidFill>
          <a:ln w="8831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13995">
              <a:lnSpc>
                <a:spcPts val="1230"/>
              </a:lnSpc>
              <a:spcBef>
                <a:spcPts val="250"/>
              </a:spcBef>
            </a:pPr>
            <a:r>
              <a:rPr sz="1050" b="1" spc="430" dirty="0">
                <a:solidFill>
                  <a:prstClr val="black"/>
                </a:solidFill>
                <a:latin typeface="Times New Roman"/>
                <a:cs typeface="Times New Roman"/>
              </a:rPr>
              <a:t>f_name</a:t>
            </a:r>
            <a:r>
              <a:rPr sz="1050" b="1" spc="1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225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r>
              <a:rPr sz="1050" spc="1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345" dirty="0">
                <a:solidFill>
                  <a:prstClr val="black"/>
                </a:solidFill>
                <a:latin typeface="Times New Roman"/>
                <a:cs typeface="Times New Roman"/>
              </a:rPr>
              <a:t>science</a:t>
            </a:r>
            <a:r>
              <a:rPr sz="1050" spc="1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325" dirty="0">
                <a:solidFill>
                  <a:prstClr val="black"/>
                </a:solidFill>
                <a:latin typeface="Times New Roman"/>
                <a:cs typeface="Times New Roman"/>
              </a:rPr>
              <a:t>faculty</a:t>
            </a:r>
            <a:endParaRPr sz="10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13995">
              <a:lnSpc>
                <a:spcPts val="1200"/>
              </a:lnSpc>
            </a:pPr>
            <a:r>
              <a:rPr sz="1050" b="1" spc="425" dirty="0">
                <a:solidFill>
                  <a:prstClr val="black"/>
                </a:solidFill>
                <a:latin typeface="Times New Roman"/>
                <a:cs typeface="Times New Roman"/>
              </a:rPr>
              <a:t>ako</a:t>
            </a:r>
            <a:r>
              <a:rPr sz="1050" b="1" spc="1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225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r>
              <a:rPr sz="1050" spc="1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385" dirty="0">
                <a:solidFill>
                  <a:prstClr val="black"/>
                </a:solidFill>
                <a:latin typeface="Times New Roman"/>
                <a:cs typeface="Times New Roman"/>
              </a:rPr>
              <a:t>frame11</a:t>
            </a:r>
            <a:endParaRPr sz="10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13995">
              <a:lnSpc>
                <a:spcPts val="1230"/>
              </a:lnSpc>
              <a:tabLst>
                <a:tab pos="927735" algn="l"/>
              </a:tabLst>
            </a:pPr>
            <a:r>
              <a:rPr sz="1050" b="1" spc="390" dirty="0">
                <a:solidFill>
                  <a:prstClr val="black"/>
                </a:solidFill>
                <a:latin typeface="Times New Roman"/>
                <a:cs typeface="Times New Roman"/>
              </a:rPr>
              <a:t>qual</a:t>
            </a:r>
            <a:r>
              <a:rPr sz="1050" b="1" spc="2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225" dirty="0">
                <a:solidFill>
                  <a:prstClr val="black"/>
                </a:solidFill>
                <a:latin typeface="Times New Roman"/>
                <a:cs typeface="Times New Roman"/>
              </a:rPr>
              <a:t>:	</a:t>
            </a:r>
            <a:r>
              <a:rPr sz="1050" spc="315" dirty="0">
                <a:solidFill>
                  <a:prstClr val="black"/>
                </a:solidFill>
                <a:latin typeface="Times New Roman"/>
                <a:cs typeface="Times New Roman"/>
              </a:rPr>
              <a:t>(default</a:t>
            </a:r>
            <a:r>
              <a:rPr sz="1050" spc="1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270" dirty="0">
                <a:solidFill>
                  <a:prstClr val="black"/>
                </a:solidFill>
                <a:latin typeface="Times New Roman"/>
                <a:cs typeface="Times New Roman"/>
              </a:rPr>
              <a:t>-</a:t>
            </a:r>
            <a:r>
              <a:rPr sz="1050" spc="1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405" dirty="0">
                <a:solidFill>
                  <a:prstClr val="black"/>
                </a:solidFill>
                <a:latin typeface="Times New Roman"/>
                <a:cs typeface="Times New Roman"/>
              </a:rPr>
              <a:t>M.Sc)</a:t>
            </a:r>
            <a:endParaRPr sz="10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83732" y="5894345"/>
            <a:ext cx="2411095" cy="808298"/>
          </a:xfrm>
          <a:prstGeom prst="rect">
            <a:avLst/>
          </a:prstGeom>
          <a:solidFill>
            <a:srgbClr val="FFFFE0"/>
          </a:solidFill>
          <a:ln w="9962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56235" marR="460375">
              <a:lnSpc>
                <a:spcPct val="95200"/>
              </a:lnSpc>
              <a:spcBef>
                <a:spcPts val="315"/>
              </a:spcBef>
              <a:tabLst>
                <a:tab pos="1070610" algn="l"/>
              </a:tabLst>
            </a:pPr>
            <a:r>
              <a:rPr sz="1050" b="1" spc="430" dirty="0">
                <a:solidFill>
                  <a:prstClr val="black"/>
                </a:solidFill>
                <a:latin typeface="Times New Roman"/>
                <a:cs typeface="Times New Roman"/>
              </a:rPr>
              <a:t>f_name</a:t>
            </a:r>
            <a:r>
              <a:rPr sz="1050" b="1" spc="1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225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r>
              <a:rPr sz="1050" spc="1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370" dirty="0">
                <a:solidFill>
                  <a:prstClr val="black"/>
                </a:solidFill>
                <a:latin typeface="Times New Roman"/>
                <a:cs typeface="Times New Roman"/>
              </a:rPr>
              <a:t>renuka </a:t>
            </a:r>
            <a:r>
              <a:rPr sz="1050" spc="-2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b="1" spc="340" dirty="0">
                <a:solidFill>
                  <a:prstClr val="black"/>
                </a:solidFill>
                <a:latin typeface="Times New Roman"/>
                <a:cs typeface="Times New Roman"/>
              </a:rPr>
              <a:t>is_a </a:t>
            </a:r>
            <a:r>
              <a:rPr sz="1050" spc="225" dirty="0">
                <a:solidFill>
                  <a:prstClr val="black"/>
                </a:solidFill>
                <a:latin typeface="Times New Roman"/>
                <a:cs typeface="Times New Roman"/>
              </a:rPr>
              <a:t>: </a:t>
            </a:r>
            <a:r>
              <a:rPr sz="1050" spc="385" dirty="0">
                <a:solidFill>
                  <a:prstClr val="black"/>
                </a:solidFill>
                <a:latin typeface="Times New Roman"/>
                <a:cs typeface="Times New Roman"/>
              </a:rPr>
              <a:t>frame12 </a:t>
            </a:r>
            <a:r>
              <a:rPr sz="1050" spc="3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b="1" spc="390" dirty="0">
                <a:solidFill>
                  <a:prstClr val="black"/>
                </a:solidFill>
                <a:latin typeface="Times New Roman"/>
                <a:cs typeface="Times New Roman"/>
              </a:rPr>
              <a:t>qual</a:t>
            </a:r>
            <a:r>
              <a:rPr sz="1050" b="1" spc="2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225" dirty="0">
                <a:solidFill>
                  <a:prstClr val="black"/>
                </a:solidFill>
                <a:latin typeface="Times New Roman"/>
                <a:cs typeface="Times New Roman"/>
              </a:rPr>
              <a:t>:	</a:t>
            </a:r>
            <a:r>
              <a:rPr sz="1050" spc="415" dirty="0">
                <a:solidFill>
                  <a:prstClr val="black"/>
                </a:solidFill>
                <a:latin typeface="Times New Roman"/>
                <a:cs typeface="Times New Roman"/>
              </a:rPr>
              <a:t>Ph.D </a:t>
            </a:r>
            <a:r>
              <a:rPr sz="1050" spc="4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b="1" spc="365" dirty="0">
                <a:solidFill>
                  <a:prstClr val="black"/>
                </a:solidFill>
                <a:latin typeface="Times New Roman"/>
                <a:cs typeface="Times New Roman"/>
              </a:rPr>
              <a:t>age:</a:t>
            </a:r>
            <a:r>
              <a:rPr sz="1050" b="1" spc="1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409" dirty="0">
                <a:solidFill>
                  <a:prstClr val="black"/>
                </a:solidFill>
                <a:latin typeface="Times New Roman"/>
                <a:cs typeface="Times New Roman"/>
              </a:rPr>
              <a:t>45</a:t>
            </a:r>
            <a:endParaRPr sz="10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6235">
              <a:lnSpc>
                <a:spcPts val="1200"/>
              </a:lnSpc>
            </a:pPr>
            <a:r>
              <a:rPr sz="1050" b="1" spc="350" dirty="0">
                <a:solidFill>
                  <a:prstClr val="black"/>
                </a:solidFill>
                <a:latin typeface="Times New Roman"/>
                <a:cs typeface="Times New Roman"/>
              </a:rPr>
              <a:t>adrress</a:t>
            </a:r>
            <a:r>
              <a:rPr sz="1050" spc="350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r>
              <a:rPr sz="1050" spc="1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370" dirty="0">
                <a:solidFill>
                  <a:prstClr val="black"/>
                </a:solidFill>
                <a:latin typeface="Times New Roman"/>
                <a:cs typeface="Times New Roman"/>
              </a:rPr>
              <a:t>Janak</a:t>
            </a:r>
            <a:r>
              <a:rPr sz="1050" spc="1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0" spc="340" dirty="0">
                <a:solidFill>
                  <a:prstClr val="black"/>
                </a:solidFill>
                <a:latin typeface="Times New Roman"/>
                <a:cs typeface="Times New Roman"/>
              </a:rPr>
              <a:t>Puri</a:t>
            </a:r>
            <a:endParaRPr sz="10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22506" y="2411326"/>
            <a:ext cx="1148080" cy="561975"/>
            <a:chOff x="2798506" y="2411325"/>
            <a:chExt cx="1148080" cy="561975"/>
          </a:xfrm>
        </p:grpSpPr>
        <p:sp>
          <p:nvSpPr>
            <p:cNvPr id="17" name="object 17"/>
            <p:cNvSpPr/>
            <p:nvPr/>
          </p:nvSpPr>
          <p:spPr>
            <a:xfrm>
              <a:off x="2803939" y="2465475"/>
              <a:ext cx="1030605" cy="502284"/>
            </a:xfrm>
            <a:custGeom>
              <a:avLst/>
              <a:gdLst/>
              <a:ahLst/>
              <a:cxnLst/>
              <a:rect l="l" t="t" r="r" b="b"/>
              <a:pathLst>
                <a:path w="1030604" h="502285">
                  <a:moveTo>
                    <a:pt x="0" y="502124"/>
                  </a:moveTo>
                  <a:lnTo>
                    <a:pt x="1030152" y="0"/>
                  </a:lnTo>
                </a:path>
              </a:pathLst>
            </a:custGeom>
            <a:ln w="93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779633" y="2411325"/>
              <a:ext cx="167005" cy="90170"/>
            </a:xfrm>
            <a:custGeom>
              <a:avLst/>
              <a:gdLst/>
              <a:ahLst/>
              <a:cxnLst/>
              <a:rect l="l" t="t" r="r" b="b"/>
              <a:pathLst>
                <a:path w="167004" h="90169">
                  <a:moveTo>
                    <a:pt x="166741" y="0"/>
                  </a:moveTo>
                  <a:lnTo>
                    <a:pt x="0" y="25034"/>
                  </a:lnTo>
                  <a:lnTo>
                    <a:pt x="102381" y="89881"/>
                  </a:lnTo>
                  <a:lnTo>
                    <a:pt x="1667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object 19"/>
          <p:cNvSpPr/>
          <p:nvPr/>
        </p:nvSpPr>
        <p:spPr>
          <a:xfrm>
            <a:off x="4537257" y="3695916"/>
            <a:ext cx="154940" cy="86360"/>
          </a:xfrm>
          <a:custGeom>
            <a:avLst/>
            <a:gdLst/>
            <a:ahLst/>
            <a:cxnLst/>
            <a:rect l="l" t="t" r="r" b="b"/>
            <a:pathLst>
              <a:path w="154939" h="86360">
                <a:moveTo>
                  <a:pt x="75845" y="0"/>
                </a:moveTo>
                <a:lnTo>
                  <a:pt x="0" y="86132"/>
                </a:lnTo>
                <a:lnTo>
                  <a:pt x="154661" y="86132"/>
                </a:lnTo>
                <a:lnTo>
                  <a:pt x="758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680519" y="5391096"/>
            <a:ext cx="154940" cy="476884"/>
            <a:chOff x="2156519" y="5391096"/>
            <a:chExt cx="154940" cy="476884"/>
          </a:xfrm>
        </p:grpSpPr>
        <p:sp>
          <p:nvSpPr>
            <p:cNvPr id="21" name="object 21"/>
            <p:cNvSpPr/>
            <p:nvPr/>
          </p:nvSpPr>
          <p:spPr>
            <a:xfrm>
              <a:off x="2232424" y="5474581"/>
              <a:ext cx="0" cy="393700"/>
            </a:xfrm>
            <a:custGeom>
              <a:avLst/>
              <a:gdLst/>
              <a:ahLst/>
              <a:cxnLst/>
              <a:rect l="l" t="t" r="r" b="b"/>
              <a:pathLst>
                <a:path h="393700">
                  <a:moveTo>
                    <a:pt x="0" y="393383"/>
                  </a:moveTo>
                  <a:lnTo>
                    <a:pt x="0" y="0"/>
                  </a:lnTo>
                </a:path>
              </a:pathLst>
            </a:custGeom>
            <a:ln w="14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156519" y="5391096"/>
              <a:ext cx="154940" cy="86360"/>
            </a:xfrm>
            <a:custGeom>
              <a:avLst/>
              <a:gdLst/>
              <a:ahLst/>
              <a:cxnLst/>
              <a:rect l="l" t="t" r="r" b="b"/>
              <a:pathLst>
                <a:path w="154939" h="86360">
                  <a:moveTo>
                    <a:pt x="75904" y="0"/>
                  </a:moveTo>
                  <a:lnTo>
                    <a:pt x="0" y="86242"/>
                  </a:lnTo>
                  <a:lnTo>
                    <a:pt x="154720" y="86242"/>
                  </a:lnTo>
                  <a:lnTo>
                    <a:pt x="75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041441" y="6148793"/>
            <a:ext cx="2142490" cy="86360"/>
            <a:chOff x="3517441" y="6148793"/>
            <a:chExt cx="2142490" cy="86360"/>
          </a:xfrm>
        </p:grpSpPr>
        <p:sp>
          <p:nvSpPr>
            <p:cNvPr id="24" name="object 24"/>
            <p:cNvSpPr/>
            <p:nvPr/>
          </p:nvSpPr>
          <p:spPr>
            <a:xfrm>
              <a:off x="3667944" y="6192410"/>
              <a:ext cx="1991995" cy="0"/>
            </a:xfrm>
            <a:custGeom>
              <a:avLst/>
              <a:gdLst/>
              <a:ahLst/>
              <a:cxnLst/>
              <a:rect l="l" t="t" r="r" b="b"/>
              <a:pathLst>
                <a:path w="1991995">
                  <a:moveTo>
                    <a:pt x="1991786" y="0"/>
                  </a:moveTo>
                  <a:lnTo>
                    <a:pt x="0" y="0"/>
                  </a:lnTo>
                </a:path>
              </a:pathLst>
            </a:custGeom>
            <a:ln w="8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517441" y="6148793"/>
              <a:ext cx="154940" cy="86360"/>
            </a:xfrm>
            <a:custGeom>
              <a:avLst/>
              <a:gdLst/>
              <a:ahLst/>
              <a:cxnLst/>
              <a:rect l="l" t="t" r="r" b="b"/>
              <a:pathLst>
                <a:path w="154939" h="86360">
                  <a:moveTo>
                    <a:pt x="154859" y="0"/>
                  </a:moveTo>
                  <a:lnTo>
                    <a:pt x="0" y="43617"/>
                  </a:lnTo>
                  <a:lnTo>
                    <a:pt x="154859" y="85900"/>
                  </a:lnTo>
                  <a:lnTo>
                    <a:pt x="154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040753" y="2411326"/>
            <a:ext cx="3272790" cy="1370965"/>
            <a:chOff x="5516753" y="2411325"/>
            <a:chExt cx="3272790" cy="1370965"/>
          </a:xfrm>
        </p:grpSpPr>
        <p:sp>
          <p:nvSpPr>
            <p:cNvPr id="27" name="object 27"/>
            <p:cNvSpPr/>
            <p:nvPr/>
          </p:nvSpPr>
          <p:spPr>
            <a:xfrm>
              <a:off x="5645275" y="2452241"/>
              <a:ext cx="1585595" cy="515620"/>
            </a:xfrm>
            <a:custGeom>
              <a:avLst/>
              <a:gdLst/>
              <a:ahLst/>
              <a:cxnLst/>
              <a:rect l="l" t="t" r="r" b="b"/>
              <a:pathLst>
                <a:path w="1585595" h="515619">
                  <a:moveTo>
                    <a:pt x="1585230" y="515358"/>
                  </a:moveTo>
                  <a:lnTo>
                    <a:pt x="0" y="0"/>
                  </a:lnTo>
                </a:path>
              </a:pathLst>
            </a:custGeom>
            <a:ln w="8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516753" y="2411336"/>
              <a:ext cx="2220595" cy="1370965"/>
            </a:xfrm>
            <a:custGeom>
              <a:avLst/>
              <a:gdLst/>
              <a:ahLst/>
              <a:cxnLst/>
              <a:rect l="l" t="t" r="r" b="b"/>
              <a:pathLst>
                <a:path w="2220595" h="1370964">
                  <a:moveTo>
                    <a:pt x="173863" y="6502"/>
                  </a:moveTo>
                  <a:lnTo>
                    <a:pt x="0" y="0"/>
                  </a:lnTo>
                  <a:lnTo>
                    <a:pt x="95250" y="80721"/>
                  </a:lnTo>
                  <a:lnTo>
                    <a:pt x="173863" y="6502"/>
                  </a:lnTo>
                  <a:close/>
                </a:path>
                <a:path w="2220595" h="1370964">
                  <a:moveTo>
                    <a:pt x="2220506" y="1370723"/>
                  </a:moveTo>
                  <a:lnTo>
                    <a:pt x="2142286" y="1284592"/>
                  </a:lnTo>
                  <a:lnTo>
                    <a:pt x="2065845" y="1370723"/>
                  </a:lnTo>
                  <a:lnTo>
                    <a:pt x="2220506" y="1370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373827" y="2954122"/>
              <a:ext cx="2411095" cy="704850"/>
            </a:xfrm>
            <a:custGeom>
              <a:avLst/>
              <a:gdLst/>
              <a:ahLst/>
              <a:cxnLst/>
              <a:rect l="l" t="t" r="r" b="b"/>
              <a:pathLst>
                <a:path w="2411095" h="704850">
                  <a:moveTo>
                    <a:pt x="0" y="704628"/>
                  </a:moveTo>
                  <a:lnTo>
                    <a:pt x="2410620" y="704628"/>
                  </a:lnTo>
                  <a:lnTo>
                    <a:pt x="2410620" y="0"/>
                  </a:lnTo>
                  <a:lnTo>
                    <a:pt x="0" y="0"/>
                  </a:lnTo>
                  <a:lnTo>
                    <a:pt x="0" y="704628"/>
                  </a:lnTo>
                  <a:close/>
                </a:path>
              </a:pathLst>
            </a:custGeom>
            <a:ln w="8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265" y="498475"/>
            <a:ext cx="64247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632710" algn="l"/>
                <a:tab pos="3209925" algn="l"/>
              </a:tabLst>
            </a:pPr>
            <a:r>
              <a:rPr sz="4200" spc="-5" dirty="0"/>
              <a:t>Description	of	Frames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1040335" y="1665245"/>
            <a:ext cx="10917203" cy="52243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675"/>
              </a:spcBef>
              <a:buSzPct val="89583"/>
              <a:buFontTx/>
              <a:buChar char="●"/>
              <a:tabLst>
                <a:tab pos="354965" algn="l"/>
                <a:tab pos="355600" algn="l"/>
                <a:tab pos="1304925" algn="l"/>
                <a:tab pos="2341245" algn="l"/>
                <a:tab pos="4037329" algn="l"/>
              </a:tabLst>
            </a:pP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</a:t>
            </a:r>
            <a:r>
              <a:rPr sz="2400" b="1" spc="-15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ch</a:t>
            </a:r>
            <a:r>
              <a:rPr lang="en-IN"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f</a:t>
            </a:r>
            <a:r>
              <a:rPr sz="2400" b="1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r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ame</a:t>
            </a:r>
            <a:r>
              <a:rPr lang="en-IN"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represents</a:t>
            </a:r>
            <a:r>
              <a:rPr lang="en-IN"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either </a:t>
            </a:r>
            <a:r>
              <a:rPr lang="en-IN"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	cl</a:t>
            </a:r>
            <a:r>
              <a:rPr lang="en-IN" sz="2400" b="1" spc="-20" dirty="0">
                <a:solidFill>
                  <a:prstClr val="black"/>
                </a:solidFill>
                <a:latin typeface="Microsoft Sans Serif"/>
                <a:cs typeface="Microsoft Sans Serif"/>
              </a:rPr>
              <a:t>a</a:t>
            </a:r>
            <a:r>
              <a:rPr lang="en-IN" sz="2400" b="1" dirty="0">
                <a:solidFill>
                  <a:prstClr val="black"/>
                </a:solidFill>
                <a:latin typeface="Microsoft Sans Serif"/>
                <a:cs typeface="Microsoft Sans Serif"/>
              </a:rPr>
              <a:t>ss </a:t>
            </a:r>
            <a:r>
              <a:rPr lang="en-IN" sz="2400" b="1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o</a:t>
            </a:r>
            <a:r>
              <a:rPr lang="en-IN"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 </a:t>
            </a:r>
            <a:r>
              <a:rPr lang="en-IN" sz="2400" b="1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an </a:t>
            </a:r>
            <a:r>
              <a:rPr sz="2400" b="1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instance.</a:t>
            </a:r>
            <a:endParaRPr lang="en-IN" sz="2400" b="1" spc="-5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675"/>
              </a:spcBef>
              <a:buSzPct val="89583"/>
              <a:buFontTx/>
              <a:buChar char="●"/>
              <a:tabLst>
                <a:tab pos="355600" algn="l"/>
              </a:tabLst>
            </a:pP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Class </a:t>
            </a:r>
            <a:r>
              <a:rPr lang="en-US"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frame represents a </a:t>
            </a: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general concept </a:t>
            </a:r>
            <a:r>
              <a:rPr lang="en-US"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whereas </a:t>
            </a:r>
            <a:r>
              <a:rPr lang="en-US" sz="2400" spc="-6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instance </a:t>
            </a:r>
            <a:r>
              <a:rPr lang="en-US"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frame </a:t>
            </a: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represents a </a:t>
            </a:r>
            <a:r>
              <a:rPr lang="en-US"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specific </a:t>
            </a:r>
            <a:r>
              <a:rPr lang="en-US"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occurrence </a:t>
            </a: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of </a:t>
            </a:r>
            <a:r>
              <a:rPr lang="en-US"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 the</a:t>
            </a:r>
            <a:r>
              <a:rPr lang="en-US" sz="24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class</a:t>
            </a:r>
            <a:r>
              <a:rPr lang="en-US" sz="2400" spc="4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instance.</a:t>
            </a:r>
            <a:endParaRPr lang="en-US" sz="24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580"/>
              </a:spcBef>
              <a:buSzPct val="89583"/>
              <a:buFontTx/>
              <a:buChar char="●"/>
              <a:tabLst>
                <a:tab pos="355600" algn="l"/>
              </a:tabLst>
            </a:pP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Class frame generally have default values</a:t>
            </a:r>
            <a:r>
              <a:rPr lang="en-US"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which </a:t>
            </a:r>
            <a:r>
              <a:rPr lang="en-US"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can</a:t>
            </a:r>
            <a:r>
              <a:rPr lang="en-US" sz="24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be</a:t>
            </a:r>
            <a:r>
              <a:rPr lang="en-US"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redefined</a:t>
            </a:r>
            <a:r>
              <a:rPr lang="en-US" sz="2400" spc="5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at</a:t>
            </a:r>
            <a:r>
              <a:rPr lang="en-US"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lower</a:t>
            </a:r>
            <a:r>
              <a:rPr lang="en-US" sz="2400" spc="5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levels.</a:t>
            </a:r>
            <a:endParaRPr lang="en-US" sz="24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54965" marR="6350" indent="-342900" algn="just">
              <a:lnSpc>
                <a:spcPct val="150000"/>
              </a:lnSpc>
              <a:spcBef>
                <a:spcPts val="560"/>
              </a:spcBef>
              <a:buSzPct val="89583"/>
              <a:buFontTx/>
              <a:buChar char="●"/>
              <a:tabLst>
                <a:tab pos="355600" algn="l"/>
              </a:tabLst>
            </a:pP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If class frame has actual value </a:t>
            </a:r>
            <a:r>
              <a:rPr lang="en-US"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facet </a:t>
            </a: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then decedent </a:t>
            </a:r>
            <a:r>
              <a:rPr lang="en-US"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 frames</a:t>
            </a:r>
            <a:r>
              <a:rPr lang="en-US" sz="2400" spc="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can</a:t>
            </a:r>
            <a:r>
              <a:rPr lang="en-US"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not</a:t>
            </a:r>
            <a:r>
              <a:rPr lang="en-US" sz="2400" spc="2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modify</a:t>
            </a:r>
            <a:r>
              <a:rPr lang="en-US" sz="2400" spc="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that</a:t>
            </a:r>
            <a:r>
              <a:rPr lang="en-US" sz="2400" spc="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value.</a:t>
            </a:r>
            <a:endParaRPr lang="en-US" sz="2400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600"/>
              </a:spcBef>
              <a:buSzPct val="89583"/>
              <a:buFontTx/>
              <a:buChar char="●"/>
              <a:tabLst>
                <a:tab pos="355600" algn="l"/>
              </a:tabLst>
            </a:pP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Value</a:t>
            </a:r>
            <a:r>
              <a:rPr lang="en-US" sz="2400" spc="60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remains</a:t>
            </a:r>
            <a:r>
              <a:rPr lang="en-US" sz="2400" spc="61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unchanged</a:t>
            </a:r>
            <a:r>
              <a:rPr lang="en-US" sz="2400" spc="605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icrosoft Sans Serif"/>
                <a:cs typeface="Microsoft Sans Serif"/>
              </a:rPr>
              <a:t>for</a:t>
            </a:r>
            <a:r>
              <a:rPr lang="en-US" sz="2400" spc="60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subclasses</a:t>
            </a:r>
            <a:r>
              <a:rPr lang="en-US" sz="2400" spc="61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10" dirty="0">
                <a:solidFill>
                  <a:prstClr val="black"/>
                </a:solidFill>
                <a:latin typeface="Microsoft Sans Serif"/>
                <a:cs typeface="Microsoft Sans Serif"/>
              </a:rPr>
              <a:t>and </a:t>
            </a:r>
            <a:r>
              <a:rPr lang="en-US" sz="2400" spc="-630" dirty="0">
                <a:solidFill>
                  <a:prstClr val="black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Microsoft Sans Serif"/>
                <a:cs typeface="Microsoft Sans Serif"/>
              </a:rPr>
              <a:t>instances.</a:t>
            </a:r>
            <a:endParaRPr lang="en-IN" sz="2400" spc="-5" dirty="0">
              <a:solidFill>
                <a:prstClr val="black"/>
              </a:solidFill>
              <a:latin typeface="Microsoft Sans Serif"/>
              <a:cs typeface="Microsoft Sans Serif"/>
            </a:endParaRPr>
          </a:p>
          <a:p>
            <a:pPr marL="354965" marR="5080" indent="-342900">
              <a:lnSpc>
                <a:spcPct val="80000"/>
              </a:lnSpc>
              <a:spcBef>
                <a:spcPts val="675"/>
              </a:spcBef>
              <a:buSzPct val="89583"/>
              <a:buFontTx/>
              <a:buChar char="●"/>
              <a:tabLst>
                <a:tab pos="354965" algn="l"/>
                <a:tab pos="355600" algn="l"/>
                <a:tab pos="1304925" algn="l"/>
                <a:tab pos="2341245" algn="l"/>
                <a:tab pos="4037329" algn="l"/>
              </a:tabLst>
            </a:pPr>
            <a:endParaRPr sz="2400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907</Words>
  <Application>Microsoft Office PowerPoint</Application>
  <PresentationFormat>Widescreen</PresentationFormat>
  <Paragraphs>134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Microsoft Sans Serif</vt:lpstr>
      <vt:lpstr>Times New Roman</vt:lpstr>
      <vt:lpstr>Wingdings</vt:lpstr>
      <vt:lpstr>Default Design</vt:lpstr>
      <vt:lpstr>Office Theme</vt:lpstr>
      <vt:lpstr>Frames</vt:lpstr>
      <vt:lpstr>Features of Frame Representation</vt:lpstr>
      <vt:lpstr>Inheritance</vt:lpstr>
      <vt:lpstr>Benefits of Frames</vt:lpstr>
      <vt:lpstr>Knowledge Representation using Frames</vt:lpstr>
      <vt:lpstr>Cont…</vt:lpstr>
      <vt:lpstr>Frame Network - Example</vt:lpstr>
      <vt:lpstr>Detailed Representation of Frame  Network</vt:lpstr>
      <vt:lpstr>Description of Frames</vt:lpstr>
      <vt:lpstr>Inheritance in Frames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Frames</dc:title>
  <dc:creator>SUPRIYA</dc:creator>
  <cp:lastModifiedBy>SUPRIYA</cp:lastModifiedBy>
  <cp:revision>4</cp:revision>
  <dcterms:created xsi:type="dcterms:W3CDTF">2023-06-01T14:43:48Z</dcterms:created>
  <dcterms:modified xsi:type="dcterms:W3CDTF">2023-10-31T03:33:27Z</dcterms:modified>
</cp:coreProperties>
</file>