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55446C-515F-40A2-A1C8-45024F0D9199}">
          <p14:sldIdLst>
            <p14:sldId id="256"/>
            <p14:sldId id="257"/>
            <p14:sldId id="258"/>
            <p14:sldId id="259"/>
            <p14:sldId id="260"/>
            <p14:sldId id="261"/>
            <p14:sldId id="262"/>
            <p14:sldId id="263"/>
            <p14:sldId id="264"/>
            <p14:sldId id="265"/>
            <p14:sldId id="266"/>
            <p14:sldId id="267"/>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5045-833B-1353-214F-364C70AB37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7E7206B-2AA7-FEBE-E3F2-EF4C3CEC9A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C93FA5-28D8-0449-1CB6-4E4A515BEED2}"/>
              </a:ext>
            </a:extLst>
          </p:cNvPr>
          <p:cNvSpPr>
            <a:spLocks noGrp="1"/>
          </p:cNvSpPr>
          <p:nvPr>
            <p:ph type="dt" sz="half" idx="10"/>
          </p:nvPr>
        </p:nvSpPr>
        <p:spPr/>
        <p:txBody>
          <a:bodyPr/>
          <a:lstStyle/>
          <a:p>
            <a:fld id="{FB26A32A-EBF8-419C-BE1D-739C49B3AC45}" type="datetimeFigureOut">
              <a:rPr lang="en-IN" smtClean="0"/>
              <a:t>20-11-2023</a:t>
            </a:fld>
            <a:endParaRPr lang="en-IN"/>
          </a:p>
        </p:txBody>
      </p:sp>
      <p:sp>
        <p:nvSpPr>
          <p:cNvPr id="5" name="Footer Placeholder 4">
            <a:extLst>
              <a:ext uri="{FF2B5EF4-FFF2-40B4-BE49-F238E27FC236}">
                <a16:creationId xmlns:a16="http://schemas.microsoft.com/office/drawing/2014/main" id="{DB3DA20F-4C7D-594B-4C0F-67E6F77492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2713A6-64B2-D2B8-3C87-F415F16FFF6C}"/>
              </a:ext>
            </a:extLst>
          </p:cNvPr>
          <p:cNvSpPr>
            <a:spLocks noGrp="1"/>
          </p:cNvSpPr>
          <p:nvPr>
            <p:ph type="sldNum" sz="quarter" idx="12"/>
          </p:nvPr>
        </p:nvSpPr>
        <p:spPr/>
        <p:txBody>
          <a:bodyPr/>
          <a:lstStyle/>
          <a:p>
            <a:fld id="{36A8EE6F-4FE8-42BF-9FC8-276E3C549FEE}" type="slidenum">
              <a:rPr lang="en-IN" smtClean="0"/>
              <a:t>‹#›</a:t>
            </a:fld>
            <a:endParaRPr lang="en-IN"/>
          </a:p>
        </p:txBody>
      </p:sp>
    </p:spTree>
    <p:extLst>
      <p:ext uri="{BB962C8B-B14F-4D97-AF65-F5344CB8AC3E}">
        <p14:creationId xmlns:p14="http://schemas.microsoft.com/office/powerpoint/2010/main" val="419543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1290-204D-A8A8-7C5B-F08C55A0B0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424D8A-614F-318A-D638-FA08045E39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616C1F-2092-8EFB-455C-5E9F1E11BC72}"/>
              </a:ext>
            </a:extLst>
          </p:cNvPr>
          <p:cNvSpPr>
            <a:spLocks noGrp="1"/>
          </p:cNvSpPr>
          <p:nvPr>
            <p:ph type="dt" sz="half" idx="10"/>
          </p:nvPr>
        </p:nvSpPr>
        <p:spPr/>
        <p:txBody>
          <a:bodyPr/>
          <a:lstStyle/>
          <a:p>
            <a:fld id="{FB26A32A-EBF8-419C-BE1D-739C49B3AC45}" type="datetimeFigureOut">
              <a:rPr lang="en-IN" smtClean="0"/>
              <a:t>20-11-2023</a:t>
            </a:fld>
            <a:endParaRPr lang="en-IN"/>
          </a:p>
        </p:txBody>
      </p:sp>
      <p:sp>
        <p:nvSpPr>
          <p:cNvPr id="5" name="Footer Placeholder 4">
            <a:extLst>
              <a:ext uri="{FF2B5EF4-FFF2-40B4-BE49-F238E27FC236}">
                <a16:creationId xmlns:a16="http://schemas.microsoft.com/office/drawing/2014/main" id="{45B44C2C-CBD3-1F7A-9FBA-A72B58F067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7BE88C-AE1B-5CA8-ADC3-290A22E9D38E}"/>
              </a:ext>
            </a:extLst>
          </p:cNvPr>
          <p:cNvSpPr>
            <a:spLocks noGrp="1"/>
          </p:cNvSpPr>
          <p:nvPr>
            <p:ph type="sldNum" sz="quarter" idx="12"/>
          </p:nvPr>
        </p:nvSpPr>
        <p:spPr/>
        <p:txBody>
          <a:bodyPr/>
          <a:lstStyle/>
          <a:p>
            <a:fld id="{36A8EE6F-4FE8-42BF-9FC8-276E3C549FEE}" type="slidenum">
              <a:rPr lang="en-IN" smtClean="0"/>
              <a:t>‹#›</a:t>
            </a:fld>
            <a:endParaRPr lang="en-IN"/>
          </a:p>
        </p:txBody>
      </p:sp>
    </p:spTree>
    <p:extLst>
      <p:ext uri="{BB962C8B-B14F-4D97-AF65-F5344CB8AC3E}">
        <p14:creationId xmlns:p14="http://schemas.microsoft.com/office/powerpoint/2010/main" val="2431291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D83A14-D3BB-EBA7-BC5F-2AE7989D43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844647-A6EB-6459-3974-ECE3ADAA7C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168322-E7FD-93AA-5A93-C419E55AA289}"/>
              </a:ext>
            </a:extLst>
          </p:cNvPr>
          <p:cNvSpPr>
            <a:spLocks noGrp="1"/>
          </p:cNvSpPr>
          <p:nvPr>
            <p:ph type="dt" sz="half" idx="10"/>
          </p:nvPr>
        </p:nvSpPr>
        <p:spPr/>
        <p:txBody>
          <a:bodyPr/>
          <a:lstStyle/>
          <a:p>
            <a:fld id="{FB26A32A-EBF8-419C-BE1D-739C49B3AC45}" type="datetimeFigureOut">
              <a:rPr lang="en-IN" smtClean="0"/>
              <a:t>20-11-2023</a:t>
            </a:fld>
            <a:endParaRPr lang="en-IN"/>
          </a:p>
        </p:txBody>
      </p:sp>
      <p:sp>
        <p:nvSpPr>
          <p:cNvPr id="5" name="Footer Placeholder 4">
            <a:extLst>
              <a:ext uri="{FF2B5EF4-FFF2-40B4-BE49-F238E27FC236}">
                <a16:creationId xmlns:a16="http://schemas.microsoft.com/office/drawing/2014/main" id="{6247023E-3E63-2A40-3DCA-B621BFC11D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505A63-9416-7317-5976-07438869BB0D}"/>
              </a:ext>
            </a:extLst>
          </p:cNvPr>
          <p:cNvSpPr>
            <a:spLocks noGrp="1"/>
          </p:cNvSpPr>
          <p:nvPr>
            <p:ph type="sldNum" sz="quarter" idx="12"/>
          </p:nvPr>
        </p:nvSpPr>
        <p:spPr/>
        <p:txBody>
          <a:bodyPr/>
          <a:lstStyle/>
          <a:p>
            <a:fld id="{36A8EE6F-4FE8-42BF-9FC8-276E3C549FEE}" type="slidenum">
              <a:rPr lang="en-IN" smtClean="0"/>
              <a:t>‹#›</a:t>
            </a:fld>
            <a:endParaRPr lang="en-IN"/>
          </a:p>
        </p:txBody>
      </p:sp>
    </p:spTree>
    <p:extLst>
      <p:ext uri="{BB962C8B-B14F-4D97-AF65-F5344CB8AC3E}">
        <p14:creationId xmlns:p14="http://schemas.microsoft.com/office/powerpoint/2010/main" val="1356638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9E162-547A-70B7-5121-2A2E14181B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A4E8D4-A3B8-DEE7-2DFF-73C8892F79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2FCF20-56E9-1818-D068-4A7F60077266}"/>
              </a:ext>
            </a:extLst>
          </p:cNvPr>
          <p:cNvSpPr>
            <a:spLocks noGrp="1"/>
          </p:cNvSpPr>
          <p:nvPr>
            <p:ph type="dt" sz="half" idx="10"/>
          </p:nvPr>
        </p:nvSpPr>
        <p:spPr/>
        <p:txBody>
          <a:bodyPr/>
          <a:lstStyle/>
          <a:p>
            <a:fld id="{FB26A32A-EBF8-419C-BE1D-739C49B3AC45}" type="datetimeFigureOut">
              <a:rPr lang="en-IN" smtClean="0"/>
              <a:t>20-11-2023</a:t>
            </a:fld>
            <a:endParaRPr lang="en-IN"/>
          </a:p>
        </p:txBody>
      </p:sp>
      <p:sp>
        <p:nvSpPr>
          <p:cNvPr id="5" name="Footer Placeholder 4">
            <a:extLst>
              <a:ext uri="{FF2B5EF4-FFF2-40B4-BE49-F238E27FC236}">
                <a16:creationId xmlns:a16="http://schemas.microsoft.com/office/drawing/2014/main" id="{07BC93DA-F9A4-DD3C-84BF-F9F40949AC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AA0FF4-CFC7-EAC3-B92F-33EB03512148}"/>
              </a:ext>
            </a:extLst>
          </p:cNvPr>
          <p:cNvSpPr>
            <a:spLocks noGrp="1"/>
          </p:cNvSpPr>
          <p:nvPr>
            <p:ph type="sldNum" sz="quarter" idx="12"/>
          </p:nvPr>
        </p:nvSpPr>
        <p:spPr/>
        <p:txBody>
          <a:bodyPr/>
          <a:lstStyle/>
          <a:p>
            <a:fld id="{36A8EE6F-4FE8-42BF-9FC8-276E3C549FEE}" type="slidenum">
              <a:rPr lang="en-IN" smtClean="0"/>
              <a:t>‹#›</a:t>
            </a:fld>
            <a:endParaRPr lang="en-IN"/>
          </a:p>
        </p:txBody>
      </p:sp>
    </p:spTree>
    <p:extLst>
      <p:ext uri="{BB962C8B-B14F-4D97-AF65-F5344CB8AC3E}">
        <p14:creationId xmlns:p14="http://schemas.microsoft.com/office/powerpoint/2010/main" val="170484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C18B9-D071-B7E4-FAE3-B478EEFCB5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D40C72-396A-150A-4419-8726F4B1A6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349A14-A8A1-9BE0-160C-DA6BF9CA6098}"/>
              </a:ext>
            </a:extLst>
          </p:cNvPr>
          <p:cNvSpPr>
            <a:spLocks noGrp="1"/>
          </p:cNvSpPr>
          <p:nvPr>
            <p:ph type="dt" sz="half" idx="10"/>
          </p:nvPr>
        </p:nvSpPr>
        <p:spPr/>
        <p:txBody>
          <a:bodyPr/>
          <a:lstStyle/>
          <a:p>
            <a:fld id="{FB26A32A-EBF8-419C-BE1D-739C49B3AC45}" type="datetimeFigureOut">
              <a:rPr lang="en-IN" smtClean="0"/>
              <a:t>20-11-2023</a:t>
            </a:fld>
            <a:endParaRPr lang="en-IN"/>
          </a:p>
        </p:txBody>
      </p:sp>
      <p:sp>
        <p:nvSpPr>
          <p:cNvPr id="5" name="Footer Placeholder 4">
            <a:extLst>
              <a:ext uri="{FF2B5EF4-FFF2-40B4-BE49-F238E27FC236}">
                <a16:creationId xmlns:a16="http://schemas.microsoft.com/office/drawing/2014/main" id="{F4AB29D3-D50E-B05D-5ED5-215DA4F4ED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388E64-C02E-1F38-AA86-4F7818152EAD}"/>
              </a:ext>
            </a:extLst>
          </p:cNvPr>
          <p:cNvSpPr>
            <a:spLocks noGrp="1"/>
          </p:cNvSpPr>
          <p:nvPr>
            <p:ph type="sldNum" sz="quarter" idx="12"/>
          </p:nvPr>
        </p:nvSpPr>
        <p:spPr/>
        <p:txBody>
          <a:bodyPr/>
          <a:lstStyle/>
          <a:p>
            <a:fld id="{36A8EE6F-4FE8-42BF-9FC8-276E3C549FEE}" type="slidenum">
              <a:rPr lang="en-IN" smtClean="0"/>
              <a:t>‹#›</a:t>
            </a:fld>
            <a:endParaRPr lang="en-IN"/>
          </a:p>
        </p:txBody>
      </p:sp>
    </p:spTree>
    <p:extLst>
      <p:ext uri="{BB962C8B-B14F-4D97-AF65-F5344CB8AC3E}">
        <p14:creationId xmlns:p14="http://schemas.microsoft.com/office/powerpoint/2010/main" val="4046713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DE61E-9B1F-9C93-7A95-C6D4DB51EB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8B170E-AD22-B0A8-81DD-D506F389B0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3539B7-D0B2-B95A-3E6D-1E3AA46F45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E0AB20-DB52-0E4E-5953-19EF5B8E6730}"/>
              </a:ext>
            </a:extLst>
          </p:cNvPr>
          <p:cNvSpPr>
            <a:spLocks noGrp="1"/>
          </p:cNvSpPr>
          <p:nvPr>
            <p:ph type="dt" sz="half" idx="10"/>
          </p:nvPr>
        </p:nvSpPr>
        <p:spPr/>
        <p:txBody>
          <a:bodyPr/>
          <a:lstStyle/>
          <a:p>
            <a:fld id="{FB26A32A-EBF8-419C-BE1D-739C49B3AC45}" type="datetimeFigureOut">
              <a:rPr lang="en-IN" smtClean="0"/>
              <a:t>20-11-2023</a:t>
            </a:fld>
            <a:endParaRPr lang="en-IN"/>
          </a:p>
        </p:txBody>
      </p:sp>
      <p:sp>
        <p:nvSpPr>
          <p:cNvPr id="6" name="Footer Placeholder 5">
            <a:extLst>
              <a:ext uri="{FF2B5EF4-FFF2-40B4-BE49-F238E27FC236}">
                <a16:creationId xmlns:a16="http://schemas.microsoft.com/office/drawing/2014/main" id="{9B133BA9-FB59-7C06-78F7-96A62261E6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3A20EE-993E-921E-46D5-92B0EB336146}"/>
              </a:ext>
            </a:extLst>
          </p:cNvPr>
          <p:cNvSpPr>
            <a:spLocks noGrp="1"/>
          </p:cNvSpPr>
          <p:nvPr>
            <p:ph type="sldNum" sz="quarter" idx="12"/>
          </p:nvPr>
        </p:nvSpPr>
        <p:spPr/>
        <p:txBody>
          <a:bodyPr/>
          <a:lstStyle/>
          <a:p>
            <a:fld id="{36A8EE6F-4FE8-42BF-9FC8-276E3C549FEE}" type="slidenum">
              <a:rPr lang="en-IN" smtClean="0"/>
              <a:t>‹#›</a:t>
            </a:fld>
            <a:endParaRPr lang="en-IN"/>
          </a:p>
        </p:txBody>
      </p:sp>
    </p:spTree>
    <p:extLst>
      <p:ext uri="{BB962C8B-B14F-4D97-AF65-F5344CB8AC3E}">
        <p14:creationId xmlns:p14="http://schemas.microsoft.com/office/powerpoint/2010/main" val="3740482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DA069-14C7-3872-1886-3AD83AE832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2EF7F6-D64A-72FF-B829-D1EA725A08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A4D3E5-54AC-2B06-90D5-F4AA0C5B21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CD4522-6E02-6C00-5A01-89DFFE1DFE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DB1A1-4100-5E5F-1102-829118C1D0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539772-E831-9EF9-B397-14EAA40017C4}"/>
              </a:ext>
            </a:extLst>
          </p:cNvPr>
          <p:cNvSpPr>
            <a:spLocks noGrp="1"/>
          </p:cNvSpPr>
          <p:nvPr>
            <p:ph type="dt" sz="half" idx="10"/>
          </p:nvPr>
        </p:nvSpPr>
        <p:spPr/>
        <p:txBody>
          <a:bodyPr/>
          <a:lstStyle/>
          <a:p>
            <a:fld id="{FB26A32A-EBF8-419C-BE1D-739C49B3AC45}" type="datetimeFigureOut">
              <a:rPr lang="en-IN" smtClean="0"/>
              <a:t>20-11-2023</a:t>
            </a:fld>
            <a:endParaRPr lang="en-IN"/>
          </a:p>
        </p:txBody>
      </p:sp>
      <p:sp>
        <p:nvSpPr>
          <p:cNvPr id="8" name="Footer Placeholder 7">
            <a:extLst>
              <a:ext uri="{FF2B5EF4-FFF2-40B4-BE49-F238E27FC236}">
                <a16:creationId xmlns:a16="http://schemas.microsoft.com/office/drawing/2014/main" id="{DAFA96AF-2523-08B7-E6B8-80F68C9846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28B53B-4164-8353-452E-F65CC4FD88BC}"/>
              </a:ext>
            </a:extLst>
          </p:cNvPr>
          <p:cNvSpPr>
            <a:spLocks noGrp="1"/>
          </p:cNvSpPr>
          <p:nvPr>
            <p:ph type="sldNum" sz="quarter" idx="12"/>
          </p:nvPr>
        </p:nvSpPr>
        <p:spPr/>
        <p:txBody>
          <a:bodyPr/>
          <a:lstStyle/>
          <a:p>
            <a:fld id="{36A8EE6F-4FE8-42BF-9FC8-276E3C549FEE}" type="slidenum">
              <a:rPr lang="en-IN" smtClean="0"/>
              <a:t>‹#›</a:t>
            </a:fld>
            <a:endParaRPr lang="en-IN"/>
          </a:p>
        </p:txBody>
      </p:sp>
    </p:spTree>
    <p:extLst>
      <p:ext uri="{BB962C8B-B14F-4D97-AF65-F5344CB8AC3E}">
        <p14:creationId xmlns:p14="http://schemas.microsoft.com/office/powerpoint/2010/main" val="2429807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EF65B-397E-6B09-B981-FE00AA97E5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82320A-1DF8-4295-ED5B-B388E4B78A56}"/>
              </a:ext>
            </a:extLst>
          </p:cNvPr>
          <p:cNvSpPr>
            <a:spLocks noGrp="1"/>
          </p:cNvSpPr>
          <p:nvPr>
            <p:ph type="dt" sz="half" idx="10"/>
          </p:nvPr>
        </p:nvSpPr>
        <p:spPr/>
        <p:txBody>
          <a:bodyPr/>
          <a:lstStyle/>
          <a:p>
            <a:fld id="{FB26A32A-EBF8-419C-BE1D-739C49B3AC45}" type="datetimeFigureOut">
              <a:rPr lang="en-IN" smtClean="0"/>
              <a:t>20-11-2023</a:t>
            </a:fld>
            <a:endParaRPr lang="en-IN"/>
          </a:p>
        </p:txBody>
      </p:sp>
      <p:sp>
        <p:nvSpPr>
          <p:cNvPr id="4" name="Footer Placeholder 3">
            <a:extLst>
              <a:ext uri="{FF2B5EF4-FFF2-40B4-BE49-F238E27FC236}">
                <a16:creationId xmlns:a16="http://schemas.microsoft.com/office/drawing/2014/main" id="{E17D0B58-9E48-206F-5F2F-DAC057594B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F05E93-E2FC-660D-377E-ECC9BCBA2497}"/>
              </a:ext>
            </a:extLst>
          </p:cNvPr>
          <p:cNvSpPr>
            <a:spLocks noGrp="1"/>
          </p:cNvSpPr>
          <p:nvPr>
            <p:ph type="sldNum" sz="quarter" idx="12"/>
          </p:nvPr>
        </p:nvSpPr>
        <p:spPr/>
        <p:txBody>
          <a:bodyPr/>
          <a:lstStyle/>
          <a:p>
            <a:fld id="{36A8EE6F-4FE8-42BF-9FC8-276E3C549FEE}" type="slidenum">
              <a:rPr lang="en-IN" smtClean="0"/>
              <a:t>‹#›</a:t>
            </a:fld>
            <a:endParaRPr lang="en-IN"/>
          </a:p>
        </p:txBody>
      </p:sp>
    </p:spTree>
    <p:extLst>
      <p:ext uri="{BB962C8B-B14F-4D97-AF65-F5344CB8AC3E}">
        <p14:creationId xmlns:p14="http://schemas.microsoft.com/office/powerpoint/2010/main" val="395361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BB5AB2-2AAB-9FCE-BAAA-BD19828F90E6}"/>
              </a:ext>
            </a:extLst>
          </p:cNvPr>
          <p:cNvSpPr>
            <a:spLocks noGrp="1"/>
          </p:cNvSpPr>
          <p:nvPr>
            <p:ph type="dt" sz="half" idx="10"/>
          </p:nvPr>
        </p:nvSpPr>
        <p:spPr/>
        <p:txBody>
          <a:bodyPr/>
          <a:lstStyle/>
          <a:p>
            <a:fld id="{FB26A32A-EBF8-419C-BE1D-739C49B3AC45}" type="datetimeFigureOut">
              <a:rPr lang="en-IN" smtClean="0"/>
              <a:t>20-11-2023</a:t>
            </a:fld>
            <a:endParaRPr lang="en-IN"/>
          </a:p>
        </p:txBody>
      </p:sp>
      <p:sp>
        <p:nvSpPr>
          <p:cNvPr id="3" name="Footer Placeholder 2">
            <a:extLst>
              <a:ext uri="{FF2B5EF4-FFF2-40B4-BE49-F238E27FC236}">
                <a16:creationId xmlns:a16="http://schemas.microsoft.com/office/drawing/2014/main" id="{6BAEBB0D-4372-3F4B-A757-B994D558B3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9FC40A1-4377-6BEF-7450-DB79A2AF6750}"/>
              </a:ext>
            </a:extLst>
          </p:cNvPr>
          <p:cNvSpPr>
            <a:spLocks noGrp="1"/>
          </p:cNvSpPr>
          <p:nvPr>
            <p:ph type="sldNum" sz="quarter" idx="12"/>
          </p:nvPr>
        </p:nvSpPr>
        <p:spPr/>
        <p:txBody>
          <a:bodyPr/>
          <a:lstStyle/>
          <a:p>
            <a:fld id="{36A8EE6F-4FE8-42BF-9FC8-276E3C549FEE}" type="slidenum">
              <a:rPr lang="en-IN" smtClean="0"/>
              <a:t>‹#›</a:t>
            </a:fld>
            <a:endParaRPr lang="en-IN"/>
          </a:p>
        </p:txBody>
      </p:sp>
    </p:spTree>
    <p:extLst>
      <p:ext uri="{BB962C8B-B14F-4D97-AF65-F5344CB8AC3E}">
        <p14:creationId xmlns:p14="http://schemas.microsoft.com/office/powerpoint/2010/main" val="1461503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A5057-276F-7013-E194-668D3E46B7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E7A6C3C-236F-61F9-78C5-642DA8300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C40BC0-14B7-C679-36C9-E20679647D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78449B-00AD-CC7D-D60C-B247FEF996F5}"/>
              </a:ext>
            </a:extLst>
          </p:cNvPr>
          <p:cNvSpPr>
            <a:spLocks noGrp="1"/>
          </p:cNvSpPr>
          <p:nvPr>
            <p:ph type="dt" sz="half" idx="10"/>
          </p:nvPr>
        </p:nvSpPr>
        <p:spPr/>
        <p:txBody>
          <a:bodyPr/>
          <a:lstStyle/>
          <a:p>
            <a:fld id="{FB26A32A-EBF8-419C-BE1D-739C49B3AC45}" type="datetimeFigureOut">
              <a:rPr lang="en-IN" smtClean="0"/>
              <a:t>20-11-2023</a:t>
            </a:fld>
            <a:endParaRPr lang="en-IN"/>
          </a:p>
        </p:txBody>
      </p:sp>
      <p:sp>
        <p:nvSpPr>
          <p:cNvPr id="6" name="Footer Placeholder 5">
            <a:extLst>
              <a:ext uri="{FF2B5EF4-FFF2-40B4-BE49-F238E27FC236}">
                <a16:creationId xmlns:a16="http://schemas.microsoft.com/office/drawing/2014/main" id="{879DDDA0-E687-0F91-4F5A-96E0682658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D626CB-FC8F-FD25-5242-DBE558A323BF}"/>
              </a:ext>
            </a:extLst>
          </p:cNvPr>
          <p:cNvSpPr>
            <a:spLocks noGrp="1"/>
          </p:cNvSpPr>
          <p:nvPr>
            <p:ph type="sldNum" sz="quarter" idx="12"/>
          </p:nvPr>
        </p:nvSpPr>
        <p:spPr/>
        <p:txBody>
          <a:bodyPr/>
          <a:lstStyle/>
          <a:p>
            <a:fld id="{36A8EE6F-4FE8-42BF-9FC8-276E3C549FEE}" type="slidenum">
              <a:rPr lang="en-IN" smtClean="0"/>
              <a:t>‹#›</a:t>
            </a:fld>
            <a:endParaRPr lang="en-IN"/>
          </a:p>
        </p:txBody>
      </p:sp>
    </p:spTree>
    <p:extLst>
      <p:ext uri="{BB962C8B-B14F-4D97-AF65-F5344CB8AC3E}">
        <p14:creationId xmlns:p14="http://schemas.microsoft.com/office/powerpoint/2010/main" val="3405418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0D55-677A-AFD4-8478-37A00BE541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8FFC7F-9C70-F250-E6A8-C7236194D9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62BC33-9B29-1B94-A66A-43B6B39CF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E16102-0750-F4AD-AFCE-5FB11D34E05B}"/>
              </a:ext>
            </a:extLst>
          </p:cNvPr>
          <p:cNvSpPr>
            <a:spLocks noGrp="1"/>
          </p:cNvSpPr>
          <p:nvPr>
            <p:ph type="dt" sz="half" idx="10"/>
          </p:nvPr>
        </p:nvSpPr>
        <p:spPr/>
        <p:txBody>
          <a:bodyPr/>
          <a:lstStyle/>
          <a:p>
            <a:fld id="{FB26A32A-EBF8-419C-BE1D-739C49B3AC45}" type="datetimeFigureOut">
              <a:rPr lang="en-IN" smtClean="0"/>
              <a:t>20-11-2023</a:t>
            </a:fld>
            <a:endParaRPr lang="en-IN"/>
          </a:p>
        </p:txBody>
      </p:sp>
      <p:sp>
        <p:nvSpPr>
          <p:cNvPr id="6" name="Footer Placeholder 5">
            <a:extLst>
              <a:ext uri="{FF2B5EF4-FFF2-40B4-BE49-F238E27FC236}">
                <a16:creationId xmlns:a16="http://schemas.microsoft.com/office/drawing/2014/main" id="{78C37AC9-340F-B593-FF44-1DB29BB693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F985C4-832B-6651-98E0-ABD6EA467E5C}"/>
              </a:ext>
            </a:extLst>
          </p:cNvPr>
          <p:cNvSpPr>
            <a:spLocks noGrp="1"/>
          </p:cNvSpPr>
          <p:nvPr>
            <p:ph type="sldNum" sz="quarter" idx="12"/>
          </p:nvPr>
        </p:nvSpPr>
        <p:spPr/>
        <p:txBody>
          <a:bodyPr/>
          <a:lstStyle/>
          <a:p>
            <a:fld id="{36A8EE6F-4FE8-42BF-9FC8-276E3C549FEE}" type="slidenum">
              <a:rPr lang="en-IN" smtClean="0"/>
              <a:t>‹#›</a:t>
            </a:fld>
            <a:endParaRPr lang="en-IN"/>
          </a:p>
        </p:txBody>
      </p:sp>
    </p:spTree>
    <p:extLst>
      <p:ext uri="{BB962C8B-B14F-4D97-AF65-F5344CB8AC3E}">
        <p14:creationId xmlns:p14="http://schemas.microsoft.com/office/powerpoint/2010/main" val="3148738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AA297D-2274-D006-7F49-362D30B96B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BBFAEB-6C48-8B10-A224-1225122952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2252F6-EF5B-BACA-4440-9A09BEB4FA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6A32A-EBF8-419C-BE1D-739C49B3AC45}" type="datetimeFigureOut">
              <a:rPr lang="en-IN" smtClean="0"/>
              <a:t>20-11-2023</a:t>
            </a:fld>
            <a:endParaRPr lang="en-IN"/>
          </a:p>
        </p:txBody>
      </p:sp>
      <p:sp>
        <p:nvSpPr>
          <p:cNvPr id="5" name="Footer Placeholder 4">
            <a:extLst>
              <a:ext uri="{FF2B5EF4-FFF2-40B4-BE49-F238E27FC236}">
                <a16:creationId xmlns:a16="http://schemas.microsoft.com/office/drawing/2014/main" id="{06B2BF15-B9B8-B50C-2518-31635513E3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ED0F94-DEEC-4250-7A76-287847F332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8EE6F-4FE8-42BF-9FC8-276E3C549FEE}" type="slidenum">
              <a:rPr lang="en-IN" smtClean="0"/>
              <a:t>‹#›</a:t>
            </a:fld>
            <a:endParaRPr lang="en-IN"/>
          </a:p>
        </p:txBody>
      </p:sp>
    </p:spTree>
    <p:extLst>
      <p:ext uri="{BB962C8B-B14F-4D97-AF65-F5344CB8AC3E}">
        <p14:creationId xmlns:p14="http://schemas.microsoft.com/office/powerpoint/2010/main" val="2790068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42F33-A864-2E2D-1840-DB4C2C8EDC83}"/>
              </a:ext>
            </a:extLst>
          </p:cNvPr>
          <p:cNvSpPr>
            <a:spLocks noGrp="1"/>
          </p:cNvSpPr>
          <p:nvPr>
            <p:ph type="ctrTitle"/>
          </p:nvPr>
        </p:nvSpPr>
        <p:spPr/>
        <p:txBody>
          <a:bodyPr>
            <a:normAutofit fontScale="90000"/>
          </a:bodyPr>
          <a:lstStyle/>
          <a:p>
            <a:r>
              <a:rPr lang="en-US" b="0" i="0" dirty="0">
                <a:solidFill>
                  <a:srgbClr val="610B38"/>
                </a:solidFill>
                <a:effectLst/>
                <a:latin typeface="erdana"/>
              </a:rPr>
              <a:t>Linear Discriminant Analysis (LDA) in Machine Learning</a:t>
            </a:r>
            <a:br>
              <a:rPr lang="en-US" b="0" i="0" dirty="0">
                <a:solidFill>
                  <a:srgbClr val="610B38"/>
                </a:solidFill>
                <a:effectLst/>
                <a:latin typeface="erdana"/>
              </a:rPr>
            </a:br>
            <a:endParaRPr lang="en-IN" dirty="0"/>
          </a:p>
        </p:txBody>
      </p:sp>
      <p:sp>
        <p:nvSpPr>
          <p:cNvPr id="3" name="Subtitle 2">
            <a:extLst>
              <a:ext uri="{FF2B5EF4-FFF2-40B4-BE49-F238E27FC236}">
                <a16:creationId xmlns:a16="http://schemas.microsoft.com/office/drawing/2014/main" id="{83176983-219B-F6DA-BD92-15A012D2C7A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7999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75410-4DF6-A33C-EF45-AAAE5DC6DF4E}"/>
              </a:ext>
            </a:extLst>
          </p:cNvPr>
          <p:cNvSpPr>
            <a:spLocks noGrp="1"/>
          </p:cNvSpPr>
          <p:nvPr>
            <p:ph type="title"/>
          </p:nvPr>
        </p:nvSpPr>
        <p:spPr/>
        <p:txBody>
          <a:bodyPr>
            <a:normAutofit fontScale="90000"/>
          </a:bodyPr>
          <a:lstStyle/>
          <a:p>
            <a:r>
              <a:rPr lang="en-US" b="0" i="0" dirty="0">
                <a:solidFill>
                  <a:srgbClr val="610B38"/>
                </a:solidFill>
                <a:effectLst/>
                <a:latin typeface="erdana"/>
              </a:rPr>
              <a:t>Drawbacks of Linear Discriminant Analysis (LDA)</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E4B3E7E-D8F9-61F6-C827-83899C768B60}"/>
              </a:ext>
            </a:extLst>
          </p:cNvPr>
          <p:cNvSpPr>
            <a:spLocks noGrp="1"/>
          </p:cNvSpPr>
          <p:nvPr>
            <p:ph idx="1"/>
          </p:nvPr>
        </p:nvSpPr>
        <p:spPr/>
        <p:txBody>
          <a:bodyPr/>
          <a:lstStyle/>
          <a:p>
            <a:pPr algn="just"/>
            <a:r>
              <a:rPr lang="en-US" b="0" i="0" dirty="0">
                <a:solidFill>
                  <a:srgbClr val="333333"/>
                </a:solidFill>
                <a:effectLst/>
                <a:latin typeface="inter-regular"/>
              </a:rPr>
              <a:t>Although, LDA is specifically used to solve supervised classification problems for two or more classes which are not possible using logistic regression in machine learning. But LDA also fails in some cases where the Mean of the distributions is shared. In this case, LDA fails to create a new axis that makes both the classes linearly separable.</a:t>
            </a:r>
          </a:p>
          <a:p>
            <a:pPr algn="just"/>
            <a:r>
              <a:rPr lang="en-US" b="0" i="0" dirty="0">
                <a:solidFill>
                  <a:srgbClr val="333333"/>
                </a:solidFill>
                <a:effectLst/>
                <a:latin typeface="inter-regular"/>
              </a:rPr>
              <a:t>To overcome such problems, we use </a:t>
            </a:r>
            <a:r>
              <a:rPr lang="en-US" b="1" i="0" dirty="0">
                <a:solidFill>
                  <a:srgbClr val="333333"/>
                </a:solidFill>
                <a:effectLst/>
                <a:latin typeface="inter-bold"/>
              </a:rPr>
              <a:t>non-linear Discriminant analysis</a:t>
            </a:r>
            <a:r>
              <a:rPr lang="en-US" b="0" i="0" dirty="0">
                <a:solidFill>
                  <a:srgbClr val="333333"/>
                </a:solidFill>
                <a:effectLst/>
                <a:latin typeface="inter-regular"/>
              </a:rPr>
              <a:t> in machine learning.</a:t>
            </a:r>
          </a:p>
          <a:p>
            <a:endParaRPr lang="en-IN" dirty="0"/>
          </a:p>
        </p:txBody>
      </p:sp>
    </p:spTree>
    <p:extLst>
      <p:ext uri="{BB962C8B-B14F-4D97-AF65-F5344CB8AC3E}">
        <p14:creationId xmlns:p14="http://schemas.microsoft.com/office/powerpoint/2010/main" val="1581338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11468-BBD9-9BDB-61EA-C5F8CBF6DA3D}"/>
              </a:ext>
            </a:extLst>
          </p:cNvPr>
          <p:cNvSpPr>
            <a:spLocks noGrp="1"/>
          </p:cNvSpPr>
          <p:nvPr>
            <p:ph type="title"/>
          </p:nvPr>
        </p:nvSpPr>
        <p:spPr/>
        <p:txBody>
          <a:bodyPr>
            <a:normAutofit fontScale="90000"/>
          </a:bodyPr>
          <a:lstStyle/>
          <a:p>
            <a:r>
              <a:rPr lang="en-US" b="0" i="0" dirty="0">
                <a:solidFill>
                  <a:srgbClr val="610B38"/>
                </a:solidFill>
                <a:effectLst/>
                <a:latin typeface="erdana"/>
              </a:rPr>
              <a:t>Extension to Linear Discriminant Analysis (LDA)</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76604AB-E94B-DA39-D172-809EC4F7BD9B}"/>
              </a:ext>
            </a:extLst>
          </p:cNvPr>
          <p:cNvSpPr>
            <a:spLocks noGrp="1"/>
          </p:cNvSpPr>
          <p:nvPr>
            <p:ph idx="1"/>
          </p:nvPr>
        </p:nvSpPr>
        <p:spPr/>
        <p:txBody>
          <a:bodyPr/>
          <a:lstStyle/>
          <a:p>
            <a:r>
              <a:rPr lang="en-US" b="0" i="0" dirty="0">
                <a:solidFill>
                  <a:srgbClr val="333333"/>
                </a:solidFill>
                <a:effectLst/>
                <a:latin typeface="inter-regular"/>
              </a:rPr>
              <a:t>Linear Discriminant analysis is one of the most simple and effective methods to solve classification problems in machine learning. It has so many extensions and variations as follows:</a:t>
            </a:r>
          </a:p>
          <a:p>
            <a:pPr algn="just">
              <a:buFont typeface="+mj-lt"/>
              <a:buAutoNum type="arabicPeriod"/>
            </a:pPr>
            <a:r>
              <a:rPr lang="en-US" b="1" i="0" dirty="0">
                <a:solidFill>
                  <a:srgbClr val="000000"/>
                </a:solidFill>
                <a:effectLst/>
                <a:latin typeface="inter-bold"/>
              </a:rPr>
              <a:t>Quadratic Discriminant Analysis (QDA):</a:t>
            </a:r>
            <a:r>
              <a:rPr lang="en-US" b="0" i="0" dirty="0">
                <a:solidFill>
                  <a:srgbClr val="000000"/>
                </a:solidFill>
                <a:effectLst/>
                <a:latin typeface="inter-regular"/>
              </a:rPr>
              <a:t> For multiple input variables, each class deploys its own estimate of variance.</a:t>
            </a:r>
          </a:p>
          <a:p>
            <a:pPr algn="just">
              <a:buFont typeface="+mj-lt"/>
              <a:buAutoNum type="arabicPeriod"/>
            </a:pPr>
            <a:r>
              <a:rPr lang="en-US" b="1" i="0" dirty="0">
                <a:solidFill>
                  <a:srgbClr val="000000"/>
                </a:solidFill>
                <a:effectLst/>
                <a:latin typeface="inter-bold"/>
              </a:rPr>
              <a:t>Flexible Discriminant Analysis (FDA):</a:t>
            </a:r>
            <a:r>
              <a:rPr lang="en-US" b="0" i="0" dirty="0">
                <a:solidFill>
                  <a:srgbClr val="000000"/>
                </a:solidFill>
                <a:effectLst/>
                <a:latin typeface="inter-regular"/>
              </a:rPr>
              <a:t> it is used when there are non-linear groups of inputs are used, such as splines.</a:t>
            </a:r>
          </a:p>
          <a:p>
            <a:pPr algn="just">
              <a:buFont typeface="+mj-lt"/>
              <a:buAutoNum type="arabicPeriod"/>
            </a:pPr>
            <a:r>
              <a:rPr lang="en-US" b="1" i="0" dirty="0">
                <a:solidFill>
                  <a:srgbClr val="000000"/>
                </a:solidFill>
                <a:effectLst/>
                <a:latin typeface="inter-bold"/>
              </a:rPr>
              <a:t>Flexible Discriminant Analysis (FDA):</a:t>
            </a:r>
            <a:r>
              <a:rPr lang="en-US" b="0" i="0" dirty="0">
                <a:solidFill>
                  <a:srgbClr val="000000"/>
                </a:solidFill>
                <a:effectLst/>
                <a:latin typeface="inter-regular"/>
              </a:rPr>
              <a:t> This uses regularization in the estimate of the variance (actually covariance) and hence moderates the influence of different variables on LDA.</a:t>
            </a:r>
          </a:p>
          <a:p>
            <a:endParaRPr lang="en-IN" dirty="0"/>
          </a:p>
        </p:txBody>
      </p:sp>
    </p:spTree>
    <p:extLst>
      <p:ext uri="{BB962C8B-B14F-4D97-AF65-F5344CB8AC3E}">
        <p14:creationId xmlns:p14="http://schemas.microsoft.com/office/powerpoint/2010/main" val="3285225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65DD-FC70-63A5-80F2-F9A1FCF81D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D7E429E-CDD0-D0EB-F732-34F4F471C9C5}"/>
              </a:ext>
            </a:extLst>
          </p:cNvPr>
          <p:cNvSpPr>
            <a:spLocks noGrp="1"/>
          </p:cNvSpPr>
          <p:nvPr>
            <p:ph idx="1"/>
          </p:nvPr>
        </p:nvSpPr>
        <p:spPr>
          <a:xfrm>
            <a:off x="838200" y="365125"/>
            <a:ext cx="10515600" cy="5811838"/>
          </a:xfrm>
        </p:spPr>
        <p:txBody>
          <a:bodyPr>
            <a:normAutofit fontScale="62500" lnSpcReduction="20000"/>
          </a:bodyPr>
          <a:lstStyle/>
          <a:p>
            <a:pPr algn="just"/>
            <a:r>
              <a:rPr lang="en-US" b="0" i="0" dirty="0">
                <a:solidFill>
                  <a:srgbClr val="610B38"/>
                </a:solidFill>
                <a:effectLst/>
                <a:latin typeface="erdana"/>
              </a:rPr>
              <a:t>Real-world Applications of LDA</a:t>
            </a:r>
          </a:p>
          <a:p>
            <a:pPr algn="just"/>
            <a:r>
              <a:rPr lang="en-US" b="0" i="0" dirty="0">
                <a:solidFill>
                  <a:srgbClr val="333333"/>
                </a:solidFill>
                <a:effectLst/>
                <a:latin typeface="inter-regular"/>
              </a:rPr>
              <a:t>Some of the common real-world applications of Linear discriminant Analysis are given below:</a:t>
            </a:r>
          </a:p>
          <a:p>
            <a:pPr algn="just">
              <a:buFont typeface="Arial" panose="020B0604020202020204" pitchFamily="34" charset="0"/>
              <a:buChar char="•"/>
            </a:pPr>
            <a:r>
              <a:rPr lang="en-US" b="1" i="0" dirty="0" err="1">
                <a:solidFill>
                  <a:srgbClr val="000000"/>
                </a:solidFill>
                <a:effectLst/>
                <a:latin typeface="inter-bold"/>
              </a:rPr>
              <a:t>FaceRecognition</a:t>
            </a:r>
            <a:br>
              <a:rPr lang="en-US" b="0" i="0" dirty="0">
                <a:solidFill>
                  <a:srgbClr val="000000"/>
                </a:solidFill>
                <a:effectLst/>
                <a:latin typeface="inter-regular"/>
              </a:rPr>
            </a:br>
            <a:r>
              <a:rPr lang="en-US" b="0" i="0" dirty="0">
                <a:solidFill>
                  <a:srgbClr val="000000"/>
                </a:solidFill>
                <a:effectLst/>
                <a:latin typeface="inter-regular"/>
              </a:rPr>
              <a:t>Face recognition is the popular application of computer vision, where each face is represented as the combination of a number of pixel values. In this case, LDA is used to minimize the number of features to a manageable number before going through the classification process. It generates a new template in which each dimension consists of a linear combination of pixel values. If a linear combination is generated using Fisher's linear discriminant, then it is called Fisher's face.</a:t>
            </a:r>
          </a:p>
          <a:p>
            <a:pPr algn="just">
              <a:buFont typeface="Arial" panose="020B0604020202020204" pitchFamily="34" charset="0"/>
              <a:buChar char="•"/>
            </a:pPr>
            <a:r>
              <a:rPr lang="en-US" b="1" i="0" dirty="0">
                <a:solidFill>
                  <a:srgbClr val="000000"/>
                </a:solidFill>
                <a:effectLst/>
                <a:latin typeface="inter-bold"/>
              </a:rPr>
              <a:t>Medical</a:t>
            </a:r>
            <a:br>
              <a:rPr lang="en-US" b="0" i="0" dirty="0">
                <a:solidFill>
                  <a:srgbClr val="000000"/>
                </a:solidFill>
                <a:effectLst/>
                <a:latin typeface="inter-regular"/>
              </a:rPr>
            </a:br>
            <a:r>
              <a:rPr lang="en-US" b="0" i="0" dirty="0">
                <a:solidFill>
                  <a:srgbClr val="000000"/>
                </a:solidFill>
                <a:effectLst/>
                <a:latin typeface="inter-regular"/>
              </a:rPr>
              <a:t>In the medical field, LDA has a great application in classifying the patient disease on the basis of various parameters of patient health and the medical treatment which is going on. On such parameters, it classifies disease as mild, moderate, or severe. This classification helps the doctors in either increasing or decreasing the pace of the treatment.</a:t>
            </a:r>
          </a:p>
          <a:p>
            <a:pPr algn="just">
              <a:buFont typeface="Arial" panose="020B0604020202020204" pitchFamily="34" charset="0"/>
              <a:buChar char="•"/>
            </a:pPr>
            <a:r>
              <a:rPr lang="en-US" b="1" i="0" dirty="0" err="1">
                <a:solidFill>
                  <a:srgbClr val="000000"/>
                </a:solidFill>
                <a:effectLst/>
                <a:latin typeface="inter-bold"/>
              </a:rPr>
              <a:t>CustomerIdentification</a:t>
            </a:r>
            <a:br>
              <a:rPr lang="en-US" b="0" i="0" dirty="0">
                <a:solidFill>
                  <a:srgbClr val="000000"/>
                </a:solidFill>
                <a:effectLst/>
                <a:latin typeface="inter-regular"/>
              </a:rPr>
            </a:br>
            <a:r>
              <a:rPr lang="en-US" b="0" i="0" dirty="0">
                <a:solidFill>
                  <a:srgbClr val="000000"/>
                </a:solidFill>
                <a:effectLst/>
                <a:latin typeface="inter-regular"/>
              </a:rPr>
              <a:t>In customer identification, LDA is currently being applied. It means with the help of LDA; we can easily identify and select the features that can specify the group of customers who are likely to purchase a specific product in a shopping mall. This can be helpful when we want to identify a group of customers who mostly purchase a product in a shopping mall.</a:t>
            </a:r>
          </a:p>
          <a:p>
            <a:pPr algn="just">
              <a:buFont typeface="Arial" panose="020B0604020202020204" pitchFamily="34" charset="0"/>
              <a:buChar char="•"/>
            </a:pPr>
            <a:r>
              <a:rPr lang="en-US" b="1" i="0" dirty="0" err="1">
                <a:solidFill>
                  <a:srgbClr val="000000"/>
                </a:solidFill>
                <a:effectLst/>
                <a:latin typeface="inter-bold"/>
              </a:rPr>
              <a:t>ForPredictions</a:t>
            </a:r>
            <a:br>
              <a:rPr lang="en-US" b="0" i="0" dirty="0">
                <a:solidFill>
                  <a:srgbClr val="000000"/>
                </a:solidFill>
                <a:effectLst/>
                <a:latin typeface="inter-regular"/>
              </a:rPr>
            </a:br>
            <a:r>
              <a:rPr lang="en-US" b="0" i="0" dirty="0">
                <a:solidFill>
                  <a:srgbClr val="000000"/>
                </a:solidFill>
                <a:effectLst/>
                <a:latin typeface="inter-regular"/>
              </a:rPr>
              <a:t>LDA can also be used for making predictions and so in decision making. For example, "will you buy this product” will give a predicted result of either one or two possible classes as a buying or not.</a:t>
            </a:r>
          </a:p>
          <a:p>
            <a:pPr algn="just">
              <a:buFont typeface="Arial" panose="020B0604020202020204" pitchFamily="34" charset="0"/>
              <a:buChar char="•"/>
            </a:pPr>
            <a:r>
              <a:rPr lang="en-US" b="1" i="0" dirty="0" err="1">
                <a:solidFill>
                  <a:srgbClr val="000000"/>
                </a:solidFill>
                <a:effectLst/>
                <a:latin typeface="inter-bold"/>
              </a:rPr>
              <a:t>InLearning</a:t>
            </a:r>
            <a:br>
              <a:rPr lang="en-US" b="0" i="0" dirty="0">
                <a:solidFill>
                  <a:srgbClr val="000000"/>
                </a:solidFill>
                <a:effectLst/>
                <a:latin typeface="inter-regular"/>
              </a:rPr>
            </a:br>
            <a:r>
              <a:rPr lang="en-US" b="0" i="0" dirty="0">
                <a:solidFill>
                  <a:srgbClr val="000000"/>
                </a:solidFill>
                <a:effectLst/>
                <a:latin typeface="inter-regular"/>
              </a:rPr>
              <a:t>Nowadays, robots are being trained for learning and talking to simulate human work, and it can also be considered a classification problem. In this case, LDA builds similar groups on the basis of different parameters, including pitches, frequencies, sound, tunes, etc.</a:t>
            </a:r>
          </a:p>
          <a:p>
            <a:endParaRPr lang="en-IN" dirty="0"/>
          </a:p>
        </p:txBody>
      </p:sp>
    </p:spTree>
    <p:extLst>
      <p:ext uri="{BB962C8B-B14F-4D97-AF65-F5344CB8AC3E}">
        <p14:creationId xmlns:p14="http://schemas.microsoft.com/office/powerpoint/2010/main" val="348564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4145-DC61-1E9E-2C19-3FD851C11F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30E4C1-02B4-BB2C-F914-0E2F6638900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61641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982FA-2B14-79D5-C81A-CB789E80B4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B70EC1-4645-7349-70EF-03E399B1C544}"/>
              </a:ext>
            </a:extLst>
          </p:cNvPr>
          <p:cNvSpPr>
            <a:spLocks noGrp="1"/>
          </p:cNvSpPr>
          <p:nvPr>
            <p:ph idx="1"/>
          </p:nvPr>
        </p:nvSpPr>
        <p:spPr/>
        <p:txBody>
          <a:bodyPr/>
          <a:lstStyle/>
          <a:p>
            <a:r>
              <a:rPr lang="en-US" b="1" i="1" dirty="0">
                <a:solidFill>
                  <a:srgbClr val="333333"/>
                </a:solidFill>
                <a:effectLst/>
                <a:latin typeface="inter-bold"/>
              </a:rPr>
              <a:t>Linear Discriminant Analysis (LDA) is one of the commonly used dimensionality reduction techniques in machine learning to solve more than two-class classification problems. It is also known as Normal Discriminant Analysis (NDA) or Discriminant Function Analysis (DFA).</a:t>
            </a:r>
          </a:p>
          <a:p>
            <a:endParaRPr lang="en-US" b="1" i="1" dirty="0">
              <a:solidFill>
                <a:srgbClr val="333333"/>
              </a:solidFill>
              <a:latin typeface="inter-bold"/>
            </a:endParaRPr>
          </a:p>
          <a:p>
            <a:r>
              <a:rPr lang="en-US" b="0" i="0" dirty="0">
                <a:solidFill>
                  <a:srgbClr val="333333"/>
                </a:solidFill>
                <a:effectLst/>
                <a:latin typeface="inter-regular"/>
              </a:rPr>
              <a:t>This can be used to project the features of higher dimensional space into lower-dimensional space in order to reduce resources and dimensional costs. In this topic</a:t>
            </a:r>
            <a:endParaRPr lang="en-IN" dirty="0"/>
          </a:p>
        </p:txBody>
      </p:sp>
    </p:spTree>
    <p:extLst>
      <p:ext uri="{BB962C8B-B14F-4D97-AF65-F5344CB8AC3E}">
        <p14:creationId xmlns:p14="http://schemas.microsoft.com/office/powerpoint/2010/main" val="955517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7891E-1864-66A4-0F08-69E67DE1EA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D943576-E49E-3625-E9DA-F037E3139B07}"/>
              </a:ext>
            </a:extLst>
          </p:cNvPr>
          <p:cNvSpPr>
            <a:spLocks noGrp="1"/>
          </p:cNvSpPr>
          <p:nvPr>
            <p:ph idx="1"/>
          </p:nvPr>
        </p:nvSpPr>
        <p:spPr/>
        <p:txBody>
          <a:bodyPr/>
          <a:lstStyle/>
          <a:p>
            <a:r>
              <a:rPr lang="en-US" b="0" i="0" dirty="0">
                <a:solidFill>
                  <a:srgbClr val="333333"/>
                </a:solidFill>
                <a:effectLst/>
                <a:latin typeface="inter-regular"/>
              </a:rPr>
              <a:t> "</a:t>
            </a:r>
            <a:r>
              <a:rPr lang="en-US" b="1" i="0" dirty="0">
                <a:solidFill>
                  <a:srgbClr val="333333"/>
                </a:solidFill>
                <a:effectLst/>
                <a:latin typeface="inter-bold"/>
              </a:rPr>
              <a:t>Linear Discriminant Analysis (LDA) in machine learning”</a:t>
            </a:r>
            <a:r>
              <a:rPr lang="en-US" b="0" i="0" dirty="0">
                <a:solidFill>
                  <a:srgbClr val="333333"/>
                </a:solidFill>
                <a:effectLst/>
                <a:latin typeface="inter-regular"/>
              </a:rPr>
              <a:t>, we will discuss the LDA algorithm for classification predictive modeling problems, limitation of logistic regression, representation of linear Discriminant analysis model, how to make a prediction using LDA, how to prepare data for LDA, extensions to LDA and much more. </a:t>
            </a:r>
            <a:endParaRPr lang="en-IN" dirty="0"/>
          </a:p>
        </p:txBody>
      </p:sp>
    </p:spTree>
    <p:extLst>
      <p:ext uri="{BB962C8B-B14F-4D97-AF65-F5344CB8AC3E}">
        <p14:creationId xmlns:p14="http://schemas.microsoft.com/office/powerpoint/2010/main" val="125380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B30D-DF90-A0C7-15EF-149475F2A7B6}"/>
              </a:ext>
            </a:extLst>
          </p:cNvPr>
          <p:cNvSpPr>
            <a:spLocks noGrp="1"/>
          </p:cNvSpPr>
          <p:nvPr>
            <p:ph type="title"/>
          </p:nvPr>
        </p:nvSpPr>
        <p:spPr/>
        <p:txBody>
          <a:bodyPr/>
          <a:lstStyle/>
          <a:p>
            <a:r>
              <a:rPr lang="en-US" b="0" i="0" dirty="0">
                <a:solidFill>
                  <a:srgbClr val="610B38"/>
                </a:solidFill>
                <a:effectLst/>
                <a:latin typeface="erdana"/>
              </a:rPr>
              <a:t>What is Linear Discriminant Analysis (LDA)?</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F81B402-58D6-E0CA-13AD-A37307D3AC2B}"/>
              </a:ext>
            </a:extLst>
          </p:cNvPr>
          <p:cNvSpPr>
            <a:spLocks noGrp="1"/>
          </p:cNvSpPr>
          <p:nvPr>
            <p:ph idx="1"/>
          </p:nvPr>
        </p:nvSpPr>
        <p:spPr/>
        <p:txBody>
          <a:bodyPr>
            <a:normAutofit fontScale="85000" lnSpcReduction="20000"/>
          </a:bodyPr>
          <a:lstStyle/>
          <a:p>
            <a:r>
              <a:rPr lang="en-US" b="0" i="0" dirty="0">
                <a:solidFill>
                  <a:srgbClr val="333333"/>
                </a:solidFill>
                <a:effectLst/>
                <a:latin typeface="inter-regular"/>
              </a:rPr>
              <a:t>Although the logistic regression algorithm is limited to only two-class, linear Discriminant analysis is applicable for more than two classes of classification problems.</a:t>
            </a:r>
          </a:p>
          <a:p>
            <a:pPr algn="just"/>
            <a:r>
              <a:rPr lang="en-US" b="1" i="1" dirty="0">
                <a:solidFill>
                  <a:srgbClr val="333333"/>
                </a:solidFill>
                <a:effectLst/>
                <a:latin typeface="inter-bold"/>
              </a:rPr>
              <a:t>Linear Discriminant analysis is one of the most popular dimensionality reduction techniques used for supervised classification problems in machine learning</a:t>
            </a:r>
            <a:r>
              <a:rPr lang="en-US" b="0" i="0" dirty="0">
                <a:solidFill>
                  <a:srgbClr val="333333"/>
                </a:solidFill>
                <a:effectLst/>
                <a:latin typeface="inter-regular"/>
              </a:rPr>
              <a:t>. It is also considered a pre-processing step for modeling differences in ML and applications of pattern classification.</a:t>
            </a:r>
          </a:p>
          <a:p>
            <a:pPr algn="just"/>
            <a:r>
              <a:rPr lang="en-US" b="0" i="0" dirty="0">
                <a:solidFill>
                  <a:srgbClr val="333333"/>
                </a:solidFill>
                <a:effectLst/>
                <a:latin typeface="inter-regular"/>
              </a:rPr>
              <a:t>Whenever there is a requirement to separate two or more classes having multiple features efficiently, the Linear Discriminant Analysis model is considered the most common technique to solve such classification problems. For e.g., if we have two classes with multiple features and need to separate them efficiently. When we classify them using a single feature, then it may show overlapping.</a:t>
            </a:r>
          </a:p>
          <a:p>
            <a:br>
              <a:rPr lang="en-US" dirty="0"/>
            </a:br>
            <a:endParaRPr lang="en-IN" dirty="0"/>
          </a:p>
        </p:txBody>
      </p:sp>
    </p:spTree>
    <p:extLst>
      <p:ext uri="{BB962C8B-B14F-4D97-AF65-F5344CB8AC3E}">
        <p14:creationId xmlns:p14="http://schemas.microsoft.com/office/powerpoint/2010/main" val="1755131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1531-7FE5-8E1E-4F72-40012448EF2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224D647-AC2F-ACA2-9066-8070BC9EA788}"/>
              </a:ext>
            </a:extLst>
          </p:cNvPr>
          <p:cNvPicPr>
            <a:picLocks noGrp="1" noChangeAspect="1"/>
          </p:cNvPicPr>
          <p:nvPr>
            <p:ph idx="1"/>
          </p:nvPr>
        </p:nvPicPr>
        <p:blipFill>
          <a:blip r:embed="rId2"/>
          <a:stretch>
            <a:fillRect/>
          </a:stretch>
        </p:blipFill>
        <p:spPr>
          <a:xfrm>
            <a:off x="1614487" y="2872581"/>
            <a:ext cx="8963025" cy="2257425"/>
          </a:xfrm>
        </p:spPr>
      </p:pic>
    </p:spTree>
    <p:extLst>
      <p:ext uri="{BB962C8B-B14F-4D97-AF65-F5344CB8AC3E}">
        <p14:creationId xmlns:p14="http://schemas.microsoft.com/office/powerpoint/2010/main" val="438674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C94F2-82FB-88EE-8B93-93940C45BC9B}"/>
              </a:ext>
            </a:extLst>
          </p:cNvPr>
          <p:cNvSpPr>
            <a:spLocks noGrp="1"/>
          </p:cNvSpPr>
          <p:nvPr>
            <p:ph type="title"/>
          </p:nvPr>
        </p:nvSpPr>
        <p:spPr>
          <a:xfrm>
            <a:off x="838200" y="365126"/>
            <a:ext cx="10515600" cy="615950"/>
          </a:xfrm>
        </p:spPr>
        <p:txBody>
          <a:bodyPr>
            <a:normAutofit fontScale="90000"/>
          </a:bodyPr>
          <a:lstStyle/>
          <a:p>
            <a:r>
              <a:rPr lang="en-IN" b="0" i="0" dirty="0">
                <a:solidFill>
                  <a:srgbClr val="610B4B"/>
                </a:solidFill>
                <a:effectLst/>
                <a:latin typeface="erdana"/>
              </a:rPr>
              <a:t>Example:</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EA627211-7461-62C3-5DDB-1C7B4FEF386F}"/>
              </a:ext>
            </a:extLst>
          </p:cNvPr>
          <p:cNvSpPr>
            <a:spLocks noGrp="1"/>
          </p:cNvSpPr>
          <p:nvPr>
            <p:ph idx="1"/>
          </p:nvPr>
        </p:nvSpPr>
        <p:spPr>
          <a:xfrm>
            <a:off x="838200" y="857250"/>
            <a:ext cx="10515600" cy="5319713"/>
          </a:xfrm>
        </p:spPr>
        <p:txBody>
          <a:bodyPr/>
          <a:lstStyle/>
          <a:p>
            <a:r>
              <a:rPr lang="en-US" b="0" i="0" dirty="0">
                <a:solidFill>
                  <a:srgbClr val="333333"/>
                </a:solidFill>
                <a:effectLst/>
                <a:latin typeface="inter-regular"/>
              </a:rPr>
              <a:t>Let's assume we have to classify two different classes having two sets of data points in a 2-dimensional plane as shown below image:</a:t>
            </a:r>
          </a:p>
          <a:p>
            <a:endParaRPr lang="en-IN" dirty="0"/>
          </a:p>
        </p:txBody>
      </p:sp>
      <p:pic>
        <p:nvPicPr>
          <p:cNvPr id="5" name="Picture 4">
            <a:extLst>
              <a:ext uri="{FF2B5EF4-FFF2-40B4-BE49-F238E27FC236}">
                <a16:creationId xmlns:a16="http://schemas.microsoft.com/office/drawing/2014/main" id="{E46D8629-9578-6158-417E-07271E54A506}"/>
              </a:ext>
            </a:extLst>
          </p:cNvPr>
          <p:cNvPicPr>
            <a:picLocks noChangeAspect="1"/>
          </p:cNvPicPr>
          <p:nvPr/>
        </p:nvPicPr>
        <p:blipFill>
          <a:blip r:embed="rId2"/>
          <a:stretch>
            <a:fillRect/>
          </a:stretch>
        </p:blipFill>
        <p:spPr>
          <a:xfrm>
            <a:off x="733425" y="2185987"/>
            <a:ext cx="4819650" cy="4200525"/>
          </a:xfrm>
          <a:prstGeom prst="rect">
            <a:avLst/>
          </a:prstGeom>
        </p:spPr>
      </p:pic>
      <p:sp>
        <p:nvSpPr>
          <p:cNvPr id="8" name="TextBox 7">
            <a:extLst>
              <a:ext uri="{FF2B5EF4-FFF2-40B4-BE49-F238E27FC236}">
                <a16:creationId xmlns:a16="http://schemas.microsoft.com/office/drawing/2014/main" id="{DD3F0D88-546C-1E0B-7ABE-A34BCEAD9DE6}"/>
              </a:ext>
            </a:extLst>
          </p:cNvPr>
          <p:cNvSpPr txBox="1"/>
          <p:nvPr/>
        </p:nvSpPr>
        <p:spPr>
          <a:xfrm>
            <a:off x="5362575" y="2185987"/>
            <a:ext cx="6096000" cy="1477328"/>
          </a:xfrm>
          <a:prstGeom prst="rect">
            <a:avLst/>
          </a:prstGeom>
          <a:noFill/>
        </p:spPr>
        <p:txBody>
          <a:bodyPr wrap="square">
            <a:spAutoFit/>
          </a:bodyPr>
          <a:lstStyle/>
          <a:p>
            <a:r>
              <a:rPr lang="en-US" b="0" i="0" dirty="0">
                <a:solidFill>
                  <a:srgbClr val="333333"/>
                </a:solidFill>
                <a:effectLst/>
                <a:latin typeface="inter-regular"/>
              </a:rPr>
              <a:t>However, it is impossible to draw a straight line in a 2-d plane that can separate these data points efficiently but using linear Discriminant analysis; we can dimensionally reduce the 2-D plane into the 1-D plane. Using this technique, we can also maximize the separability between multiple classes.</a:t>
            </a:r>
            <a:endParaRPr lang="en-IN" dirty="0"/>
          </a:p>
        </p:txBody>
      </p:sp>
    </p:spTree>
    <p:extLst>
      <p:ext uri="{BB962C8B-B14F-4D97-AF65-F5344CB8AC3E}">
        <p14:creationId xmlns:p14="http://schemas.microsoft.com/office/powerpoint/2010/main" val="1869200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882D-CF50-97C3-8DFF-69A7BF576295}"/>
              </a:ext>
            </a:extLst>
          </p:cNvPr>
          <p:cNvSpPr>
            <a:spLocks noGrp="1"/>
          </p:cNvSpPr>
          <p:nvPr>
            <p:ph type="title"/>
          </p:nvPr>
        </p:nvSpPr>
        <p:spPr>
          <a:xfrm>
            <a:off x="838200" y="365125"/>
            <a:ext cx="10515600" cy="854075"/>
          </a:xfrm>
        </p:spPr>
        <p:txBody>
          <a:bodyPr>
            <a:normAutofit fontScale="90000"/>
          </a:bodyPr>
          <a:lstStyle/>
          <a:p>
            <a:r>
              <a:rPr lang="en-US" b="0" i="0" dirty="0">
                <a:solidFill>
                  <a:srgbClr val="610B38"/>
                </a:solidFill>
                <a:effectLst/>
                <a:latin typeface="erdana"/>
              </a:rPr>
              <a:t>How Linear Discriminant Analysis (LDA) works?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1709A7E-EA74-034D-5F98-1B11B40B3134}"/>
              </a:ext>
            </a:extLst>
          </p:cNvPr>
          <p:cNvSpPr>
            <a:spLocks noGrp="1"/>
          </p:cNvSpPr>
          <p:nvPr>
            <p:ph idx="1"/>
          </p:nvPr>
        </p:nvSpPr>
        <p:spPr>
          <a:xfrm>
            <a:off x="838200" y="933450"/>
            <a:ext cx="10515600" cy="5243513"/>
          </a:xfrm>
        </p:spPr>
        <p:txBody>
          <a:bodyPr/>
          <a:lstStyle/>
          <a:p>
            <a:pPr algn="just"/>
            <a:r>
              <a:rPr lang="en-US" b="0" i="0" dirty="0">
                <a:solidFill>
                  <a:srgbClr val="333333"/>
                </a:solidFill>
                <a:effectLst/>
                <a:latin typeface="inter-regular"/>
              </a:rPr>
              <a:t>Linear Discriminant analysis is used as a dimensionality reduction technique in machine learning, using which we can easily transform a 2-D and 3-D graph into a 1-dimensional plane.</a:t>
            </a:r>
          </a:p>
          <a:p>
            <a:pPr algn="just"/>
            <a:r>
              <a:rPr lang="en-US" b="0" i="0" dirty="0">
                <a:solidFill>
                  <a:srgbClr val="333333"/>
                </a:solidFill>
                <a:effectLst/>
                <a:latin typeface="inter-regular"/>
              </a:rPr>
              <a:t>Let's consider an example where we have two classes in a 2-D plane having an X-Y axis, and we need to classify them efficiently. As we have already seen in the above example that LDA enables us to draw a straight line that can completely separate the two classes of the data points. Here, LDA uses an X-Y axis to create a new axis by separating them using a straight line and projecting data onto a new axis.</a:t>
            </a:r>
          </a:p>
          <a:p>
            <a:pPr algn="just"/>
            <a:r>
              <a:rPr lang="en-US" b="0" i="0" dirty="0">
                <a:solidFill>
                  <a:srgbClr val="333333"/>
                </a:solidFill>
                <a:effectLst/>
                <a:latin typeface="inter-regular"/>
              </a:rPr>
              <a:t>Hence, we can maximize the separation between these classes and reduce the 2-D plane into 1-D.</a:t>
            </a:r>
          </a:p>
          <a:p>
            <a:endParaRPr lang="en-IN" dirty="0"/>
          </a:p>
        </p:txBody>
      </p:sp>
    </p:spTree>
    <p:extLst>
      <p:ext uri="{BB962C8B-B14F-4D97-AF65-F5344CB8AC3E}">
        <p14:creationId xmlns:p14="http://schemas.microsoft.com/office/powerpoint/2010/main" val="3172608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EA0E-5907-EF24-D6D2-9B7043A9CC3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9B8B38C-C642-3EAB-86CA-0DD01849D241}"/>
              </a:ext>
            </a:extLst>
          </p:cNvPr>
          <p:cNvPicPr>
            <a:picLocks noGrp="1" noChangeAspect="1"/>
          </p:cNvPicPr>
          <p:nvPr>
            <p:ph idx="1"/>
          </p:nvPr>
        </p:nvPicPr>
        <p:blipFill>
          <a:blip r:embed="rId2"/>
          <a:stretch>
            <a:fillRect/>
          </a:stretch>
        </p:blipFill>
        <p:spPr>
          <a:xfrm>
            <a:off x="721598" y="495300"/>
            <a:ext cx="10632201" cy="5348288"/>
          </a:xfrm>
        </p:spPr>
      </p:pic>
    </p:spTree>
    <p:extLst>
      <p:ext uri="{BB962C8B-B14F-4D97-AF65-F5344CB8AC3E}">
        <p14:creationId xmlns:p14="http://schemas.microsoft.com/office/powerpoint/2010/main" val="1658495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72844-DE13-8E7A-31DB-3AB71C711F65}"/>
              </a:ext>
            </a:extLst>
          </p:cNvPr>
          <p:cNvSpPr>
            <a:spLocks noGrp="1"/>
          </p:cNvSpPr>
          <p:nvPr>
            <p:ph type="title"/>
          </p:nvPr>
        </p:nvSpPr>
        <p:spPr/>
        <p:txBody>
          <a:bodyPr/>
          <a:lstStyle/>
          <a:p>
            <a:r>
              <a:rPr lang="en-IN" b="0" i="0" dirty="0">
                <a:solidFill>
                  <a:srgbClr val="610B38"/>
                </a:solidFill>
                <a:effectLst/>
                <a:latin typeface="erdana"/>
              </a:rPr>
              <a:t>Why LDA?</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F62CFC5-96DC-D83E-6FF7-3C39E02076C3}"/>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Logistic Regression is one of the most popular classification algorithms that perform well for binary classification but falls short in the case of multiple classification problems with well-separated classes. At the same time, LDA handles these quite efficiently.</a:t>
            </a:r>
          </a:p>
          <a:p>
            <a:pPr algn="just">
              <a:buFont typeface="Arial" panose="020B0604020202020204" pitchFamily="34" charset="0"/>
              <a:buChar char="•"/>
            </a:pPr>
            <a:r>
              <a:rPr lang="en-US" b="0" i="0" dirty="0">
                <a:solidFill>
                  <a:srgbClr val="000000"/>
                </a:solidFill>
                <a:effectLst/>
                <a:latin typeface="inter-regular"/>
              </a:rPr>
              <a:t>LDA can also be used in data pre-processing to reduce the number of features, just as PCA, which reduces the computing cost significantly.</a:t>
            </a:r>
          </a:p>
          <a:p>
            <a:pPr algn="just">
              <a:buFont typeface="Arial" panose="020B0604020202020204" pitchFamily="34" charset="0"/>
              <a:buChar char="•"/>
            </a:pPr>
            <a:r>
              <a:rPr lang="en-US" b="0" i="0" dirty="0">
                <a:solidFill>
                  <a:srgbClr val="000000"/>
                </a:solidFill>
                <a:effectLst/>
                <a:latin typeface="inter-regular"/>
              </a:rPr>
              <a:t>LDA is also used in face detection algorithms. In </a:t>
            </a:r>
            <a:r>
              <a:rPr lang="en-US" b="0" i="0" dirty="0" err="1">
                <a:solidFill>
                  <a:srgbClr val="000000"/>
                </a:solidFill>
                <a:effectLst/>
                <a:latin typeface="inter-regular"/>
              </a:rPr>
              <a:t>Fisherfaces</a:t>
            </a:r>
            <a:r>
              <a:rPr lang="en-US" b="0" i="0" dirty="0">
                <a:solidFill>
                  <a:srgbClr val="000000"/>
                </a:solidFill>
                <a:effectLst/>
                <a:latin typeface="inter-regular"/>
              </a:rPr>
              <a:t>, LDA is used to extract useful data from different faces. Coupled with eigenfaces, it produces effective results.</a:t>
            </a:r>
          </a:p>
          <a:p>
            <a:endParaRPr lang="en-IN" dirty="0"/>
          </a:p>
        </p:txBody>
      </p:sp>
    </p:spTree>
    <p:extLst>
      <p:ext uri="{BB962C8B-B14F-4D97-AF65-F5344CB8AC3E}">
        <p14:creationId xmlns:p14="http://schemas.microsoft.com/office/powerpoint/2010/main" val="762132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1141</Words>
  <Application>Microsoft Office PowerPoint</Application>
  <PresentationFormat>Widescreen</PresentationFormat>
  <Paragraphs>36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erdana</vt:lpstr>
      <vt:lpstr>inter-bold</vt:lpstr>
      <vt:lpstr>inter-regular</vt:lpstr>
      <vt:lpstr>Office Theme</vt:lpstr>
      <vt:lpstr>Linear Discriminant Analysis (LDA) in Machine Learning </vt:lpstr>
      <vt:lpstr>PowerPoint Presentation</vt:lpstr>
      <vt:lpstr>PowerPoint Presentation</vt:lpstr>
      <vt:lpstr>What is Linear Discriminant Analysis (LDA)? </vt:lpstr>
      <vt:lpstr>PowerPoint Presentation</vt:lpstr>
      <vt:lpstr>Example: </vt:lpstr>
      <vt:lpstr>How Linear Discriminant Analysis (LDA) works? </vt:lpstr>
      <vt:lpstr>PowerPoint Presentation</vt:lpstr>
      <vt:lpstr>Why LDA? </vt:lpstr>
      <vt:lpstr>Drawbacks of Linear Discriminant Analysis (LDA) </vt:lpstr>
      <vt:lpstr>Extension to Linear Discriminant Analysis (LDA)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Discriminant Analysis (LDA) in Machine Learning </dc:title>
  <dc:creator>Rudresh Shirwaikar</dc:creator>
  <cp:lastModifiedBy>Rudresh Shirwaikar</cp:lastModifiedBy>
  <cp:revision>2</cp:revision>
  <dcterms:created xsi:type="dcterms:W3CDTF">2023-11-20T08:57:02Z</dcterms:created>
  <dcterms:modified xsi:type="dcterms:W3CDTF">2023-11-20T09:04:28Z</dcterms:modified>
</cp:coreProperties>
</file>