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8" r:id="rId3"/>
    <p:sldId id="302" r:id="rId4"/>
    <p:sldId id="289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406C6-5AC4-4A15-97FB-4A531549A284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21704-B578-44D6-8378-F6424D1B5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3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5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5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1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5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3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2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8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5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1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04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19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0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1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4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8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3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jjhjhkikj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F53E-FAFE-4F6B-88B0-23CB7705EE83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1592-0CAB-41D7-9133-7FAE21D2E22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7669-D33E-4DD3-BEE5-46D958845522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1EAF-C291-4DD1-AB2B-C5C14338323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A581-56B1-4FB4-AEA5-6E3B22E9CCF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6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557A-2531-48EB-8A97-AB98B2C7B49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CCB-0B51-4F06-BEE7-CE05D0C6A90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8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D616-1830-4AF5-AE13-F23CC29D08C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A5B9-CB79-4BFF-8CFF-B8AAA2C9A6A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5ACA-56CE-45C0-B775-241FA3FCBBD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A523-74D3-4C01-BD23-241329CD531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9167-0E00-4EEB-B1BD-CBE4A8C75E52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A0C3-2EDC-45C8-BDD0-BC918C613FA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21/11/2020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8176" y="2496841"/>
            <a:ext cx="75608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Machine Learning</a:t>
            </a:r>
            <a:endParaRPr lang="fr-FR" sz="66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6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10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53979" y="301293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41" name="Étoile à 4 branches 40"/>
          <p:cNvSpPr/>
          <p:nvPr/>
        </p:nvSpPr>
        <p:spPr>
          <a:xfrm>
            <a:off x="5654100" y="2770657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41" idx="0"/>
          </p:cNvCxnSpPr>
          <p:nvPr/>
        </p:nvCxnSpPr>
        <p:spPr>
          <a:xfrm flipH="1">
            <a:off x="5798116" y="2213811"/>
            <a:ext cx="10124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603364" y="1570124"/>
            <a:ext cx="3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est la classe majoritaire des 3  plus proches voisins? </a:t>
            </a:r>
            <a:endParaRPr lang="fr-FR" dirty="0"/>
          </a:p>
        </p:txBody>
      </p:sp>
      <p:sp>
        <p:nvSpPr>
          <p:cNvPr id="2" name="Ellipse 1"/>
          <p:cNvSpPr/>
          <p:nvPr/>
        </p:nvSpPr>
        <p:spPr>
          <a:xfrm>
            <a:off x="5244823" y="2615420"/>
            <a:ext cx="721097" cy="754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981914" y="2378624"/>
            <a:ext cx="399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Parmi les 3 plus proches voisins du point à classifier:</a:t>
            </a:r>
          </a:p>
          <a:p>
            <a:r>
              <a:rPr lang="fr-FR" dirty="0" smtClean="0"/>
              <a:t>2 dans la classe positive (cancer)</a:t>
            </a:r>
          </a:p>
          <a:p>
            <a:r>
              <a:rPr lang="fr-FR" dirty="0" smtClean="0"/>
              <a:t>1 dans la classe négative</a:t>
            </a:r>
          </a:p>
          <a:p>
            <a:r>
              <a:rPr lang="fr-FR" dirty="0" smtClean="0"/>
              <a:t>On peut alors décider de la classe du point vert,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23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2-Comment ça marche?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11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53979" y="301293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41" name="Étoile à 4 branches 40"/>
          <p:cNvSpPr/>
          <p:nvPr/>
        </p:nvSpPr>
        <p:spPr>
          <a:xfrm>
            <a:off x="5654100" y="2770657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41" idx="0"/>
          </p:cNvCxnSpPr>
          <p:nvPr/>
        </p:nvCxnSpPr>
        <p:spPr>
          <a:xfrm flipH="1">
            <a:off x="5798116" y="2213811"/>
            <a:ext cx="10124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603364" y="1570124"/>
            <a:ext cx="3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est la classe majoritaire des 3  plus proches voisins? </a:t>
            </a:r>
            <a:endParaRPr lang="fr-FR" dirty="0"/>
          </a:p>
        </p:txBody>
      </p:sp>
      <p:sp>
        <p:nvSpPr>
          <p:cNvPr id="2" name="Ellipse 1"/>
          <p:cNvSpPr/>
          <p:nvPr/>
        </p:nvSpPr>
        <p:spPr>
          <a:xfrm>
            <a:off x="5244823" y="2615420"/>
            <a:ext cx="721097" cy="754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981914" y="2378624"/>
            <a:ext cx="3992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Parmi les 3 plus proches voisins du point à classifier:</a:t>
            </a:r>
          </a:p>
          <a:p>
            <a:r>
              <a:rPr lang="fr-FR" dirty="0" smtClean="0"/>
              <a:t>2 dans la classe positive (cancer)</a:t>
            </a:r>
          </a:p>
          <a:p>
            <a:r>
              <a:rPr lang="fr-FR" dirty="0" smtClean="0"/>
              <a:t>1 dans la classe négative</a:t>
            </a:r>
          </a:p>
          <a:p>
            <a:r>
              <a:rPr lang="fr-FR" dirty="0" smtClean="0"/>
              <a:t>On peut alors décider de la classe du point vert, et dire qu’avec confiance qu’il appartient à la classe positive</a:t>
            </a:r>
            <a:endParaRPr lang="fr-FR" dirty="0"/>
          </a:p>
        </p:txBody>
      </p:sp>
      <p:sp>
        <p:nvSpPr>
          <p:cNvPr id="64" name="Croix 63"/>
          <p:cNvSpPr/>
          <p:nvPr/>
        </p:nvSpPr>
        <p:spPr>
          <a:xfrm>
            <a:off x="5731741" y="282890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7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2-Comment ça marche?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12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1"/>
              <p:cNvSpPr txBox="1">
                <a:spLocks/>
              </p:cNvSpPr>
              <p:nvPr/>
            </p:nvSpPr>
            <p:spPr>
              <a:xfrm>
                <a:off x="2133600" y="1752601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fr-FR" sz="2400" u="sng" dirty="0" smtClean="0">
                    <a:solidFill>
                      <a:prstClr val="black"/>
                    </a:solidFill>
                  </a:rPr>
                  <a:t>Algorithme KNN simplifié</a:t>
                </a:r>
              </a:p>
              <a:p>
                <a:r>
                  <a:rPr lang="fr-FR" sz="2400" u="sng" dirty="0" smtClean="0">
                    <a:solidFill>
                      <a:prstClr val="black"/>
                    </a:solidFill>
                  </a:rPr>
                  <a:t>Entrainement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 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fr-FR" sz="2000" dirty="0" smtClean="0">
                    <a:solidFill>
                      <a:prstClr val="black"/>
                    </a:solidFill>
                  </a:rPr>
                  <a:t>Sauvegarder les exemples d’entrainement(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 smtClean="0">
                    <a:solidFill>
                      <a:prstClr val="black"/>
                    </a:solidFill>
                  </a:rPr>
                  <a:t> avec i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1,2,,,,,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fr-FR" sz="2000" dirty="0" smtClean="0">
                    <a:solidFill>
                      <a:prstClr val="black"/>
                    </a:solidFill>
                  </a:rPr>
                  <a:t> </a:t>
                </a:r>
                <a:endParaRPr lang="fr-FR" sz="2000" dirty="0">
                  <a:solidFill>
                    <a:prstClr val="black"/>
                  </a:solidFill>
                </a:endParaRPr>
              </a:p>
              <a:p>
                <a:r>
                  <a:rPr lang="fr-FR" sz="2400" u="sng" dirty="0" smtClean="0">
                    <a:solidFill>
                      <a:prstClr val="black"/>
                    </a:solidFill>
                  </a:rPr>
                  <a:t>Prédiction</a:t>
                </a:r>
                <a:r>
                  <a:rPr lang="fr-FR" sz="2400" dirty="0" smtClean="0">
                    <a:solidFill>
                      <a:prstClr val="black"/>
                    </a:solidFill>
                  </a:rPr>
                  <a:t> :</a:t>
                </a:r>
                <a:endParaRPr lang="fr-FR" sz="2400" dirty="0">
                  <a:solidFill>
                    <a:prstClr val="black"/>
                  </a:solidFill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fr-FR" sz="2000" dirty="0">
                    <a:solidFill>
                      <a:prstClr val="black"/>
                    </a:solidFill>
                  </a:rPr>
                  <a:t>Choisir 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K </a:t>
                </a:r>
                <a:r>
                  <a:rPr lang="fr-FR" sz="2000" dirty="0">
                    <a:solidFill>
                      <a:prstClr val="black"/>
                    </a:solidFill>
                  </a:rPr>
                  <a:t>: le nombre des voisins </a:t>
                </a: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fr-FR" sz="2000" dirty="0">
                    <a:solidFill>
                      <a:prstClr val="black"/>
                    </a:solidFill>
                  </a:rPr>
                  <a:t>Choisir la métrique de proximité (distance)</a:t>
                </a: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fr-FR" sz="2000" dirty="0">
                    <a:solidFill>
                      <a:prstClr val="black"/>
                    </a:solidFill>
                  </a:rPr>
                  <a:t>Prédire pour chaque exemple 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>
                    <a:solidFill>
                      <a:prstClr val="black"/>
                    </a:solidFill>
                  </a:rPr>
                  <a:t> la classe majoritaire parmi les 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K </a:t>
                </a:r>
                <a:r>
                  <a:rPr lang="fr-FR" sz="2000" dirty="0">
                    <a:solidFill>
                      <a:prstClr val="black"/>
                    </a:solidFill>
                  </a:rPr>
                  <a:t>plus proches voisins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971846" y="1629076"/>
            <a:ext cx="8633485" cy="412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3-Notion de métrique de similarité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13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286000" y="1905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prstClr val="black"/>
                </a:solidFill>
              </a:rPr>
              <a:t>C’est une mesure qui est calculée entre deux vecteurs</a:t>
            </a:r>
          </a:p>
          <a:p>
            <a:r>
              <a:rPr lang="fr-FR" sz="2000" dirty="0" smtClean="0">
                <a:solidFill>
                  <a:prstClr val="black"/>
                </a:solidFill>
              </a:rPr>
              <a:t>Elle représente la proximité qui existe entre deux vecteurs </a:t>
            </a:r>
          </a:p>
          <a:p>
            <a:r>
              <a:rPr lang="fr-FR" sz="2000" dirty="0" smtClean="0">
                <a:solidFill>
                  <a:prstClr val="black"/>
                </a:solidFill>
              </a:rPr>
              <a:t>Dans le cas des données d’apprentissage ou de test elle représente la ressemblance entre deux enregistrements</a:t>
            </a:r>
          </a:p>
          <a:p>
            <a:r>
              <a:rPr lang="fr-FR" sz="2000" dirty="0" smtClean="0">
                <a:solidFill>
                  <a:prstClr val="black"/>
                </a:solidFill>
              </a:rPr>
              <a:t>Cette mesure est utile dans plusieurs algorithmes d’apprentissage supervisé/non supervisé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Notion élémentaire et essentielle dans KNN 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Le choix de la métrique peut avoir une grande influence sur la qualité de la classification</a:t>
            </a:r>
          </a:p>
          <a:p>
            <a:pPr marL="0" indent="0">
              <a:buNone/>
            </a:pPr>
            <a:endParaRPr lang="fr-FR" sz="2000" dirty="0" smtClean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93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3-Notion de métrique de similarité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14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1"/>
              <p:cNvSpPr txBox="1">
                <a:spLocks/>
              </p:cNvSpPr>
              <p:nvPr/>
            </p:nvSpPr>
            <p:spPr>
              <a:xfrm>
                <a:off x="2286000" y="1905001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000" dirty="0" smtClean="0"/>
                  <a:t>Distance Euclidienne entre deux vecteur x et x’: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𝑒𝑢𝑐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FR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 smtClean="0"/>
                  <a:t>Distance de Manhattan:</a:t>
                </a:r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	</a:t>
                </a:r>
                <a:endParaRPr lang="fr-FR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𝑚𝑎𝑛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fr-FR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/>
                  <a:t>Distance de </a:t>
                </a:r>
                <a:r>
                  <a:rPr lang="fr-FR" sz="2000" dirty="0" smtClean="0"/>
                  <a:t>Minkowski: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	</a:t>
                </a:r>
                <a:r>
                  <a:rPr lang="fr-FR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		</a:t>
                </a:r>
                <a:endParaRPr lang="fr-FR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𝑚𝑖𝑛𝑘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fr-FR" sz="2000" i="1">
                                                      <a:solidFill>
                                                        <a:schemeClr val="tx2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sz="2000" i="1">
                                                      <a:solidFill>
                                                        <a:schemeClr val="tx2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sz="2000" i="1">
                                                      <a:solidFill>
                                                        <a:schemeClr val="tx2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000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2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05001"/>
                <a:ext cx="82296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4-Influence du facteur K sur la frontière de décision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15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286000" y="1905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60" y="1487070"/>
            <a:ext cx="6446803" cy="45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1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4-Influence du facteur K sur l’erreur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16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286000" y="1905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0" y="1688160"/>
            <a:ext cx="7863091" cy="4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5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4-Influence du facteur K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17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286000" y="1905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2438400" y="163643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Le choix d’un K trop petit rend la frontière de décision trop fine </a:t>
            </a:r>
          </a:p>
          <a:p>
            <a:r>
              <a:rPr lang="fr-FR" sz="2400" dirty="0" smtClean="0">
                <a:solidFill>
                  <a:prstClr val="black"/>
                </a:solidFill>
              </a:rPr>
              <a:t>Le choix d’un K trop grand rend la frontière de décision trop lisse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La courbe d’erreur en fonction de K est la meilleure méthode pour déterminer un K optimal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L’ </a:t>
            </a:r>
            <a:r>
              <a:rPr lang="fr-FR" sz="2400" dirty="0">
                <a:solidFill>
                  <a:srgbClr val="FF0000"/>
                </a:solidFill>
              </a:rPr>
              <a:t>e</a:t>
            </a:r>
            <a:r>
              <a:rPr lang="fr-FR" sz="2400" dirty="0" smtClean="0">
                <a:solidFill>
                  <a:srgbClr val="FF0000"/>
                </a:solidFill>
              </a:rPr>
              <a:t>rreur doit être mesuré dans un échantillon indépendant qu’on appelle ensemble de test et le K doit être choisi dans cet ensemble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Le facteur K doit être impair pour que la classe majoritaire puisse être choisie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5-Fomulation probabiliste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18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311637" y="1907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ce réservé du contenu 1"/>
              <p:cNvSpPr txBox="1">
                <a:spLocks/>
              </p:cNvSpPr>
              <p:nvPr/>
            </p:nvSpPr>
            <p:spPr>
              <a:xfrm>
                <a:off x="2438400" y="1636434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 smtClean="0"/>
                  <a:t>Nous pouvons représenter KNN la probabilité d’appartenir à chaque classe</a:t>
                </a:r>
              </a:p>
              <a:p>
                <a:r>
                  <a:rPr lang="fr-FR" sz="2000" dirty="0" smtClean="0"/>
                  <a:t>Par exemple soit </a:t>
                </a:r>
                <a:r>
                  <a:rPr lang="fr-FR" sz="2000" i="1" dirty="0" smtClean="0"/>
                  <a:t>x </a:t>
                </a:r>
                <a:r>
                  <a:rPr lang="fr-FR" sz="2000" dirty="0" smtClean="0"/>
                  <a:t>un vecteur dont on veut prédire la classe, il existe dans l’ensemble 3 classes  et la classe des 10 plus proches voisins est représentée par :</a:t>
                </a:r>
              </a:p>
              <a:p>
                <a:endParaRPr lang="fr-FR" sz="2000" dirty="0"/>
              </a:p>
              <a:p>
                <a:endParaRPr lang="fr-FR" sz="2000" dirty="0" smtClean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 smtClean="0"/>
                  <a:t>Alors nous pouvons dire que la probabilité pour x  d’appartenir à chacune des 3 classes suit une loi conditionnelle qui est en fonction de la distribution des classes dans le voisinage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endParaRPr lang="fr-FR" sz="2000" dirty="0" smtClean="0"/>
              </a:p>
            </p:txBody>
          </p:sp>
        </mc:Choice>
        <mc:Fallback xmlns="">
          <p:sp>
            <p:nvSpPr>
              <p:cNvPr id="1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36434"/>
                <a:ext cx="82296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667" t="-673" r="-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087607"/>
                  </p:ext>
                </p:extLst>
              </p:nvPr>
            </p:nvGraphicFramePr>
            <p:xfrm>
              <a:off x="2709016" y="3150377"/>
              <a:ext cx="778142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62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99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453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Classe: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Représentants dans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087607"/>
                  </p:ext>
                </p:extLst>
              </p:nvPr>
            </p:nvGraphicFramePr>
            <p:xfrm>
              <a:off x="2709016" y="3150377"/>
              <a:ext cx="778142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882"/>
                    <a:gridCol w="1996262"/>
                    <a:gridCol w="1519922"/>
                    <a:gridCol w="194535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Classe: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2" t="-62264" r="-236483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66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5-Fomulation probabiliste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19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1"/>
              <p:cNvSpPr txBox="1">
                <a:spLocks/>
              </p:cNvSpPr>
              <p:nvPr/>
            </p:nvSpPr>
            <p:spPr>
              <a:xfrm>
                <a:off x="2311637" y="1907401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</a:rPr>
                  <a:t>Nous allons donc définir une la règle de décision comme suit :</a:t>
                </a:r>
              </a:p>
              <a:p>
                <a:pPr marL="0" indent="0" algn="ctr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</a:rPr>
                  <a:t>P(y=</a:t>
                </a:r>
                <a:r>
                  <a:rPr lang="fr-FR" sz="2000" dirty="0" err="1" smtClean="0">
                    <a:solidFill>
                      <a:prstClr val="black"/>
                    </a:solidFill>
                  </a:rPr>
                  <a:t>c|x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𝑁𝑜𝑚𝑏𝑟𝑒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𝑚𝑒𝑛𝑡𝑠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𝑎𝑝𝑝𝑎𝑟𝑡𝑒𝑛𝑎𝑛𝑡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à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𝑐𝑙𝑎𝑠𝑠𝑒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𝑑𝑎𝑛𝑠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𝑁𝑜𝑚𝑏𝑟𝑒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𝑚𝑒𝑛𝑡𝑒𝑠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𝑑𝑎𝑛𝑠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fr-FR" sz="2000" b="0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fr-FR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37" y="1907401"/>
                <a:ext cx="82296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ce réservé du contenu 1"/>
          <p:cNvSpPr txBox="1">
            <a:spLocks/>
          </p:cNvSpPr>
          <p:nvPr/>
        </p:nvSpPr>
        <p:spPr>
          <a:xfrm>
            <a:off x="2438400" y="163643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065039"/>
                  </p:ext>
                </p:extLst>
              </p:nvPr>
            </p:nvGraphicFramePr>
            <p:xfrm>
              <a:off x="2311637" y="1842871"/>
              <a:ext cx="778142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8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62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99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453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Classe: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Représentants dans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065039"/>
                  </p:ext>
                </p:extLst>
              </p:nvPr>
            </p:nvGraphicFramePr>
            <p:xfrm>
              <a:off x="2311637" y="1842871"/>
              <a:ext cx="778142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9882"/>
                    <a:gridCol w="1996262"/>
                    <a:gridCol w="1519922"/>
                    <a:gridCol w="194535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Classe: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62" t="-62264" r="-236220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943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9149" y="1190928"/>
            <a:ext cx="756084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600" dirty="0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Apprentissage </a:t>
            </a:r>
            <a:r>
              <a:rPr lang="fr-FR" sz="6600" dirty="0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supervisé-K </a:t>
            </a:r>
            <a:r>
              <a:rPr lang="fr-FR" sz="6600" dirty="0" err="1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Nearest</a:t>
            </a:r>
            <a:r>
              <a:rPr lang="fr-FR" sz="6600" dirty="0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Neighbors (K plus proches voisins)</a:t>
            </a:r>
            <a:endParaRPr lang="fr-FR" sz="4000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5-Fomulation probabiliste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20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2311637" y="1907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 smtClean="0">
              <a:solidFill>
                <a:prstClr val="black"/>
              </a:solidFill>
            </a:endParaRPr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>
          <a:xfrm>
            <a:off x="2438400" y="163643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ce réservé du contenu 1"/>
              <p:cNvSpPr txBox="1">
                <a:spLocks/>
              </p:cNvSpPr>
              <p:nvPr/>
            </p:nvSpPr>
            <p:spPr>
              <a:xfrm>
                <a:off x="2464037" y="1295405"/>
                <a:ext cx="8229600" cy="5290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000" dirty="0" smtClean="0">
                    <a:solidFill>
                      <a:prstClr val="black"/>
                    </a:solidFill>
                  </a:rPr>
                  <a:t>La règle de décision alors est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fr-F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</a:endParaRPr>
              </a:p>
              <a:p>
                <a:r>
                  <a:rPr lang="fr-FR" sz="2000" dirty="0" smtClean="0">
                    <a:solidFill>
                      <a:prstClr val="black"/>
                    </a:solidFill>
                  </a:rPr>
                  <a:t>Dans notre exemple à trois classes la classe choisir va être la classe </a:t>
                </a:r>
                <a:r>
                  <a:rPr lang="fr-FR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3 </a:t>
                </a:r>
                <a:r>
                  <a:rPr lang="fr-FR" sz="2000" dirty="0" smtClean="0"/>
                  <a:t>qui est représentée par 6 éléments dans le voisinage de </a:t>
                </a:r>
                <a:r>
                  <a:rPr lang="fr-FR" sz="2000" i="1" dirty="0" smtClean="0"/>
                  <a:t>x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r>
                  <a:rPr lang="fr-FR" sz="2000" dirty="0" smtClean="0">
                    <a:solidFill>
                      <a:prstClr val="black"/>
                    </a:solidFill>
                  </a:rPr>
                  <a:t>Nous pouvons aussi dire que cette classe a été choisie avec une confiance de </a:t>
                </a:r>
                <a:r>
                  <a:rPr lang="fr-FR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60%</a:t>
                </a:r>
                <a:r>
                  <a:rPr lang="fr-FR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37" y="1295405"/>
                <a:ext cx="8229600" cy="5290360"/>
              </a:xfrm>
              <a:prstGeom prst="rect">
                <a:avLst/>
              </a:prstGeom>
              <a:blipFill rotWithShape="0">
                <a:blip r:embed="rId4"/>
                <a:stretch>
                  <a:fillRect l="-741" t="-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 flipV="1">
            <a:off x="4640366" y="1907401"/>
            <a:ext cx="743484" cy="30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7409204" y="1907401"/>
            <a:ext cx="572568" cy="3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991028" y="1974079"/>
            <a:ext cx="20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classe prédite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007409" y="1974079"/>
            <a:ext cx="345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classes dans l’ensemble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0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6-Robustesse et faiblesses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21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28805" y="3073291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086502" y="1802720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maligne (cancer)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112096" y="2346653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bénigne (Aucun danger)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6755247" y="1501578"/>
            <a:ext cx="1912767" cy="20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Croix 38"/>
          <p:cNvSpPr/>
          <p:nvPr/>
        </p:nvSpPr>
        <p:spPr>
          <a:xfrm>
            <a:off x="6964766" y="1925878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Moins 39"/>
          <p:cNvSpPr/>
          <p:nvPr/>
        </p:nvSpPr>
        <p:spPr>
          <a:xfrm>
            <a:off x="6902733" y="240533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989707" y="3361405"/>
            <a:ext cx="4358355" cy="3587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306710" y="2504609"/>
            <a:ext cx="102920" cy="83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084708" y="1651915"/>
            <a:ext cx="236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Frontière de décision avec la régression logistique</a:t>
            </a:r>
            <a:endParaRPr lang="fr-FR" dirty="0"/>
          </a:p>
        </p:txBody>
      </p:sp>
      <p:sp>
        <p:nvSpPr>
          <p:cNvPr id="69" name="Forme libre 68"/>
          <p:cNvSpPr/>
          <p:nvPr/>
        </p:nvSpPr>
        <p:spPr>
          <a:xfrm>
            <a:off x="4290622" y="2605525"/>
            <a:ext cx="1709159" cy="1350235"/>
          </a:xfrm>
          <a:custGeom>
            <a:avLst/>
            <a:gdLst>
              <a:gd name="connsiteX0" fmla="*/ 59820 w 1709159"/>
              <a:gd name="connsiteY0" fmla="*/ 8545 h 1350235"/>
              <a:gd name="connsiteX1" fmla="*/ 8546 w 1709159"/>
              <a:gd name="connsiteY1" fmla="*/ 111095 h 1350235"/>
              <a:gd name="connsiteX2" fmla="*/ 0 w 1709159"/>
              <a:gd name="connsiteY2" fmla="*/ 153824 h 1350235"/>
              <a:gd name="connsiteX3" fmla="*/ 17091 w 1709159"/>
              <a:gd name="connsiteY3" fmla="*/ 273465 h 1350235"/>
              <a:gd name="connsiteX4" fmla="*/ 25637 w 1709159"/>
              <a:gd name="connsiteY4" fmla="*/ 299103 h 1350235"/>
              <a:gd name="connsiteX5" fmla="*/ 59820 w 1709159"/>
              <a:gd name="connsiteY5" fmla="*/ 350377 h 1350235"/>
              <a:gd name="connsiteX6" fmla="*/ 76912 w 1709159"/>
              <a:gd name="connsiteY6" fmla="*/ 384560 h 1350235"/>
              <a:gd name="connsiteX7" fmla="*/ 102549 w 1709159"/>
              <a:gd name="connsiteY7" fmla="*/ 410198 h 1350235"/>
              <a:gd name="connsiteX8" fmla="*/ 153824 w 1709159"/>
              <a:gd name="connsiteY8" fmla="*/ 478564 h 1350235"/>
              <a:gd name="connsiteX9" fmla="*/ 196553 w 1709159"/>
              <a:gd name="connsiteY9" fmla="*/ 504202 h 1350235"/>
              <a:gd name="connsiteX10" fmla="*/ 213645 w 1709159"/>
              <a:gd name="connsiteY10" fmla="*/ 538385 h 1350235"/>
              <a:gd name="connsiteX11" fmla="*/ 247828 w 1709159"/>
              <a:gd name="connsiteY11" fmla="*/ 589660 h 1350235"/>
              <a:gd name="connsiteX12" fmla="*/ 264919 w 1709159"/>
              <a:gd name="connsiteY12" fmla="*/ 623843 h 1350235"/>
              <a:gd name="connsiteX13" fmla="*/ 307648 w 1709159"/>
              <a:gd name="connsiteY13" fmla="*/ 666572 h 1350235"/>
              <a:gd name="connsiteX14" fmla="*/ 324740 w 1709159"/>
              <a:gd name="connsiteY14" fmla="*/ 692209 h 1350235"/>
              <a:gd name="connsiteX15" fmla="*/ 358923 w 1709159"/>
              <a:gd name="connsiteY15" fmla="*/ 726392 h 1350235"/>
              <a:gd name="connsiteX16" fmla="*/ 376015 w 1709159"/>
              <a:gd name="connsiteY16" fmla="*/ 760575 h 1350235"/>
              <a:gd name="connsiteX17" fmla="*/ 401652 w 1709159"/>
              <a:gd name="connsiteY17" fmla="*/ 777667 h 1350235"/>
              <a:gd name="connsiteX18" fmla="*/ 444381 w 1709159"/>
              <a:gd name="connsiteY18" fmla="*/ 828942 h 1350235"/>
              <a:gd name="connsiteX19" fmla="*/ 435835 w 1709159"/>
              <a:gd name="connsiteY19" fmla="*/ 957129 h 1350235"/>
              <a:gd name="connsiteX20" fmla="*/ 410198 w 1709159"/>
              <a:gd name="connsiteY20" fmla="*/ 991312 h 1350235"/>
              <a:gd name="connsiteX21" fmla="*/ 393106 w 1709159"/>
              <a:gd name="connsiteY21" fmla="*/ 1042587 h 1350235"/>
              <a:gd name="connsiteX22" fmla="*/ 384561 w 1709159"/>
              <a:gd name="connsiteY22" fmla="*/ 1068224 h 1350235"/>
              <a:gd name="connsiteX23" fmla="*/ 401652 w 1709159"/>
              <a:gd name="connsiteY23" fmla="*/ 1102407 h 1350235"/>
              <a:gd name="connsiteX24" fmla="*/ 461473 w 1709159"/>
              <a:gd name="connsiteY24" fmla="*/ 1119499 h 1350235"/>
              <a:gd name="connsiteX25" fmla="*/ 487110 w 1709159"/>
              <a:gd name="connsiteY25" fmla="*/ 1145136 h 1350235"/>
              <a:gd name="connsiteX26" fmla="*/ 538385 w 1709159"/>
              <a:gd name="connsiteY26" fmla="*/ 1179319 h 1350235"/>
              <a:gd name="connsiteX27" fmla="*/ 589660 w 1709159"/>
              <a:gd name="connsiteY27" fmla="*/ 1222048 h 1350235"/>
              <a:gd name="connsiteX28" fmla="*/ 615297 w 1709159"/>
              <a:gd name="connsiteY28" fmla="*/ 1230594 h 1350235"/>
              <a:gd name="connsiteX29" fmla="*/ 666572 w 1709159"/>
              <a:gd name="connsiteY29" fmla="*/ 1264777 h 1350235"/>
              <a:gd name="connsiteX30" fmla="*/ 692209 w 1709159"/>
              <a:gd name="connsiteY30" fmla="*/ 1281869 h 1350235"/>
              <a:gd name="connsiteX31" fmla="*/ 743484 w 1709159"/>
              <a:gd name="connsiteY31" fmla="*/ 1324598 h 1350235"/>
              <a:gd name="connsiteX32" fmla="*/ 794759 w 1709159"/>
              <a:gd name="connsiteY32" fmla="*/ 1341689 h 1350235"/>
              <a:gd name="connsiteX33" fmla="*/ 820396 w 1709159"/>
              <a:gd name="connsiteY33" fmla="*/ 1350235 h 1350235"/>
              <a:gd name="connsiteX34" fmla="*/ 1016949 w 1709159"/>
              <a:gd name="connsiteY34" fmla="*/ 1341689 h 1350235"/>
              <a:gd name="connsiteX35" fmla="*/ 1068224 w 1709159"/>
              <a:gd name="connsiteY35" fmla="*/ 1324598 h 1350235"/>
              <a:gd name="connsiteX36" fmla="*/ 1102407 w 1709159"/>
              <a:gd name="connsiteY36" fmla="*/ 1316052 h 1350235"/>
              <a:gd name="connsiteX37" fmla="*/ 1136590 w 1709159"/>
              <a:gd name="connsiteY37" fmla="*/ 1298960 h 1350235"/>
              <a:gd name="connsiteX38" fmla="*/ 1179319 w 1709159"/>
              <a:gd name="connsiteY38" fmla="*/ 1290415 h 1350235"/>
              <a:gd name="connsiteX39" fmla="*/ 1204957 w 1709159"/>
              <a:gd name="connsiteY39" fmla="*/ 1281869 h 1350235"/>
              <a:gd name="connsiteX40" fmla="*/ 1239140 w 1709159"/>
              <a:gd name="connsiteY40" fmla="*/ 1273323 h 1350235"/>
              <a:gd name="connsiteX41" fmla="*/ 1273323 w 1709159"/>
              <a:gd name="connsiteY41" fmla="*/ 1213503 h 1350235"/>
              <a:gd name="connsiteX42" fmla="*/ 1298961 w 1709159"/>
              <a:gd name="connsiteY42" fmla="*/ 1136590 h 1350235"/>
              <a:gd name="connsiteX43" fmla="*/ 1307506 w 1709159"/>
              <a:gd name="connsiteY43" fmla="*/ 1110953 h 1350235"/>
              <a:gd name="connsiteX44" fmla="*/ 1333144 w 1709159"/>
              <a:gd name="connsiteY44" fmla="*/ 1085316 h 1350235"/>
              <a:gd name="connsiteX45" fmla="*/ 1375873 w 1709159"/>
              <a:gd name="connsiteY45" fmla="*/ 1016949 h 1350235"/>
              <a:gd name="connsiteX46" fmla="*/ 1384418 w 1709159"/>
              <a:gd name="connsiteY46" fmla="*/ 991312 h 1350235"/>
              <a:gd name="connsiteX47" fmla="*/ 1401510 w 1709159"/>
              <a:gd name="connsiteY47" fmla="*/ 965674 h 1350235"/>
              <a:gd name="connsiteX48" fmla="*/ 1410056 w 1709159"/>
              <a:gd name="connsiteY48" fmla="*/ 940037 h 1350235"/>
              <a:gd name="connsiteX49" fmla="*/ 1452785 w 1709159"/>
              <a:gd name="connsiteY49" fmla="*/ 863125 h 1350235"/>
              <a:gd name="connsiteX50" fmla="*/ 1444239 w 1709159"/>
              <a:gd name="connsiteY50" fmla="*/ 837488 h 1350235"/>
              <a:gd name="connsiteX51" fmla="*/ 1392964 w 1709159"/>
              <a:gd name="connsiteY51" fmla="*/ 803304 h 1350235"/>
              <a:gd name="connsiteX52" fmla="*/ 1358781 w 1709159"/>
              <a:gd name="connsiteY52" fmla="*/ 734938 h 1350235"/>
              <a:gd name="connsiteX53" fmla="*/ 1333144 w 1709159"/>
              <a:gd name="connsiteY53" fmla="*/ 726392 h 1350235"/>
              <a:gd name="connsiteX54" fmla="*/ 1307506 w 1709159"/>
              <a:gd name="connsiteY54" fmla="*/ 666572 h 1350235"/>
              <a:gd name="connsiteX55" fmla="*/ 1290415 w 1709159"/>
              <a:gd name="connsiteY55" fmla="*/ 640934 h 1350235"/>
              <a:gd name="connsiteX56" fmla="*/ 1273323 w 1709159"/>
              <a:gd name="connsiteY56" fmla="*/ 589660 h 1350235"/>
              <a:gd name="connsiteX57" fmla="*/ 1256232 w 1709159"/>
              <a:gd name="connsiteY57" fmla="*/ 529839 h 1350235"/>
              <a:gd name="connsiteX58" fmla="*/ 1264777 w 1709159"/>
              <a:gd name="connsiteY58" fmla="*/ 452927 h 1350235"/>
              <a:gd name="connsiteX59" fmla="*/ 1307506 w 1709159"/>
              <a:gd name="connsiteY59" fmla="*/ 384560 h 1350235"/>
              <a:gd name="connsiteX60" fmla="*/ 1333144 w 1709159"/>
              <a:gd name="connsiteY60" fmla="*/ 367469 h 1350235"/>
              <a:gd name="connsiteX61" fmla="*/ 1384418 w 1709159"/>
              <a:gd name="connsiteY61" fmla="*/ 316194 h 1350235"/>
              <a:gd name="connsiteX62" fmla="*/ 1427147 w 1709159"/>
              <a:gd name="connsiteY62" fmla="*/ 290557 h 1350235"/>
              <a:gd name="connsiteX63" fmla="*/ 1452785 w 1709159"/>
              <a:gd name="connsiteY63" fmla="*/ 264919 h 1350235"/>
              <a:gd name="connsiteX64" fmla="*/ 1529697 w 1709159"/>
              <a:gd name="connsiteY64" fmla="*/ 205099 h 1350235"/>
              <a:gd name="connsiteX65" fmla="*/ 1555334 w 1709159"/>
              <a:gd name="connsiteY65" fmla="*/ 170916 h 1350235"/>
              <a:gd name="connsiteX66" fmla="*/ 1580972 w 1709159"/>
              <a:gd name="connsiteY66" fmla="*/ 145278 h 1350235"/>
              <a:gd name="connsiteX67" fmla="*/ 1598063 w 1709159"/>
              <a:gd name="connsiteY67" fmla="*/ 119641 h 1350235"/>
              <a:gd name="connsiteX68" fmla="*/ 1649338 w 1709159"/>
              <a:gd name="connsiteY68" fmla="*/ 76912 h 1350235"/>
              <a:gd name="connsiteX69" fmla="*/ 1666430 w 1709159"/>
              <a:gd name="connsiteY69" fmla="*/ 42729 h 1350235"/>
              <a:gd name="connsiteX70" fmla="*/ 1709159 w 1709159"/>
              <a:gd name="connsiteY70" fmla="*/ 0 h 13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09159" h="1350235">
                <a:moveTo>
                  <a:pt x="59820" y="8545"/>
                </a:moveTo>
                <a:cubicBezTo>
                  <a:pt x="35340" y="49346"/>
                  <a:pt x="24637" y="62823"/>
                  <a:pt x="8546" y="111095"/>
                </a:cubicBezTo>
                <a:cubicBezTo>
                  <a:pt x="3953" y="124875"/>
                  <a:pt x="2849" y="139581"/>
                  <a:pt x="0" y="153824"/>
                </a:cubicBezTo>
                <a:cubicBezTo>
                  <a:pt x="5697" y="193704"/>
                  <a:pt x="10090" y="233793"/>
                  <a:pt x="17091" y="273465"/>
                </a:cubicBezTo>
                <a:cubicBezTo>
                  <a:pt x="18656" y="282336"/>
                  <a:pt x="21262" y="291228"/>
                  <a:pt x="25637" y="299103"/>
                </a:cubicBezTo>
                <a:cubicBezTo>
                  <a:pt x="35613" y="317059"/>
                  <a:pt x="50633" y="332004"/>
                  <a:pt x="59820" y="350377"/>
                </a:cubicBezTo>
                <a:cubicBezTo>
                  <a:pt x="65517" y="361771"/>
                  <a:pt x="69507" y="374194"/>
                  <a:pt x="76912" y="384560"/>
                </a:cubicBezTo>
                <a:cubicBezTo>
                  <a:pt x="83937" y="394395"/>
                  <a:pt x="94812" y="400914"/>
                  <a:pt x="102549" y="410198"/>
                </a:cubicBezTo>
                <a:cubicBezTo>
                  <a:pt x="129457" y="442487"/>
                  <a:pt x="113762" y="442953"/>
                  <a:pt x="153824" y="478564"/>
                </a:cubicBezTo>
                <a:cubicBezTo>
                  <a:pt x="166239" y="489599"/>
                  <a:pt x="182310" y="495656"/>
                  <a:pt x="196553" y="504202"/>
                </a:cubicBezTo>
                <a:cubicBezTo>
                  <a:pt x="202250" y="515596"/>
                  <a:pt x="207091" y="527461"/>
                  <a:pt x="213645" y="538385"/>
                </a:cubicBezTo>
                <a:cubicBezTo>
                  <a:pt x="224214" y="555999"/>
                  <a:pt x="238642" y="571287"/>
                  <a:pt x="247828" y="589660"/>
                </a:cubicBezTo>
                <a:cubicBezTo>
                  <a:pt x="253525" y="601054"/>
                  <a:pt x="257098" y="613787"/>
                  <a:pt x="264919" y="623843"/>
                </a:cubicBezTo>
                <a:cubicBezTo>
                  <a:pt x="277285" y="639743"/>
                  <a:pt x="294384" y="651413"/>
                  <a:pt x="307648" y="666572"/>
                </a:cubicBezTo>
                <a:cubicBezTo>
                  <a:pt x="314411" y="674301"/>
                  <a:pt x="318056" y="684411"/>
                  <a:pt x="324740" y="692209"/>
                </a:cubicBezTo>
                <a:cubicBezTo>
                  <a:pt x="335227" y="704444"/>
                  <a:pt x="349255" y="713501"/>
                  <a:pt x="358923" y="726392"/>
                </a:cubicBezTo>
                <a:cubicBezTo>
                  <a:pt x="366567" y="736583"/>
                  <a:pt x="367860" y="750788"/>
                  <a:pt x="376015" y="760575"/>
                </a:cubicBezTo>
                <a:cubicBezTo>
                  <a:pt x="382590" y="768465"/>
                  <a:pt x="393762" y="771092"/>
                  <a:pt x="401652" y="777667"/>
                </a:cubicBezTo>
                <a:cubicBezTo>
                  <a:pt x="426330" y="798232"/>
                  <a:pt x="427574" y="803730"/>
                  <a:pt x="444381" y="828942"/>
                </a:cubicBezTo>
                <a:cubicBezTo>
                  <a:pt x="441532" y="871671"/>
                  <a:pt x="444657" y="915224"/>
                  <a:pt x="435835" y="957129"/>
                </a:cubicBezTo>
                <a:cubicBezTo>
                  <a:pt x="432901" y="971066"/>
                  <a:pt x="416568" y="978573"/>
                  <a:pt x="410198" y="991312"/>
                </a:cubicBezTo>
                <a:cubicBezTo>
                  <a:pt x="402141" y="1007426"/>
                  <a:pt x="398803" y="1025495"/>
                  <a:pt x="393106" y="1042587"/>
                </a:cubicBezTo>
                <a:lnTo>
                  <a:pt x="384561" y="1068224"/>
                </a:lnTo>
                <a:cubicBezTo>
                  <a:pt x="390258" y="1079618"/>
                  <a:pt x="392644" y="1093399"/>
                  <a:pt x="401652" y="1102407"/>
                </a:cubicBezTo>
                <a:cubicBezTo>
                  <a:pt x="405738" y="1106493"/>
                  <a:pt x="461177" y="1119425"/>
                  <a:pt x="461473" y="1119499"/>
                </a:cubicBezTo>
                <a:cubicBezTo>
                  <a:pt x="470019" y="1128045"/>
                  <a:pt x="477570" y="1137716"/>
                  <a:pt x="487110" y="1145136"/>
                </a:cubicBezTo>
                <a:cubicBezTo>
                  <a:pt x="503325" y="1157747"/>
                  <a:pt x="523860" y="1164794"/>
                  <a:pt x="538385" y="1179319"/>
                </a:cubicBezTo>
                <a:cubicBezTo>
                  <a:pt x="557288" y="1198223"/>
                  <a:pt x="565861" y="1210149"/>
                  <a:pt x="589660" y="1222048"/>
                </a:cubicBezTo>
                <a:cubicBezTo>
                  <a:pt x="597717" y="1226076"/>
                  <a:pt x="607423" y="1226219"/>
                  <a:pt x="615297" y="1230594"/>
                </a:cubicBezTo>
                <a:cubicBezTo>
                  <a:pt x="633254" y="1240570"/>
                  <a:pt x="649480" y="1253383"/>
                  <a:pt x="666572" y="1264777"/>
                </a:cubicBezTo>
                <a:cubicBezTo>
                  <a:pt x="675118" y="1270474"/>
                  <a:pt x="684946" y="1274607"/>
                  <a:pt x="692209" y="1281869"/>
                </a:cubicBezTo>
                <a:cubicBezTo>
                  <a:pt x="708307" y="1297966"/>
                  <a:pt x="722071" y="1315081"/>
                  <a:pt x="743484" y="1324598"/>
                </a:cubicBezTo>
                <a:cubicBezTo>
                  <a:pt x="759947" y="1331915"/>
                  <a:pt x="777667" y="1335992"/>
                  <a:pt x="794759" y="1341689"/>
                </a:cubicBezTo>
                <a:lnTo>
                  <a:pt x="820396" y="1350235"/>
                </a:lnTo>
                <a:cubicBezTo>
                  <a:pt x="885914" y="1347386"/>
                  <a:pt x="951718" y="1348437"/>
                  <a:pt x="1016949" y="1341689"/>
                </a:cubicBezTo>
                <a:cubicBezTo>
                  <a:pt x="1034869" y="1339835"/>
                  <a:pt x="1050746" y="1328968"/>
                  <a:pt x="1068224" y="1324598"/>
                </a:cubicBezTo>
                <a:cubicBezTo>
                  <a:pt x="1079618" y="1321749"/>
                  <a:pt x="1091410" y="1320176"/>
                  <a:pt x="1102407" y="1316052"/>
                </a:cubicBezTo>
                <a:cubicBezTo>
                  <a:pt x="1114335" y="1311579"/>
                  <a:pt x="1124504" y="1302988"/>
                  <a:pt x="1136590" y="1298960"/>
                </a:cubicBezTo>
                <a:cubicBezTo>
                  <a:pt x="1150370" y="1294367"/>
                  <a:pt x="1165228" y="1293938"/>
                  <a:pt x="1179319" y="1290415"/>
                </a:cubicBezTo>
                <a:cubicBezTo>
                  <a:pt x="1188058" y="1288230"/>
                  <a:pt x="1196295" y="1284344"/>
                  <a:pt x="1204957" y="1281869"/>
                </a:cubicBezTo>
                <a:cubicBezTo>
                  <a:pt x="1216250" y="1278642"/>
                  <a:pt x="1227746" y="1276172"/>
                  <a:pt x="1239140" y="1273323"/>
                </a:cubicBezTo>
                <a:cubicBezTo>
                  <a:pt x="1254559" y="1250196"/>
                  <a:pt x="1262479" y="1240613"/>
                  <a:pt x="1273323" y="1213503"/>
                </a:cubicBezTo>
                <a:cubicBezTo>
                  <a:pt x="1273323" y="1213502"/>
                  <a:pt x="1294688" y="1149409"/>
                  <a:pt x="1298961" y="1136590"/>
                </a:cubicBezTo>
                <a:cubicBezTo>
                  <a:pt x="1301809" y="1128044"/>
                  <a:pt x="1301136" y="1117322"/>
                  <a:pt x="1307506" y="1110953"/>
                </a:cubicBezTo>
                <a:lnTo>
                  <a:pt x="1333144" y="1085316"/>
                </a:lnTo>
                <a:cubicBezTo>
                  <a:pt x="1377877" y="973480"/>
                  <a:pt x="1321146" y="1099040"/>
                  <a:pt x="1375873" y="1016949"/>
                </a:cubicBezTo>
                <a:cubicBezTo>
                  <a:pt x="1380870" y="1009454"/>
                  <a:pt x="1380390" y="999369"/>
                  <a:pt x="1384418" y="991312"/>
                </a:cubicBezTo>
                <a:cubicBezTo>
                  <a:pt x="1389011" y="982125"/>
                  <a:pt x="1396917" y="974861"/>
                  <a:pt x="1401510" y="965674"/>
                </a:cubicBezTo>
                <a:cubicBezTo>
                  <a:pt x="1405539" y="957617"/>
                  <a:pt x="1406398" y="948269"/>
                  <a:pt x="1410056" y="940037"/>
                </a:cubicBezTo>
                <a:cubicBezTo>
                  <a:pt x="1430212" y="894687"/>
                  <a:pt x="1430508" y="896539"/>
                  <a:pt x="1452785" y="863125"/>
                </a:cubicBezTo>
                <a:cubicBezTo>
                  <a:pt x="1449936" y="854579"/>
                  <a:pt x="1450609" y="843858"/>
                  <a:pt x="1444239" y="837488"/>
                </a:cubicBezTo>
                <a:cubicBezTo>
                  <a:pt x="1429714" y="822963"/>
                  <a:pt x="1392964" y="803304"/>
                  <a:pt x="1392964" y="803304"/>
                </a:cubicBezTo>
                <a:cubicBezTo>
                  <a:pt x="1387801" y="790397"/>
                  <a:pt x="1373842" y="746987"/>
                  <a:pt x="1358781" y="734938"/>
                </a:cubicBezTo>
                <a:cubicBezTo>
                  <a:pt x="1351747" y="729311"/>
                  <a:pt x="1341690" y="729241"/>
                  <a:pt x="1333144" y="726392"/>
                </a:cubicBezTo>
                <a:cubicBezTo>
                  <a:pt x="1290238" y="662036"/>
                  <a:pt x="1340612" y="743821"/>
                  <a:pt x="1307506" y="666572"/>
                </a:cubicBezTo>
                <a:cubicBezTo>
                  <a:pt x="1303460" y="657132"/>
                  <a:pt x="1294586" y="650320"/>
                  <a:pt x="1290415" y="640934"/>
                </a:cubicBezTo>
                <a:cubicBezTo>
                  <a:pt x="1283098" y="624471"/>
                  <a:pt x="1279020" y="606751"/>
                  <a:pt x="1273323" y="589660"/>
                </a:cubicBezTo>
                <a:cubicBezTo>
                  <a:pt x="1261064" y="552884"/>
                  <a:pt x="1266960" y="572756"/>
                  <a:pt x="1256232" y="529839"/>
                </a:cubicBezTo>
                <a:cubicBezTo>
                  <a:pt x="1259080" y="504202"/>
                  <a:pt x="1258977" y="478062"/>
                  <a:pt x="1264777" y="452927"/>
                </a:cubicBezTo>
                <a:cubicBezTo>
                  <a:pt x="1268838" y="435329"/>
                  <a:pt x="1295917" y="396149"/>
                  <a:pt x="1307506" y="384560"/>
                </a:cubicBezTo>
                <a:cubicBezTo>
                  <a:pt x="1314769" y="377297"/>
                  <a:pt x="1325467" y="374293"/>
                  <a:pt x="1333144" y="367469"/>
                </a:cubicBezTo>
                <a:cubicBezTo>
                  <a:pt x="1351210" y="351411"/>
                  <a:pt x="1365711" y="331500"/>
                  <a:pt x="1384418" y="316194"/>
                </a:cubicBezTo>
                <a:cubicBezTo>
                  <a:pt x="1397273" y="305676"/>
                  <a:pt x="1413859" y="300523"/>
                  <a:pt x="1427147" y="290557"/>
                </a:cubicBezTo>
                <a:cubicBezTo>
                  <a:pt x="1436816" y="283306"/>
                  <a:pt x="1443752" y="272948"/>
                  <a:pt x="1452785" y="264919"/>
                </a:cubicBezTo>
                <a:cubicBezTo>
                  <a:pt x="1497159" y="225475"/>
                  <a:pt x="1492376" y="229979"/>
                  <a:pt x="1529697" y="205099"/>
                </a:cubicBezTo>
                <a:cubicBezTo>
                  <a:pt x="1538243" y="193705"/>
                  <a:pt x="1546065" y="181730"/>
                  <a:pt x="1555334" y="170916"/>
                </a:cubicBezTo>
                <a:cubicBezTo>
                  <a:pt x="1563199" y="161740"/>
                  <a:pt x="1573235" y="154563"/>
                  <a:pt x="1580972" y="145278"/>
                </a:cubicBezTo>
                <a:cubicBezTo>
                  <a:pt x="1587547" y="137388"/>
                  <a:pt x="1590801" y="126903"/>
                  <a:pt x="1598063" y="119641"/>
                </a:cubicBezTo>
                <a:cubicBezTo>
                  <a:pt x="1635542" y="82162"/>
                  <a:pt x="1614338" y="125912"/>
                  <a:pt x="1649338" y="76912"/>
                </a:cubicBezTo>
                <a:cubicBezTo>
                  <a:pt x="1656743" y="66546"/>
                  <a:pt x="1658139" y="52401"/>
                  <a:pt x="1666430" y="42729"/>
                </a:cubicBezTo>
                <a:cubicBezTo>
                  <a:pt x="1725350" y="-26011"/>
                  <a:pt x="1685459" y="47396"/>
                  <a:pt x="17091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71" name="Connecteur droit avec flèche 70"/>
          <p:cNvCxnSpPr/>
          <p:nvPr/>
        </p:nvCxnSpPr>
        <p:spPr>
          <a:xfrm flipH="1" flipV="1">
            <a:off x="5457191" y="3894234"/>
            <a:ext cx="542979" cy="6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647169" y="4441862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Frontière de décision avec </a:t>
            </a:r>
            <a:r>
              <a:rPr lang="fr-FR" dirty="0" smtClean="0"/>
              <a:t>KNN-3 voisins </a:t>
            </a:r>
            <a:endParaRPr lang="fr-FR" dirty="0"/>
          </a:p>
        </p:txBody>
      </p:sp>
      <p:sp>
        <p:nvSpPr>
          <p:cNvPr id="73" name="Croix 72"/>
          <p:cNvSpPr/>
          <p:nvPr/>
        </p:nvSpPr>
        <p:spPr>
          <a:xfrm>
            <a:off x="4416689" y="4051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4" name="Moins 73"/>
          <p:cNvSpPr/>
          <p:nvPr/>
        </p:nvSpPr>
        <p:spPr>
          <a:xfrm>
            <a:off x="5152279" y="264236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5" name="Moins 74"/>
          <p:cNvSpPr/>
          <p:nvPr/>
        </p:nvSpPr>
        <p:spPr>
          <a:xfrm>
            <a:off x="5208238" y="250569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6" name="Croix 75"/>
          <p:cNvSpPr/>
          <p:nvPr/>
        </p:nvSpPr>
        <p:spPr>
          <a:xfrm>
            <a:off x="4499459" y="4248497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8" name="Forme libre 77"/>
          <p:cNvSpPr/>
          <p:nvPr/>
        </p:nvSpPr>
        <p:spPr>
          <a:xfrm>
            <a:off x="5101839" y="2461189"/>
            <a:ext cx="427290" cy="410933"/>
          </a:xfrm>
          <a:custGeom>
            <a:avLst/>
            <a:gdLst>
              <a:gd name="connsiteX0" fmla="*/ 111096 w 427290"/>
              <a:gd name="connsiteY0" fmla="*/ 384561 h 410933"/>
              <a:gd name="connsiteX1" fmla="*/ 153825 w 427290"/>
              <a:gd name="connsiteY1" fmla="*/ 401652 h 410933"/>
              <a:gd name="connsiteX2" fmla="*/ 316195 w 427290"/>
              <a:gd name="connsiteY2" fmla="*/ 401652 h 410933"/>
              <a:gd name="connsiteX3" fmla="*/ 341832 w 427290"/>
              <a:gd name="connsiteY3" fmla="*/ 384561 h 410933"/>
              <a:gd name="connsiteX4" fmla="*/ 367469 w 427290"/>
              <a:gd name="connsiteY4" fmla="*/ 333286 h 410933"/>
              <a:gd name="connsiteX5" fmla="*/ 393107 w 427290"/>
              <a:gd name="connsiteY5" fmla="*/ 307648 h 410933"/>
              <a:gd name="connsiteX6" fmla="*/ 401653 w 427290"/>
              <a:gd name="connsiteY6" fmla="*/ 273465 h 410933"/>
              <a:gd name="connsiteX7" fmla="*/ 410198 w 427290"/>
              <a:gd name="connsiteY7" fmla="*/ 230736 h 410933"/>
              <a:gd name="connsiteX8" fmla="*/ 427290 w 427290"/>
              <a:gd name="connsiteY8" fmla="*/ 179461 h 410933"/>
              <a:gd name="connsiteX9" fmla="*/ 401653 w 427290"/>
              <a:gd name="connsiteY9" fmla="*/ 8546 h 410933"/>
              <a:gd name="connsiteX10" fmla="*/ 376015 w 427290"/>
              <a:gd name="connsiteY10" fmla="*/ 0 h 410933"/>
              <a:gd name="connsiteX11" fmla="*/ 102550 w 427290"/>
              <a:gd name="connsiteY11" fmla="*/ 8546 h 410933"/>
              <a:gd name="connsiteX12" fmla="*/ 51275 w 427290"/>
              <a:gd name="connsiteY12" fmla="*/ 42729 h 410933"/>
              <a:gd name="connsiteX13" fmla="*/ 25638 w 427290"/>
              <a:gd name="connsiteY13" fmla="*/ 94004 h 410933"/>
              <a:gd name="connsiteX14" fmla="*/ 0 w 427290"/>
              <a:gd name="connsiteY14" fmla="*/ 162370 h 410933"/>
              <a:gd name="connsiteX15" fmla="*/ 8546 w 427290"/>
              <a:gd name="connsiteY15" fmla="*/ 230736 h 410933"/>
              <a:gd name="connsiteX16" fmla="*/ 34183 w 427290"/>
              <a:gd name="connsiteY16" fmla="*/ 264919 h 410933"/>
              <a:gd name="connsiteX17" fmla="*/ 68367 w 427290"/>
              <a:gd name="connsiteY17" fmla="*/ 316194 h 410933"/>
              <a:gd name="connsiteX18" fmla="*/ 85458 w 427290"/>
              <a:gd name="connsiteY18" fmla="*/ 341832 h 410933"/>
              <a:gd name="connsiteX19" fmla="*/ 102550 w 427290"/>
              <a:gd name="connsiteY19" fmla="*/ 367469 h 410933"/>
              <a:gd name="connsiteX20" fmla="*/ 111096 w 427290"/>
              <a:gd name="connsiteY20" fmla="*/ 384561 h 4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7290" h="410933">
                <a:moveTo>
                  <a:pt x="111096" y="384561"/>
                </a:moveTo>
                <a:cubicBezTo>
                  <a:pt x="119642" y="390258"/>
                  <a:pt x="139132" y="397244"/>
                  <a:pt x="153825" y="401652"/>
                </a:cubicBezTo>
                <a:cubicBezTo>
                  <a:pt x="213702" y="419615"/>
                  <a:pt x="242781" y="406896"/>
                  <a:pt x="316195" y="401652"/>
                </a:cubicBezTo>
                <a:cubicBezTo>
                  <a:pt x="324741" y="395955"/>
                  <a:pt x="334570" y="391823"/>
                  <a:pt x="341832" y="384561"/>
                </a:cubicBezTo>
                <a:cubicBezTo>
                  <a:pt x="382177" y="344216"/>
                  <a:pt x="339665" y="374992"/>
                  <a:pt x="367469" y="333286"/>
                </a:cubicBezTo>
                <a:cubicBezTo>
                  <a:pt x="374173" y="323230"/>
                  <a:pt x="384561" y="316194"/>
                  <a:pt x="393107" y="307648"/>
                </a:cubicBezTo>
                <a:cubicBezTo>
                  <a:pt x="395956" y="296254"/>
                  <a:pt x="399105" y="284930"/>
                  <a:pt x="401653" y="273465"/>
                </a:cubicBezTo>
                <a:cubicBezTo>
                  <a:pt x="404804" y="259286"/>
                  <a:pt x="406376" y="244749"/>
                  <a:pt x="410198" y="230736"/>
                </a:cubicBezTo>
                <a:cubicBezTo>
                  <a:pt x="414938" y="213355"/>
                  <a:pt x="427290" y="179461"/>
                  <a:pt x="427290" y="179461"/>
                </a:cubicBezTo>
                <a:cubicBezTo>
                  <a:pt x="418744" y="122489"/>
                  <a:pt x="417480" y="63938"/>
                  <a:pt x="401653" y="8546"/>
                </a:cubicBezTo>
                <a:cubicBezTo>
                  <a:pt x="399178" y="-116"/>
                  <a:pt x="385023" y="0"/>
                  <a:pt x="376015" y="0"/>
                </a:cubicBezTo>
                <a:cubicBezTo>
                  <a:pt x="284815" y="0"/>
                  <a:pt x="193705" y="5697"/>
                  <a:pt x="102550" y="8546"/>
                </a:cubicBezTo>
                <a:cubicBezTo>
                  <a:pt x="85458" y="19940"/>
                  <a:pt x="57771" y="23242"/>
                  <a:pt x="51275" y="42729"/>
                </a:cubicBezTo>
                <a:cubicBezTo>
                  <a:pt x="29796" y="107164"/>
                  <a:pt x="58769" y="27743"/>
                  <a:pt x="25638" y="94004"/>
                </a:cubicBezTo>
                <a:cubicBezTo>
                  <a:pt x="15417" y="114447"/>
                  <a:pt x="7397" y="140178"/>
                  <a:pt x="0" y="162370"/>
                </a:cubicBezTo>
                <a:cubicBezTo>
                  <a:pt x="2849" y="185159"/>
                  <a:pt x="1284" y="208949"/>
                  <a:pt x="8546" y="230736"/>
                </a:cubicBezTo>
                <a:cubicBezTo>
                  <a:pt x="13050" y="244248"/>
                  <a:pt x="26015" y="253251"/>
                  <a:pt x="34183" y="264919"/>
                </a:cubicBezTo>
                <a:cubicBezTo>
                  <a:pt x="45963" y="281747"/>
                  <a:pt x="56973" y="299102"/>
                  <a:pt x="68367" y="316194"/>
                </a:cubicBezTo>
                <a:lnTo>
                  <a:pt x="85458" y="341832"/>
                </a:lnTo>
                <a:cubicBezTo>
                  <a:pt x="91155" y="350378"/>
                  <a:pt x="99302" y="357725"/>
                  <a:pt x="102550" y="367469"/>
                </a:cubicBezTo>
                <a:cubicBezTo>
                  <a:pt x="113110" y="399149"/>
                  <a:pt x="102550" y="378864"/>
                  <a:pt x="111096" y="38456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orme libre 78"/>
          <p:cNvSpPr/>
          <p:nvPr/>
        </p:nvSpPr>
        <p:spPr>
          <a:xfrm>
            <a:off x="4289034" y="3931065"/>
            <a:ext cx="453882" cy="581187"/>
          </a:xfrm>
          <a:custGeom>
            <a:avLst/>
            <a:gdLst>
              <a:gd name="connsiteX0" fmla="*/ 265874 w 453882"/>
              <a:gd name="connsiteY0" fmla="*/ 555477 h 581187"/>
              <a:gd name="connsiteX1" fmla="*/ 342787 w 453882"/>
              <a:gd name="connsiteY1" fmla="*/ 581114 h 581187"/>
              <a:gd name="connsiteX2" fmla="*/ 411153 w 453882"/>
              <a:gd name="connsiteY2" fmla="*/ 564023 h 581187"/>
              <a:gd name="connsiteX3" fmla="*/ 453882 w 453882"/>
              <a:gd name="connsiteY3" fmla="*/ 487111 h 581187"/>
              <a:gd name="connsiteX4" fmla="*/ 402607 w 453882"/>
              <a:gd name="connsiteY4" fmla="*/ 282012 h 581187"/>
              <a:gd name="connsiteX5" fmla="*/ 376970 w 453882"/>
              <a:gd name="connsiteY5" fmla="*/ 239283 h 581187"/>
              <a:gd name="connsiteX6" fmla="*/ 351332 w 453882"/>
              <a:gd name="connsiteY6" fmla="*/ 145279 h 581187"/>
              <a:gd name="connsiteX7" fmla="*/ 325695 w 453882"/>
              <a:gd name="connsiteY7" fmla="*/ 85458 h 581187"/>
              <a:gd name="connsiteX8" fmla="*/ 291512 w 453882"/>
              <a:gd name="connsiteY8" fmla="*/ 59821 h 581187"/>
              <a:gd name="connsiteX9" fmla="*/ 231691 w 453882"/>
              <a:gd name="connsiteY9" fmla="*/ 0 h 581187"/>
              <a:gd name="connsiteX10" fmla="*/ 60775 w 453882"/>
              <a:gd name="connsiteY10" fmla="*/ 17092 h 581187"/>
              <a:gd name="connsiteX11" fmla="*/ 43684 w 453882"/>
              <a:gd name="connsiteY11" fmla="*/ 51275 h 581187"/>
              <a:gd name="connsiteX12" fmla="*/ 18046 w 453882"/>
              <a:gd name="connsiteY12" fmla="*/ 102550 h 581187"/>
              <a:gd name="connsiteX13" fmla="*/ 18046 w 453882"/>
              <a:gd name="connsiteY13" fmla="*/ 256374 h 581187"/>
              <a:gd name="connsiteX14" fmla="*/ 129142 w 453882"/>
              <a:gd name="connsiteY14" fmla="*/ 358924 h 581187"/>
              <a:gd name="connsiteX15" fmla="*/ 206054 w 453882"/>
              <a:gd name="connsiteY15" fmla="*/ 461473 h 581187"/>
              <a:gd name="connsiteX16" fmla="*/ 223145 w 453882"/>
              <a:gd name="connsiteY16" fmla="*/ 487111 h 581187"/>
              <a:gd name="connsiteX17" fmla="*/ 248783 w 453882"/>
              <a:gd name="connsiteY17" fmla="*/ 512748 h 581187"/>
              <a:gd name="connsiteX18" fmla="*/ 265874 w 453882"/>
              <a:gd name="connsiteY18" fmla="*/ 555477 h 5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3882" h="581187">
                <a:moveTo>
                  <a:pt x="265874" y="555477"/>
                </a:moveTo>
                <a:cubicBezTo>
                  <a:pt x="281541" y="566871"/>
                  <a:pt x="327556" y="582383"/>
                  <a:pt x="342787" y="581114"/>
                </a:cubicBezTo>
                <a:cubicBezTo>
                  <a:pt x="366196" y="579163"/>
                  <a:pt x="388364" y="569720"/>
                  <a:pt x="411153" y="564023"/>
                </a:cubicBezTo>
                <a:cubicBezTo>
                  <a:pt x="411374" y="563655"/>
                  <a:pt x="453882" y="495282"/>
                  <a:pt x="453882" y="487111"/>
                </a:cubicBezTo>
                <a:cubicBezTo>
                  <a:pt x="453882" y="413217"/>
                  <a:pt x="434917" y="346632"/>
                  <a:pt x="402607" y="282012"/>
                </a:cubicBezTo>
                <a:cubicBezTo>
                  <a:pt x="395179" y="267156"/>
                  <a:pt x="385516" y="253526"/>
                  <a:pt x="376970" y="239283"/>
                </a:cubicBezTo>
                <a:cubicBezTo>
                  <a:pt x="369261" y="200739"/>
                  <a:pt x="367597" y="183230"/>
                  <a:pt x="351332" y="145279"/>
                </a:cubicBezTo>
                <a:cubicBezTo>
                  <a:pt x="342786" y="125339"/>
                  <a:pt x="338136" y="103231"/>
                  <a:pt x="325695" y="85458"/>
                </a:cubicBezTo>
                <a:cubicBezTo>
                  <a:pt x="317527" y="73790"/>
                  <a:pt x="301583" y="69892"/>
                  <a:pt x="291512" y="59821"/>
                </a:cubicBezTo>
                <a:cubicBezTo>
                  <a:pt x="211745" y="-19944"/>
                  <a:pt x="322851" y="68372"/>
                  <a:pt x="231691" y="0"/>
                </a:cubicBezTo>
                <a:cubicBezTo>
                  <a:pt x="174719" y="5697"/>
                  <a:pt x="116014" y="2027"/>
                  <a:pt x="60775" y="17092"/>
                </a:cubicBezTo>
                <a:cubicBezTo>
                  <a:pt x="48485" y="20444"/>
                  <a:pt x="48702" y="39566"/>
                  <a:pt x="43684" y="51275"/>
                </a:cubicBezTo>
                <a:cubicBezTo>
                  <a:pt x="22457" y="100806"/>
                  <a:pt x="50890" y="53286"/>
                  <a:pt x="18046" y="102550"/>
                </a:cubicBezTo>
                <a:cubicBezTo>
                  <a:pt x="269" y="155886"/>
                  <a:pt x="-11582" y="180657"/>
                  <a:pt x="18046" y="256374"/>
                </a:cubicBezTo>
                <a:cubicBezTo>
                  <a:pt x="33470" y="295792"/>
                  <a:pt x="98509" y="328291"/>
                  <a:pt x="129142" y="358924"/>
                </a:cubicBezTo>
                <a:cubicBezTo>
                  <a:pt x="162666" y="392448"/>
                  <a:pt x="180169" y="422645"/>
                  <a:pt x="206054" y="461473"/>
                </a:cubicBezTo>
                <a:cubicBezTo>
                  <a:pt x="211751" y="470019"/>
                  <a:pt x="215882" y="479849"/>
                  <a:pt x="223145" y="487111"/>
                </a:cubicBezTo>
                <a:lnTo>
                  <a:pt x="248783" y="512748"/>
                </a:lnTo>
                <a:cubicBezTo>
                  <a:pt x="258230" y="541087"/>
                  <a:pt x="250207" y="544083"/>
                  <a:pt x="265874" y="55547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6-Robustesse et faiblesses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22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70" name="Espace réservé du contenu 1"/>
          <p:cNvSpPr txBox="1">
            <a:spLocks/>
          </p:cNvSpPr>
          <p:nvPr/>
        </p:nvSpPr>
        <p:spPr>
          <a:xfrm>
            <a:off x="2464037" y="1295405"/>
            <a:ext cx="8229600" cy="529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Points forts de la méthode :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</a:rPr>
              <a:t>+La méthode est simple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</a:rPr>
              <a:t>+Ne demande pas beaucoup de paramètres (choix de la métrique et de K)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</a:rPr>
              <a:t>+Pas d’entrainement au sens classique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 Points faible de la méthode :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</a:rPr>
              <a:t>-Gourmand en calcul O(</a:t>
            </a:r>
            <a:r>
              <a:rPr lang="fr-FR" sz="2000" dirty="0" err="1" smtClean="0">
                <a:solidFill>
                  <a:srgbClr val="C00000"/>
                </a:solidFill>
              </a:rPr>
              <a:t>md+km</a:t>
            </a:r>
            <a:r>
              <a:rPr lang="fr-FR" sz="2000" dirty="0" smtClean="0">
                <a:solidFill>
                  <a:srgbClr val="C00000"/>
                </a:solidFill>
              </a:rPr>
              <a:t>) où m: la taille de l’ensemble d’apprentissage, d: la dimension des données (nombre de </a:t>
            </a:r>
            <a:r>
              <a:rPr lang="fr-FR" sz="2000" dirty="0" err="1" smtClean="0">
                <a:solidFill>
                  <a:srgbClr val="C00000"/>
                </a:solidFill>
              </a:rPr>
              <a:t>features</a:t>
            </a:r>
            <a:r>
              <a:rPr lang="fr-FR" sz="2000" dirty="0" smtClean="0">
                <a:solidFill>
                  <a:srgbClr val="C00000"/>
                </a:solidFill>
              </a:rPr>
              <a:t>) et k:le nombre de voisins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</a:rPr>
              <a:t>-Applicable en pratique quand les données sont de faible taille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</a:rPr>
              <a:t>-Les données de grande dimension donnent des distances similaires et très proches entre toutes les données (mauvaise discrimination) notamment en utilisant la distance euclidienne</a:t>
            </a:r>
          </a:p>
          <a:p>
            <a:pPr marL="0" indent="0">
              <a:buNone/>
            </a:pPr>
            <a:endParaRPr lang="fr-F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7-Améliorations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23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70" name="Espace réservé du contenu 1"/>
          <p:cNvSpPr txBox="1">
            <a:spLocks/>
          </p:cNvSpPr>
          <p:nvPr/>
        </p:nvSpPr>
        <p:spPr>
          <a:xfrm>
            <a:off x="2464037" y="1295405"/>
            <a:ext cx="8229600" cy="529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1-Donner plus d’importance dans le vote sur la classe au voisins les plus proches puis au voisins les plus loin.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2-Normaliser les attributs de telles sorte à les mettre à la même échelle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3-Appliquer une méthode de réduction et de génération de </a:t>
            </a:r>
            <a:r>
              <a:rPr lang="fr-FR" sz="2000" dirty="0" err="1" smtClean="0">
                <a:solidFill>
                  <a:prstClr val="black"/>
                </a:solidFill>
              </a:rPr>
              <a:t>features</a:t>
            </a:r>
            <a:r>
              <a:rPr lang="fr-FR" sz="2000" dirty="0" smtClean="0">
                <a:solidFill>
                  <a:prstClr val="black"/>
                </a:solidFill>
              </a:rPr>
              <a:t> telle que l’analyse des composantes principales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4-Donner plus d’importance dans le calcul des attributs aux attributs qui sont le plus corrélées avec la classe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5-Réduire le nombre d’observations dans l’ensemble d’apprentissage de telle sorte à retenir les observations les plus représentatives des distributions (théorie de l’information)</a:t>
            </a: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prstClr val="black"/>
                </a:solidFill>
              </a:rPr>
              <a:t>	</a:t>
            </a:r>
            <a:r>
              <a:rPr lang="fr-FR" sz="2000" dirty="0" smtClean="0">
                <a:solidFill>
                  <a:prstClr val="black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2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067597"/>
            <a:ext cx="28448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125"/>
          <p:cNvSpPr>
            <a:spLocks noChangeArrowheads="1"/>
          </p:cNvSpPr>
          <p:nvPr/>
        </p:nvSpPr>
        <p:spPr bwMode="gray">
          <a:xfrm rot="1758052">
            <a:off x="457831" y="1524363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8" name="Text Box 128"/>
          <p:cNvSpPr txBox="1">
            <a:spLocks noChangeArrowheads="1"/>
          </p:cNvSpPr>
          <p:nvPr/>
        </p:nvSpPr>
        <p:spPr bwMode="gray">
          <a:xfrm>
            <a:off x="652028" y="1465815"/>
            <a:ext cx="365362" cy="41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</a:t>
            </a:r>
            <a:endParaRPr lang="en-US" altLang="fr-FR" sz="32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1451652" y="1567236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KNN: Qu’est ce que c’est?</a:t>
            </a:r>
            <a:endParaRPr lang="fr-FR" dirty="0"/>
          </a:p>
        </p:txBody>
      </p:sp>
      <p:sp>
        <p:nvSpPr>
          <p:cNvPr id="9" name="Oval 125"/>
          <p:cNvSpPr>
            <a:spLocks noChangeArrowheads="1"/>
          </p:cNvSpPr>
          <p:nvPr/>
        </p:nvSpPr>
        <p:spPr bwMode="gray">
          <a:xfrm rot="1758052">
            <a:off x="418953" y="2385012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gray">
          <a:xfrm>
            <a:off x="613150" y="2326464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II</a:t>
            </a:r>
            <a:endParaRPr lang="en-US" altLang="fr-FR" sz="3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2774" y="2427885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 ça marche?</a:t>
            </a:r>
            <a:endParaRPr lang="fr-FR" dirty="0"/>
          </a:p>
        </p:txBody>
      </p:sp>
      <p:sp>
        <p:nvSpPr>
          <p:cNvPr id="12" name="Oval 125"/>
          <p:cNvSpPr>
            <a:spLocks noChangeArrowheads="1"/>
          </p:cNvSpPr>
          <p:nvPr/>
        </p:nvSpPr>
        <p:spPr bwMode="gray">
          <a:xfrm rot="1758052">
            <a:off x="498384" y="3331615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gray">
          <a:xfrm>
            <a:off x="692581" y="3273067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III</a:t>
            </a:r>
            <a:endParaRPr lang="en-US" altLang="fr-FR" sz="32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492205" y="3374488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Influence du paramètre K</a:t>
            </a:r>
            <a:endParaRPr lang="fr-FR" dirty="0"/>
          </a:p>
        </p:txBody>
      </p:sp>
      <p:sp>
        <p:nvSpPr>
          <p:cNvPr id="15" name="Oval 125"/>
          <p:cNvSpPr>
            <a:spLocks noChangeArrowheads="1"/>
          </p:cNvSpPr>
          <p:nvPr/>
        </p:nvSpPr>
        <p:spPr bwMode="gray">
          <a:xfrm rot="1758052">
            <a:off x="457831" y="4229350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16" name="Text Box 128"/>
          <p:cNvSpPr txBox="1">
            <a:spLocks noChangeArrowheads="1"/>
          </p:cNvSpPr>
          <p:nvPr/>
        </p:nvSpPr>
        <p:spPr bwMode="gray">
          <a:xfrm>
            <a:off x="652028" y="4170802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IV</a:t>
            </a:r>
            <a:endParaRPr lang="en-US" altLang="fr-FR" sz="3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451652" y="4272223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Formulation probabiliste</a:t>
            </a:r>
            <a:endParaRPr lang="fr-FR" dirty="0"/>
          </a:p>
        </p:txBody>
      </p:sp>
      <p:sp>
        <p:nvSpPr>
          <p:cNvPr id="18" name="Oval 125"/>
          <p:cNvSpPr>
            <a:spLocks noChangeArrowheads="1"/>
          </p:cNvSpPr>
          <p:nvPr/>
        </p:nvSpPr>
        <p:spPr bwMode="gray">
          <a:xfrm rot="1758052">
            <a:off x="457830" y="5111505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19" name="Text Box 128"/>
          <p:cNvSpPr txBox="1">
            <a:spLocks noChangeArrowheads="1"/>
          </p:cNvSpPr>
          <p:nvPr/>
        </p:nvSpPr>
        <p:spPr bwMode="gray">
          <a:xfrm>
            <a:off x="652027" y="5052957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IV</a:t>
            </a:r>
            <a:endParaRPr lang="en-US" altLang="fr-FR" sz="32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492205" y="5233614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faibles</a:t>
            </a:r>
            <a:endParaRPr lang="fr-FR" dirty="0"/>
          </a:p>
        </p:txBody>
      </p:sp>
      <p:sp>
        <p:nvSpPr>
          <p:cNvPr id="21" name="Oval 125"/>
          <p:cNvSpPr>
            <a:spLocks noChangeArrowheads="1"/>
          </p:cNvSpPr>
          <p:nvPr/>
        </p:nvSpPr>
        <p:spPr bwMode="gray">
          <a:xfrm rot="1758052">
            <a:off x="457830" y="5935863"/>
            <a:ext cx="938700" cy="470657"/>
          </a:xfrm>
          <a:prstGeom prst="ellipse">
            <a:avLst/>
          </a:prstGeom>
          <a:solidFill>
            <a:srgbClr val="29B2E3"/>
          </a:solidFill>
          <a:ln>
            <a:solidFill>
              <a:srgbClr val="29B2E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en-US" altLang="fr-FR" b="1" smtClean="0">
              <a:solidFill>
                <a:srgbClr val="FFFFFF"/>
              </a:solidFill>
            </a:endParaRPr>
          </a:p>
        </p:txBody>
      </p:sp>
      <p:sp>
        <p:nvSpPr>
          <p:cNvPr id="22" name="Text Box 128"/>
          <p:cNvSpPr txBox="1">
            <a:spLocks noChangeArrowheads="1"/>
          </p:cNvSpPr>
          <p:nvPr/>
        </p:nvSpPr>
        <p:spPr bwMode="gray">
          <a:xfrm>
            <a:off x="652027" y="5877315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 smtClean="0"/>
              <a:t>IV</a:t>
            </a:r>
            <a:endParaRPr lang="en-US" altLang="fr-FR" sz="32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492205" y="6057972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86822" y="386400"/>
            <a:ext cx="600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4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24" y="1539883"/>
            <a:ext cx="6788944" cy="4525963"/>
          </a:xfrm>
        </p:spPr>
      </p:pic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7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5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smtClean="0"/>
              <a:t>Vous allez prendre un choix très important dans votre vie et vous ne savez pas quelle décision prendre.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u="sng" dirty="0" smtClean="0"/>
              <a:t>Exemple 1</a:t>
            </a:r>
            <a:r>
              <a:rPr lang="fr-FR" sz="2000" dirty="0" smtClean="0"/>
              <a:t>: Vous voulez continuer vos études, vous avez le choix entre 2 Masters et vous ne savez pas lequel vous allez choisir</a:t>
            </a:r>
          </a:p>
          <a:p>
            <a:pPr marL="0" indent="0">
              <a:buNone/>
            </a:pPr>
            <a:r>
              <a:rPr lang="fr-FR" sz="2000" b="1" u="sng" dirty="0"/>
              <a:t>Exemple </a:t>
            </a:r>
            <a:r>
              <a:rPr lang="fr-FR" sz="2000" b="1" u="sng" dirty="0" smtClean="0"/>
              <a:t>2</a:t>
            </a:r>
            <a:r>
              <a:rPr lang="fr-FR" sz="2000" b="1" dirty="0" smtClean="0"/>
              <a:t>: </a:t>
            </a:r>
            <a:r>
              <a:rPr lang="fr-FR" sz="2000" dirty="0" smtClean="0"/>
              <a:t>Vous voulez cuisinez un repas de fêtes pour votre belle mère qui vient de rentrer de la Mecque, vous avez en tête un repas royal à la viande et un repas impérial au poisson. Lequel choisir?</a:t>
            </a:r>
          </a:p>
          <a:p>
            <a:pPr marL="0" indent="0">
              <a:buNone/>
            </a:pPr>
            <a:r>
              <a:rPr lang="fr-FR" sz="2000" b="1" u="sng" dirty="0"/>
              <a:t>Exemple </a:t>
            </a:r>
            <a:r>
              <a:rPr lang="fr-FR" sz="2000" b="1" u="sng" dirty="0" smtClean="0"/>
              <a:t>3</a:t>
            </a:r>
            <a:r>
              <a:rPr lang="fr-FR" sz="2000" dirty="0" smtClean="0"/>
              <a:t>: Vous voulez choisir entre deux chemises, et vous ne savez pas laquelle choisir, la chemise bleue aux carreaux, ou la chemise rouge aux cercle.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3001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6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smtClean="0"/>
              <a:t>L’une des stratégies à prendre pour ces exemples pour résoudre le problème est: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u="sng" dirty="0" smtClean="0"/>
              <a:t>Exemple 1</a:t>
            </a:r>
            <a:r>
              <a:rPr lang="fr-FR" sz="2000" b="1" dirty="0" smtClean="0"/>
              <a:t>: </a:t>
            </a:r>
            <a:r>
              <a:rPr lang="fr-FR" sz="2000" dirty="0" smtClean="0"/>
              <a:t>Vous demandez à des voisins qui ont déjà terminé des études dans la même spécialité quel master il faut choisir</a:t>
            </a:r>
          </a:p>
          <a:p>
            <a:pPr marL="0" indent="0">
              <a:buNone/>
            </a:pPr>
            <a:r>
              <a:rPr lang="fr-FR" sz="2000" b="1" u="sng" dirty="0"/>
              <a:t>Exemple </a:t>
            </a:r>
            <a:r>
              <a:rPr lang="fr-FR" sz="2000" b="1" u="sng" dirty="0" smtClean="0"/>
              <a:t>2</a:t>
            </a:r>
            <a:r>
              <a:rPr lang="fr-FR" sz="2000" b="1" dirty="0" smtClean="0"/>
              <a:t>: </a:t>
            </a:r>
            <a:r>
              <a:rPr lang="fr-FR" sz="2000" dirty="0" smtClean="0"/>
              <a:t>Vous demandez à vos amies qui sont douées en cuisine et qui ont déjà préparé les deux repas lequel choisir. Ou pour rendre les choses plus compliquées demandez à votre belle mère lequel il faut choisir.</a:t>
            </a:r>
          </a:p>
          <a:p>
            <a:pPr marL="0" indent="0">
              <a:buNone/>
            </a:pPr>
            <a:r>
              <a:rPr lang="fr-FR" sz="2000" b="1" u="sng" dirty="0"/>
              <a:t>Exemple </a:t>
            </a:r>
            <a:r>
              <a:rPr lang="fr-FR" sz="2000" b="1" u="sng" dirty="0" smtClean="0"/>
              <a:t>3</a:t>
            </a:r>
            <a:r>
              <a:rPr lang="fr-FR" sz="2000" dirty="0" smtClean="0"/>
              <a:t>: Vous demandez à des amis qui ont du goût quelle chemise mettre pour une grande occasion.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061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7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53979" y="301293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086502" y="1802720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maligne (cancer)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112096" y="2346653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bénigne (Aucun danger)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6755247" y="1501578"/>
            <a:ext cx="1912767" cy="20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19154" y="2975555"/>
            <a:ext cx="15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Nature inconnue</a:t>
            </a:r>
            <a:endParaRPr lang="fr-FR" sz="1400" dirty="0"/>
          </a:p>
        </p:txBody>
      </p:sp>
      <p:sp>
        <p:nvSpPr>
          <p:cNvPr id="39" name="Croix 38"/>
          <p:cNvSpPr/>
          <p:nvPr/>
        </p:nvSpPr>
        <p:spPr>
          <a:xfrm>
            <a:off x="6964766" y="1925878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Moins 39"/>
          <p:cNvSpPr/>
          <p:nvPr/>
        </p:nvSpPr>
        <p:spPr>
          <a:xfrm>
            <a:off x="6902733" y="240533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Étoile à 4 branches 40"/>
          <p:cNvSpPr/>
          <p:nvPr/>
        </p:nvSpPr>
        <p:spPr>
          <a:xfrm>
            <a:off x="5654100" y="2770657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4" name="Étoile à 4 branches 63"/>
          <p:cNvSpPr/>
          <p:nvPr/>
        </p:nvSpPr>
        <p:spPr>
          <a:xfrm>
            <a:off x="6892473" y="3009005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8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53979" y="301293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086502" y="1802720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maligne (cancer)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112096" y="2346653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bénigne (Aucun danger)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6755247" y="1501578"/>
            <a:ext cx="1912767" cy="20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19154" y="2975555"/>
            <a:ext cx="15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Nature inconnue</a:t>
            </a:r>
            <a:endParaRPr lang="fr-FR" sz="1400" dirty="0"/>
          </a:p>
        </p:txBody>
      </p:sp>
      <p:sp>
        <p:nvSpPr>
          <p:cNvPr id="39" name="Croix 38"/>
          <p:cNvSpPr/>
          <p:nvPr/>
        </p:nvSpPr>
        <p:spPr>
          <a:xfrm>
            <a:off x="6964766" y="1925878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Moins 39"/>
          <p:cNvSpPr/>
          <p:nvPr/>
        </p:nvSpPr>
        <p:spPr>
          <a:xfrm>
            <a:off x="6902733" y="240533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Étoile à 4 branches 40"/>
          <p:cNvSpPr/>
          <p:nvPr/>
        </p:nvSpPr>
        <p:spPr>
          <a:xfrm>
            <a:off x="5654100" y="2770657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4" name="Étoile à 4 branches 63"/>
          <p:cNvSpPr/>
          <p:nvPr/>
        </p:nvSpPr>
        <p:spPr>
          <a:xfrm>
            <a:off x="6892473" y="3009005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41" idx="0"/>
          </p:cNvCxnSpPr>
          <p:nvPr/>
        </p:nvCxnSpPr>
        <p:spPr>
          <a:xfrm flipH="1">
            <a:off x="5798116" y="2213811"/>
            <a:ext cx="10124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5239741" y="1629076"/>
            <a:ext cx="138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classe?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29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67900" y="6143644"/>
            <a:ext cx="785786" cy="214314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1846" y="3146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 smtClean="0"/>
              <a:t>1-Qu’est ce que c’est?</a:t>
            </a:r>
            <a:endParaRPr lang="fr-FR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08373" y="6068239"/>
            <a:ext cx="704840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z="1000">
                <a:solidFill>
                  <a:srgbClr val="157EA3"/>
                </a:solidFill>
                <a:latin typeface="Arial Black" pitchFamily="34" charset="0"/>
              </a:rPr>
              <a:pPr algn="ctr"/>
              <a:t>9</a:t>
            </a:fld>
            <a:endParaRPr lang="fr-BE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214290"/>
          </a:xfrm>
          <a:prstGeom prst="rect">
            <a:avLst/>
          </a:prstGeom>
          <a:solidFill>
            <a:srgbClr val="29B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4290"/>
            <a:ext cx="9144000" cy="142876"/>
          </a:xfrm>
          <a:prstGeom prst="rect">
            <a:avLst/>
          </a:prstGeom>
          <a:solidFill>
            <a:srgbClr val="9C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095604" y="6357958"/>
            <a:ext cx="5857916" cy="285752"/>
          </a:xfrm>
          <a:prstGeom prst="roundRect">
            <a:avLst/>
          </a:prstGeom>
          <a:solidFill>
            <a:srgbClr val="9CDBF2"/>
          </a:solidFill>
          <a:ln>
            <a:noFill/>
          </a:ln>
          <a:effectLst>
            <a:outerShdw blurRad="165100" dist="152400" dir="4020000" sx="101000" sy="101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24232" y="6357959"/>
            <a:ext cx="542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solidFill>
                  <a:srgbClr val="157EA3"/>
                </a:solidFill>
                <a:latin typeface="Arial Black" pitchFamily="34" charset="0"/>
              </a:rPr>
              <a:t>KNN</a:t>
            </a:r>
            <a:endParaRPr lang="fr-FR" sz="1000" dirty="0">
              <a:solidFill>
                <a:srgbClr val="157EA3"/>
              </a:solidFill>
              <a:latin typeface="Arial Black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2024034" y="1214422"/>
            <a:ext cx="8215370" cy="1588"/>
          </a:xfrm>
          <a:prstGeom prst="line">
            <a:avLst/>
          </a:prstGeom>
          <a:ln>
            <a:solidFill>
              <a:srgbClr val="29B2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solidFill>
                <a:prstClr val="black"/>
              </a:solidFill>
            </a:endParaRPr>
          </a:p>
          <a:p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2000450" y="1629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sz="2000" dirty="0" smtClean="0"/>
          </a:p>
        </p:txBody>
      </p:sp>
      <p:sp>
        <p:nvSpPr>
          <p:cNvPr id="13" name="Moins 12"/>
          <p:cNvSpPr/>
          <p:nvPr/>
        </p:nvSpPr>
        <p:spPr>
          <a:xfrm>
            <a:off x="5711364" y="355074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Moins 15"/>
          <p:cNvSpPr/>
          <p:nvPr/>
        </p:nvSpPr>
        <p:spPr>
          <a:xfrm>
            <a:off x="4153979" y="301293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Moins 16"/>
          <p:cNvSpPr/>
          <p:nvPr/>
        </p:nvSpPr>
        <p:spPr>
          <a:xfrm>
            <a:off x="3601653" y="3322098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Moins 17"/>
          <p:cNvSpPr/>
          <p:nvPr/>
        </p:nvSpPr>
        <p:spPr>
          <a:xfrm>
            <a:off x="5723640" y="32638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9" name="Moins 18"/>
          <p:cNvSpPr/>
          <p:nvPr/>
        </p:nvSpPr>
        <p:spPr>
          <a:xfrm>
            <a:off x="4128805" y="3767563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Moins 19"/>
          <p:cNvSpPr/>
          <p:nvPr/>
        </p:nvSpPr>
        <p:spPr>
          <a:xfrm>
            <a:off x="4553462" y="37433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Moins 20"/>
          <p:cNvSpPr/>
          <p:nvPr/>
        </p:nvSpPr>
        <p:spPr>
          <a:xfrm>
            <a:off x="5540728" y="30574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Moins 21"/>
          <p:cNvSpPr/>
          <p:nvPr/>
        </p:nvSpPr>
        <p:spPr>
          <a:xfrm>
            <a:off x="4066436" y="328380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4903438" y="31272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Croix 23"/>
          <p:cNvSpPr/>
          <p:nvPr/>
        </p:nvSpPr>
        <p:spPr>
          <a:xfrm>
            <a:off x="4990777" y="34619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Croix 24"/>
          <p:cNvSpPr/>
          <p:nvPr/>
        </p:nvSpPr>
        <p:spPr>
          <a:xfrm>
            <a:off x="5431066" y="284779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7" name="Croix 26"/>
          <p:cNvSpPr/>
          <p:nvPr/>
        </p:nvSpPr>
        <p:spPr>
          <a:xfrm>
            <a:off x="4439284" y="27736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Croix 27"/>
          <p:cNvSpPr/>
          <p:nvPr/>
        </p:nvSpPr>
        <p:spPr>
          <a:xfrm>
            <a:off x="4898011" y="263177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9" name="Croix 28"/>
          <p:cNvSpPr/>
          <p:nvPr/>
        </p:nvSpPr>
        <p:spPr>
          <a:xfrm>
            <a:off x="4735130" y="2889960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762999" y="1784501"/>
            <a:ext cx="28051" cy="390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151362" y="5042051"/>
            <a:ext cx="4312096" cy="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74497" y="5042051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 de la  patiente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206400" y="2378624"/>
            <a:ext cx="1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086502" y="1802720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maligne (cancer)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112096" y="2346653"/>
            <a:ext cx="157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Tumeur bénigne (Aucun danger)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6755247" y="1501578"/>
            <a:ext cx="1912767" cy="20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19154" y="2975555"/>
            <a:ext cx="15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: Nature inconnue</a:t>
            </a:r>
            <a:endParaRPr lang="fr-FR" sz="1400" dirty="0"/>
          </a:p>
        </p:txBody>
      </p:sp>
      <p:sp>
        <p:nvSpPr>
          <p:cNvPr id="39" name="Croix 38"/>
          <p:cNvSpPr/>
          <p:nvPr/>
        </p:nvSpPr>
        <p:spPr>
          <a:xfrm>
            <a:off x="6964766" y="1925878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Moins 39"/>
          <p:cNvSpPr/>
          <p:nvPr/>
        </p:nvSpPr>
        <p:spPr>
          <a:xfrm>
            <a:off x="6902733" y="240533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Étoile à 4 branches 40"/>
          <p:cNvSpPr/>
          <p:nvPr/>
        </p:nvSpPr>
        <p:spPr>
          <a:xfrm>
            <a:off x="5654100" y="2770657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oins 41"/>
          <p:cNvSpPr/>
          <p:nvPr/>
        </p:nvSpPr>
        <p:spPr>
          <a:xfrm>
            <a:off x="4972229" y="3884585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Moins 42"/>
          <p:cNvSpPr/>
          <p:nvPr/>
        </p:nvSpPr>
        <p:spPr>
          <a:xfrm>
            <a:off x="5500654" y="376276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Moins 43"/>
          <p:cNvSpPr/>
          <p:nvPr/>
        </p:nvSpPr>
        <p:spPr>
          <a:xfrm>
            <a:off x="5250397" y="389752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Moins 44"/>
          <p:cNvSpPr/>
          <p:nvPr/>
        </p:nvSpPr>
        <p:spPr>
          <a:xfrm>
            <a:off x="3950986" y="3416254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6" name="Moins 45"/>
          <p:cNvSpPr/>
          <p:nvPr/>
        </p:nvSpPr>
        <p:spPr>
          <a:xfrm>
            <a:off x="4027989" y="3570259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7" name="Moins 46"/>
          <p:cNvSpPr/>
          <p:nvPr/>
        </p:nvSpPr>
        <p:spPr>
          <a:xfrm>
            <a:off x="4776055" y="4126162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8" name="Croix 47"/>
          <p:cNvSpPr/>
          <p:nvPr/>
        </p:nvSpPr>
        <p:spPr>
          <a:xfrm>
            <a:off x="5041457" y="291742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9" name="Croix 48"/>
          <p:cNvSpPr/>
          <p:nvPr/>
        </p:nvSpPr>
        <p:spPr>
          <a:xfrm>
            <a:off x="4511007" y="253307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4262561" y="3518660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1" name="Moins 50"/>
          <p:cNvSpPr/>
          <p:nvPr/>
        </p:nvSpPr>
        <p:spPr>
          <a:xfrm>
            <a:off x="4705862" y="389578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2" name="Moins 51"/>
          <p:cNvSpPr/>
          <p:nvPr/>
        </p:nvSpPr>
        <p:spPr>
          <a:xfrm>
            <a:off x="4386396" y="3278077"/>
            <a:ext cx="267512" cy="228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Croix 52"/>
          <p:cNvSpPr/>
          <p:nvPr/>
        </p:nvSpPr>
        <p:spPr>
          <a:xfrm>
            <a:off x="5055838" y="32796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4" name="Croix 53"/>
          <p:cNvSpPr/>
          <p:nvPr/>
        </p:nvSpPr>
        <p:spPr>
          <a:xfrm>
            <a:off x="5208238" y="34320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Croix 54"/>
          <p:cNvSpPr/>
          <p:nvPr/>
        </p:nvSpPr>
        <p:spPr>
          <a:xfrm>
            <a:off x="4783150" y="333538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6" name="Croix 55"/>
          <p:cNvSpPr/>
          <p:nvPr/>
        </p:nvSpPr>
        <p:spPr>
          <a:xfrm>
            <a:off x="4743518" y="35851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7" name="Croix 56"/>
          <p:cNvSpPr/>
          <p:nvPr/>
        </p:nvSpPr>
        <p:spPr>
          <a:xfrm>
            <a:off x="5109632" y="365188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8" name="Croix 57"/>
          <p:cNvSpPr/>
          <p:nvPr/>
        </p:nvSpPr>
        <p:spPr>
          <a:xfrm>
            <a:off x="5368580" y="3157612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9" name="Croix 58"/>
          <p:cNvSpPr/>
          <p:nvPr/>
        </p:nvSpPr>
        <p:spPr>
          <a:xfrm>
            <a:off x="5360638" y="3584456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0" name="Croix 59"/>
          <p:cNvSpPr/>
          <p:nvPr/>
        </p:nvSpPr>
        <p:spPr>
          <a:xfrm>
            <a:off x="5493884" y="3409631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1" name="Croix 60"/>
          <p:cNvSpPr/>
          <p:nvPr/>
        </p:nvSpPr>
        <p:spPr>
          <a:xfrm>
            <a:off x="4569537" y="3130383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2" name="Croix 61"/>
          <p:cNvSpPr/>
          <p:nvPr/>
        </p:nvSpPr>
        <p:spPr>
          <a:xfrm>
            <a:off x="5025439" y="3775414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3" name="Croix 62"/>
          <p:cNvSpPr/>
          <p:nvPr/>
        </p:nvSpPr>
        <p:spPr>
          <a:xfrm>
            <a:off x="5319273" y="3755459"/>
            <a:ext cx="143446" cy="136598"/>
          </a:xfrm>
          <a:prstGeom prst="plus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4" name="Étoile à 4 branches 63"/>
          <p:cNvSpPr/>
          <p:nvPr/>
        </p:nvSpPr>
        <p:spPr>
          <a:xfrm>
            <a:off x="6892473" y="3009005"/>
            <a:ext cx="288032" cy="236501"/>
          </a:xfrm>
          <a:prstGeom prst="star4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endCxn id="41" idx="0"/>
          </p:cNvCxnSpPr>
          <p:nvPr/>
        </p:nvCxnSpPr>
        <p:spPr>
          <a:xfrm flipH="1">
            <a:off x="5798116" y="2213811"/>
            <a:ext cx="10124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603364" y="1570124"/>
            <a:ext cx="3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est la classe majoritaire des 3  plus proches voisins? </a:t>
            </a:r>
            <a:endParaRPr lang="fr-FR" dirty="0"/>
          </a:p>
        </p:txBody>
      </p:sp>
      <p:sp>
        <p:nvSpPr>
          <p:cNvPr id="2" name="Ellipse 1"/>
          <p:cNvSpPr/>
          <p:nvPr/>
        </p:nvSpPr>
        <p:spPr>
          <a:xfrm>
            <a:off x="5244823" y="2615420"/>
            <a:ext cx="721097" cy="754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1151</Words>
  <Application>Microsoft Office PowerPoint</Application>
  <PresentationFormat>Grand écran</PresentationFormat>
  <Paragraphs>275</Paragraphs>
  <Slides>23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1_Thème Office</vt:lpstr>
      <vt:lpstr>Présentation PowerPoint</vt:lpstr>
      <vt:lpstr>Présentation PowerPoint</vt:lpstr>
      <vt:lpstr>Présentation PowerPoint</vt:lpstr>
      <vt:lpstr>1-Qu’est ce que c’est?</vt:lpstr>
      <vt:lpstr>1-Qu’est ce que c’est?</vt:lpstr>
      <vt:lpstr>1-Qu’est ce que c’est?</vt:lpstr>
      <vt:lpstr>1-Qu’est ce que c’est?</vt:lpstr>
      <vt:lpstr>1-Qu’est ce que c’est?</vt:lpstr>
      <vt:lpstr>1-Qu’est ce que c’est?</vt:lpstr>
      <vt:lpstr>1-Qu’est ce que c’est?</vt:lpstr>
      <vt:lpstr>2-Comment ça marche?</vt:lpstr>
      <vt:lpstr>2-Comment ça marche?</vt:lpstr>
      <vt:lpstr>3-Notion de métrique de similarité</vt:lpstr>
      <vt:lpstr>3-Notion de métrique de similarité</vt:lpstr>
      <vt:lpstr>4-Influence du facteur K sur la frontière de décision</vt:lpstr>
      <vt:lpstr>4-Influence du facteur K sur l’erreur</vt:lpstr>
      <vt:lpstr>4-Influence du facteur K</vt:lpstr>
      <vt:lpstr>5-Fomulation probabiliste</vt:lpstr>
      <vt:lpstr>5-Fomulation probabiliste</vt:lpstr>
      <vt:lpstr>5-Fomulation probabiliste</vt:lpstr>
      <vt:lpstr>6-Robustesse et faiblesses</vt:lpstr>
      <vt:lpstr>6-Robustesse et faiblesses</vt:lpstr>
      <vt:lpstr>7-Améliorations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Younes K</dc:creator>
  <cp:lastModifiedBy>Haytam El youssfi</cp:lastModifiedBy>
  <cp:revision>50</cp:revision>
  <dcterms:created xsi:type="dcterms:W3CDTF">2019-02-19T14:49:40Z</dcterms:created>
  <dcterms:modified xsi:type="dcterms:W3CDTF">2020-11-21T22:15:07Z</dcterms:modified>
</cp:coreProperties>
</file>