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84431D-3B5C-4841-8359-528BC2E88BBF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DAA2620-20E0-4495-B66C-74180C689D0A}" type="datetime1">
              <a:rPr lang="zh-TW" altLang="en-US" smtClean="0"/>
              <a:t>2020/3/25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CCA1C-18AA-460B-AEA9-3058ED67083E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B3290-A2DD-4645-9335-3198E1A035E5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26F3C-B59E-471E-9E10-7FB483440986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517CD7-B6DA-4B93-92DA-B62568487CC8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3A6B0-BE34-4CC6-85FB-D62827BB75EC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E308A-676F-4D98-BDF6-7DCD37D7F6A3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E40D8-5215-45E9-9E1C-C5FF5ED472C6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B4FA2B-EEB0-4923-8E37-092D34F90305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0A5747-BE34-4F5A-84C4-9EE53EBDAE57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1DC2871-1BD8-4832-8D5C-CB06E471EA3E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0F8720-3F1F-46FD-8B08-C0FC90AC1FB4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920E968-1FC4-4424-8FD6-2C74D4213FD9}" type="datetime1">
              <a:rPr lang="zh-TW" altLang="en-US" smtClean="0"/>
              <a:t>2020/3/25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talog.data.gov/dataset/housing-affordability-data-system-h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7" y="1698390"/>
            <a:ext cx="10993549" cy="1475013"/>
          </a:xfrm>
        </p:spPr>
        <p:txBody>
          <a:bodyPr rtlCol="0">
            <a:normAutofit/>
          </a:bodyPr>
          <a:lstStyle/>
          <a:p>
            <a:r>
              <a:rPr lang="zh-TW" altLang="en-US" cap="none" dirty="0"/>
              <a:t>資料來源與說明 </a:t>
            </a:r>
            <a:r>
              <a:rPr lang="en-US" altLang="zh-TW" cap="none" dirty="0"/>
              <a:t>- Housing Affordability Data</a:t>
            </a:r>
            <a:endParaRPr lang="zh-tw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3695071"/>
            <a:ext cx="10993546" cy="468233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TW" dirty="0"/>
              <a:t>410578043 </a:t>
            </a:r>
            <a:r>
              <a:rPr lang="zh-TW" altLang="en-US" dirty="0"/>
              <a:t>李桓宇   </a:t>
            </a:r>
            <a:r>
              <a:rPr lang="en-US" altLang="zh-TW" dirty="0"/>
              <a:t>410578068</a:t>
            </a:r>
            <a:r>
              <a:rPr lang="zh-TW" altLang="en-US" dirty="0"/>
              <a:t> 陳威傑</a:t>
            </a:r>
            <a:endParaRPr lang="zh-tw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2666B0-C091-4B43-9982-0E433125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/>
              <a:t>資料來源與使用目的</a:t>
            </a:r>
            <a:endParaRPr 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1181B6-7E75-4B96-8EC2-F66DC443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8079941" cy="3634486"/>
          </a:xfrm>
        </p:spPr>
        <p:txBody>
          <a:bodyPr/>
          <a:lstStyle/>
          <a:p>
            <a:r>
              <a:rPr lang="en-US" altLang="zh-TW" dirty="0"/>
              <a:t>Housing Affordability Data (</a:t>
            </a:r>
            <a:r>
              <a:rPr lang="zh-TW" altLang="zh-TW" dirty="0"/>
              <a:t>住宅負擔能力資料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u="sng" dirty="0">
                <a:hlinkClick r:id="rId2"/>
              </a:rPr>
              <a:t>https://catalog.data.gov/dataset/housing-affordability-data-system-hads</a:t>
            </a:r>
            <a:endParaRPr lang="zh-TW" altLang="zh-TW" dirty="0"/>
          </a:p>
          <a:p>
            <a:r>
              <a:rPr lang="zh-TW" altLang="zh-TW" dirty="0"/>
              <a:t>可於美國政府的公開資料網站存取，現在能取得</a:t>
            </a:r>
            <a:r>
              <a:rPr lang="en-US" altLang="zh-TW" dirty="0"/>
              <a:t>1985</a:t>
            </a:r>
            <a:r>
              <a:rPr lang="zh-TW" altLang="zh-TW" dirty="0"/>
              <a:t>到</a:t>
            </a:r>
            <a:r>
              <a:rPr lang="en-US" altLang="zh-TW" dirty="0"/>
              <a:t>2013</a:t>
            </a:r>
            <a:r>
              <a:rPr lang="zh-TW" altLang="zh-TW" dirty="0"/>
              <a:t>的資料，我們選用</a:t>
            </a:r>
            <a:r>
              <a:rPr lang="en-US" altLang="zh-TW" dirty="0"/>
              <a:t>2013</a:t>
            </a:r>
            <a:r>
              <a:rPr lang="zh-TW" altLang="zh-TW" dirty="0"/>
              <a:t>年的資料作為分析對象。其研究目的為提供</a:t>
            </a:r>
            <a:r>
              <a:rPr lang="zh-TW" altLang="en-US" dirty="0"/>
              <a:t>房市</a:t>
            </a:r>
            <a:r>
              <a:rPr lang="zh-TW" altLang="zh-TW" dirty="0"/>
              <a:t>研究者</a:t>
            </a:r>
            <a:r>
              <a:rPr lang="zh-TW" altLang="en-US" dirty="0"/>
              <a:t>關於</a:t>
            </a:r>
            <a:r>
              <a:rPr lang="zh-TW" altLang="zh-TW" dirty="0"/>
              <a:t>房租貸負擔能力</a:t>
            </a:r>
            <a:r>
              <a:rPr lang="en-US" altLang="zh-TW" dirty="0"/>
              <a:t>(</a:t>
            </a:r>
            <a:r>
              <a:rPr lang="zh-TW" altLang="zh-TW" dirty="0"/>
              <a:t>佔收入多少</a:t>
            </a:r>
            <a:r>
              <a:rPr lang="en-US" altLang="zh-TW" dirty="0"/>
              <a:t>%)</a:t>
            </a:r>
            <a:r>
              <a:rPr lang="zh-TW" altLang="zh-TW" dirty="0"/>
              <a:t>與房屋</a:t>
            </a:r>
            <a:r>
              <a:rPr lang="zh-TW" altLang="en-US" dirty="0"/>
              <a:t>物件資訊</a:t>
            </a:r>
            <a:r>
              <a:rPr lang="zh-TW" altLang="zh-TW" dirty="0"/>
              <a:t>的各項長期資料。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36C551-04D5-4016-9F39-DF308E51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33" y="2731526"/>
            <a:ext cx="2762636" cy="2619741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4E4D88D-2968-43A7-8427-F72F1981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7C8C5-8507-4340-9B2A-D4DAF2E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變數說明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A6F86-EBE9-4E00-B4C1-6E5813B7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088136"/>
          </a:xfrm>
        </p:spPr>
        <p:txBody>
          <a:bodyPr/>
          <a:lstStyle/>
          <a:p>
            <a:r>
              <a:rPr lang="zh-TW" altLang="en-US" dirty="0"/>
              <a:t>最新的</a:t>
            </a:r>
            <a:r>
              <a:rPr lang="en-US" altLang="zh-TW" dirty="0"/>
              <a:t>2013</a:t>
            </a:r>
            <a:r>
              <a:rPr lang="zh-TW" altLang="zh-TW" dirty="0"/>
              <a:t>年的資料有</a:t>
            </a:r>
            <a:r>
              <a:rPr lang="en-US" altLang="zh-TW" dirty="0"/>
              <a:t>99</a:t>
            </a:r>
            <a:r>
              <a:rPr lang="zh-TW" altLang="zh-TW" dirty="0"/>
              <a:t>個變數，不過有將近一半為連續變數經轉換為類別變數，所以實際的變數大約只有一半；觀測值有</a:t>
            </a:r>
            <a:r>
              <a:rPr lang="en-US" altLang="zh-TW" dirty="0"/>
              <a:t>64536</a:t>
            </a:r>
            <a:r>
              <a:rPr lang="zh-TW" altLang="zh-TW" dirty="0"/>
              <a:t>筆。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A70590-D94C-49C5-9E33-EE723DB1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8624"/>
              </p:ext>
            </p:extLst>
          </p:nvPr>
        </p:nvGraphicFramePr>
        <p:xfrm>
          <a:off x="1040396" y="3079596"/>
          <a:ext cx="10111205" cy="2736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9995">
                  <a:extLst>
                    <a:ext uri="{9D8B030D-6E8A-4147-A177-3AD203B41FA5}">
                      <a16:colId xmlns:a16="http://schemas.microsoft.com/office/drawing/2014/main" val="654306597"/>
                    </a:ext>
                  </a:extLst>
                </a:gridCol>
                <a:gridCol w="3707604">
                  <a:extLst>
                    <a:ext uri="{9D8B030D-6E8A-4147-A177-3AD203B41FA5}">
                      <a16:colId xmlns:a16="http://schemas.microsoft.com/office/drawing/2014/main" val="51620392"/>
                    </a:ext>
                  </a:extLst>
                </a:gridCol>
                <a:gridCol w="3033606">
                  <a:extLst>
                    <a:ext uri="{9D8B030D-6E8A-4147-A177-3AD203B41FA5}">
                      <a16:colId xmlns:a16="http://schemas.microsoft.com/office/drawing/2014/main" val="1379908892"/>
                    </a:ext>
                  </a:extLst>
                </a:gridCol>
              </a:tblGrid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變數名稱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變數說明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變數種類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986639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METRO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都市圈的中心城市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TW" sz="1400" kern="100">
                          <a:effectLst/>
                        </a:rPr>
                        <a:t>郊區地位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747643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Built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建築物建造年分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593556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 of units in building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建物內戶數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602745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Structure type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結構類型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TW" sz="1400" kern="100">
                          <a:effectLst/>
                        </a:rPr>
                        <a:t>獨棟或大樓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類別變數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7600"/>
                  </a:ext>
                </a:extLst>
              </a:tr>
              <a:tr h="21708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Current market value of unit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當前市值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498324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Age1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房主年齡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792914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Tenure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房主或房客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類別變數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184515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# of rooms In Unit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室數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0624309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Region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人口普查地區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類別變數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326617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Total Wage Income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薪資收入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zh-TW" sz="1400" kern="100">
                          <a:effectLst/>
                        </a:rPr>
                        <a:t>年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連續變數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335827"/>
                  </a:ext>
                </a:extLst>
              </a:tr>
              <a:tr h="385664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Area median income (average)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區域平均收入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連續變數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413457"/>
                  </a:ext>
                </a:extLst>
              </a:tr>
            </a:tbl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1AB8A-6C5C-475E-A453-6E0C143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7C8C5-8507-4340-9B2A-D4DAF2E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變數說明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A70590-D94C-49C5-9E33-EE723DB1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65534"/>
              </p:ext>
            </p:extLst>
          </p:nvPr>
        </p:nvGraphicFramePr>
        <p:xfrm>
          <a:off x="1040397" y="2157570"/>
          <a:ext cx="10111205" cy="1514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9995">
                  <a:extLst>
                    <a:ext uri="{9D8B030D-6E8A-4147-A177-3AD203B41FA5}">
                      <a16:colId xmlns:a16="http://schemas.microsoft.com/office/drawing/2014/main" val="654306597"/>
                    </a:ext>
                  </a:extLst>
                </a:gridCol>
                <a:gridCol w="3707604">
                  <a:extLst>
                    <a:ext uri="{9D8B030D-6E8A-4147-A177-3AD203B41FA5}">
                      <a16:colId xmlns:a16="http://schemas.microsoft.com/office/drawing/2014/main" val="51620392"/>
                    </a:ext>
                  </a:extLst>
                </a:gridCol>
                <a:gridCol w="3033606">
                  <a:extLst>
                    <a:ext uri="{9D8B030D-6E8A-4147-A177-3AD203B41FA5}">
                      <a16:colId xmlns:a16="http://schemas.microsoft.com/office/drawing/2014/main" val="1379908892"/>
                    </a:ext>
                  </a:extLst>
                </a:gridCol>
              </a:tblGrid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變數名稱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變數說明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</a:rPr>
                        <a:t>變數種類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986639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Poverty income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貧窮線收入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連續變數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747643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Monthly Utility Cost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每月水電費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連續變數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593556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Other Cost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保險，公寓，土地租金，其他移動房屋費用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連續變數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602745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FMR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公平市場租金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連續變數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87600"/>
                  </a:ext>
                </a:extLst>
              </a:tr>
              <a:tr h="2338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Cost Burden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成本負擔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類別變數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9498324"/>
                  </a:ext>
                </a:extLst>
              </a:tr>
              <a:tr h="192833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Occupancy Status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佔用狀態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類別變數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792914"/>
                  </a:ext>
                </a:extLst>
              </a:tr>
            </a:tbl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1AB8A-6C5C-475E-A453-6E0C1439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BB97D9-3F60-41D1-AB6A-6530BF6815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2031" y="4058481"/>
            <a:ext cx="3105150" cy="2371725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AD064CCE-6A2F-43CE-8C12-56F7AB0C1BB5}"/>
              </a:ext>
            </a:extLst>
          </p:cNvPr>
          <p:cNvSpPr/>
          <p:nvPr/>
        </p:nvSpPr>
        <p:spPr>
          <a:xfrm>
            <a:off x="1040397" y="3238150"/>
            <a:ext cx="1082018" cy="19085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2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B32AA-6F8A-4A69-B0FC-D2A39F66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研究問題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6FC520-6EE0-4695-9814-6EFA0917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dirty="0"/>
              <a:t>能否以屋齡、地段、該區平均收入等變數預測公平市場租金</a:t>
            </a:r>
            <a:endParaRPr lang="en-US" altLang="zh-TW" sz="1800" dirty="0"/>
          </a:p>
          <a:p>
            <a:endParaRPr lang="en-US" altLang="zh-TW" sz="1800" dirty="0"/>
          </a:p>
          <a:p>
            <a:endParaRPr lang="zh-TW" altLang="zh-TW" sz="1800" dirty="0"/>
          </a:p>
          <a:p>
            <a:r>
              <a:rPr lang="zh-TW" altLang="zh-TW" sz="1800" dirty="0"/>
              <a:t>觀察成本負擔受到哪些變數影響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AF41E-2B97-438D-8FDB-0E30FF4B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84CED-DE51-4517-B854-CF82A779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>
                <a:latin typeface="Script MT Bold" panose="03040602040607080904" pitchFamily="66" charset="0"/>
              </a:rPr>
              <a:t>Thanks for your attention</a:t>
            </a:r>
            <a:endParaRPr lang="zh-TW" altLang="en-US" sz="4000" dirty="0">
              <a:latin typeface="Script MT Bold" panose="03040602040607080904" pitchFamily="66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AD4E3A-BE20-4F52-9232-0FB00738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504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8_TF33552983" id="{A4C6838B-3819-4C06-84ED-59D70E30D9ED}" vid="{E739596E-37AC-4C6B-8CB4-A36D4FE91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{0463F114-E5F7-4860-B56A-ED5D8E38CCF1}tf33552983</Template>
  <TotalTime>0</TotalTime>
  <Words>325</Words>
  <Application>Microsoft Office PowerPoint</Application>
  <PresentationFormat>寬螢幕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JhengHei UI</vt:lpstr>
      <vt:lpstr>Calibri</vt:lpstr>
      <vt:lpstr>Franklin Gothic Book</vt:lpstr>
      <vt:lpstr>Script MT Bold</vt:lpstr>
      <vt:lpstr>Wingdings 2</vt:lpstr>
      <vt:lpstr>DividendVTI</vt:lpstr>
      <vt:lpstr>資料來源與說明 - Housing Affordability Data</vt:lpstr>
      <vt:lpstr>資料來源與使用目的</vt:lpstr>
      <vt:lpstr>變數說明</vt:lpstr>
      <vt:lpstr>變數說明</vt:lpstr>
      <vt:lpstr>研究問題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2020-03-25T09:09:20Z</dcterms:created>
  <dcterms:modified xsi:type="dcterms:W3CDTF">2020-03-25T16:05:55Z</dcterms:modified>
</cp:coreProperties>
</file>