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jSJG0iMDIUgV0mRP2KXou/AiEU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24722" r="24721" t="0"/>
          <a:stretch/>
        </p:blipFill>
        <p:spPr>
          <a:xfrm>
            <a:off x="10339388" y="-116541"/>
            <a:ext cx="8065154" cy="10529047"/>
          </a:xfrm>
          <a:prstGeom prst="rect">
            <a:avLst/>
          </a:prstGeom>
          <a:noFill/>
          <a:ln>
            <a:noFill/>
          </a:ln>
        </p:spPr>
      </p:pic>
      <p:grpSp>
        <p:nvGrpSpPr>
          <p:cNvPr id="85" name="Google Shape;85;p1"/>
          <p:cNvGrpSpPr/>
          <p:nvPr/>
        </p:nvGrpSpPr>
        <p:grpSpPr>
          <a:xfrm>
            <a:off x="977175" y="511508"/>
            <a:ext cx="4781785" cy="3904707"/>
            <a:chOff x="-41" y="-327711"/>
            <a:chExt cx="1259400" cy="1028400"/>
          </a:xfrm>
        </p:grpSpPr>
        <p:sp>
          <p:nvSpPr>
            <p:cNvPr id="86" name="Google Shape;86;p1"/>
            <p:cNvSpPr/>
            <p:nvPr/>
          </p:nvSpPr>
          <p:spPr>
            <a:xfrm>
              <a:off x="0" y="0"/>
              <a:ext cx="1259338" cy="363753"/>
            </a:xfrm>
            <a:custGeom>
              <a:rect b="b" l="l" r="r" t="t"/>
              <a:pathLst>
                <a:path extrusionOk="0" h="363753" w="1259338">
                  <a:moveTo>
                    <a:pt x="0" y="0"/>
                  </a:moveTo>
                  <a:lnTo>
                    <a:pt x="1259338" y="0"/>
                  </a:lnTo>
                  <a:lnTo>
                    <a:pt x="1259338" y="363753"/>
                  </a:lnTo>
                  <a:lnTo>
                    <a:pt x="0" y="363753"/>
                  </a:lnTo>
                  <a:close/>
                </a:path>
              </a:pathLst>
            </a:custGeom>
            <a:solidFill>
              <a:srgbClr val="0D1B2A"/>
            </a:solidFill>
            <a:ln>
              <a:noFill/>
            </a:ln>
          </p:spPr>
        </p:sp>
        <p:sp>
          <p:nvSpPr>
            <p:cNvPr id="87" name="Google Shape;87;p1"/>
            <p:cNvSpPr txBox="1"/>
            <p:nvPr/>
          </p:nvSpPr>
          <p:spPr>
            <a:xfrm>
              <a:off x="-41" y="-327711"/>
              <a:ext cx="1259400" cy="1028400"/>
            </a:xfrm>
            <a:prstGeom prst="rect">
              <a:avLst/>
            </a:prstGeom>
            <a:noFill/>
            <a:ln>
              <a:noFill/>
            </a:ln>
          </p:spPr>
          <p:txBody>
            <a:bodyPr anchorCtr="0" anchor="ctr" bIns="50800" lIns="50800" spcFirstLastPara="1" rIns="50800" wrap="square" tIns="50800">
              <a:noAutofit/>
            </a:bodyPr>
            <a:lstStyle/>
            <a:p>
              <a:pPr indent="0" lvl="1" marL="0" marR="0" rtl="0" algn="l">
                <a:lnSpc>
                  <a:spcPct val="140000"/>
                </a:lnSpc>
                <a:spcBef>
                  <a:spcPts val="0"/>
                </a:spcBef>
                <a:spcAft>
                  <a:spcPts val="0"/>
                </a:spcAft>
                <a:buNone/>
              </a:pPr>
              <a:r>
                <a:rPr b="0" i="0" lang="en-US" sz="3500" u="none" cap="none" strike="noStrike">
                  <a:solidFill>
                    <a:srgbClr val="FEFEFE"/>
                  </a:solidFill>
                  <a:latin typeface="Arial"/>
                  <a:ea typeface="Arial"/>
                  <a:cs typeface="Arial"/>
                  <a:sym typeface="Arial"/>
                </a:rPr>
                <a:t>ClientEase Bank: Care and Simplicity</a:t>
              </a:r>
              <a:endParaRPr/>
            </a:p>
          </p:txBody>
        </p:sp>
      </p:grpSp>
      <p:sp>
        <p:nvSpPr>
          <p:cNvPr id="88" name="Google Shape;88;p1"/>
          <p:cNvSpPr/>
          <p:nvPr/>
        </p:nvSpPr>
        <p:spPr>
          <a:xfrm>
            <a:off x="925958" y="636242"/>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4">
              <a:alphaModFix/>
            </a:blip>
            <a:stretch>
              <a:fillRect b="0" l="0" r="0" t="0"/>
            </a:stretch>
          </a:blipFill>
          <a:ln>
            <a:noFill/>
          </a:ln>
        </p:spPr>
      </p:sp>
      <p:sp>
        <p:nvSpPr>
          <p:cNvPr id="89" name="Google Shape;89;p1"/>
          <p:cNvSpPr txBox="1"/>
          <p:nvPr/>
        </p:nvSpPr>
        <p:spPr>
          <a:xfrm>
            <a:off x="925958" y="4119569"/>
            <a:ext cx="8464800" cy="14928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9699" u="none" cap="none" strike="noStrike">
                <a:solidFill>
                  <a:srgbClr val="0D1B2A"/>
                </a:solidFill>
                <a:latin typeface="Arial"/>
                <a:ea typeface="Arial"/>
                <a:cs typeface="Arial"/>
                <a:sym typeface="Arial"/>
              </a:rPr>
              <a:t>BANK to BACK</a:t>
            </a:r>
            <a:endParaRPr sz="1200"/>
          </a:p>
        </p:txBody>
      </p:sp>
      <p:sp>
        <p:nvSpPr>
          <p:cNvPr id="90" name="Google Shape;90;p1"/>
          <p:cNvSpPr txBox="1"/>
          <p:nvPr/>
        </p:nvSpPr>
        <p:spPr>
          <a:xfrm>
            <a:off x="1028700" y="6821859"/>
            <a:ext cx="8498696" cy="1746250"/>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16"/>
              </a:lnSpc>
              <a:spcBef>
                <a:spcPts val="0"/>
              </a:spcBef>
              <a:spcAft>
                <a:spcPts val="0"/>
              </a:spcAft>
              <a:buNone/>
            </a:pPr>
            <a:r>
              <a:rPr b="0" i="0" lang="en-US" sz="2499" u="none" cap="none" strike="noStrike">
                <a:solidFill>
                  <a:srgbClr val="000001"/>
                </a:solidFill>
                <a:latin typeface="Arial"/>
                <a:ea typeface="Arial"/>
                <a:cs typeface="Arial"/>
                <a:sym typeface="Arial"/>
              </a:rPr>
              <a:t>Putting Clients First: The Story of Bank - Your Dedicated Website for Personalized Service. Experience seamless banking, innovative tools, and exceptional customer care.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1B2A"/>
        </a:solidFill>
      </p:bgPr>
    </p:bg>
    <p:spTree>
      <p:nvGrpSpPr>
        <p:cNvPr id="219" name="Shape 219"/>
        <p:cNvGrpSpPr/>
        <p:nvPr/>
      </p:nvGrpSpPr>
      <p:grpSpPr>
        <a:xfrm>
          <a:off x="0" y="0"/>
          <a:ext cx="0" cy="0"/>
          <a:chOff x="0" y="0"/>
          <a:chExt cx="0" cy="0"/>
        </a:xfrm>
      </p:grpSpPr>
      <p:grpSp>
        <p:nvGrpSpPr>
          <p:cNvPr id="220" name="Google Shape;220;p10"/>
          <p:cNvGrpSpPr/>
          <p:nvPr/>
        </p:nvGrpSpPr>
        <p:grpSpPr>
          <a:xfrm>
            <a:off x="-117351" y="-124942"/>
            <a:ext cx="18522697" cy="5675340"/>
            <a:chOff x="0" y="0"/>
            <a:chExt cx="4822225" cy="1477526"/>
          </a:xfrm>
        </p:grpSpPr>
        <p:sp>
          <p:nvSpPr>
            <p:cNvPr id="221" name="Google Shape;221;p10"/>
            <p:cNvSpPr/>
            <p:nvPr/>
          </p:nvSpPr>
          <p:spPr>
            <a:xfrm>
              <a:off x="0" y="0"/>
              <a:ext cx="4822225" cy="1477526"/>
            </a:xfrm>
            <a:custGeom>
              <a:rect b="b" l="l" r="r" t="t"/>
              <a:pathLst>
                <a:path extrusionOk="0" h="1477526" w="4822225">
                  <a:moveTo>
                    <a:pt x="0" y="0"/>
                  </a:moveTo>
                  <a:lnTo>
                    <a:pt x="4822225" y="0"/>
                  </a:lnTo>
                  <a:lnTo>
                    <a:pt x="4822225" y="1477526"/>
                  </a:lnTo>
                  <a:lnTo>
                    <a:pt x="0" y="1477526"/>
                  </a:lnTo>
                  <a:close/>
                </a:path>
              </a:pathLst>
            </a:custGeom>
            <a:solidFill>
              <a:srgbClr val="EBECEF"/>
            </a:solidFill>
            <a:ln>
              <a:noFill/>
            </a:ln>
          </p:spPr>
        </p:sp>
        <p:sp>
          <p:nvSpPr>
            <p:cNvPr id="222" name="Google Shape;222;p10"/>
            <p:cNvSpPr txBox="1"/>
            <p:nvPr/>
          </p:nvSpPr>
          <p:spPr>
            <a:xfrm>
              <a:off x="0" y="28575"/>
              <a:ext cx="8128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128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10"/>
          <p:cNvGrpSpPr/>
          <p:nvPr/>
        </p:nvGrpSpPr>
        <p:grpSpPr>
          <a:xfrm>
            <a:off x="1070249" y="1062050"/>
            <a:ext cx="3162059" cy="1119706"/>
            <a:chOff x="0" y="-47624"/>
            <a:chExt cx="832800" cy="294900"/>
          </a:xfrm>
        </p:grpSpPr>
        <p:sp>
          <p:nvSpPr>
            <p:cNvPr id="224" name="Google Shape;224;p10"/>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225" name="Google Shape;225;p10"/>
            <p:cNvSpPr txBox="1"/>
            <p:nvPr/>
          </p:nvSpPr>
          <p:spPr>
            <a:xfrm>
              <a:off x="0" y="-47624"/>
              <a:ext cx="8328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EFEFE"/>
                  </a:solidFill>
                  <a:latin typeface="Arial"/>
                  <a:ea typeface="Arial"/>
                  <a:cs typeface="Arial"/>
                  <a:sym typeface="Arial"/>
                </a:rPr>
                <a:t>  "Operations" </a:t>
              </a:r>
              <a:endParaRPr/>
            </a:p>
          </p:txBody>
        </p:sp>
      </p:grpSp>
      <p:grpSp>
        <p:nvGrpSpPr>
          <p:cNvPr id="226" name="Google Shape;226;p10"/>
          <p:cNvGrpSpPr/>
          <p:nvPr/>
        </p:nvGrpSpPr>
        <p:grpSpPr>
          <a:xfrm>
            <a:off x="3224493" y="5603802"/>
            <a:ext cx="3771441" cy="1119695"/>
            <a:chOff x="0" y="-47624"/>
            <a:chExt cx="993302" cy="294900"/>
          </a:xfrm>
        </p:grpSpPr>
        <p:sp>
          <p:nvSpPr>
            <p:cNvPr id="227" name="Google Shape;227;p10"/>
            <p:cNvSpPr/>
            <p:nvPr/>
          </p:nvSpPr>
          <p:spPr>
            <a:xfrm>
              <a:off x="0" y="0"/>
              <a:ext cx="993281" cy="162895"/>
            </a:xfrm>
            <a:custGeom>
              <a:rect b="b" l="l" r="r" t="t"/>
              <a:pathLst>
                <a:path extrusionOk="0" h="162895" w="993281">
                  <a:moveTo>
                    <a:pt x="0" y="0"/>
                  </a:moveTo>
                  <a:lnTo>
                    <a:pt x="993281" y="0"/>
                  </a:lnTo>
                  <a:lnTo>
                    <a:pt x="993281" y="162895"/>
                  </a:lnTo>
                  <a:lnTo>
                    <a:pt x="0" y="162895"/>
                  </a:lnTo>
                  <a:close/>
                </a:path>
              </a:pathLst>
            </a:custGeom>
            <a:solidFill>
              <a:srgbClr val="3CAEA3"/>
            </a:solidFill>
            <a:ln>
              <a:noFill/>
            </a:ln>
          </p:spPr>
        </p:sp>
        <p:sp>
          <p:nvSpPr>
            <p:cNvPr id="228" name="Google Shape;228;p10"/>
            <p:cNvSpPr txBox="1"/>
            <p:nvPr/>
          </p:nvSpPr>
          <p:spPr>
            <a:xfrm>
              <a:off x="2" y="-47624"/>
              <a:ext cx="9933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"ExchangeRateConverter"</a:t>
              </a:r>
              <a:endParaRPr/>
            </a:p>
          </p:txBody>
        </p:sp>
      </p:grpSp>
      <p:grpSp>
        <p:nvGrpSpPr>
          <p:cNvPr id="229" name="Google Shape;229;p10"/>
          <p:cNvGrpSpPr/>
          <p:nvPr/>
        </p:nvGrpSpPr>
        <p:grpSpPr>
          <a:xfrm>
            <a:off x="7287663" y="1062052"/>
            <a:ext cx="3161929" cy="1119695"/>
            <a:chOff x="0" y="-47624"/>
            <a:chExt cx="832771" cy="294900"/>
          </a:xfrm>
        </p:grpSpPr>
        <p:sp>
          <p:nvSpPr>
            <p:cNvPr id="230" name="Google Shape;230;p10"/>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231" name="Google Shape;231;p10"/>
            <p:cNvSpPr txBox="1"/>
            <p:nvPr/>
          </p:nvSpPr>
          <p:spPr>
            <a:xfrm>
              <a:off x="3" y="-47624"/>
              <a:ext cx="8127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EFEFE"/>
                  </a:solidFill>
                  <a:latin typeface="Arial"/>
                  <a:ea typeface="Arial"/>
                  <a:cs typeface="Arial"/>
                  <a:sym typeface="Arial"/>
                </a:rPr>
                <a:t>"Advice" </a:t>
              </a:r>
              <a:endParaRPr/>
            </a:p>
          </p:txBody>
        </p:sp>
      </p:grpSp>
      <p:grpSp>
        <p:nvGrpSpPr>
          <p:cNvPr id="232" name="Google Shape;232;p10"/>
          <p:cNvGrpSpPr/>
          <p:nvPr/>
        </p:nvGrpSpPr>
        <p:grpSpPr>
          <a:xfrm>
            <a:off x="13509350" y="1062052"/>
            <a:ext cx="3161937" cy="1119695"/>
            <a:chOff x="-2" y="-47624"/>
            <a:chExt cx="832773" cy="294900"/>
          </a:xfrm>
        </p:grpSpPr>
        <p:sp>
          <p:nvSpPr>
            <p:cNvPr id="233" name="Google Shape;233;p10"/>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234" name="Google Shape;234;p10"/>
            <p:cNvSpPr txBox="1"/>
            <p:nvPr/>
          </p:nvSpPr>
          <p:spPr>
            <a:xfrm>
              <a:off x="-2" y="-47624"/>
              <a:ext cx="8127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EFEFE"/>
                  </a:solidFill>
                  <a:latin typeface="Arial"/>
                  <a:ea typeface="Arial"/>
                  <a:cs typeface="Arial"/>
                  <a:sym typeface="Arial"/>
                </a:rPr>
                <a:t>"BankHistory"</a:t>
              </a:r>
              <a:endParaRPr/>
            </a:p>
          </p:txBody>
        </p:sp>
      </p:grpSp>
      <p:sp>
        <p:nvSpPr>
          <p:cNvPr id="235" name="Google Shape;235;p10"/>
          <p:cNvSpPr txBox="1"/>
          <p:nvPr/>
        </p:nvSpPr>
        <p:spPr>
          <a:xfrm>
            <a:off x="1070250" y="1967575"/>
            <a:ext cx="3771600" cy="33249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"Operations" component manages the user interface for banking operations, dynamically displaying different sections based on user interaction and login status. It allows visitors to enter their email for offers if they are not logged in.</a:t>
            </a:r>
            <a:endParaRPr/>
          </a:p>
        </p:txBody>
      </p:sp>
      <p:sp>
        <p:nvSpPr>
          <p:cNvPr id="236" name="Google Shape;236;p10"/>
          <p:cNvSpPr txBox="1"/>
          <p:nvPr/>
        </p:nvSpPr>
        <p:spPr>
          <a:xfrm>
            <a:off x="7269025" y="2058450"/>
            <a:ext cx="4073400" cy="28938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"Advice" component enables users to ask questions and receive answers. It utilizes React hooks to handle question and answer states, triggering a POST request via axios for user-submitted questions. The server's response is then displayed</a:t>
            </a:r>
            <a:endParaRPr/>
          </a:p>
        </p:txBody>
      </p:sp>
      <p:sp>
        <p:nvSpPr>
          <p:cNvPr id="237" name="Google Shape;237;p10"/>
          <p:cNvSpPr txBox="1"/>
          <p:nvPr/>
        </p:nvSpPr>
        <p:spPr>
          <a:xfrm>
            <a:off x="13509350" y="2058450"/>
            <a:ext cx="4325100" cy="33249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"BankHistory" component displays the history of bank operations. It fetches data from a specified URL using React hooks, stores it in the "history" state, and renders it in a table format with separate columns for date, description, amount, and participant.</a:t>
            </a:r>
            <a:endParaRPr/>
          </a:p>
        </p:txBody>
      </p:sp>
      <p:sp>
        <p:nvSpPr>
          <p:cNvPr id="238" name="Google Shape;238;p10"/>
          <p:cNvSpPr txBox="1"/>
          <p:nvPr/>
        </p:nvSpPr>
        <p:spPr>
          <a:xfrm>
            <a:off x="2317825" y="6580200"/>
            <a:ext cx="6235800" cy="24627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FEFEFE"/>
                </a:solidFill>
                <a:latin typeface="Arial"/>
                <a:ea typeface="Arial"/>
                <a:cs typeface="Arial"/>
                <a:sym typeface="Arial"/>
              </a:rPr>
              <a:t>The "ExchangeRateConverter" component provides real-time currency conversion functionality. It utilizes React hooks to manage state and perform API requests. Users can select input and output currencies, and the component calculates and displays the converted amount.</a:t>
            </a:r>
            <a:endParaRPr/>
          </a:p>
        </p:txBody>
      </p:sp>
      <p:sp>
        <p:nvSpPr>
          <p:cNvPr id="239" name="Google Shape;239;p10"/>
          <p:cNvSpPr txBox="1"/>
          <p:nvPr/>
        </p:nvSpPr>
        <p:spPr>
          <a:xfrm>
            <a:off x="10781343" y="6580188"/>
            <a:ext cx="6240329" cy="21209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FEFEFE"/>
                </a:solidFill>
                <a:latin typeface="Arial"/>
                <a:ea typeface="Arial"/>
                <a:cs typeface="Arial"/>
                <a:sym typeface="Arial"/>
              </a:rPr>
              <a:t>The "Loan" component simulates loans with user-entered details. It utilizes useState to manage loan duration and amount. Calculations based on interest rates are performed, and if the total amount exceeds zero, a loan application is submitted via a POST request using axios upon clicking "Execute."</a:t>
            </a:r>
            <a:endParaRPr/>
          </a:p>
        </p:txBody>
      </p:sp>
      <p:sp>
        <p:nvSpPr>
          <p:cNvPr id="240" name="Google Shape;240;p10"/>
          <p:cNvSpPr/>
          <p:nvPr/>
        </p:nvSpPr>
        <p:spPr>
          <a:xfrm>
            <a:off x="384260" y="0"/>
            <a:ext cx="4884292" cy="1119545"/>
          </a:xfrm>
          <a:custGeom>
            <a:rect b="b" l="l" r="r" t="t"/>
            <a:pathLst>
              <a:path extrusionOk="0" h="1119545" w="4884292">
                <a:moveTo>
                  <a:pt x="0" y="0"/>
                </a:moveTo>
                <a:lnTo>
                  <a:pt x="4884291" y="0"/>
                </a:lnTo>
                <a:lnTo>
                  <a:pt x="4884291" y="1119545"/>
                </a:lnTo>
                <a:lnTo>
                  <a:pt x="0" y="1119545"/>
                </a:lnTo>
                <a:lnTo>
                  <a:pt x="0" y="0"/>
                </a:lnTo>
                <a:close/>
              </a:path>
            </a:pathLst>
          </a:custGeom>
          <a:blipFill rotWithShape="1">
            <a:blip r:embed="rId3">
              <a:alphaModFix/>
            </a:blip>
            <a:stretch>
              <a:fillRect b="0" l="0" r="0" t="0"/>
            </a:stretch>
          </a:blipFill>
          <a:ln>
            <a:noFill/>
          </a:ln>
        </p:spPr>
      </p:sp>
      <p:grpSp>
        <p:nvGrpSpPr>
          <p:cNvPr id="241" name="Google Shape;241;p10"/>
          <p:cNvGrpSpPr/>
          <p:nvPr/>
        </p:nvGrpSpPr>
        <p:grpSpPr>
          <a:xfrm>
            <a:off x="11623675" y="5603800"/>
            <a:ext cx="3771391" cy="1119706"/>
            <a:chOff x="-1" y="-47624"/>
            <a:chExt cx="993282" cy="294900"/>
          </a:xfrm>
        </p:grpSpPr>
        <p:sp>
          <p:nvSpPr>
            <p:cNvPr id="242" name="Google Shape;242;p10"/>
            <p:cNvSpPr/>
            <p:nvPr/>
          </p:nvSpPr>
          <p:spPr>
            <a:xfrm>
              <a:off x="0" y="0"/>
              <a:ext cx="993281" cy="162895"/>
            </a:xfrm>
            <a:custGeom>
              <a:rect b="b" l="l" r="r" t="t"/>
              <a:pathLst>
                <a:path extrusionOk="0" h="162895" w="993281">
                  <a:moveTo>
                    <a:pt x="0" y="0"/>
                  </a:moveTo>
                  <a:lnTo>
                    <a:pt x="993281" y="0"/>
                  </a:lnTo>
                  <a:lnTo>
                    <a:pt x="993281" y="162895"/>
                  </a:lnTo>
                  <a:lnTo>
                    <a:pt x="0" y="162895"/>
                  </a:lnTo>
                  <a:close/>
                </a:path>
              </a:pathLst>
            </a:custGeom>
            <a:solidFill>
              <a:srgbClr val="3CAEA3"/>
            </a:solidFill>
            <a:ln>
              <a:noFill/>
            </a:ln>
          </p:spPr>
        </p:sp>
        <p:sp>
          <p:nvSpPr>
            <p:cNvPr id="243" name="Google Shape;243;p10"/>
            <p:cNvSpPr txBox="1"/>
            <p:nvPr/>
          </p:nvSpPr>
          <p:spPr>
            <a:xfrm>
              <a:off x="-1" y="-47624"/>
              <a:ext cx="9252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"Loan"</a:t>
              </a:r>
              <a:endParaRPr/>
            </a:p>
          </p:txBody>
        </p:sp>
      </p:grpSp>
      <p:sp>
        <p:nvSpPr>
          <p:cNvPr id="244" name="Google Shape;244;p10"/>
          <p:cNvSpPr txBox="1"/>
          <p:nvPr/>
        </p:nvSpPr>
        <p:spPr>
          <a:xfrm>
            <a:off x="3115211" y="9158288"/>
            <a:ext cx="11285339"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EFEFE"/>
                </a:solidFill>
                <a:latin typeface="Arial"/>
                <a:ea typeface="Arial"/>
                <a:cs typeface="Arial"/>
                <a:sym typeface="Arial"/>
              </a:rPr>
              <a:t>Overview of Main Key 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AEA3"/>
        </a:solidFill>
      </p:bgPr>
    </p:bg>
    <p:spTree>
      <p:nvGrpSpPr>
        <p:cNvPr id="248" name="Shape 248"/>
        <p:cNvGrpSpPr/>
        <p:nvPr/>
      </p:nvGrpSpPr>
      <p:grpSpPr>
        <a:xfrm>
          <a:off x="0" y="0"/>
          <a:ext cx="0" cy="0"/>
          <a:chOff x="0" y="0"/>
          <a:chExt cx="0" cy="0"/>
        </a:xfrm>
      </p:grpSpPr>
      <p:grpSp>
        <p:nvGrpSpPr>
          <p:cNvPr id="249" name="Google Shape;249;p11"/>
          <p:cNvGrpSpPr/>
          <p:nvPr/>
        </p:nvGrpSpPr>
        <p:grpSpPr>
          <a:xfrm>
            <a:off x="0" y="-215154"/>
            <a:ext cx="6203576" cy="10502154"/>
            <a:chOff x="0" y="0"/>
            <a:chExt cx="1685838" cy="2853987"/>
          </a:xfrm>
        </p:grpSpPr>
        <p:sp>
          <p:nvSpPr>
            <p:cNvPr id="250" name="Google Shape;250;p11"/>
            <p:cNvSpPr/>
            <p:nvPr/>
          </p:nvSpPr>
          <p:spPr>
            <a:xfrm>
              <a:off x="0" y="0"/>
              <a:ext cx="1685838" cy="2853987"/>
            </a:xfrm>
            <a:custGeom>
              <a:rect b="b" l="l" r="r" t="t"/>
              <a:pathLst>
                <a:path extrusionOk="0" h="2853987" w="1685838">
                  <a:moveTo>
                    <a:pt x="0" y="0"/>
                  </a:moveTo>
                  <a:lnTo>
                    <a:pt x="1685838" y="0"/>
                  </a:lnTo>
                  <a:lnTo>
                    <a:pt x="1685838" y="2853987"/>
                  </a:lnTo>
                  <a:lnTo>
                    <a:pt x="0" y="2853987"/>
                  </a:lnTo>
                  <a:close/>
                </a:path>
              </a:pathLst>
            </a:custGeom>
            <a:solidFill>
              <a:srgbClr val="EBECEF"/>
            </a:solidFill>
            <a:ln>
              <a:noFill/>
            </a:ln>
          </p:spPr>
        </p:sp>
        <p:sp>
          <p:nvSpPr>
            <p:cNvPr id="251" name="Google Shape;251;p11"/>
            <p:cNvSpPr txBox="1"/>
            <p:nvPr/>
          </p:nvSpPr>
          <p:spPr>
            <a:xfrm>
              <a:off x="0" y="28575"/>
              <a:ext cx="8128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128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11"/>
          <p:cNvGrpSpPr/>
          <p:nvPr/>
        </p:nvGrpSpPr>
        <p:grpSpPr>
          <a:xfrm>
            <a:off x="5836952" y="-107577"/>
            <a:ext cx="6045797" cy="10502154"/>
            <a:chOff x="0" y="0"/>
            <a:chExt cx="1642961" cy="2853987"/>
          </a:xfrm>
        </p:grpSpPr>
        <p:sp>
          <p:nvSpPr>
            <p:cNvPr id="253" name="Google Shape;253;p11"/>
            <p:cNvSpPr/>
            <p:nvPr/>
          </p:nvSpPr>
          <p:spPr>
            <a:xfrm>
              <a:off x="0" y="0"/>
              <a:ext cx="1642961" cy="2853987"/>
            </a:xfrm>
            <a:custGeom>
              <a:rect b="b" l="l" r="r" t="t"/>
              <a:pathLst>
                <a:path extrusionOk="0" h="2853987" w="1642961">
                  <a:moveTo>
                    <a:pt x="0" y="0"/>
                  </a:moveTo>
                  <a:lnTo>
                    <a:pt x="1642961" y="0"/>
                  </a:lnTo>
                  <a:lnTo>
                    <a:pt x="1642961" y="2853987"/>
                  </a:lnTo>
                  <a:lnTo>
                    <a:pt x="0" y="2853987"/>
                  </a:lnTo>
                  <a:close/>
                </a:path>
              </a:pathLst>
            </a:custGeom>
            <a:solidFill>
              <a:srgbClr val="0D1B2A"/>
            </a:solidFill>
            <a:ln>
              <a:noFill/>
            </a:ln>
          </p:spPr>
        </p:sp>
        <p:sp>
          <p:nvSpPr>
            <p:cNvPr id="254" name="Google Shape;254;p11"/>
            <p:cNvSpPr txBox="1"/>
            <p:nvPr/>
          </p:nvSpPr>
          <p:spPr>
            <a:xfrm>
              <a:off x="0" y="28575"/>
              <a:ext cx="8128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128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1"/>
          <p:cNvSpPr txBox="1"/>
          <p:nvPr/>
        </p:nvSpPr>
        <p:spPr>
          <a:xfrm>
            <a:off x="5836952" y="154735"/>
            <a:ext cx="5870241" cy="1230630"/>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3300" u="none" cap="none" strike="noStrike">
                <a:solidFill>
                  <a:srgbClr val="FEFEFE"/>
                </a:solidFill>
                <a:latin typeface="Arial"/>
                <a:ea typeface="Arial"/>
                <a:cs typeface="Arial"/>
                <a:sym typeface="Arial"/>
              </a:rPr>
              <a:t>Server-side Dependencies:</a:t>
            </a:r>
            <a:endParaRPr/>
          </a:p>
        </p:txBody>
      </p:sp>
      <p:sp>
        <p:nvSpPr>
          <p:cNvPr id="256" name="Google Shape;256;p11"/>
          <p:cNvSpPr txBox="1"/>
          <p:nvPr/>
        </p:nvSpPr>
        <p:spPr>
          <a:xfrm>
            <a:off x="11882748" y="112825"/>
            <a:ext cx="5576297" cy="1230630"/>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3300" u="none" cap="none" strike="noStrike">
                <a:solidFill>
                  <a:srgbClr val="FEFEFE"/>
                </a:solidFill>
                <a:latin typeface="Arial"/>
                <a:ea typeface="Arial"/>
                <a:cs typeface="Arial"/>
                <a:sym typeface="Arial"/>
              </a:rPr>
              <a:t>Client-Side Dependencies:</a:t>
            </a:r>
            <a:endParaRPr/>
          </a:p>
        </p:txBody>
      </p:sp>
      <p:sp>
        <p:nvSpPr>
          <p:cNvPr id="257" name="Google Shape;257;p11"/>
          <p:cNvSpPr txBox="1"/>
          <p:nvPr/>
        </p:nvSpPr>
        <p:spPr>
          <a:xfrm>
            <a:off x="236000" y="2068150"/>
            <a:ext cx="5319900" cy="7924800"/>
          </a:xfrm>
          <a:prstGeom prst="rect">
            <a:avLst/>
          </a:prstGeom>
          <a:noFill/>
          <a:ln>
            <a:noFill/>
          </a:ln>
        </p:spPr>
        <p:txBody>
          <a:bodyPr anchorCtr="0" anchor="t" bIns="0" lIns="0" spcFirstLastPara="1" rIns="0" wrap="square" tIns="0">
            <a:spAutoFit/>
          </a:bodyPr>
          <a:lstStyle/>
          <a:p>
            <a:pPr indent="0" lvl="1"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With a carefully crafted combination of client-side and server-side technologies, our banking website aims to provide a seamless and secure banking experience. By leveraging the power of React, Axios, and other dependencies, we offer a user-friendly interface, efficient navigation, and secure authentication. Whether you're accessing your account, exploring banking services, or contacting us, our website is designed to meet your needs with utmost convenience and reliability.</a:t>
            </a:r>
            <a:endParaRPr/>
          </a:p>
        </p:txBody>
      </p:sp>
      <p:sp>
        <p:nvSpPr>
          <p:cNvPr id="258" name="Google Shape;258;p11"/>
          <p:cNvSpPr/>
          <p:nvPr/>
        </p:nvSpPr>
        <p:spPr>
          <a:xfrm>
            <a:off x="424879" y="21867"/>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3">
              <a:alphaModFix/>
            </a:blip>
            <a:stretch>
              <a:fillRect b="0" l="0" r="0" t="0"/>
            </a:stretch>
          </a:blipFill>
          <a:ln>
            <a:noFill/>
          </a:ln>
        </p:spPr>
      </p:sp>
      <p:sp>
        <p:nvSpPr>
          <p:cNvPr id="259" name="Google Shape;259;p11"/>
          <p:cNvSpPr txBox="1"/>
          <p:nvPr/>
        </p:nvSpPr>
        <p:spPr>
          <a:xfrm>
            <a:off x="6562768" y="1576818"/>
            <a:ext cx="5319980" cy="3937000"/>
          </a:xfrm>
          <a:prstGeom prst="rect">
            <a:avLst/>
          </a:prstGeom>
          <a:noFill/>
          <a:ln>
            <a:noFill/>
          </a:ln>
        </p:spPr>
        <p:txBody>
          <a:bodyPr anchorCtr="0" anchor="t" bIns="0" lIns="0" spcFirstLastPara="1" rIns="0" wrap="square" tIns="0">
            <a:spAutoFit/>
          </a:bodyPr>
          <a:lstStyle/>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axios: ^1.4.0,</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bcrypt: ^5.1.0,</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cors: ^2.8.5,</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dotenv: ^16.0.3,</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express: ^4.18.2,</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express-session: ^1.17.3,</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jsonwebtoken: ^9.0.0,</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mongodb: ^5.6.0,</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    mongoose: ^7.2.2</a:t>
            </a:r>
            <a:endParaRPr/>
          </a:p>
        </p:txBody>
      </p:sp>
      <p:sp>
        <p:nvSpPr>
          <p:cNvPr id="260" name="Google Shape;260;p11"/>
          <p:cNvSpPr txBox="1"/>
          <p:nvPr/>
        </p:nvSpPr>
        <p:spPr>
          <a:xfrm>
            <a:off x="12241975" y="746400"/>
            <a:ext cx="6505500" cy="9540600"/>
          </a:xfrm>
          <a:prstGeom prst="rect">
            <a:avLst/>
          </a:prstGeom>
          <a:noFill/>
          <a:ln>
            <a:noFill/>
          </a:ln>
        </p:spPr>
        <p:txBody>
          <a:bodyPr anchorCtr="0" anchor="t" bIns="0" lIns="0" spcFirstLastPara="1" rIns="0" wrap="square" tIns="0">
            <a:spAutoFit/>
          </a:bodyPr>
          <a:lstStyle/>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@everapi/currencyapi-js</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@fortawesome/fontawesome-svg-core</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@fortawesome/free-solid-svg-icons</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@fortawesome/react-fontawesome</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@testing-library/jest-dom</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@testing-library/react</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@testing-library/user-event</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axios</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jwt-decode</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react-bootstrap</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react-bootstrap-icons</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react-dom</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react-router-dom</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react-scripts</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react-slick</a:t>
            </a:r>
            <a:endParaRPr/>
          </a:p>
          <a:p>
            <a:pPr indent="-269874" lvl="1" marL="539749"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slick-carousel</a:t>
            </a:r>
            <a:endParaRPr/>
          </a:p>
          <a:p>
            <a:pPr indent="-269875" lvl="1" marL="539748" marR="0" rtl="0" algn="l">
              <a:lnSpc>
                <a:spcPct val="140016"/>
              </a:lnSpc>
              <a:spcBef>
                <a:spcPts val="0"/>
              </a:spcBef>
              <a:spcAft>
                <a:spcPts val="0"/>
              </a:spcAft>
              <a:buClr>
                <a:srgbClr val="FEFEFE"/>
              </a:buClr>
              <a:buSzPts val="2499"/>
              <a:buFont typeface="Arial"/>
              <a:buChar char="•"/>
            </a:pPr>
            <a:r>
              <a:rPr b="0" i="0" lang="en-US" sz="2499" u="none" cap="none" strike="noStrike">
                <a:solidFill>
                  <a:srgbClr val="FEFEFE"/>
                </a:solidFill>
                <a:latin typeface="Arial"/>
                <a:ea typeface="Arial"/>
                <a:cs typeface="Arial"/>
                <a:sym typeface="Arial"/>
              </a:rPr>
              <a:t>w</a:t>
            </a:r>
            <a:r>
              <a:rPr b="0" i="0" lang="en-US" sz="2499" u="none" cap="none" strike="noStrike">
                <a:solidFill>
                  <a:srgbClr val="FEFEFE"/>
                </a:solidFill>
                <a:latin typeface="Arial"/>
                <a:ea typeface="Arial"/>
                <a:cs typeface="Arial"/>
                <a:sym typeface="Arial"/>
              </a:rPr>
              <a:t>eb-vitals</a:t>
            </a:r>
            <a:endParaRPr/>
          </a:p>
        </p:txBody>
      </p:sp>
      <p:sp>
        <p:nvSpPr>
          <p:cNvPr id="261" name="Google Shape;261;p11"/>
          <p:cNvSpPr txBox="1"/>
          <p:nvPr/>
        </p:nvSpPr>
        <p:spPr>
          <a:xfrm>
            <a:off x="-561071" y="1141393"/>
            <a:ext cx="5870100" cy="507900"/>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3300" u="none" cap="none" strike="noStrike">
                <a:solidFill>
                  <a:srgbClr val="0D1B2A"/>
                </a:solidFill>
                <a:latin typeface="Arial"/>
                <a:ea typeface="Arial"/>
                <a:cs typeface="Arial"/>
                <a:sym typeface="Arial"/>
              </a:rPr>
              <a:t>Conclusion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265" name="Shape 265"/>
        <p:cNvGrpSpPr/>
        <p:nvPr/>
      </p:nvGrpSpPr>
      <p:grpSpPr>
        <a:xfrm>
          <a:off x="0" y="0"/>
          <a:ext cx="0" cy="0"/>
          <a:chOff x="0" y="0"/>
          <a:chExt cx="0" cy="0"/>
        </a:xfrm>
      </p:grpSpPr>
      <p:pic>
        <p:nvPicPr>
          <p:cNvPr id="266" name="Google Shape;266;p12"/>
          <p:cNvPicPr preferRelativeResize="0"/>
          <p:nvPr/>
        </p:nvPicPr>
        <p:blipFill rotWithShape="1">
          <a:blip r:embed="rId3">
            <a:alphaModFix/>
          </a:blip>
          <a:srcRect b="8794" l="0" r="0" t="8795"/>
          <a:stretch/>
        </p:blipFill>
        <p:spPr>
          <a:xfrm>
            <a:off x="-771182" y="0"/>
            <a:ext cx="11469472" cy="10502153"/>
          </a:xfrm>
          <a:prstGeom prst="rect">
            <a:avLst/>
          </a:prstGeom>
          <a:noFill/>
          <a:ln>
            <a:noFill/>
          </a:ln>
        </p:spPr>
      </p:pic>
      <p:grpSp>
        <p:nvGrpSpPr>
          <p:cNvPr id="267" name="Google Shape;267;p12"/>
          <p:cNvGrpSpPr/>
          <p:nvPr/>
        </p:nvGrpSpPr>
        <p:grpSpPr>
          <a:xfrm>
            <a:off x="11201450" y="1718974"/>
            <a:ext cx="6705450" cy="8240699"/>
            <a:chOff x="0" y="104775"/>
            <a:chExt cx="8940600" cy="10501719"/>
          </a:xfrm>
        </p:grpSpPr>
        <p:sp>
          <p:nvSpPr>
            <p:cNvPr id="268" name="Google Shape;268;p12"/>
            <p:cNvSpPr txBox="1"/>
            <p:nvPr/>
          </p:nvSpPr>
          <p:spPr>
            <a:xfrm>
              <a:off x="0" y="104775"/>
              <a:ext cx="8940600" cy="1412400"/>
            </a:xfrm>
            <a:prstGeom prst="rect">
              <a:avLst/>
            </a:prstGeom>
            <a:noFill/>
            <a:ln>
              <a:noFill/>
            </a:ln>
          </p:spPr>
          <p:txBody>
            <a:bodyPr anchorCtr="0" anchor="t" bIns="0" lIns="0" spcFirstLastPara="1" rIns="0" wrap="square" tIns="0">
              <a:spAutoFit/>
            </a:bodyPr>
            <a:lstStyle/>
            <a:p>
              <a:pPr indent="0" lvl="1" marL="0" marR="0" rtl="0" algn="ctr">
                <a:lnSpc>
                  <a:spcPct val="102000"/>
                </a:lnSpc>
                <a:spcBef>
                  <a:spcPts val="0"/>
                </a:spcBef>
                <a:spcAft>
                  <a:spcPts val="0"/>
                </a:spcAft>
                <a:buNone/>
              </a:pPr>
              <a:r>
                <a:rPr b="0" i="0" lang="en-US" sz="7200" u="none" cap="none" strike="noStrike">
                  <a:solidFill>
                    <a:srgbClr val="000001"/>
                  </a:solidFill>
                  <a:latin typeface="Arial"/>
                  <a:ea typeface="Arial"/>
                  <a:cs typeface="Arial"/>
                  <a:sym typeface="Arial"/>
                </a:rPr>
                <a:t>Thank you </a:t>
              </a:r>
              <a:endParaRPr/>
            </a:p>
          </p:txBody>
        </p:sp>
        <p:sp>
          <p:nvSpPr>
            <p:cNvPr id="269" name="Google Shape;269;p12"/>
            <p:cNvSpPr txBox="1"/>
            <p:nvPr/>
          </p:nvSpPr>
          <p:spPr>
            <a:xfrm>
              <a:off x="0" y="1880094"/>
              <a:ext cx="8940600" cy="8726400"/>
            </a:xfrm>
            <a:prstGeom prst="rect">
              <a:avLst/>
            </a:prstGeom>
            <a:noFill/>
            <a:ln>
              <a:noFill/>
            </a:ln>
          </p:spPr>
          <p:txBody>
            <a:bodyPr anchorCtr="0" anchor="t" bIns="0" lIns="0" spcFirstLastPara="1" rIns="0" wrap="square" tIns="0">
              <a:spAutoFit/>
            </a:bodyPr>
            <a:lstStyle/>
            <a:p>
              <a:pPr indent="0" lvl="1" marL="0" marR="0" rtl="0" algn="l">
                <a:lnSpc>
                  <a:spcPct val="140016"/>
                </a:lnSpc>
                <a:spcBef>
                  <a:spcPts val="0"/>
                </a:spcBef>
                <a:spcAft>
                  <a:spcPts val="0"/>
                </a:spcAft>
                <a:buNone/>
              </a:pPr>
              <a:r>
                <a:rPr b="0" i="0" lang="en-US" sz="2499" u="none" cap="none" strike="noStrike">
                  <a:solidFill>
                    <a:srgbClr val="000001"/>
                  </a:solidFill>
                  <a:latin typeface="Arial"/>
                  <a:ea typeface="Arial"/>
                  <a:cs typeface="Arial"/>
                  <a:sym typeface="Arial"/>
                </a:rPr>
                <a:t>, I would like to extend my sincere gratitude to Social Hackers Academy and my colleagues for an enriching and transformative experience. The knowledge gained, the skills honed, and the connections formed during our time together have been invaluable. I am truly grateful for the opportunity to learn and grow alongside such talented individuals. As we move forward, I carry with me the lessons learned and the memories shared, ready to apply them in future endeavors. Thank you for an incredible journey of discovery and personal growth.</a:t>
              </a:r>
              <a:endParaRPr/>
            </a:p>
          </p:txBody>
        </p:sp>
      </p:grpSp>
      <p:sp>
        <p:nvSpPr>
          <p:cNvPr id="270" name="Google Shape;270;p12"/>
          <p:cNvSpPr/>
          <p:nvPr/>
        </p:nvSpPr>
        <p:spPr>
          <a:xfrm>
            <a:off x="12112043" y="468927"/>
            <a:ext cx="4884292" cy="1119545"/>
          </a:xfrm>
          <a:custGeom>
            <a:rect b="b" l="l" r="r" t="t"/>
            <a:pathLst>
              <a:path extrusionOk="0" h="1119545" w="4884292">
                <a:moveTo>
                  <a:pt x="0" y="0"/>
                </a:moveTo>
                <a:lnTo>
                  <a:pt x="4884291" y="0"/>
                </a:lnTo>
                <a:lnTo>
                  <a:pt x="4884291" y="1119546"/>
                </a:lnTo>
                <a:lnTo>
                  <a:pt x="0" y="111954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6609" l="0" r="0" t="6610"/>
          <a:stretch/>
        </p:blipFill>
        <p:spPr>
          <a:xfrm>
            <a:off x="10339388" y="-98612"/>
            <a:ext cx="8056189" cy="10493188"/>
          </a:xfrm>
          <a:prstGeom prst="rect">
            <a:avLst/>
          </a:prstGeom>
          <a:noFill/>
          <a:ln>
            <a:noFill/>
          </a:ln>
        </p:spPr>
      </p:pic>
      <p:grpSp>
        <p:nvGrpSpPr>
          <p:cNvPr id="96" name="Google Shape;96;p2"/>
          <p:cNvGrpSpPr/>
          <p:nvPr/>
        </p:nvGrpSpPr>
        <p:grpSpPr>
          <a:xfrm>
            <a:off x="2442146" y="-312600"/>
            <a:ext cx="4781580" cy="4007248"/>
            <a:chOff x="0" y="-420873"/>
            <a:chExt cx="1259338" cy="1055400"/>
          </a:xfrm>
        </p:grpSpPr>
        <p:sp>
          <p:nvSpPr>
            <p:cNvPr id="97" name="Google Shape;97;p2"/>
            <p:cNvSpPr/>
            <p:nvPr/>
          </p:nvSpPr>
          <p:spPr>
            <a:xfrm>
              <a:off x="0" y="0"/>
              <a:ext cx="1259338" cy="219924"/>
            </a:xfrm>
            <a:custGeom>
              <a:rect b="b" l="l" r="r" t="t"/>
              <a:pathLst>
                <a:path extrusionOk="0" h="219924" w="1259338">
                  <a:moveTo>
                    <a:pt x="0" y="0"/>
                  </a:moveTo>
                  <a:lnTo>
                    <a:pt x="1259338" y="0"/>
                  </a:lnTo>
                  <a:lnTo>
                    <a:pt x="1259338" y="219924"/>
                  </a:lnTo>
                  <a:lnTo>
                    <a:pt x="0" y="219924"/>
                  </a:lnTo>
                  <a:close/>
                </a:path>
              </a:pathLst>
            </a:custGeom>
            <a:solidFill>
              <a:srgbClr val="3CAEA3"/>
            </a:solidFill>
            <a:ln>
              <a:noFill/>
            </a:ln>
          </p:spPr>
        </p:sp>
        <p:sp>
          <p:nvSpPr>
            <p:cNvPr id="98" name="Google Shape;98;p2"/>
            <p:cNvSpPr txBox="1"/>
            <p:nvPr/>
          </p:nvSpPr>
          <p:spPr>
            <a:xfrm>
              <a:off x="37874" y="-420873"/>
              <a:ext cx="1167600" cy="1055400"/>
            </a:xfrm>
            <a:prstGeom prst="rect">
              <a:avLst/>
            </a:prstGeom>
            <a:noFill/>
            <a:ln>
              <a:noFill/>
            </a:ln>
          </p:spPr>
          <p:txBody>
            <a:bodyPr anchorCtr="0" anchor="ctr" bIns="50800" lIns="50800" spcFirstLastPara="1" rIns="50800" wrap="square" tIns="50800">
              <a:noAutofit/>
            </a:bodyPr>
            <a:lstStyle/>
            <a:p>
              <a:pPr indent="0" lvl="1" marL="0" marR="0" rtl="0" algn="l">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Table of contents</a:t>
              </a:r>
              <a:endParaRPr/>
            </a:p>
          </p:txBody>
        </p:sp>
      </p:grpSp>
      <p:sp>
        <p:nvSpPr>
          <p:cNvPr id="99" name="Google Shape;99;p2"/>
          <p:cNvSpPr txBox="1"/>
          <p:nvPr/>
        </p:nvSpPr>
        <p:spPr>
          <a:xfrm>
            <a:off x="553650" y="2175575"/>
            <a:ext cx="9627000" cy="7845000"/>
          </a:xfrm>
          <a:prstGeom prst="rect">
            <a:avLst/>
          </a:prstGeom>
          <a:noFill/>
          <a:ln>
            <a:noFill/>
          </a:ln>
        </p:spPr>
        <p:txBody>
          <a:bodyPr anchorCtr="0" anchor="t" bIns="0" lIns="0" spcFirstLastPara="1" rIns="0" wrap="square" tIns="0">
            <a:spAutoFit/>
          </a:bodyPr>
          <a:lstStyle/>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"Seamless Banking: Uniting Server and Client"</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"Modular Server-Side Architecture for Banking"</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"Express-based Banking Backend with MongoDB"</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"Server-Side Structure for Account Operations"</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"Authentication Middleware for Verifying JWTs"</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"Configuring Routes for Dynamic Page Navigation"</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"Seamlessly Navigate: Banking  Components"</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"Overview of Main Key Components"</a:t>
            </a:r>
            <a:endParaRPr/>
          </a:p>
          <a:p>
            <a:pPr indent="-323667" lvl="1" marL="647334" marR="0" rtl="0" algn="just">
              <a:lnSpc>
                <a:spcPct val="200000"/>
              </a:lnSpc>
              <a:spcBef>
                <a:spcPts val="0"/>
              </a:spcBef>
              <a:spcAft>
                <a:spcPts val="0"/>
              </a:spcAft>
              <a:buClr>
                <a:srgbClr val="000001"/>
              </a:buClr>
              <a:buSzPts val="2998"/>
              <a:buFont typeface="Arial"/>
              <a:buChar char="•"/>
            </a:pPr>
            <a:r>
              <a:rPr b="0" i="0" lang="en-US" sz="2998" u="none" cap="none" strike="noStrike">
                <a:solidFill>
                  <a:srgbClr val="000001"/>
                </a:solidFill>
                <a:latin typeface="Arial"/>
                <a:ea typeface="Arial"/>
                <a:cs typeface="Arial"/>
                <a:sym typeface="Arial"/>
              </a:rPr>
              <a:t>"Conclusion &amp; Dependencies</a:t>
            </a:r>
            <a:endParaRPr/>
          </a:p>
        </p:txBody>
      </p:sp>
      <p:sp>
        <p:nvSpPr>
          <p:cNvPr id="100" name="Google Shape;100;p2"/>
          <p:cNvSpPr/>
          <p:nvPr/>
        </p:nvSpPr>
        <p:spPr>
          <a:xfrm>
            <a:off x="301500" y="165869"/>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04" name="Shape 104"/>
        <p:cNvGrpSpPr/>
        <p:nvPr/>
      </p:nvGrpSpPr>
      <p:grpSpPr>
        <a:xfrm>
          <a:off x="0" y="0"/>
          <a:ext cx="0" cy="0"/>
          <a:chOff x="0" y="0"/>
          <a:chExt cx="0" cy="0"/>
        </a:xfrm>
      </p:grpSpPr>
      <p:sp>
        <p:nvSpPr>
          <p:cNvPr id="105" name="Google Shape;105;p3"/>
          <p:cNvSpPr/>
          <p:nvPr/>
        </p:nvSpPr>
        <p:spPr>
          <a:xfrm>
            <a:off x="736253" y="51415"/>
            <a:ext cx="4884292" cy="1119545"/>
          </a:xfrm>
          <a:custGeom>
            <a:rect b="b" l="l" r="r" t="t"/>
            <a:pathLst>
              <a:path extrusionOk="0" h="1119545" w="4884292">
                <a:moveTo>
                  <a:pt x="0" y="0"/>
                </a:moveTo>
                <a:lnTo>
                  <a:pt x="4884291" y="0"/>
                </a:lnTo>
                <a:lnTo>
                  <a:pt x="4884291" y="1119545"/>
                </a:lnTo>
                <a:lnTo>
                  <a:pt x="0" y="1119545"/>
                </a:lnTo>
                <a:lnTo>
                  <a:pt x="0" y="0"/>
                </a:lnTo>
                <a:close/>
              </a:path>
            </a:pathLst>
          </a:custGeom>
          <a:blipFill rotWithShape="1">
            <a:blip r:embed="rId3">
              <a:alphaModFix/>
            </a:blip>
            <a:stretch>
              <a:fillRect b="0" l="0" r="0" t="0"/>
            </a:stretch>
          </a:blipFill>
          <a:ln>
            <a:noFill/>
          </a:ln>
        </p:spPr>
      </p:sp>
      <p:sp>
        <p:nvSpPr>
          <p:cNvPr id="106" name="Google Shape;106;p3"/>
          <p:cNvSpPr/>
          <p:nvPr/>
        </p:nvSpPr>
        <p:spPr>
          <a:xfrm>
            <a:off x="4634282" y="5428456"/>
            <a:ext cx="716280" cy="716280"/>
          </a:xfrm>
          <a:custGeom>
            <a:rect b="b" l="l" r="r" t="t"/>
            <a:pathLst>
              <a:path extrusionOk="0" h="716280" w="716280">
                <a:moveTo>
                  <a:pt x="0" y="0"/>
                </a:moveTo>
                <a:lnTo>
                  <a:pt x="716280" y="0"/>
                </a:lnTo>
                <a:lnTo>
                  <a:pt x="716280" y="716280"/>
                </a:lnTo>
                <a:lnTo>
                  <a:pt x="0" y="716280"/>
                </a:lnTo>
                <a:lnTo>
                  <a:pt x="0" y="0"/>
                </a:lnTo>
                <a:close/>
              </a:path>
            </a:pathLst>
          </a:custGeom>
          <a:blipFill rotWithShape="1">
            <a:blip r:embed="rId4">
              <a:alphaModFix/>
            </a:blip>
            <a:stretch>
              <a:fillRect b="0" l="0" r="0" t="0"/>
            </a:stretch>
          </a:blipFill>
          <a:ln>
            <a:noFill/>
          </a:ln>
        </p:spPr>
      </p:sp>
      <p:sp>
        <p:nvSpPr>
          <p:cNvPr id="107" name="Google Shape;107;p3"/>
          <p:cNvSpPr/>
          <p:nvPr/>
        </p:nvSpPr>
        <p:spPr>
          <a:xfrm>
            <a:off x="12792009" y="948582"/>
            <a:ext cx="1257678" cy="732116"/>
          </a:xfrm>
          <a:custGeom>
            <a:rect b="b" l="l" r="r" t="t"/>
            <a:pathLst>
              <a:path extrusionOk="0" h="732116" w="1257678">
                <a:moveTo>
                  <a:pt x="0" y="0"/>
                </a:moveTo>
                <a:lnTo>
                  <a:pt x="1257679" y="0"/>
                </a:lnTo>
                <a:lnTo>
                  <a:pt x="1257679" y="732116"/>
                </a:lnTo>
                <a:lnTo>
                  <a:pt x="0" y="732116"/>
                </a:lnTo>
                <a:lnTo>
                  <a:pt x="0" y="0"/>
                </a:lnTo>
                <a:close/>
              </a:path>
            </a:pathLst>
          </a:custGeom>
          <a:blipFill rotWithShape="1">
            <a:blip r:embed="rId5">
              <a:alphaModFix/>
            </a:blip>
            <a:stretch>
              <a:fillRect b="0" l="0" r="0" t="0"/>
            </a:stretch>
          </a:blipFill>
          <a:ln>
            <a:noFill/>
          </a:ln>
        </p:spPr>
      </p:sp>
      <p:sp>
        <p:nvSpPr>
          <p:cNvPr id="108" name="Google Shape;108;p3"/>
          <p:cNvSpPr txBox="1"/>
          <p:nvPr/>
        </p:nvSpPr>
        <p:spPr>
          <a:xfrm>
            <a:off x="1028700" y="5428450"/>
            <a:ext cx="7211100" cy="4260600"/>
          </a:xfrm>
          <a:prstGeom prst="rect">
            <a:avLst/>
          </a:prstGeom>
          <a:noFill/>
          <a:ln>
            <a:noFill/>
          </a:ln>
        </p:spPr>
        <p:txBody>
          <a:bodyPr anchorCtr="0" anchor="t" bIns="0" lIns="0" spcFirstLastPara="1" rIns="0" wrap="square" tIns="0">
            <a:spAutoFit/>
          </a:bodyPr>
          <a:lstStyle/>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0" marR="0" rtl="0" algn="l">
              <a:lnSpc>
                <a:spcPct val="140016"/>
              </a:lnSpc>
              <a:spcBef>
                <a:spcPts val="0"/>
              </a:spcBef>
              <a:spcAft>
                <a:spcPts val="0"/>
              </a:spcAft>
              <a:buNone/>
            </a:pPr>
            <a:r>
              <a:rPr b="0" i="0" lang="en-US" sz="2200" u="none" cap="none" strike="noStrike">
                <a:solidFill>
                  <a:srgbClr val="000001"/>
                </a:solidFill>
                <a:latin typeface="Arial"/>
                <a:ea typeface="Arial"/>
                <a:cs typeface="Arial"/>
                <a:sym typeface="Arial"/>
              </a:rPr>
              <a:t>On the server-side, we have a robust backend system that powers our banking services. While the specific technologies and dependencies used may vary, we prioritize security, scalability, and performance. Our server-side architecture enables seamless integration with the client-side components, ensuring smooth data flow and efficient processing.</a:t>
            </a:r>
            <a:endParaRPr sz="2200"/>
          </a:p>
        </p:txBody>
      </p:sp>
      <p:grpSp>
        <p:nvGrpSpPr>
          <p:cNvPr id="109" name="Google Shape;109;p3"/>
          <p:cNvGrpSpPr/>
          <p:nvPr/>
        </p:nvGrpSpPr>
        <p:grpSpPr>
          <a:xfrm>
            <a:off x="9283440" y="948575"/>
            <a:ext cx="9532496" cy="8872200"/>
            <a:chOff x="0" y="-904724"/>
            <a:chExt cx="12709995" cy="11829600"/>
          </a:xfrm>
        </p:grpSpPr>
        <p:sp>
          <p:nvSpPr>
            <p:cNvPr id="110" name="Google Shape;110;p3"/>
            <p:cNvSpPr txBox="1"/>
            <p:nvPr/>
          </p:nvSpPr>
          <p:spPr>
            <a:xfrm>
              <a:off x="13" y="-904724"/>
              <a:ext cx="12006000" cy="11829600"/>
            </a:xfrm>
            <a:prstGeom prst="rect">
              <a:avLst/>
            </a:prstGeom>
            <a:noFill/>
            <a:ln>
              <a:noFill/>
            </a:ln>
          </p:spPr>
          <p:txBody>
            <a:bodyPr anchorCtr="0" anchor="t" bIns="0" lIns="0" spcFirstLastPara="1" rIns="0" wrap="square" tIns="0">
              <a:spAutoFit/>
            </a:bodyPr>
            <a:lstStyle/>
            <a:p>
              <a:pPr indent="0" lvl="0" marL="0" marR="0" rtl="0" algn="l">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0" i="0" lang="en-US" sz="2200" u="none" cap="none" strike="noStrike">
                  <a:solidFill>
                    <a:srgbClr val="000001"/>
                  </a:solidFill>
                  <a:latin typeface="Arial"/>
                  <a:ea typeface="Arial"/>
                  <a:cs typeface="Arial"/>
                  <a:sym typeface="Arial"/>
                </a:rPr>
                <a:t>On the client-side, our website utilizes a range of modern technologies and dependencies to deliver a responsive and intuitive user interface. We leverage the power of React, a popular JavaScript library, to build dynamic and interactive components. React Router Dom facilitates smooth navigation between different pages, ensuring a seamless browsing experience. To enhance the visual appeal of our website, we incorporate icons from the Font Awesome library.</a:t>
              </a:r>
              <a:endParaRPr/>
            </a:p>
            <a:p>
              <a:pPr indent="0" lvl="0" marL="0" marR="0" rtl="0" algn="l">
                <a:lnSpc>
                  <a:spcPct val="140000"/>
                </a:lnSpc>
                <a:spcBef>
                  <a:spcPts val="0"/>
                </a:spcBef>
                <a:spcAft>
                  <a:spcPts val="0"/>
                </a:spcAft>
                <a:buNone/>
              </a:pPr>
              <a:r>
                <a:t/>
              </a:r>
              <a:endParaRPr b="0" i="0" sz="2200" u="none" cap="none" strike="noStrike">
                <a:solidFill>
                  <a:srgbClr val="000001"/>
                </a:solidFill>
                <a:latin typeface="Arial"/>
                <a:ea typeface="Arial"/>
                <a:cs typeface="Arial"/>
                <a:sym typeface="Arial"/>
              </a:endParaRPr>
            </a:p>
            <a:p>
              <a:pPr indent="0" lvl="1" marL="0" marR="0" rtl="0" algn="l">
                <a:lnSpc>
                  <a:spcPct val="140000"/>
                </a:lnSpc>
                <a:spcBef>
                  <a:spcPts val="0"/>
                </a:spcBef>
                <a:spcAft>
                  <a:spcPts val="0"/>
                </a:spcAft>
                <a:buNone/>
              </a:pPr>
              <a:r>
                <a:rPr b="0" i="0" lang="en-US" sz="2200" u="none" cap="none" strike="noStrike">
                  <a:solidFill>
                    <a:srgbClr val="000001"/>
                  </a:solidFill>
                  <a:latin typeface="Arial"/>
                  <a:ea typeface="Arial"/>
                  <a:cs typeface="Arial"/>
                  <a:sym typeface="Arial"/>
                </a:rPr>
                <a:t>For handling user authentication and making API requests to the server, we employ the Axios library, which simplifies the process of sending HTTP requests. JSON Web Tokens (JWT) are decoded using the jwt-decode library, enabling secure authentication and authorization. We use React Bootstrap to implement a responsive and mobile-friendly design, and React Slick allows us to create a visually appealing image slider. Additionally, we employ various testing libraries such as Testing Library Jest Dom, React Testing Library, and Testing Library User Event to ensure the quality and reliability of our code.</a:t>
              </a:r>
              <a:endParaRPr/>
            </a:p>
          </p:txBody>
        </p:sp>
        <p:sp>
          <p:nvSpPr>
            <p:cNvPr id="111" name="Google Shape;111;p3"/>
            <p:cNvSpPr txBox="1"/>
            <p:nvPr/>
          </p:nvSpPr>
          <p:spPr>
            <a:xfrm>
              <a:off x="0" y="10413946"/>
              <a:ext cx="12709995" cy="459316"/>
            </a:xfrm>
            <a:prstGeom prst="rect">
              <a:avLst/>
            </a:prstGeom>
            <a:noFill/>
            <a:ln>
              <a:noFill/>
            </a:ln>
          </p:spPr>
          <p:txBody>
            <a:bodyPr anchorCtr="0" anchor="t" bIns="0" lIns="0" spcFirstLastPara="1" rIns="0" wrap="square" tIns="0">
              <a:spAutoFit/>
            </a:bodyPr>
            <a:lstStyle/>
            <a:p>
              <a:pPr indent="0" lvl="1" marL="0" marR="0" rtl="0" algn="l">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3"/>
          <p:cNvSpPr txBox="1"/>
          <p:nvPr/>
        </p:nvSpPr>
        <p:spPr>
          <a:xfrm>
            <a:off x="1028700" y="2361009"/>
            <a:ext cx="7211164" cy="2334895"/>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200" u="none" cap="none" strike="noStrike">
                <a:solidFill>
                  <a:srgbClr val="000001"/>
                </a:solidFill>
                <a:latin typeface="Arial"/>
                <a:ea typeface="Arial"/>
                <a:cs typeface="Arial"/>
                <a:sym typeface="Arial"/>
              </a:rPr>
              <a:t>Welcome to our innovative banking website, where we aim to provide a seamless and user-friendly experience for all your banking needs. Our website encompasses both server-side and client-side components, ensuring efficient communication and interaction between users and our banking services.</a:t>
            </a:r>
            <a:endParaRPr/>
          </a:p>
        </p:txBody>
      </p:sp>
      <p:grpSp>
        <p:nvGrpSpPr>
          <p:cNvPr id="113" name="Google Shape;113;p3"/>
          <p:cNvGrpSpPr/>
          <p:nvPr/>
        </p:nvGrpSpPr>
        <p:grpSpPr>
          <a:xfrm>
            <a:off x="1028700" y="0"/>
            <a:ext cx="3973076" cy="3551620"/>
            <a:chOff x="0" y="-377059"/>
            <a:chExt cx="1046400" cy="935400"/>
          </a:xfrm>
        </p:grpSpPr>
        <p:sp>
          <p:nvSpPr>
            <p:cNvPr id="114" name="Google Shape;114;p3"/>
            <p:cNvSpPr/>
            <p:nvPr/>
          </p:nvSpPr>
          <p:spPr>
            <a:xfrm>
              <a:off x="0" y="0"/>
              <a:ext cx="857255" cy="188650"/>
            </a:xfrm>
            <a:custGeom>
              <a:rect b="b" l="l" r="r" t="t"/>
              <a:pathLst>
                <a:path extrusionOk="0" h="188650" w="857255">
                  <a:moveTo>
                    <a:pt x="30921" y="0"/>
                  </a:moveTo>
                  <a:lnTo>
                    <a:pt x="826333" y="0"/>
                  </a:lnTo>
                  <a:cubicBezTo>
                    <a:pt x="834534" y="0"/>
                    <a:pt x="842399" y="3258"/>
                    <a:pt x="848198" y="9057"/>
                  </a:cubicBezTo>
                  <a:cubicBezTo>
                    <a:pt x="853997" y="14855"/>
                    <a:pt x="857255" y="22720"/>
                    <a:pt x="857255" y="30921"/>
                  </a:cubicBezTo>
                  <a:lnTo>
                    <a:pt x="857255" y="157729"/>
                  </a:lnTo>
                  <a:cubicBezTo>
                    <a:pt x="857255" y="165929"/>
                    <a:pt x="853997" y="173794"/>
                    <a:pt x="848198" y="179593"/>
                  </a:cubicBezTo>
                  <a:cubicBezTo>
                    <a:pt x="842399" y="185392"/>
                    <a:pt x="834534" y="188650"/>
                    <a:pt x="826333" y="188650"/>
                  </a:cubicBezTo>
                  <a:lnTo>
                    <a:pt x="30921" y="188650"/>
                  </a:lnTo>
                  <a:cubicBezTo>
                    <a:pt x="22720" y="188650"/>
                    <a:pt x="14855" y="185392"/>
                    <a:pt x="9057" y="179593"/>
                  </a:cubicBezTo>
                  <a:cubicBezTo>
                    <a:pt x="3258" y="173794"/>
                    <a:pt x="0" y="165929"/>
                    <a:pt x="0" y="157729"/>
                  </a:cubicBezTo>
                  <a:lnTo>
                    <a:pt x="0" y="30921"/>
                  </a:lnTo>
                  <a:cubicBezTo>
                    <a:pt x="0" y="22720"/>
                    <a:pt x="3258" y="14855"/>
                    <a:pt x="9057" y="9057"/>
                  </a:cubicBezTo>
                  <a:cubicBezTo>
                    <a:pt x="14855" y="3258"/>
                    <a:pt x="22720" y="0"/>
                    <a:pt x="30921" y="0"/>
                  </a:cubicBezTo>
                  <a:close/>
                </a:path>
              </a:pathLst>
            </a:custGeom>
            <a:solidFill>
              <a:srgbClr val="0D1B2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0" y="-377059"/>
              <a:ext cx="1046400" cy="935400"/>
            </a:xfrm>
            <a:prstGeom prst="rect">
              <a:avLst/>
            </a:prstGeom>
            <a:noFill/>
            <a:ln>
              <a:noFill/>
            </a:ln>
          </p:spPr>
          <p:txBody>
            <a:bodyPr anchorCtr="0" anchor="ctr" bIns="50800" lIns="50800" spcFirstLastPara="1" rIns="50800" wrap="square" tIns="50800">
              <a:noAutofit/>
            </a:bodyPr>
            <a:lstStyle/>
            <a:p>
              <a:pPr indent="0" lvl="1" marL="0" marR="0" rtl="0" algn="l">
                <a:lnSpc>
                  <a:spcPct val="140012"/>
                </a:lnSpc>
                <a:spcBef>
                  <a:spcPts val="0"/>
                </a:spcBef>
                <a:spcAft>
                  <a:spcPts val="0"/>
                </a:spcAft>
                <a:buNone/>
              </a:pPr>
              <a:r>
                <a:rPr b="0" i="0" lang="en-US" sz="3099" u="none" cap="none" strike="noStrike">
                  <a:solidFill>
                    <a:srgbClr val="F4F2ED"/>
                  </a:solidFill>
                  <a:latin typeface="Arial"/>
                  <a:ea typeface="Arial"/>
                  <a:cs typeface="Arial"/>
                  <a:sym typeface="Arial"/>
                </a:rPr>
                <a:t>INTRODUCTION :</a:t>
              </a:r>
              <a:endParaRPr/>
            </a:p>
          </p:txBody>
        </p:sp>
      </p:grpSp>
      <p:grpSp>
        <p:nvGrpSpPr>
          <p:cNvPr id="116" name="Google Shape;116;p3"/>
          <p:cNvGrpSpPr/>
          <p:nvPr/>
        </p:nvGrpSpPr>
        <p:grpSpPr>
          <a:xfrm>
            <a:off x="1028700" y="4026151"/>
            <a:ext cx="3404680" cy="4260592"/>
            <a:chOff x="0" y="-434099"/>
            <a:chExt cx="896700" cy="1247100"/>
          </a:xfrm>
        </p:grpSpPr>
        <p:sp>
          <p:nvSpPr>
            <p:cNvPr id="117" name="Google Shape;117;p3"/>
            <p:cNvSpPr/>
            <p:nvPr/>
          </p:nvSpPr>
          <p:spPr>
            <a:xfrm>
              <a:off x="0" y="0"/>
              <a:ext cx="857255" cy="188650"/>
            </a:xfrm>
            <a:custGeom>
              <a:rect b="b" l="l" r="r" t="t"/>
              <a:pathLst>
                <a:path extrusionOk="0" h="188650" w="857255">
                  <a:moveTo>
                    <a:pt x="30921" y="0"/>
                  </a:moveTo>
                  <a:lnTo>
                    <a:pt x="826333" y="0"/>
                  </a:lnTo>
                  <a:cubicBezTo>
                    <a:pt x="834534" y="0"/>
                    <a:pt x="842399" y="3258"/>
                    <a:pt x="848198" y="9057"/>
                  </a:cubicBezTo>
                  <a:cubicBezTo>
                    <a:pt x="853997" y="14855"/>
                    <a:pt x="857255" y="22720"/>
                    <a:pt x="857255" y="30921"/>
                  </a:cubicBezTo>
                  <a:lnTo>
                    <a:pt x="857255" y="157729"/>
                  </a:lnTo>
                  <a:cubicBezTo>
                    <a:pt x="857255" y="165930"/>
                    <a:pt x="853997" y="173794"/>
                    <a:pt x="848198" y="179593"/>
                  </a:cubicBezTo>
                  <a:cubicBezTo>
                    <a:pt x="842399" y="185392"/>
                    <a:pt x="834534" y="188650"/>
                    <a:pt x="826333" y="188650"/>
                  </a:cubicBezTo>
                  <a:lnTo>
                    <a:pt x="30921" y="188650"/>
                  </a:lnTo>
                  <a:cubicBezTo>
                    <a:pt x="22720" y="188650"/>
                    <a:pt x="14855" y="185392"/>
                    <a:pt x="9057" y="179593"/>
                  </a:cubicBezTo>
                  <a:cubicBezTo>
                    <a:pt x="3258" y="173794"/>
                    <a:pt x="0" y="165930"/>
                    <a:pt x="0" y="157729"/>
                  </a:cubicBezTo>
                  <a:lnTo>
                    <a:pt x="0" y="30921"/>
                  </a:lnTo>
                  <a:cubicBezTo>
                    <a:pt x="0" y="22720"/>
                    <a:pt x="3258" y="14855"/>
                    <a:pt x="9057" y="9057"/>
                  </a:cubicBezTo>
                  <a:cubicBezTo>
                    <a:pt x="14855" y="3258"/>
                    <a:pt x="22720" y="0"/>
                    <a:pt x="30921" y="0"/>
                  </a:cubicBezTo>
                  <a:close/>
                </a:path>
              </a:pathLst>
            </a:custGeom>
            <a:solidFill>
              <a:srgbClr val="0D1B2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0" y="-434099"/>
              <a:ext cx="896700" cy="1247100"/>
            </a:xfrm>
            <a:prstGeom prst="rect">
              <a:avLst/>
            </a:prstGeom>
            <a:noFill/>
            <a:ln>
              <a:noFill/>
            </a:ln>
          </p:spPr>
          <p:txBody>
            <a:bodyPr anchorCtr="0" anchor="ctr" bIns="50800" lIns="50800" spcFirstLastPara="1" rIns="50800" wrap="square" tIns="50800">
              <a:noAutofit/>
            </a:bodyPr>
            <a:lstStyle/>
            <a:p>
              <a:pPr indent="0" lvl="1" marL="0" rtl="0" algn="ctr">
                <a:lnSpc>
                  <a:spcPct val="140012"/>
                </a:lnSpc>
                <a:spcBef>
                  <a:spcPts val="0"/>
                </a:spcBef>
                <a:spcAft>
                  <a:spcPts val="0"/>
                </a:spcAft>
                <a:buClr>
                  <a:schemeClr val="dk1"/>
                </a:buClr>
                <a:buFont typeface="Arial"/>
                <a:buNone/>
              </a:pPr>
              <a:r>
                <a:rPr lang="en-US" sz="3099">
                  <a:solidFill>
                    <a:srgbClr val="F4F2ED"/>
                  </a:solidFill>
                </a:rPr>
                <a:t>SERVER-SIDE :</a:t>
              </a:r>
              <a:endParaRPr>
                <a:solidFill>
                  <a:schemeClr val="dk1"/>
                </a:solidFill>
              </a:endParaRPr>
            </a:p>
            <a:p>
              <a:pPr indent="0" lvl="1" marL="0" marR="0" rtl="0" algn="ctr">
                <a:lnSpc>
                  <a:spcPct val="140012"/>
                </a:lnSpc>
                <a:spcBef>
                  <a:spcPts val="0"/>
                </a:spcBef>
                <a:spcAft>
                  <a:spcPts val="0"/>
                </a:spcAft>
                <a:buNone/>
              </a:pPr>
              <a:r>
                <a:t/>
              </a:r>
              <a:endParaRPr sz="3099">
                <a:solidFill>
                  <a:srgbClr val="F4F2ED"/>
                </a:solidFill>
              </a:endParaRPr>
            </a:p>
          </p:txBody>
        </p:sp>
      </p:grpSp>
      <p:grpSp>
        <p:nvGrpSpPr>
          <p:cNvPr id="119" name="Google Shape;119;p3"/>
          <p:cNvGrpSpPr/>
          <p:nvPr/>
        </p:nvGrpSpPr>
        <p:grpSpPr>
          <a:xfrm>
            <a:off x="9283440" y="-683225"/>
            <a:ext cx="3254912" cy="3933209"/>
            <a:chOff x="0" y="-416519"/>
            <a:chExt cx="857255" cy="1035900"/>
          </a:xfrm>
        </p:grpSpPr>
        <p:sp>
          <p:nvSpPr>
            <p:cNvPr id="120" name="Google Shape;120;p3"/>
            <p:cNvSpPr/>
            <p:nvPr/>
          </p:nvSpPr>
          <p:spPr>
            <a:xfrm>
              <a:off x="0" y="0"/>
              <a:ext cx="857255" cy="188650"/>
            </a:xfrm>
            <a:custGeom>
              <a:rect b="b" l="l" r="r" t="t"/>
              <a:pathLst>
                <a:path extrusionOk="0" h="188650" w="857255">
                  <a:moveTo>
                    <a:pt x="30921" y="0"/>
                  </a:moveTo>
                  <a:lnTo>
                    <a:pt x="826333" y="0"/>
                  </a:lnTo>
                  <a:cubicBezTo>
                    <a:pt x="834534" y="0"/>
                    <a:pt x="842399" y="3258"/>
                    <a:pt x="848198" y="9057"/>
                  </a:cubicBezTo>
                  <a:cubicBezTo>
                    <a:pt x="853997" y="14855"/>
                    <a:pt x="857255" y="22720"/>
                    <a:pt x="857255" y="30921"/>
                  </a:cubicBezTo>
                  <a:lnTo>
                    <a:pt x="857255" y="157729"/>
                  </a:lnTo>
                  <a:cubicBezTo>
                    <a:pt x="857255" y="165930"/>
                    <a:pt x="853997" y="173794"/>
                    <a:pt x="848198" y="179593"/>
                  </a:cubicBezTo>
                  <a:cubicBezTo>
                    <a:pt x="842399" y="185392"/>
                    <a:pt x="834534" y="188650"/>
                    <a:pt x="826333" y="188650"/>
                  </a:cubicBezTo>
                  <a:lnTo>
                    <a:pt x="30921" y="188650"/>
                  </a:lnTo>
                  <a:cubicBezTo>
                    <a:pt x="22720" y="188650"/>
                    <a:pt x="14855" y="185392"/>
                    <a:pt x="9057" y="179593"/>
                  </a:cubicBezTo>
                  <a:cubicBezTo>
                    <a:pt x="3258" y="173794"/>
                    <a:pt x="0" y="165930"/>
                    <a:pt x="0" y="157729"/>
                  </a:cubicBezTo>
                  <a:lnTo>
                    <a:pt x="0" y="30921"/>
                  </a:lnTo>
                  <a:cubicBezTo>
                    <a:pt x="0" y="22720"/>
                    <a:pt x="3258" y="14855"/>
                    <a:pt x="9057" y="9057"/>
                  </a:cubicBezTo>
                  <a:cubicBezTo>
                    <a:pt x="14855" y="3258"/>
                    <a:pt x="22720" y="0"/>
                    <a:pt x="30921" y="0"/>
                  </a:cubicBezTo>
                  <a:close/>
                </a:path>
              </a:pathLst>
            </a:custGeom>
            <a:solidFill>
              <a:srgbClr val="0D1B2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22277" y="-416519"/>
              <a:ext cx="812700" cy="1035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2"/>
                </a:lnSpc>
                <a:spcBef>
                  <a:spcPts val="0"/>
                </a:spcBef>
                <a:spcAft>
                  <a:spcPts val="0"/>
                </a:spcAft>
                <a:buNone/>
              </a:pPr>
              <a:r>
                <a:rPr lang="en-US" sz="3099">
                  <a:solidFill>
                    <a:srgbClr val="F4F2ED"/>
                  </a:solidFill>
                </a:rPr>
                <a:t>CLIENT</a:t>
              </a:r>
              <a:r>
                <a:rPr b="0" i="0" lang="en-US" sz="3099" u="none" cap="none" strike="noStrike">
                  <a:solidFill>
                    <a:srgbClr val="F4F2ED"/>
                  </a:solidFill>
                  <a:latin typeface="Arial"/>
                  <a:ea typeface="Arial"/>
                  <a:cs typeface="Arial"/>
                  <a:sym typeface="Arial"/>
                </a:rPr>
                <a:t>-SIDE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b="12919" l="0" r="0" t="12920"/>
          <a:stretch/>
        </p:blipFill>
        <p:spPr>
          <a:xfrm>
            <a:off x="8600630" y="-134471"/>
            <a:ext cx="9785982" cy="10555941"/>
          </a:xfrm>
          <a:prstGeom prst="rect">
            <a:avLst/>
          </a:prstGeom>
          <a:noFill/>
          <a:ln>
            <a:noFill/>
          </a:ln>
        </p:spPr>
      </p:pic>
      <p:grpSp>
        <p:nvGrpSpPr>
          <p:cNvPr id="127" name="Google Shape;127;p4"/>
          <p:cNvGrpSpPr/>
          <p:nvPr/>
        </p:nvGrpSpPr>
        <p:grpSpPr>
          <a:xfrm>
            <a:off x="48075" y="713950"/>
            <a:ext cx="4884332" cy="1387529"/>
            <a:chOff x="-219357" y="-66678"/>
            <a:chExt cx="1286400" cy="378300"/>
          </a:xfrm>
        </p:grpSpPr>
        <p:sp>
          <p:nvSpPr>
            <p:cNvPr id="128" name="Google Shape;128;p4"/>
            <p:cNvSpPr/>
            <p:nvPr/>
          </p:nvSpPr>
          <p:spPr>
            <a:xfrm>
              <a:off x="0" y="0"/>
              <a:ext cx="914480" cy="219924"/>
            </a:xfrm>
            <a:custGeom>
              <a:rect b="b" l="l" r="r" t="t"/>
              <a:pathLst>
                <a:path extrusionOk="0" h="219924" w="914480">
                  <a:moveTo>
                    <a:pt x="0" y="0"/>
                  </a:moveTo>
                  <a:lnTo>
                    <a:pt x="914480" y="0"/>
                  </a:lnTo>
                  <a:lnTo>
                    <a:pt x="914480" y="219924"/>
                  </a:lnTo>
                  <a:lnTo>
                    <a:pt x="0" y="219924"/>
                  </a:lnTo>
                  <a:close/>
                </a:path>
              </a:pathLst>
            </a:custGeom>
            <a:solidFill>
              <a:srgbClr val="3CAEA3"/>
            </a:solidFill>
            <a:ln>
              <a:noFill/>
            </a:ln>
          </p:spPr>
        </p:sp>
        <p:sp>
          <p:nvSpPr>
            <p:cNvPr id="129" name="Google Shape;129;p4"/>
            <p:cNvSpPr txBox="1"/>
            <p:nvPr/>
          </p:nvSpPr>
          <p:spPr>
            <a:xfrm>
              <a:off x="-219357" y="-66678"/>
              <a:ext cx="1286400" cy="3783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BACK-END</a:t>
              </a:r>
              <a:endParaRPr/>
            </a:p>
          </p:txBody>
        </p:sp>
      </p:grpSp>
      <p:sp>
        <p:nvSpPr>
          <p:cNvPr id="130" name="Google Shape;130;p4"/>
          <p:cNvSpPr txBox="1"/>
          <p:nvPr/>
        </p:nvSpPr>
        <p:spPr>
          <a:xfrm>
            <a:off x="880950" y="1818700"/>
            <a:ext cx="7498500" cy="8463300"/>
          </a:xfrm>
          <a:prstGeom prst="rect">
            <a:avLst/>
          </a:prstGeom>
          <a:noFill/>
          <a:ln>
            <a:noFill/>
          </a:ln>
        </p:spPr>
        <p:txBody>
          <a:bodyPr anchorCtr="0" anchor="t" bIns="0" lIns="0" spcFirstLastPara="1" rIns="0" wrap="square" tIns="0">
            <a:spAutoFit/>
          </a:bodyPr>
          <a:lstStyle/>
          <a:p>
            <a:pPr indent="0" lvl="1" marL="0" marR="0" rtl="0" algn="l">
              <a:lnSpc>
                <a:spcPct val="140016"/>
              </a:lnSpc>
              <a:spcBef>
                <a:spcPts val="0"/>
              </a:spcBef>
              <a:spcAft>
                <a:spcPts val="0"/>
              </a:spcAft>
              <a:buNone/>
            </a:pPr>
            <a:r>
              <a:rPr b="0" i="0" lang="en-US" sz="2499" u="none" cap="none" strike="noStrike">
                <a:solidFill>
                  <a:srgbClr val="000001"/>
                </a:solidFill>
                <a:latin typeface="Arial"/>
                <a:ea typeface="Arial"/>
                <a:cs typeface="Arial"/>
                <a:sym typeface="Arial"/>
              </a:rPr>
              <a:t>The server-side of our banking application encompasses various modules and files that handle different aspects of its functionality. The accountRoute file in the Routers directory defines routes for user account operations, such as creating new accounts, logging in, transferring amounts, and retrieving account information. In the Controllers directory, the accounts.js file contains controller functions responsible for executing these account-related operations. Additionally, the models directory includes the BankOperation model, which represents individual bank operations with essential fields like username, description, amount, and date. This server-side architecture enables seamless handling of user requests and ensures efficient processing of banking operations.</a:t>
            </a:r>
            <a:endParaRPr/>
          </a:p>
        </p:txBody>
      </p:sp>
      <p:sp>
        <p:nvSpPr>
          <p:cNvPr id="131" name="Google Shape;131;p4"/>
          <p:cNvSpPr/>
          <p:nvPr/>
        </p:nvSpPr>
        <p:spPr>
          <a:xfrm>
            <a:off x="603959" y="0"/>
            <a:ext cx="4884292" cy="1119545"/>
          </a:xfrm>
          <a:custGeom>
            <a:rect b="b" l="l" r="r" t="t"/>
            <a:pathLst>
              <a:path extrusionOk="0" h="1119545" w="4884292">
                <a:moveTo>
                  <a:pt x="0" y="0"/>
                </a:moveTo>
                <a:lnTo>
                  <a:pt x="4884291" y="0"/>
                </a:lnTo>
                <a:lnTo>
                  <a:pt x="4884291" y="1119545"/>
                </a:lnTo>
                <a:lnTo>
                  <a:pt x="0" y="111954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35" name="Shape 135"/>
        <p:cNvGrpSpPr/>
        <p:nvPr/>
      </p:nvGrpSpPr>
      <p:grpSpPr>
        <a:xfrm>
          <a:off x="0" y="0"/>
          <a:ext cx="0" cy="0"/>
          <a:chOff x="0" y="0"/>
          <a:chExt cx="0" cy="0"/>
        </a:xfrm>
      </p:grpSpPr>
      <p:pic>
        <p:nvPicPr>
          <p:cNvPr id="136" name="Google Shape;136;p5"/>
          <p:cNvPicPr preferRelativeResize="0"/>
          <p:nvPr/>
        </p:nvPicPr>
        <p:blipFill rotWithShape="1">
          <a:blip r:embed="rId3">
            <a:alphaModFix/>
          </a:blip>
          <a:srcRect b="0" l="24408" r="24408" t="0"/>
          <a:stretch/>
        </p:blipFill>
        <p:spPr>
          <a:xfrm>
            <a:off x="10339388" y="-98612"/>
            <a:ext cx="8056189" cy="10493188"/>
          </a:xfrm>
          <a:prstGeom prst="rect">
            <a:avLst/>
          </a:prstGeom>
          <a:noFill/>
          <a:ln>
            <a:noFill/>
          </a:ln>
        </p:spPr>
      </p:pic>
      <p:grpSp>
        <p:nvGrpSpPr>
          <p:cNvPr id="137" name="Google Shape;137;p5"/>
          <p:cNvGrpSpPr/>
          <p:nvPr/>
        </p:nvGrpSpPr>
        <p:grpSpPr>
          <a:xfrm>
            <a:off x="589175" y="1032250"/>
            <a:ext cx="9498512" cy="1297401"/>
            <a:chOff x="-3" y="-66676"/>
            <a:chExt cx="2261820" cy="341700"/>
          </a:xfrm>
        </p:grpSpPr>
        <p:sp>
          <p:nvSpPr>
            <p:cNvPr id="138" name="Google Shape;138;p5"/>
            <p:cNvSpPr/>
            <p:nvPr/>
          </p:nvSpPr>
          <p:spPr>
            <a:xfrm>
              <a:off x="0" y="0"/>
              <a:ext cx="2261817" cy="219924"/>
            </a:xfrm>
            <a:custGeom>
              <a:rect b="b" l="l" r="r" t="t"/>
              <a:pathLst>
                <a:path extrusionOk="0" h="219924" w="2261817">
                  <a:moveTo>
                    <a:pt x="0" y="0"/>
                  </a:moveTo>
                  <a:lnTo>
                    <a:pt x="2261817" y="0"/>
                  </a:lnTo>
                  <a:lnTo>
                    <a:pt x="2261817" y="219924"/>
                  </a:lnTo>
                  <a:lnTo>
                    <a:pt x="0" y="219924"/>
                  </a:lnTo>
                  <a:close/>
                </a:path>
              </a:pathLst>
            </a:custGeom>
            <a:solidFill>
              <a:srgbClr val="3CAEA3"/>
            </a:solidFill>
            <a:ln>
              <a:noFill/>
            </a:ln>
          </p:spPr>
        </p:sp>
        <p:sp>
          <p:nvSpPr>
            <p:cNvPr id="139" name="Google Shape;139;p5"/>
            <p:cNvSpPr txBox="1"/>
            <p:nvPr/>
          </p:nvSpPr>
          <p:spPr>
            <a:xfrm>
              <a:off x="-3" y="-66676"/>
              <a:ext cx="2052000" cy="3417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Overview of the Server-Side Application :</a:t>
              </a:r>
              <a:endParaRPr/>
            </a:p>
          </p:txBody>
        </p:sp>
      </p:grpSp>
      <p:sp>
        <p:nvSpPr>
          <p:cNvPr id="140" name="Google Shape;140;p5"/>
          <p:cNvSpPr/>
          <p:nvPr/>
        </p:nvSpPr>
        <p:spPr>
          <a:xfrm>
            <a:off x="301500" y="165869"/>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4">
              <a:alphaModFix/>
            </a:blip>
            <a:stretch>
              <a:fillRect b="0" l="0" r="0" t="0"/>
            </a:stretch>
          </a:blipFill>
          <a:ln>
            <a:noFill/>
          </a:ln>
        </p:spPr>
      </p:sp>
      <p:grpSp>
        <p:nvGrpSpPr>
          <p:cNvPr id="141" name="Google Shape;141;p5"/>
          <p:cNvGrpSpPr/>
          <p:nvPr/>
        </p:nvGrpSpPr>
        <p:grpSpPr>
          <a:xfrm>
            <a:off x="589175" y="795675"/>
            <a:ext cx="9193275" cy="5569821"/>
            <a:chOff x="-5" y="-310700"/>
            <a:chExt cx="12257700" cy="7426428"/>
          </a:xfrm>
        </p:grpSpPr>
        <p:sp>
          <p:nvSpPr>
            <p:cNvPr id="142" name="Google Shape;142;p5"/>
            <p:cNvSpPr txBox="1"/>
            <p:nvPr/>
          </p:nvSpPr>
          <p:spPr>
            <a:xfrm>
              <a:off x="-5" y="-310700"/>
              <a:ext cx="12257700" cy="7403400"/>
            </a:xfrm>
            <a:prstGeom prst="rect">
              <a:avLst/>
            </a:prstGeom>
            <a:noFill/>
            <a:ln>
              <a:noFill/>
            </a:ln>
          </p:spPr>
          <p:txBody>
            <a:bodyPr anchorCtr="0" anchor="t" bIns="0" lIns="0" spcFirstLastPara="1" rIns="0" wrap="square" tIns="0">
              <a:spAutoFit/>
            </a:bodyPr>
            <a:lstStyle/>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9978"/>
                </a:lnSpc>
                <a:spcBef>
                  <a:spcPts val="0"/>
                </a:spcBef>
                <a:spcAft>
                  <a:spcPts val="0"/>
                </a:spcAft>
                <a:buNone/>
              </a:pPr>
              <a:r>
                <a:rPr b="0" i="0" lang="en-US" sz="1901" u="none" cap="none" strike="noStrike">
                  <a:solidFill>
                    <a:srgbClr val="000001"/>
                  </a:solidFill>
                  <a:latin typeface="Arial"/>
                  <a:ea typeface="Arial"/>
                  <a:cs typeface="Arial"/>
                  <a:sym typeface="Arial"/>
                </a:rPr>
                <a:t>The provided code consists of a server-side application built using Node.js and Express.js framework. It is responsible for handling requests and responses for a banking application. The main file, server.js, sets up the Express application, establishes a connection to the MongoDB database using connection.js, and defines various routes for different banking operations. Additionally, the code utilizes middleware such as auth.js to handle authentication and authorization. The server listens on port 5000 for incoming requests and sends appropriate responses based on the requested operations.</a:t>
              </a:r>
              <a:endParaRPr/>
            </a:p>
            <a:p>
              <a:pPr indent="0" lvl="0" marL="0" marR="0" rtl="0" algn="l">
                <a:lnSpc>
                  <a:spcPct val="169437"/>
                </a:lnSpc>
                <a:spcBef>
                  <a:spcPts val="0"/>
                </a:spcBef>
                <a:spcAft>
                  <a:spcPts val="0"/>
                </a:spcAft>
                <a:buNone/>
              </a:pPr>
              <a:r>
                <a:t/>
              </a:r>
              <a:endParaRPr b="0" i="0" sz="1901" u="none" cap="none" strike="noStrike">
                <a:solidFill>
                  <a:srgbClr val="000001"/>
                </a:solidFill>
                <a:latin typeface="Arial"/>
                <a:ea typeface="Arial"/>
                <a:cs typeface="Arial"/>
                <a:sym typeface="Arial"/>
              </a:endParaRPr>
            </a:p>
            <a:p>
              <a:pPr indent="0" lvl="1" marL="0" marR="0" rtl="0" algn="l">
                <a:lnSpc>
                  <a:spcPct val="169437"/>
                </a:lnSpc>
                <a:spcBef>
                  <a:spcPts val="0"/>
                </a:spcBef>
                <a:spcAft>
                  <a:spcPts val="0"/>
                </a:spcAft>
                <a:buNone/>
              </a:pPr>
              <a:r>
                <a:t/>
              </a:r>
              <a:endParaRPr b="0" i="0" sz="1901" u="none" cap="none" strike="noStrike">
                <a:solidFill>
                  <a:srgbClr val="000001"/>
                </a:solidFill>
                <a:latin typeface="Arial"/>
                <a:ea typeface="Arial"/>
                <a:cs typeface="Arial"/>
                <a:sym typeface="Arial"/>
              </a:endParaRPr>
            </a:p>
          </p:txBody>
        </p:sp>
        <p:sp>
          <p:nvSpPr>
            <p:cNvPr id="143" name="Google Shape;143;p5"/>
            <p:cNvSpPr txBox="1"/>
            <p:nvPr/>
          </p:nvSpPr>
          <p:spPr>
            <a:xfrm>
              <a:off x="0" y="6707424"/>
              <a:ext cx="12257633" cy="408304"/>
            </a:xfrm>
            <a:prstGeom prst="rect">
              <a:avLst/>
            </a:prstGeom>
            <a:noFill/>
            <a:ln>
              <a:noFill/>
            </a:ln>
          </p:spPr>
          <p:txBody>
            <a:bodyPr anchorCtr="0" anchor="t" bIns="0" lIns="0" spcFirstLastPara="1" rIns="0" wrap="square" tIns="0">
              <a:spAutoFit/>
            </a:bodyPr>
            <a:lstStyle/>
            <a:p>
              <a:pPr indent="0" lvl="1" marL="0" marR="0" rtl="0" algn="l">
                <a:lnSpc>
                  <a:spcPct val="143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p5"/>
          <p:cNvGrpSpPr/>
          <p:nvPr/>
        </p:nvGrpSpPr>
        <p:grpSpPr>
          <a:xfrm>
            <a:off x="589175" y="5677139"/>
            <a:ext cx="9193275" cy="4082781"/>
            <a:chOff x="0" y="303491"/>
            <a:chExt cx="12257700" cy="4771833"/>
          </a:xfrm>
        </p:grpSpPr>
        <p:sp>
          <p:nvSpPr>
            <p:cNvPr id="145" name="Google Shape;145;p5"/>
            <p:cNvSpPr txBox="1"/>
            <p:nvPr/>
          </p:nvSpPr>
          <p:spPr>
            <a:xfrm>
              <a:off x="0" y="303491"/>
              <a:ext cx="12257700" cy="4373100"/>
            </a:xfrm>
            <a:prstGeom prst="rect">
              <a:avLst/>
            </a:prstGeom>
            <a:noFill/>
            <a:ln>
              <a:noFill/>
            </a:ln>
          </p:spPr>
          <p:txBody>
            <a:bodyPr anchorCtr="0" anchor="t" bIns="0" lIns="0" spcFirstLastPara="1" rIns="0" wrap="square" tIns="0">
              <a:spAutoFit/>
            </a:bodyPr>
            <a:lstStyle/>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9978"/>
                </a:lnSpc>
                <a:spcBef>
                  <a:spcPts val="0"/>
                </a:spcBef>
                <a:spcAft>
                  <a:spcPts val="0"/>
                </a:spcAft>
                <a:buNone/>
              </a:pPr>
              <a:r>
                <a:rPr b="0" i="0" lang="en-US" sz="1901" u="none" cap="none" strike="noStrike">
                  <a:solidFill>
                    <a:srgbClr val="000001"/>
                  </a:solidFill>
                  <a:latin typeface="Arial"/>
                  <a:ea typeface="Arial"/>
                  <a:cs typeface="Arial"/>
                  <a:sym typeface="Arial"/>
                </a:rPr>
                <a:t>The code includes a connection.js file responsible for establishing a connection to the MongoDB database using the Mongoose library. It retrieves the MongoDB URI from the environment variables defined in the .env file. The main() function is an asynchronous function that connects to the database using mongoose.connect() and logs a success message if the connection is established successfully. The main() function is then exported from the module, allowing other parts of the code to use it.</a:t>
              </a:r>
              <a:endParaRPr/>
            </a:p>
            <a:p>
              <a:pPr indent="0" lvl="1" marL="0" marR="0" rtl="0" algn="l">
                <a:lnSpc>
                  <a:spcPct val="169437"/>
                </a:lnSpc>
                <a:spcBef>
                  <a:spcPts val="0"/>
                </a:spcBef>
                <a:spcAft>
                  <a:spcPts val="0"/>
                </a:spcAft>
                <a:buNone/>
              </a:pPr>
              <a:r>
                <a:t/>
              </a:r>
              <a:endParaRPr b="0" i="0" sz="1901" u="none" cap="none" strike="noStrike">
                <a:solidFill>
                  <a:srgbClr val="000001"/>
                </a:solidFill>
                <a:latin typeface="Arial"/>
                <a:ea typeface="Arial"/>
                <a:cs typeface="Arial"/>
                <a:sym typeface="Arial"/>
              </a:endParaRPr>
            </a:p>
          </p:txBody>
        </p:sp>
        <p:sp>
          <p:nvSpPr>
            <p:cNvPr id="146" name="Google Shape;146;p5"/>
            <p:cNvSpPr txBox="1"/>
            <p:nvPr/>
          </p:nvSpPr>
          <p:spPr>
            <a:xfrm>
              <a:off x="0" y="4751624"/>
              <a:ext cx="12257700" cy="323700"/>
            </a:xfrm>
            <a:prstGeom prst="rect">
              <a:avLst/>
            </a:prstGeom>
            <a:noFill/>
            <a:ln>
              <a:noFill/>
            </a:ln>
          </p:spPr>
          <p:txBody>
            <a:bodyPr anchorCtr="0" anchor="t" bIns="0" lIns="0" spcFirstLastPara="1" rIns="0" wrap="square" tIns="0">
              <a:spAutoFit/>
            </a:bodyPr>
            <a:lstStyle/>
            <a:p>
              <a:pPr indent="0" lvl="1" marL="0" marR="0" rtl="0" algn="l">
                <a:lnSpc>
                  <a:spcPct val="143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5"/>
          <p:cNvGrpSpPr/>
          <p:nvPr/>
        </p:nvGrpSpPr>
        <p:grpSpPr>
          <a:xfrm>
            <a:off x="475901" y="4918596"/>
            <a:ext cx="9498438" cy="2067412"/>
            <a:chOff x="-29835" y="-160761"/>
            <a:chExt cx="2291652" cy="544500"/>
          </a:xfrm>
        </p:grpSpPr>
        <p:sp>
          <p:nvSpPr>
            <p:cNvPr id="148" name="Google Shape;148;p5"/>
            <p:cNvSpPr/>
            <p:nvPr/>
          </p:nvSpPr>
          <p:spPr>
            <a:xfrm>
              <a:off x="0" y="0"/>
              <a:ext cx="2261817" cy="222975"/>
            </a:xfrm>
            <a:custGeom>
              <a:rect b="b" l="l" r="r" t="t"/>
              <a:pathLst>
                <a:path extrusionOk="0" h="222975" w="2261817">
                  <a:moveTo>
                    <a:pt x="0" y="0"/>
                  </a:moveTo>
                  <a:lnTo>
                    <a:pt x="2261817" y="0"/>
                  </a:lnTo>
                  <a:lnTo>
                    <a:pt x="2261817" y="222975"/>
                  </a:lnTo>
                  <a:lnTo>
                    <a:pt x="0" y="222975"/>
                  </a:lnTo>
                  <a:close/>
                </a:path>
              </a:pathLst>
            </a:custGeom>
            <a:solidFill>
              <a:srgbClr val="3CAEA3"/>
            </a:solidFill>
            <a:ln>
              <a:noFill/>
            </a:ln>
          </p:spPr>
        </p:sp>
        <p:sp>
          <p:nvSpPr>
            <p:cNvPr id="149" name="Google Shape;149;p5"/>
            <p:cNvSpPr txBox="1"/>
            <p:nvPr/>
          </p:nvSpPr>
          <p:spPr>
            <a:xfrm>
              <a:off x="-29835" y="-160761"/>
              <a:ext cx="2157600" cy="5445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Connection to MongoDB Database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1B2A"/>
        </a:solidFill>
      </p:bgPr>
    </p:bg>
    <p:spTree>
      <p:nvGrpSpPr>
        <p:cNvPr id="153" name="Shape 153"/>
        <p:cNvGrpSpPr/>
        <p:nvPr/>
      </p:nvGrpSpPr>
      <p:grpSpPr>
        <a:xfrm>
          <a:off x="0" y="0"/>
          <a:ext cx="0" cy="0"/>
          <a:chOff x="0" y="0"/>
          <a:chExt cx="0" cy="0"/>
        </a:xfrm>
      </p:grpSpPr>
      <p:grpSp>
        <p:nvGrpSpPr>
          <p:cNvPr id="154" name="Google Shape;154;p6"/>
          <p:cNvGrpSpPr/>
          <p:nvPr/>
        </p:nvGrpSpPr>
        <p:grpSpPr>
          <a:xfrm>
            <a:off x="0" y="0"/>
            <a:ext cx="18504772" cy="7523901"/>
            <a:chOff x="0" y="0"/>
            <a:chExt cx="4817558" cy="1958783"/>
          </a:xfrm>
        </p:grpSpPr>
        <p:sp>
          <p:nvSpPr>
            <p:cNvPr id="155" name="Google Shape;155;p6"/>
            <p:cNvSpPr/>
            <p:nvPr/>
          </p:nvSpPr>
          <p:spPr>
            <a:xfrm>
              <a:off x="0" y="0"/>
              <a:ext cx="4817558" cy="1958783"/>
            </a:xfrm>
            <a:custGeom>
              <a:rect b="b" l="l" r="r" t="t"/>
              <a:pathLst>
                <a:path extrusionOk="0" h="1958783" w="4817558">
                  <a:moveTo>
                    <a:pt x="0" y="0"/>
                  </a:moveTo>
                  <a:lnTo>
                    <a:pt x="4817558" y="0"/>
                  </a:lnTo>
                  <a:lnTo>
                    <a:pt x="4817558" y="1958783"/>
                  </a:lnTo>
                  <a:lnTo>
                    <a:pt x="0" y="1958783"/>
                  </a:lnTo>
                  <a:close/>
                </a:path>
              </a:pathLst>
            </a:custGeom>
            <a:solidFill>
              <a:srgbClr val="EBECEF"/>
            </a:solidFill>
            <a:ln>
              <a:noFill/>
            </a:ln>
          </p:spPr>
        </p:sp>
        <p:sp>
          <p:nvSpPr>
            <p:cNvPr id="156" name="Google Shape;156;p6"/>
            <p:cNvSpPr txBox="1"/>
            <p:nvPr/>
          </p:nvSpPr>
          <p:spPr>
            <a:xfrm>
              <a:off x="0" y="28575"/>
              <a:ext cx="8128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128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6"/>
          <p:cNvSpPr txBox="1"/>
          <p:nvPr/>
        </p:nvSpPr>
        <p:spPr>
          <a:xfrm>
            <a:off x="1049654" y="2716697"/>
            <a:ext cx="3140975" cy="282575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accountRoute file in the Routers directory defines the routes related to user accounts, such as creating new accounts, logging in, transferring amounts, and retrieving account information.</a:t>
            </a:r>
            <a:endParaRPr/>
          </a:p>
        </p:txBody>
      </p:sp>
      <p:sp>
        <p:nvSpPr>
          <p:cNvPr id="158" name="Google Shape;158;p6"/>
          <p:cNvSpPr txBox="1"/>
          <p:nvPr/>
        </p:nvSpPr>
        <p:spPr>
          <a:xfrm>
            <a:off x="7269029" y="2716697"/>
            <a:ext cx="3161929" cy="3883025"/>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accounts.js file in the Controllers directory contains the controller functions for account-related operations, including creating new accounts, handling logins, transferring amounts between accounts, and processing fixed amounts and loan payments.</a:t>
            </a:r>
            <a:endParaRPr/>
          </a:p>
        </p:txBody>
      </p:sp>
      <p:sp>
        <p:nvSpPr>
          <p:cNvPr id="159" name="Google Shape;159;p6"/>
          <p:cNvSpPr txBox="1"/>
          <p:nvPr/>
        </p:nvSpPr>
        <p:spPr>
          <a:xfrm>
            <a:off x="13511456" y="2716697"/>
            <a:ext cx="3158100" cy="2893800"/>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000001"/>
                </a:solidFill>
                <a:latin typeface="Arial"/>
                <a:ea typeface="Arial"/>
                <a:cs typeface="Arial"/>
                <a:sym typeface="Arial"/>
              </a:rPr>
              <a:t>The code includes a Bank -Operation model in the models directory, representing a bank operation with fields like username, description, amount, and date.</a:t>
            </a:r>
            <a:endParaRPr/>
          </a:p>
        </p:txBody>
      </p:sp>
      <p:grpSp>
        <p:nvGrpSpPr>
          <p:cNvPr id="160" name="Google Shape;160;p6"/>
          <p:cNvGrpSpPr/>
          <p:nvPr/>
        </p:nvGrpSpPr>
        <p:grpSpPr>
          <a:xfrm>
            <a:off x="1028700" y="0"/>
            <a:ext cx="3161948" cy="4518691"/>
            <a:chOff x="0" y="-503248"/>
            <a:chExt cx="832771" cy="1190100"/>
          </a:xfrm>
        </p:grpSpPr>
        <p:sp>
          <p:nvSpPr>
            <p:cNvPr id="161" name="Google Shape;161;p6"/>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162" name="Google Shape;162;p6"/>
            <p:cNvSpPr txBox="1"/>
            <p:nvPr/>
          </p:nvSpPr>
          <p:spPr>
            <a:xfrm>
              <a:off x="0" y="-503248"/>
              <a:ext cx="812700" cy="11901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Routing: </a:t>
              </a:r>
              <a:endParaRPr/>
            </a:p>
          </p:txBody>
        </p:sp>
      </p:grpSp>
      <p:grpSp>
        <p:nvGrpSpPr>
          <p:cNvPr id="163" name="Google Shape;163;p6"/>
          <p:cNvGrpSpPr/>
          <p:nvPr/>
        </p:nvGrpSpPr>
        <p:grpSpPr>
          <a:xfrm>
            <a:off x="7269025" y="1729951"/>
            <a:ext cx="3162039" cy="986425"/>
            <a:chOff x="-1" y="-47626"/>
            <a:chExt cx="832800" cy="259800"/>
          </a:xfrm>
        </p:grpSpPr>
        <p:sp>
          <p:nvSpPr>
            <p:cNvPr id="164" name="Google Shape;164;p6"/>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165" name="Google Shape;165;p6"/>
            <p:cNvSpPr txBox="1"/>
            <p:nvPr/>
          </p:nvSpPr>
          <p:spPr>
            <a:xfrm>
              <a:off x="-1" y="-47626"/>
              <a:ext cx="832800" cy="2598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Controllers</a:t>
              </a:r>
              <a:endParaRPr/>
            </a:p>
          </p:txBody>
        </p:sp>
      </p:grpSp>
      <p:grpSp>
        <p:nvGrpSpPr>
          <p:cNvPr id="166" name="Google Shape;166;p6"/>
          <p:cNvGrpSpPr/>
          <p:nvPr/>
        </p:nvGrpSpPr>
        <p:grpSpPr>
          <a:xfrm>
            <a:off x="13509350" y="1651026"/>
            <a:ext cx="3161956" cy="1119706"/>
            <a:chOff x="-2" y="-47626"/>
            <a:chExt cx="832773" cy="294900"/>
          </a:xfrm>
        </p:grpSpPr>
        <p:sp>
          <p:nvSpPr>
            <p:cNvPr id="167" name="Google Shape;167;p6"/>
            <p:cNvSpPr/>
            <p:nvPr/>
          </p:nvSpPr>
          <p:spPr>
            <a:xfrm>
              <a:off x="0" y="0"/>
              <a:ext cx="832771" cy="162895"/>
            </a:xfrm>
            <a:custGeom>
              <a:rect b="b" l="l" r="r" t="t"/>
              <a:pathLst>
                <a:path extrusionOk="0" h="162895" w="832771">
                  <a:moveTo>
                    <a:pt x="0" y="0"/>
                  </a:moveTo>
                  <a:lnTo>
                    <a:pt x="832771" y="0"/>
                  </a:lnTo>
                  <a:lnTo>
                    <a:pt x="832771" y="162895"/>
                  </a:lnTo>
                  <a:lnTo>
                    <a:pt x="0" y="162895"/>
                  </a:lnTo>
                  <a:close/>
                </a:path>
              </a:pathLst>
            </a:custGeom>
            <a:solidFill>
              <a:srgbClr val="3CAEA3"/>
            </a:solidFill>
            <a:ln>
              <a:noFill/>
            </a:ln>
          </p:spPr>
        </p:sp>
        <p:sp>
          <p:nvSpPr>
            <p:cNvPr id="168" name="Google Shape;168;p6"/>
            <p:cNvSpPr txBox="1"/>
            <p:nvPr/>
          </p:nvSpPr>
          <p:spPr>
            <a:xfrm>
              <a:off x="-2" y="-47626"/>
              <a:ext cx="812700" cy="2949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Models</a:t>
              </a:r>
              <a:endParaRPr/>
            </a:p>
          </p:txBody>
        </p:sp>
      </p:grpSp>
      <p:sp>
        <p:nvSpPr>
          <p:cNvPr id="169" name="Google Shape;169;p6"/>
          <p:cNvSpPr/>
          <p:nvPr/>
        </p:nvSpPr>
        <p:spPr>
          <a:xfrm>
            <a:off x="167519" y="337502"/>
            <a:ext cx="4884292" cy="1119545"/>
          </a:xfrm>
          <a:custGeom>
            <a:rect b="b" l="l" r="r" t="t"/>
            <a:pathLst>
              <a:path extrusionOk="0" h="1119545" w="4884292">
                <a:moveTo>
                  <a:pt x="0" y="0"/>
                </a:moveTo>
                <a:lnTo>
                  <a:pt x="4884291" y="0"/>
                </a:lnTo>
                <a:lnTo>
                  <a:pt x="4884291" y="1119546"/>
                </a:lnTo>
                <a:lnTo>
                  <a:pt x="0" y="1119546"/>
                </a:lnTo>
                <a:lnTo>
                  <a:pt x="0" y="0"/>
                </a:lnTo>
                <a:close/>
              </a:path>
            </a:pathLst>
          </a:custGeom>
          <a:blipFill rotWithShape="1">
            <a:blip r:embed="rId3">
              <a:alphaModFix/>
            </a:blip>
            <a:stretch>
              <a:fillRect b="0" l="0" r="0" t="0"/>
            </a:stretch>
          </a:blipFill>
          <a:ln>
            <a:noFill/>
          </a:ln>
        </p:spPr>
      </p:sp>
      <p:sp>
        <p:nvSpPr>
          <p:cNvPr id="170" name="Google Shape;170;p6"/>
          <p:cNvSpPr txBox="1"/>
          <p:nvPr/>
        </p:nvSpPr>
        <p:spPr>
          <a:xfrm>
            <a:off x="1028700" y="7728470"/>
            <a:ext cx="15640761" cy="1291590"/>
          </a:xfrm>
          <a:prstGeom prst="rect">
            <a:avLst/>
          </a:prstGeom>
          <a:noFill/>
          <a:ln>
            <a:noFill/>
          </a:ln>
        </p:spPr>
        <p:txBody>
          <a:bodyPr anchorCtr="0" anchor="t" bIns="0" lIns="0" spcFirstLastPara="1" rIns="0" wrap="square" tIns="0">
            <a:spAutoFit/>
          </a:bodyPr>
          <a:lstStyle/>
          <a:p>
            <a:pPr indent="0" lvl="1" marL="0" marR="0" rtl="0" algn="l">
              <a:lnSpc>
                <a:spcPct val="140016"/>
              </a:lnSpc>
              <a:spcBef>
                <a:spcPts val="0"/>
              </a:spcBef>
              <a:spcAft>
                <a:spcPts val="0"/>
              </a:spcAft>
              <a:buNone/>
            </a:pPr>
            <a:r>
              <a:rPr b="0" i="0" lang="en-US" sz="2399" u="none" cap="none" strike="noStrike">
                <a:solidFill>
                  <a:srgbClr val="FEFEFE"/>
                </a:solidFill>
                <a:latin typeface="Arial"/>
                <a:ea typeface="Arial"/>
                <a:cs typeface="Arial"/>
                <a:sym typeface="Arial"/>
              </a:rPr>
              <a:t>The server-side code consists of an accountRoute file for routing user account operations, an accounts.js file for handling controller functions, and a BankOperation model representing bank operations with relevant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74" name="Shape 174"/>
        <p:cNvGrpSpPr/>
        <p:nvPr/>
      </p:nvGrpSpPr>
      <p:grpSpPr>
        <a:xfrm>
          <a:off x="0" y="0"/>
          <a:ext cx="0" cy="0"/>
          <a:chOff x="0" y="0"/>
          <a:chExt cx="0" cy="0"/>
        </a:xfrm>
      </p:grpSpPr>
      <p:pic>
        <p:nvPicPr>
          <p:cNvPr id="175" name="Google Shape;175;p7"/>
          <p:cNvPicPr preferRelativeResize="0"/>
          <p:nvPr/>
        </p:nvPicPr>
        <p:blipFill rotWithShape="1">
          <a:blip r:embed="rId3">
            <a:alphaModFix/>
          </a:blip>
          <a:srcRect b="0" l="24408" r="24408" t="0"/>
          <a:stretch/>
        </p:blipFill>
        <p:spPr>
          <a:xfrm>
            <a:off x="10339388" y="-98612"/>
            <a:ext cx="8056189" cy="10493188"/>
          </a:xfrm>
          <a:prstGeom prst="rect">
            <a:avLst/>
          </a:prstGeom>
          <a:noFill/>
          <a:ln>
            <a:noFill/>
          </a:ln>
        </p:spPr>
      </p:pic>
      <p:grpSp>
        <p:nvGrpSpPr>
          <p:cNvPr id="176" name="Google Shape;176;p7"/>
          <p:cNvGrpSpPr/>
          <p:nvPr/>
        </p:nvGrpSpPr>
        <p:grpSpPr>
          <a:xfrm>
            <a:off x="589175" y="1305300"/>
            <a:ext cx="9193434" cy="1593559"/>
            <a:chOff x="-1" y="-66676"/>
            <a:chExt cx="2421300" cy="419700"/>
          </a:xfrm>
        </p:grpSpPr>
        <p:sp>
          <p:nvSpPr>
            <p:cNvPr id="177" name="Google Shape;177;p7"/>
            <p:cNvSpPr/>
            <p:nvPr/>
          </p:nvSpPr>
          <p:spPr>
            <a:xfrm>
              <a:off x="0" y="0"/>
              <a:ext cx="2421261" cy="219924"/>
            </a:xfrm>
            <a:custGeom>
              <a:rect b="b" l="l" r="r" t="t"/>
              <a:pathLst>
                <a:path extrusionOk="0" h="219924" w="2421261">
                  <a:moveTo>
                    <a:pt x="0" y="0"/>
                  </a:moveTo>
                  <a:lnTo>
                    <a:pt x="2421261" y="0"/>
                  </a:lnTo>
                  <a:lnTo>
                    <a:pt x="2421261" y="219924"/>
                  </a:lnTo>
                  <a:lnTo>
                    <a:pt x="0" y="219924"/>
                  </a:lnTo>
                  <a:close/>
                </a:path>
              </a:pathLst>
            </a:custGeom>
            <a:solidFill>
              <a:srgbClr val="3CAEA3"/>
            </a:solidFill>
            <a:ln>
              <a:noFill/>
            </a:ln>
          </p:spPr>
        </p:sp>
        <p:sp>
          <p:nvSpPr>
            <p:cNvPr id="178" name="Google Shape;178;p7"/>
            <p:cNvSpPr txBox="1"/>
            <p:nvPr/>
          </p:nvSpPr>
          <p:spPr>
            <a:xfrm>
              <a:off x="-1" y="-66676"/>
              <a:ext cx="2421300" cy="4197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Authentication Middleware for Verifying JWTs</a:t>
              </a:r>
              <a:endParaRPr/>
            </a:p>
          </p:txBody>
        </p:sp>
      </p:grpSp>
      <p:sp>
        <p:nvSpPr>
          <p:cNvPr id="179" name="Google Shape;179;p7"/>
          <p:cNvSpPr/>
          <p:nvPr/>
        </p:nvSpPr>
        <p:spPr>
          <a:xfrm>
            <a:off x="301500" y="165869"/>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4">
              <a:alphaModFix/>
            </a:blip>
            <a:stretch>
              <a:fillRect b="0" l="0" r="0" t="0"/>
            </a:stretch>
          </a:blipFill>
          <a:ln>
            <a:noFill/>
          </a:ln>
        </p:spPr>
      </p:sp>
      <p:grpSp>
        <p:nvGrpSpPr>
          <p:cNvPr id="180" name="Google Shape;180;p7"/>
          <p:cNvGrpSpPr/>
          <p:nvPr/>
        </p:nvGrpSpPr>
        <p:grpSpPr>
          <a:xfrm>
            <a:off x="589175" y="1023103"/>
            <a:ext cx="9193279" cy="9501106"/>
            <a:chOff x="-5" y="3185531"/>
            <a:chExt cx="12257705" cy="9390300"/>
          </a:xfrm>
        </p:grpSpPr>
        <p:sp>
          <p:nvSpPr>
            <p:cNvPr id="181" name="Google Shape;181;p7"/>
            <p:cNvSpPr txBox="1"/>
            <p:nvPr/>
          </p:nvSpPr>
          <p:spPr>
            <a:xfrm>
              <a:off x="-5" y="3185531"/>
              <a:ext cx="12257700" cy="9390300"/>
            </a:xfrm>
            <a:prstGeom prst="rect">
              <a:avLst/>
            </a:prstGeom>
            <a:noFill/>
            <a:ln>
              <a:noFill/>
            </a:ln>
          </p:spPr>
          <p:txBody>
            <a:bodyPr anchorCtr="0" anchor="t" bIns="0" lIns="0" spcFirstLastPara="1" rIns="0" wrap="square" tIns="0">
              <a:spAutoFit/>
            </a:bodyPr>
            <a:lstStyle/>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8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19"/>
                </a:lnSpc>
                <a:spcBef>
                  <a:spcPts val="0"/>
                </a:spcBef>
                <a:spcAft>
                  <a:spcPts val="0"/>
                </a:spcAft>
                <a:buNone/>
              </a:pPr>
              <a:r>
                <a:rPr b="0" i="0" lang="en-US" sz="2099" u="none" cap="none" strike="noStrike">
                  <a:solidFill>
                    <a:srgbClr val="000001"/>
                  </a:solidFill>
                  <a:latin typeface="Arial"/>
                  <a:ea typeface="Arial"/>
                  <a:cs typeface="Arial"/>
                  <a:sym typeface="Arial"/>
                </a:rPr>
                <a:t>The code also includes a middleware file named auth.js. This file contains a middleware function verifyToken that is responsible for verifying the authenticity of incoming requests. It checks the Authorization header of the request for a JWT (JSON Web Token) and verifies its validity using the private key stored in the environment variables. If the token is valid, the decoded token is attached to the request object as req.account, and the middleware calls the next() function to proceed to the next middleware or route handler. If the token is invalid or missing, appropriate error responses are sent back to the client.</a:t>
              </a:r>
              <a:endParaRPr/>
            </a:p>
            <a:p>
              <a:pPr indent="0" lvl="0" marL="0" marR="0" rtl="0" algn="l">
                <a:lnSpc>
                  <a:spcPct val="140019"/>
                </a:lnSpc>
                <a:spcBef>
                  <a:spcPts val="0"/>
                </a:spcBef>
                <a:spcAft>
                  <a:spcPts val="0"/>
                </a:spcAft>
                <a:buNone/>
              </a:pPr>
              <a:r>
                <a:t/>
              </a:r>
              <a:endParaRPr b="0" i="0" sz="2099" u="none" cap="none" strike="noStrike">
                <a:solidFill>
                  <a:srgbClr val="000001"/>
                </a:solidFill>
                <a:latin typeface="Arial"/>
                <a:ea typeface="Arial"/>
                <a:cs typeface="Arial"/>
                <a:sym typeface="Arial"/>
              </a:endParaRPr>
            </a:p>
            <a:p>
              <a:pPr indent="0" lvl="0" marL="0" marR="0" rtl="0" algn="l">
                <a:lnSpc>
                  <a:spcPct val="140019"/>
                </a:lnSpc>
                <a:spcBef>
                  <a:spcPts val="0"/>
                </a:spcBef>
                <a:spcAft>
                  <a:spcPts val="0"/>
                </a:spcAft>
                <a:buNone/>
              </a:pPr>
              <a:r>
                <a:rPr b="0" i="0" lang="en-US" sz="2099" u="none" cap="none" strike="noStrike">
                  <a:solidFill>
                    <a:srgbClr val="000001"/>
                  </a:solidFill>
                  <a:latin typeface="Arial"/>
                  <a:ea typeface="Arial"/>
                  <a:cs typeface="Arial"/>
                  <a:sym typeface="Arial"/>
                </a:rPr>
                <a:t>In summary, the provided server-side code sets up an Express.js application for a banking system. It includes routes and controllers for various banking operations, such as creating accounts, logging in, transferring amounts, and processing fixed amounts and loan payments. It connects to a MongoDB database using Mongoose and includes authentication middleware for verifying JWTs. The code is structured into different files and directories to organize and separate the concerns of different parts of the application. </a:t>
              </a:r>
              <a:endParaRPr/>
            </a:p>
            <a:p>
              <a:pPr indent="0" lvl="1" marL="0" marR="0" rtl="0" algn="l">
                <a:lnSpc>
                  <a:spcPct val="140019"/>
                </a:lnSpc>
                <a:spcBef>
                  <a:spcPts val="0"/>
                </a:spcBef>
                <a:spcAft>
                  <a:spcPts val="0"/>
                </a:spcAft>
                <a:buNone/>
              </a:pPr>
              <a:r>
                <a:t/>
              </a:r>
              <a:endParaRPr b="0" i="0" sz="2099" u="none" cap="none" strike="noStrike">
                <a:solidFill>
                  <a:srgbClr val="000001"/>
                </a:solidFill>
                <a:latin typeface="Arial"/>
                <a:ea typeface="Arial"/>
                <a:cs typeface="Arial"/>
                <a:sym typeface="Arial"/>
              </a:endParaRPr>
            </a:p>
          </p:txBody>
        </p:sp>
        <p:sp>
          <p:nvSpPr>
            <p:cNvPr id="182" name="Google Shape;182;p7"/>
            <p:cNvSpPr txBox="1"/>
            <p:nvPr/>
          </p:nvSpPr>
          <p:spPr>
            <a:xfrm>
              <a:off x="0" y="10508133"/>
              <a:ext cx="12257700" cy="273900"/>
            </a:xfrm>
            <a:prstGeom prst="rect">
              <a:avLst/>
            </a:prstGeom>
            <a:noFill/>
            <a:ln>
              <a:noFill/>
            </a:ln>
          </p:spPr>
          <p:txBody>
            <a:bodyPr anchorCtr="0" anchor="t" bIns="0" lIns="0" spcFirstLastPara="1" rIns="0" wrap="square" tIns="0">
              <a:spAutoFit/>
            </a:bodyPr>
            <a:lstStyle/>
            <a:p>
              <a:pPr indent="0" lvl="1" marL="0" marR="0" rtl="0" algn="l">
                <a:lnSpc>
                  <a:spcPct val="143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86" name="Shape 186"/>
        <p:cNvGrpSpPr/>
        <p:nvPr/>
      </p:nvGrpSpPr>
      <p:grpSpPr>
        <a:xfrm>
          <a:off x="0" y="0"/>
          <a:ext cx="0" cy="0"/>
          <a:chOff x="0" y="0"/>
          <a:chExt cx="0" cy="0"/>
        </a:xfrm>
      </p:grpSpPr>
      <p:pic>
        <p:nvPicPr>
          <p:cNvPr id="187" name="Google Shape;187;p8"/>
          <p:cNvPicPr preferRelativeResize="0"/>
          <p:nvPr/>
        </p:nvPicPr>
        <p:blipFill rotWithShape="1">
          <a:blip r:embed="rId3">
            <a:alphaModFix/>
          </a:blip>
          <a:srcRect b="0" l="19098" r="19098" t="0"/>
          <a:stretch/>
        </p:blipFill>
        <p:spPr>
          <a:xfrm>
            <a:off x="8600630" y="-134471"/>
            <a:ext cx="9785982" cy="10555941"/>
          </a:xfrm>
          <a:prstGeom prst="rect">
            <a:avLst/>
          </a:prstGeom>
          <a:noFill/>
          <a:ln>
            <a:noFill/>
          </a:ln>
        </p:spPr>
      </p:pic>
      <p:grpSp>
        <p:nvGrpSpPr>
          <p:cNvPr id="188" name="Google Shape;188;p8"/>
          <p:cNvGrpSpPr/>
          <p:nvPr/>
        </p:nvGrpSpPr>
        <p:grpSpPr>
          <a:xfrm>
            <a:off x="892321" y="682000"/>
            <a:ext cx="3679200" cy="1534327"/>
            <a:chOff x="0" y="-91311"/>
            <a:chExt cx="969001" cy="404100"/>
          </a:xfrm>
        </p:grpSpPr>
        <p:sp>
          <p:nvSpPr>
            <p:cNvPr id="189" name="Google Shape;189;p8"/>
            <p:cNvSpPr/>
            <p:nvPr/>
          </p:nvSpPr>
          <p:spPr>
            <a:xfrm>
              <a:off x="0" y="0"/>
              <a:ext cx="914480" cy="219924"/>
            </a:xfrm>
            <a:custGeom>
              <a:rect b="b" l="l" r="r" t="t"/>
              <a:pathLst>
                <a:path extrusionOk="0" h="219924" w="914480">
                  <a:moveTo>
                    <a:pt x="0" y="0"/>
                  </a:moveTo>
                  <a:lnTo>
                    <a:pt x="914480" y="0"/>
                  </a:lnTo>
                  <a:lnTo>
                    <a:pt x="914480" y="219924"/>
                  </a:lnTo>
                  <a:lnTo>
                    <a:pt x="0" y="219924"/>
                  </a:lnTo>
                  <a:close/>
                </a:path>
              </a:pathLst>
            </a:custGeom>
            <a:solidFill>
              <a:srgbClr val="3CAEA3"/>
            </a:solidFill>
            <a:ln>
              <a:noFill/>
            </a:ln>
          </p:spPr>
        </p:sp>
        <p:sp>
          <p:nvSpPr>
            <p:cNvPr id="190" name="Google Shape;190;p8"/>
            <p:cNvSpPr txBox="1"/>
            <p:nvPr/>
          </p:nvSpPr>
          <p:spPr>
            <a:xfrm>
              <a:off x="1" y="-91311"/>
              <a:ext cx="969000" cy="4041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FRONT-END</a:t>
              </a:r>
              <a:endParaRPr/>
            </a:p>
          </p:txBody>
        </p:sp>
      </p:grpSp>
      <p:sp>
        <p:nvSpPr>
          <p:cNvPr id="191" name="Google Shape;191;p8"/>
          <p:cNvSpPr/>
          <p:nvPr/>
        </p:nvSpPr>
        <p:spPr>
          <a:xfrm>
            <a:off x="603959" y="0"/>
            <a:ext cx="4884292" cy="1119545"/>
          </a:xfrm>
          <a:custGeom>
            <a:rect b="b" l="l" r="r" t="t"/>
            <a:pathLst>
              <a:path extrusionOk="0" h="1119545" w="4884292">
                <a:moveTo>
                  <a:pt x="0" y="0"/>
                </a:moveTo>
                <a:lnTo>
                  <a:pt x="4884291" y="0"/>
                </a:lnTo>
                <a:lnTo>
                  <a:pt x="4884291" y="1119545"/>
                </a:lnTo>
                <a:lnTo>
                  <a:pt x="0" y="1119545"/>
                </a:lnTo>
                <a:lnTo>
                  <a:pt x="0" y="0"/>
                </a:lnTo>
                <a:close/>
              </a:path>
            </a:pathLst>
          </a:custGeom>
          <a:blipFill rotWithShape="1">
            <a:blip r:embed="rId4">
              <a:alphaModFix/>
            </a:blip>
            <a:stretch>
              <a:fillRect b="0" l="0" r="0" t="0"/>
            </a:stretch>
          </a:blipFill>
          <a:ln>
            <a:noFill/>
          </a:ln>
        </p:spPr>
      </p:sp>
      <p:sp>
        <p:nvSpPr>
          <p:cNvPr id="192" name="Google Shape;192;p8"/>
          <p:cNvSpPr txBox="1"/>
          <p:nvPr/>
        </p:nvSpPr>
        <p:spPr>
          <a:xfrm>
            <a:off x="376025" y="1907000"/>
            <a:ext cx="8224800" cy="7386300"/>
          </a:xfrm>
          <a:prstGeom prst="rect">
            <a:avLst/>
          </a:prstGeom>
          <a:noFill/>
          <a:ln>
            <a:noFill/>
          </a:ln>
        </p:spPr>
        <p:txBody>
          <a:bodyPr anchorCtr="0" anchor="t" bIns="0" lIns="0" spcFirstLastPara="1" rIns="0" wrap="square" tIns="0">
            <a:spAutoFit/>
          </a:bodyPr>
          <a:lstStyle/>
          <a:p>
            <a:pPr indent="0" lvl="1" marL="0" marR="0" rtl="0" algn="l">
              <a:lnSpc>
                <a:spcPct val="140016"/>
              </a:lnSpc>
              <a:spcBef>
                <a:spcPts val="0"/>
              </a:spcBef>
              <a:spcAft>
                <a:spcPts val="0"/>
              </a:spcAft>
              <a:buNone/>
            </a:pPr>
            <a:r>
              <a:rPr b="0" i="0" lang="en-US" sz="2499" u="none" cap="none" strike="noStrike">
                <a:solidFill>
                  <a:srgbClr val="000001"/>
                </a:solidFill>
                <a:latin typeface="Arial"/>
                <a:ea typeface="Arial"/>
                <a:cs typeface="Arial"/>
                <a:sym typeface="Arial"/>
              </a:rPr>
              <a:t> It sets up the routing configuration using React Router to navigate between different pages/components. The component includes a navigation bar, content section, and a footer. The different routes are defined for pages like the landing page, login/signup forms, contact page, accounts page, operations page (which includes various banking operations components), about page with an image slider, and a cart page. Additionally, there are routes for individual operation components like advice, loan, transfer, and bank history. The component also includes the ExchangeRateConverter and Profiling components rendered on the default route. The login status and login mode are managed using state and passed down to child components for conditional rendering.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CEF"/>
        </a:solidFill>
      </p:bgPr>
    </p:bg>
    <p:spTree>
      <p:nvGrpSpPr>
        <p:cNvPr id="196" name="Shape 196"/>
        <p:cNvGrpSpPr/>
        <p:nvPr/>
      </p:nvGrpSpPr>
      <p:grpSpPr>
        <a:xfrm>
          <a:off x="0" y="0"/>
          <a:ext cx="0" cy="0"/>
          <a:chOff x="0" y="0"/>
          <a:chExt cx="0" cy="0"/>
        </a:xfrm>
      </p:grpSpPr>
      <p:pic>
        <p:nvPicPr>
          <p:cNvPr id="197" name="Google Shape;197;p9"/>
          <p:cNvPicPr preferRelativeResize="0"/>
          <p:nvPr/>
        </p:nvPicPr>
        <p:blipFill rotWithShape="1">
          <a:blip r:embed="rId3">
            <a:alphaModFix/>
          </a:blip>
          <a:srcRect b="0" l="24408" r="24408" t="0"/>
          <a:stretch/>
        </p:blipFill>
        <p:spPr>
          <a:xfrm>
            <a:off x="10339388" y="-98612"/>
            <a:ext cx="8056189" cy="10493188"/>
          </a:xfrm>
          <a:prstGeom prst="rect">
            <a:avLst/>
          </a:prstGeom>
          <a:noFill/>
          <a:ln>
            <a:noFill/>
          </a:ln>
        </p:spPr>
      </p:pic>
      <p:grpSp>
        <p:nvGrpSpPr>
          <p:cNvPr id="198" name="Google Shape;198;p9"/>
          <p:cNvGrpSpPr/>
          <p:nvPr/>
        </p:nvGrpSpPr>
        <p:grpSpPr>
          <a:xfrm>
            <a:off x="589175" y="89675"/>
            <a:ext cx="9193290" cy="3017396"/>
            <a:chOff x="-1" y="-294856"/>
            <a:chExt cx="2421262" cy="794700"/>
          </a:xfrm>
        </p:grpSpPr>
        <p:sp>
          <p:nvSpPr>
            <p:cNvPr id="199" name="Google Shape;199;p9"/>
            <p:cNvSpPr/>
            <p:nvPr/>
          </p:nvSpPr>
          <p:spPr>
            <a:xfrm>
              <a:off x="0" y="0"/>
              <a:ext cx="2421261" cy="200691"/>
            </a:xfrm>
            <a:custGeom>
              <a:rect b="b" l="l" r="r" t="t"/>
              <a:pathLst>
                <a:path extrusionOk="0" h="200691" w="2421261">
                  <a:moveTo>
                    <a:pt x="0" y="0"/>
                  </a:moveTo>
                  <a:lnTo>
                    <a:pt x="2421261" y="0"/>
                  </a:lnTo>
                  <a:lnTo>
                    <a:pt x="2421261" y="200691"/>
                  </a:lnTo>
                  <a:lnTo>
                    <a:pt x="0" y="200691"/>
                  </a:lnTo>
                  <a:close/>
                </a:path>
              </a:pathLst>
            </a:custGeom>
            <a:solidFill>
              <a:srgbClr val="3CAEA3"/>
            </a:solidFill>
            <a:ln>
              <a:noFill/>
            </a:ln>
          </p:spPr>
        </p:sp>
        <p:sp>
          <p:nvSpPr>
            <p:cNvPr id="200" name="Google Shape;200;p9"/>
            <p:cNvSpPr txBox="1"/>
            <p:nvPr/>
          </p:nvSpPr>
          <p:spPr>
            <a:xfrm>
              <a:off x="-1" y="-294856"/>
              <a:ext cx="2344500" cy="794700"/>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500" u="none" cap="none" strike="noStrike">
                  <a:solidFill>
                    <a:srgbClr val="F4F2ED"/>
                  </a:solidFill>
                  <a:latin typeface="Arial"/>
                  <a:ea typeface="Arial"/>
                  <a:cs typeface="Arial"/>
                  <a:sym typeface="Arial"/>
                </a:rPr>
                <a:t>      "Bank to Back: Seamlessly Navigate</a:t>
              </a:r>
              <a:endParaRPr/>
            </a:p>
          </p:txBody>
        </p:sp>
      </p:grpSp>
      <p:sp>
        <p:nvSpPr>
          <p:cNvPr id="201" name="Google Shape;201;p9"/>
          <p:cNvSpPr/>
          <p:nvPr/>
        </p:nvSpPr>
        <p:spPr>
          <a:xfrm>
            <a:off x="225300" y="89669"/>
            <a:ext cx="4884292" cy="1119545"/>
          </a:xfrm>
          <a:custGeom>
            <a:rect b="b" l="l" r="r" t="t"/>
            <a:pathLst>
              <a:path extrusionOk="0" h="1119545" w="4884292">
                <a:moveTo>
                  <a:pt x="0" y="0"/>
                </a:moveTo>
                <a:lnTo>
                  <a:pt x="4884292" y="0"/>
                </a:lnTo>
                <a:lnTo>
                  <a:pt x="4884292" y="1119545"/>
                </a:lnTo>
                <a:lnTo>
                  <a:pt x="0" y="1119545"/>
                </a:lnTo>
                <a:lnTo>
                  <a:pt x="0" y="0"/>
                </a:lnTo>
                <a:close/>
              </a:path>
            </a:pathLst>
          </a:custGeom>
          <a:blipFill rotWithShape="1">
            <a:blip r:embed="rId4">
              <a:alphaModFix/>
            </a:blip>
            <a:stretch>
              <a:fillRect b="0" l="0" r="0" t="0"/>
            </a:stretch>
          </a:blipFill>
          <a:ln>
            <a:noFill/>
          </a:ln>
        </p:spPr>
      </p:sp>
      <p:sp>
        <p:nvSpPr>
          <p:cNvPr id="202" name="Google Shape;202;p9"/>
          <p:cNvSpPr txBox="1"/>
          <p:nvPr/>
        </p:nvSpPr>
        <p:spPr>
          <a:xfrm>
            <a:off x="301500" y="1864350"/>
            <a:ext cx="9481200" cy="881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0" i="0" lang="en-US" sz="1800" u="none" cap="none" strike="noStrike">
                <a:solidFill>
                  <a:srgbClr val="000001"/>
                </a:solidFill>
                <a:latin typeface="Arial"/>
                <a:ea typeface="Arial"/>
                <a:cs typeface="Arial"/>
                <a:sym typeface="Arial"/>
              </a:rPr>
              <a:t>This component represents the navigation bar of the application. It includes a logo, menu toggle button, and various navigation links. It also handles user authentication and displays the user's account information.</a:t>
            </a:r>
            <a:endParaRPr/>
          </a:p>
          <a:p>
            <a:pPr indent="0" lvl="0" marL="0" marR="0" rtl="0" algn="l">
              <a:lnSpc>
                <a:spcPct val="140000"/>
              </a:lnSpc>
              <a:spcBef>
                <a:spcPts val="0"/>
              </a:spcBef>
              <a:spcAft>
                <a:spcPts val="0"/>
              </a:spcAft>
              <a:buNone/>
            </a:pPr>
            <a:r>
              <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rPr b="0" i="0" lang="en-US" sz="1800" u="none" cap="none" strike="noStrike">
                <a:solidFill>
                  <a:srgbClr val="000001"/>
                </a:solidFill>
                <a:latin typeface="Arial"/>
                <a:ea typeface="Arial"/>
                <a:cs typeface="Arial"/>
                <a:sym typeface="Arial"/>
              </a:rPr>
              <a:t>This component is responsible for rendering and handling the login form. It allows users to enter their username and password to log into the application. It communicates with the backend server using Axios for authentication.</a:t>
            </a:r>
            <a:endParaRPr/>
          </a:p>
          <a:p>
            <a:pPr indent="0" lvl="0" marL="0" marR="0" rtl="0" algn="l">
              <a:lnSpc>
                <a:spcPct val="140000"/>
              </a:lnSpc>
              <a:spcBef>
                <a:spcPts val="0"/>
              </a:spcBef>
              <a:spcAft>
                <a:spcPts val="0"/>
              </a:spcAft>
              <a:buNone/>
            </a:pPr>
            <a:r>
              <a:rPr b="0" i="0" lang="en-US" sz="1800" u="none" cap="none" strike="noStrike">
                <a:solidFill>
                  <a:srgbClr val="000001"/>
                </a:solidFill>
                <a:latin typeface="Arial"/>
                <a:ea typeface="Arial"/>
                <a:cs typeface="Arial"/>
                <a:sym typeface="Arial"/>
              </a:rPr>
              <a:t>ContactPage: This component represents the contact page of the application. It includes social media links, a form for users to submit their contact information and a message, and a confirmation message when the form is submitted.</a:t>
            </a:r>
            <a:endParaRPr/>
          </a:p>
          <a:p>
            <a:pPr indent="0" lvl="0" marL="0" marR="0" rtl="0" algn="l">
              <a:lnSpc>
                <a:spcPct val="140000"/>
              </a:lnSpc>
              <a:spcBef>
                <a:spcPts val="0"/>
              </a:spcBef>
              <a:spcAft>
                <a:spcPts val="0"/>
              </a:spcAft>
              <a:buNone/>
            </a:pPr>
            <a:r>
              <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rPr b="0" i="0" lang="en-US" sz="1800" u="none" cap="none" strike="noStrike">
                <a:solidFill>
                  <a:srgbClr val="000001"/>
                </a:solidFill>
                <a:latin typeface="Arial"/>
                <a:ea typeface="Arial"/>
                <a:cs typeface="Arial"/>
                <a:sym typeface="Arial"/>
              </a:rPr>
              <a:t>This component displays a slider with images and descriptions of different banking services. It uses the React Slick library to create the image slider.</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t/>
            </a:r>
            <a:endParaRPr sz="1800">
              <a:solidFill>
                <a:srgbClr val="000001"/>
              </a:solidFill>
            </a:endParaRPr>
          </a:p>
          <a:p>
            <a:pPr indent="0" lvl="0" marL="0" marR="0" rtl="0" algn="l">
              <a:lnSpc>
                <a:spcPct val="140000"/>
              </a:lnSpc>
              <a:spcBef>
                <a:spcPts val="0"/>
              </a:spcBef>
              <a:spcAft>
                <a:spcPts val="0"/>
              </a:spcAft>
              <a:buNone/>
            </a:pPr>
            <a:r>
              <a:t/>
            </a:r>
            <a:endParaRPr sz="1800">
              <a:solidFill>
                <a:srgbClr val="000001"/>
              </a:solidFill>
            </a:endParaRPr>
          </a:p>
          <a:p>
            <a:pPr indent="0" lvl="0" marL="0" marR="0" rtl="0" algn="l">
              <a:lnSpc>
                <a:spcPct val="140000"/>
              </a:lnSpc>
              <a:spcBef>
                <a:spcPts val="0"/>
              </a:spcBef>
              <a:spcAft>
                <a:spcPts val="0"/>
              </a:spcAft>
              <a:buNone/>
            </a:pPr>
            <a:r>
              <a:t/>
            </a:r>
            <a:endParaRPr sz="1800">
              <a:solidFill>
                <a:srgbClr val="000001"/>
              </a:solidFill>
            </a:endParaRPr>
          </a:p>
          <a:p>
            <a:pPr indent="0" lvl="0" marL="0" marR="0" rtl="0" algn="l">
              <a:lnSpc>
                <a:spcPct val="140000"/>
              </a:lnSpc>
              <a:spcBef>
                <a:spcPts val="0"/>
              </a:spcBef>
              <a:spcAft>
                <a:spcPts val="0"/>
              </a:spcAft>
              <a:buNone/>
            </a:pPr>
            <a:r>
              <a:t/>
            </a:r>
            <a:endParaRPr b="0" i="0" sz="1800" u="none" cap="none" strike="noStrike">
              <a:solidFill>
                <a:srgbClr val="000001"/>
              </a:solidFill>
              <a:latin typeface="Arial"/>
              <a:ea typeface="Arial"/>
              <a:cs typeface="Arial"/>
              <a:sym typeface="Arial"/>
            </a:endParaRPr>
          </a:p>
          <a:p>
            <a:pPr indent="0" lvl="0" marL="0" marR="0" rtl="0" algn="l">
              <a:lnSpc>
                <a:spcPct val="140000"/>
              </a:lnSpc>
              <a:spcBef>
                <a:spcPts val="0"/>
              </a:spcBef>
              <a:spcAft>
                <a:spcPts val="0"/>
              </a:spcAft>
              <a:buNone/>
            </a:pPr>
            <a:r>
              <a:t/>
            </a:r>
            <a:endParaRPr sz="1800">
              <a:solidFill>
                <a:srgbClr val="000001"/>
              </a:solidFill>
            </a:endParaRPr>
          </a:p>
          <a:p>
            <a:pPr indent="0" lvl="0" marL="0" marR="0" rtl="0" algn="l">
              <a:lnSpc>
                <a:spcPct val="140000"/>
              </a:lnSpc>
              <a:spcBef>
                <a:spcPts val="0"/>
              </a:spcBef>
              <a:spcAft>
                <a:spcPts val="0"/>
              </a:spcAft>
              <a:buNone/>
            </a:pPr>
            <a:r>
              <a:t/>
            </a:r>
            <a:endParaRPr sz="1800">
              <a:solidFill>
                <a:srgbClr val="000001"/>
              </a:solidFill>
            </a:endParaRPr>
          </a:p>
        </p:txBody>
      </p:sp>
      <p:sp>
        <p:nvSpPr>
          <p:cNvPr id="203" name="Google Shape;203;p9"/>
          <p:cNvSpPr txBox="1"/>
          <p:nvPr/>
        </p:nvSpPr>
        <p:spPr>
          <a:xfrm flipH="1">
            <a:off x="301175" y="8997775"/>
            <a:ext cx="9481200" cy="1070400"/>
          </a:xfrm>
          <a:prstGeom prst="rect">
            <a:avLst/>
          </a:prstGeom>
          <a:noFill/>
          <a:ln>
            <a:noFill/>
          </a:ln>
        </p:spPr>
        <p:txBody>
          <a:bodyPr anchorCtr="0" anchor="t" bIns="0" lIns="0" spcFirstLastPara="1" rIns="0" wrap="square" tIns="0">
            <a:spAutoFit/>
          </a:bodyPr>
          <a:lstStyle/>
          <a:p>
            <a:pPr indent="0" lvl="1" marL="0" marR="0" rtl="0" algn="l">
              <a:lnSpc>
                <a:spcPct val="143166"/>
              </a:lnSpc>
              <a:spcBef>
                <a:spcPts val="0"/>
              </a:spcBef>
              <a:spcAft>
                <a:spcPts val="0"/>
              </a:spcAft>
              <a:buNone/>
            </a:pPr>
            <a:r>
              <a:rPr lang="en-US" sz="1800">
                <a:solidFill>
                  <a:schemeClr val="dk1"/>
                </a:solidFill>
              </a:rPr>
              <a:t>This component serves as the landing page for the banking application, featuring the bank logo and a loading animation. It plays a key role in creating a responsive application with navigation, authentication, a contact form, and service display.</a:t>
            </a:r>
            <a:endParaRPr i="0" sz="1800" u="none" cap="none" strike="noStrike">
              <a:solidFill>
                <a:schemeClr val="dk1"/>
              </a:solidFill>
            </a:endParaRPr>
          </a:p>
        </p:txBody>
      </p:sp>
      <p:grpSp>
        <p:nvGrpSpPr>
          <p:cNvPr id="204" name="Google Shape;204;p9"/>
          <p:cNvGrpSpPr/>
          <p:nvPr/>
        </p:nvGrpSpPr>
        <p:grpSpPr>
          <a:xfrm>
            <a:off x="-249025" y="483450"/>
            <a:ext cx="3085741" cy="3787408"/>
            <a:chOff x="-220760" y="-423194"/>
            <a:chExt cx="812700" cy="997500"/>
          </a:xfrm>
        </p:grpSpPr>
        <p:sp>
          <p:nvSpPr>
            <p:cNvPr id="205" name="Google Shape;205;p9"/>
            <p:cNvSpPr/>
            <p:nvPr/>
          </p:nvSpPr>
          <p:spPr>
            <a:xfrm>
              <a:off x="0" y="0"/>
              <a:ext cx="407688" cy="133961"/>
            </a:xfrm>
            <a:custGeom>
              <a:rect b="b" l="l" r="r" t="t"/>
              <a:pathLst>
                <a:path extrusionOk="0" h="133961" w="407688">
                  <a:moveTo>
                    <a:pt x="0" y="0"/>
                  </a:moveTo>
                  <a:lnTo>
                    <a:pt x="407688" y="0"/>
                  </a:lnTo>
                  <a:lnTo>
                    <a:pt x="407688" y="133961"/>
                  </a:lnTo>
                  <a:lnTo>
                    <a:pt x="0" y="133961"/>
                  </a:lnTo>
                  <a:close/>
                </a:path>
              </a:pathLst>
            </a:custGeom>
            <a:solidFill>
              <a:srgbClr val="0D1B2A"/>
            </a:solidFill>
            <a:ln>
              <a:noFill/>
            </a:ln>
          </p:spPr>
        </p:sp>
        <p:sp>
          <p:nvSpPr>
            <p:cNvPr id="206" name="Google Shape;206;p9"/>
            <p:cNvSpPr txBox="1"/>
            <p:nvPr/>
          </p:nvSpPr>
          <p:spPr>
            <a:xfrm>
              <a:off x="-220760" y="-423194"/>
              <a:ext cx="812700" cy="9975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NAVBAR: </a:t>
              </a:r>
              <a:endParaRPr/>
            </a:p>
          </p:txBody>
        </p:sp>
      </p:grpSp>
      <p:grpSp>
        <p:nvGrpSpPr>
          <p:cNvPr id="207" name="Google Shape;207;p9"/>
          <p:cNvGrpSpPr/>
          <p:nvPr/>
        </p:nvGrpSpPr>
        <p:grpSpPr>
          <a:xfrm>
            <a:off x="408950" y="3732113"/>
            <a:ext cx="2169928" cy="1061613"/>
            <a:chOff x="-47467" y="-72822"/>
            <a:chExt cx="571500" cy="279600"/>
          </a:xfrm>
        </p:grpSpPr>
        <p:sp>
          <p:nvSpPr>
            <p:cNvPr id="208" name="Google Shape;208;p9"/>
            <p:cNvSpPr/>
            <p:nvPr/>
          </p:nvSpPr>
          <p:spPr>
            <a:xfrm>
              <a:off x="0" y="0"/>
              <a:ext cx="407688" cy="133961"/>
            </a:xfrm>
            <a:custGeom>
              <a:rect b="b" l="l" r="r" t="t"/>
              <a:pathLst>
                <a:path extrusionOk="0" h="133961" w="407688">
                  <a:moveTo>
                    <a:pt x="0" y="0"/>
                  </a:moveTo>
                  <a:lnTo>
                    <a:pt x="407688" y="0"/>
                  </a:lnTo>
                  <a:lnTo>
                    <a:pt x="407688" y="133961"/>
                  </a:lnTo>
                  <a:lnTo>
                    <a:pt x="0" y="133961"/>
                  </a:lnTo>
                  <a:close/>
                </a:path>
              </a:pathLst>
            </a:custGeom>
            <a:solidFill>
              <a:srgbClr val="0D1B2A"/>
            </a:solidFill>
            <a:ln>
              <a:noFill/>
            </a:ln>
          </p:spPr>
        </p:sp>
        <p:sp>
          <p:nvSpPr>
            <p:cNvPr id="209" name="Google Shape;209;p9"/>
            <p:cNvSpPr txBox="1"/>
            <p:nvPr/>
          </p:nvSpPr>
          <p:spPr>
            <a:xfrm>
              <a:off x="-47467" y="-72822"/>
              <a:ext cx="571500" cy="279600"/>
            </a:xfrm>
            <a:prstGeom prst="rect">
              <a:avLst/>
            </a:prstGeom>
            <a:noFill/>
            <a:ln>
              <a:noFill/>
            </a:ln>
          </p:spPr>
          <p:txBody>
            <a:bodyPr anchorCtr="0" anchor="ctr" bIns="50800" lIns="50800" spcFirstLastPara="1" rIns="50800" wrap="square" tIns="50800">
              <a:noAutofit/>
            </a:bodyPr>
            <a:lstStyle/>
            <a:p>
              <a:pPr indent="0" lvl="1" marL="0" marR="0" rtl="0" algn="l">
                <a:lnSpc>
                  <a:spcPct val="140018"/>
                </a:lnSpc>
                <a:spcBef>
                  <a:spcPts val="0"/>
                </a:spcBef>
                <a:spcAft>
                  <a:spcPts val="0"/>
                </a:spcAft>
                <a:buNone/>
              </a:pPr>
              <a:r>
                <a:rPr lang="en-US" sz="2199">
                  <a:solidFill>
                    <a:srgbClr val="F4F2ED"/>
                  </a:solidFill>
                </a:rPr>
                <a:t>   </a:t>
              </a:r>
              <a:r>
                <a:rPr b="0" i="0" lang="en-US" sz="2199" u="none" cap="none" strike="noStrike">
                  <a:solidFill>
                    <a:srgbClr val="F4F2ED"/>
                  </a:solidFill>
                  <a:latin typeface="Arial"/>
                  <a:ea typeface="Arial"/>
                  <a:cs typeface="Arial"/>
                  <a:sym typeface="Arial"/>
                </a:rPr>
                <a:t>LOGIN:</a:t>
              </a:r>
              <a:endParaRPr/>
            </a:p>
          </p:txBody>
        </p:sp>
      </p:grpSp>
      <p:grpSp>
        <p:nvGrpSpPr>
          <p:cNvPr id="210" name="Google Shape;210;p9"/>
          <p:cNvGrpSpPr/>
          <p:nvPr/>
        </p:nvGrpSpPr>
        <p:grpSpPr>
          <a:xfrm>
            <a:off x="0" y="6908175"/>
            <a:ext cx="2444444" cy="872528"/>
            <a:chOff x="-155174" y="-47624"/>
            <a:chExt cx="643800" cy="229800"/>
          </a:xfrm>
        </p:grpSpPr>
        <p:sp>
          <p:nvSpPr>
            <p:cNvPr id="211" name="Google Shape;211;p9"/>
            <p:cNvSpPr/>
            <p:nvPr/>
          </p:nvSpPr>
          <p:spPr>
            <a:xfrm>
              <a:off x="0" y="0"/>
              <a:ext cx="407688" cy="133961"/>
            </a:xfrm>
            <a:custGeom>
              <a:rect b="b" l="l" r="r" t="t"/>
              <a:pathLst>
                <a:path extrusionOk="0" h="133961" w="407688">
                  <a:moveTo>
                    <a:pt x="0" y="0"/>
                  </a:moveTo>
                  <a:lnTo>
                    <a:pt x="407688" y="0"/>
                  </a:lnTo>
                  <a:lnTo>
                    <a:pt x="407688" y="133961"/>
                  </a:lnTo>
                  <a:lnTo>
                    <a:pt x="0" y="133961"/>
                  </a:lnTo>
                  <a:close/>
                </a:path>
              </a:pathLst>
            </a:custGeom>
            <a:solidFill>
              <a:srgbClr val="0D1B2A"/>
            </a:solidFill>
            <a:ln>
              <a:noFill/>
            </a:ln>
          </p:spPr>
        </p:sp>
        <p:sp>
          <p:nvSpPr>
            <p:cNvPr id="212" name="Google Shape;212;p9"/>
            <p:cNvSpPr txBox="1"/>
            <p:nvPr/>
          </p:nvSpPr>
          <p:spPr>
            <a:xfrm>
              <a:off x="-155174" y="-47624"/>
              <a:ext cx="643800" cy="2298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ABOUT:</a:t>
              </a:r>
              <a:endParaRPr/>
            </a:p>
          </p:txBody>
        </p:sp>
      </p:grpSp>
      <p:grpSp>
        <p:nvGrpSpPr>
          <p:cNvPr id="213" name="Google Shape;213;p9"/>
          <p:cNvGrpSpPr/>
          <p:nvPr/>
        </p:nvGrpSpPr>
        <p:grpSpPr>
          <a:xfrm>
            <a:off x="0" y="7233325"/>
            <a:ext cx="2756549" cy="3016846"/>
            <a:chOff x="-155174" y="-319189"/>
            <a:chExt cx="726000" cy="799800"/>
          </a:xfrm>
        </p:grpSpPr>
        <p:sp>
          <p:nvSpPr>
            <p:cNvPr id="214" name="Google Shape;214;p9"/>
            <p:cNvSpPr/>
            <p:nvPr/>
          </p:nvSpPr>
          <p:spPr>
            <a:xfrm>
              <a:off x="0" y="0"/>
              <a:ext cx="407688" cy="133961"/>
            </a:xfrm>
            <a:custGeom>
              <a:rect b="b" l="l" r="r" t="t"/>
              <a:pathLst>
                <a:path extrusionOk="0" h="133961" w="407688">
                  <a:moveTo>
                    <a:pt x="0" y="0"/>
                  </a:moveTo>
                  <a:lnTo>
                    <a:pt x="407688" y="0"/>
                  </a:lnTo>
                  <a:lnTo>
                    <a:pt x="407688" y="133961"/>
                  </a:lnTo>
                  <a:lnTo>
                    <a:pt x="0" y="133961"/>
                  </a:lnTo>
                  <a:close/>
                </a:path>
              </a:pathLst>
            </a:custGeom>
            <a:solidFill>
              <a:srgbClr val="0D1B2A"/>
            </a:solidFill>
            <a:ln>
              <a:noFill/>
            </a:ln>
          </p:spPr>
        </p:sp>
        <p:sp>
          <p:nvSpPr>
            <p:cNvPr id="215" name="Google Shape;215;p9"/>
            <p:cNvSpPr txBox="1"/>
            <p:nvPr/>
          </p:nvSpPr>
          <p:spPr>
            <a:xfrm>
              <a:off x="-155174" y="-319189"/>
              <a:ext cx="726000" cy="799800"/>
            </a:xfrm>
            <a:prstGeom prst="rect">
              <a:avLst/>
            </a:prstGeom>
            <a:noFill/>
            <a:ln>
              <a:noFill/>
            </a:ln>
          </p:spPr>
          <p:txBody>
            <a:bodyPr anchorCtr="0" anchor="ctr" bIns="50800" lIns="50800" spcFirstLastPara="1" rIns="50800" wrap="square" tIns="50800">
              <a:noAutofit/>
            </a:bodyPr>
            <a:lstStyle/>
            <a:p>
              <a:pPr indent="0" lvl="1" marL="0" marR="0" rtl="0" algn="ctr">
                <a:lnSpc>
                  <a:spcPct val="140018"/>
                </a:lnSpc>
                <a:spcBef>
                  <a:spcPts val="0"/>
                </a:spcBef>
                <a:spcAft>
                  <a:spcPts val="0"/>
                </a:spcAft>
                <a:buNone/>
              </a:pPr>
              <a:r>
                <a:rPr b="0" i="0" lang="en-US" sz="2199" u="none" cap="none" strike="noStrike">
                  <a:solidFill>
                    <a:srgbClr val="F4F2ED"/>
                  </a:solidFill>
                  <a:latin typeface="Arial"/>
                  <a:ea typeface="Arial"/>
                  <a:cs typeface="Arial"/>
                  <a:sym typeface="Arial"/>
                </a:rPr>
                <a:t>LANDING:</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