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167339f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167339f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167339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167339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72e10c30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72e10c30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72e10c30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72e10c30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72e10c30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72e10c30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72e10c30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72e10c30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9ea2c34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9ea2c34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72e10c30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72e10c30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9e71d75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9e71d75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9e71d75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9e71d75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ppetize.io/app/161e9njn8c9pea37y4g6gwpq2m?device=nexus5&amp;scale=75&amp;orientation=portrait&amp;osVersion=8.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78900" y="143500"/>
            <a:ext cx="8153400" cy="117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Helping Hands</a:t>
            </a:r>
            <a:endParaRPr/>
          </a:p>
        </p:txBody>
      </p:sp>
      <p:sp>
        <p:nvSpPr>
          <p:cNvPr id="278" name="Google Shape;278;p13"/>
          <p:cNvSpPr txBox="1"/>
          <p:nvPr>
            <p:ph idx="1" type="subTitle"/>
          </p:nvPr>
        </p:nvSpPr>
        <p:spPr>
          <a:xfrm>
            <a:off x="435625" y="1322075"/>
            <a:ext cx="8520600" cy="29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By:</a:t>
            </a:r>
            <a:endParaRPr/>
          </a:p>
          <a:p>
            <a:pPr indent="0" lvl="0" marL="0" rtl="0" algn="l">
              <a:spcBef>
                <a:spcPts val="0"/>
              </a:spcBef>
              <a:spcAft>
                <a:spcPts val="0"/>
              </a:spcAft>
              <a:buNone/>
            </a:pPr>
            <a:r>
              <a:rPr lang="en"/>
              <a:t> </a:t>
            </a:r>
            <a:r>
              <a:rPr lang="en" sz="1800">
                <a:solidFill>
                  <a:srgbClr val="FFFFFF"/>
                </a:solidFill>
              </a:rPr>
              <a:t>Anusha Malla</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Briana Jenkins</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Daniel Bae</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Haythem Abdelkhalek </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Trmnit Tesfatsion</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Wonjin (James) Choi</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p22"/>
          <p:cNvPicPr preferRelativeResize="0"/>
          <p:nvPr/>
        </p:nvPicPr>
        <p:blipFill>
          <a:blip r:embed="rId3">
            <a:alphaModFix/>
          </a:blip>
          <a:stretch>
            <a:fillRect/>
          </a:stretch>
        </p:blipFill>
        <p:spPr>
          <a:xfrm>
            <a:off x="1825777" y="1044450"/>
            <a:ext cx="5492449" cy="305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Google Shape;338;p23"/>
          <p:cNvPicPr preferRelativeResize="0"/>
          <p:nvPr/>
        </p:nvPicPr>
        <p:blipFill>
          <a:blip r:embed="rId3">
            <a:alphaModFix/>
          </a:blip>
          <a:stretch>
            <a:fillRect/>
          </a:stretch>
        </p:blipFill>
        <p:spPr>
          <a:xfrm>
            <a:off x="2064150" y="905188"/>
            <a:ext cx="5015675" cy="333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Interface Structure Diagram</a:t>
            </a:r>
            <a:endParaRPr>
              <a:solidFill>
                <a:schemeClr val="accent3"/>
              </a:solidFill>
            </a:endParaRPr>
          </a:p>
        </p:txBody>
      </p:sp>
      <p:pic>
        <p:nvPicPr>
          <p:cNvPr id="284" name="Google Shape;284;p14"/>
          <p:cNvPicPr preferRelativeResize="0"/>
          <p:nvPr/>
        </p:nvPicPr>
        <p:blipFill>
          <a:blip r:embed="rId3">
            <a:alphaModFix/>
          </a:blip>
          <a:stretch>
            <a:fillRect/>
          </a:stretch>
        </p:blipFill>
        <p:spPr>
          <a:xfrm>
            <a:off x="1391775" y="1139575"/>
            <a:ext cx="5771925" cy="390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179875" y="656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Interface Standards</a:t>
            </a:r>
            <a:endParaRPr>
              <a:solidFill>
                <a:schemeClr val="accent3"/>
              </a:solidFill>
            </a:endParaRPr>
          </a:p>
        </p:txBody>
      </p:sp>
      <p:sp>
        <p:nvSpPr>
          <p:cNvPr id="290" name="Google Shape;290;p15"/>
          <p:cNvSpPr txBox="1"/>
          <p:nvPr>
            <p:ph idx="1" type="body"/>
          </p:nvPr>
        </p:nvSpPr>
        <p:spPr>
          <a:xfrm>
            <a:off x="1341000" y="812600"/>
            <a:ext cx="7030500" cy="25416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en" sz="1100">
                <a:solidFill>
                  <a:srgbClr val="000000"/>
                </a:solidFill>
                <a:latin typeface="Arial"/>
                <a:ea typeface="Arial"/>
                <a:cs typeface="Arial"/>
                <a:sym typeface="Arial"/>
              </a:rPr>
              <a:t>Interface standards are comprised of the basic design elements that are common across the individual screens, forms, and reports within the system. The following selected standards will ensure that the interfaces are consistent across the system.</a:t>
            </a:r>
            <a:endParaRPr sz="1100">
              <a:solidFill>
                <a:srgbClr val="000000"/>
              </a:solidFill>
              <a:latin typeface="Arial"/>
              <a:ea typeface="Arial"/>
              <a:cs typeface="Arial"/>
              <a:sym typeface="Arial"/>
            </a:endParaRPr>
          </a:p>
          <a:p>
            <a:pPr indent="-298450" lvl="0" marL="457200" rtl="0" algn="just">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Interface Metaphor </a:t>
            </a:r>
            <a:r>
              <a:rPr lang="en" sz="1100">
                <a:solidFill>
                  <a:srgbClr val="000000"/>
                </a:solidFill>
                <a:latin typeface="Arial"/>
                <a:ea typeface="Arial"/>
                <a:cs typeface="Arial"/>
                <a:sym typeface="Arial"/>
              </a:rPr>
              <a:t>- a concept from the real world that is used as a model for the information system.</a:t>
            </a:r>
            <a:endParaRPr sz="1100">
              <a:solidFill>
                <a:srgbClr val="000000"/>
              </a:solidFill>
              <a:latin typeface="Arial"/>
              <a:ea typeface="Arial"/>
              <a:cs typeface="Arial"/>
              <a:sym typeface="Arial"/>
            </a:endParaRPr>
          </a:p>
          <a:p>
            <a:pPr indent="-298450" lvl="0" marL="914400" rtl="0" algn="just">
              <a:lnSpc>
                <a:spcPct val="115000"/>
              </a:lnSpc>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Login/ register metaphor: this will be used to symbolize access management software for the app</a:t>
            </a:r>
            <a:endParaRPr sz="1100">
              <a:solidFill>
                <a:srgbClr val="000000"/>
              </a:solidFill>
              <a:latin typeface="Arial"/>
              <a:ea typeface="Arial"/>
              <a:cs typeface="Arial"/>
              <a:sym typeface="Arial"/>
            </a:endParaRPr>
          </a:p>
          <a:p>
            <a:pPr indent="-298450" lvl="0" marL="914400" rtl="0" algn="just">
              <a:lnSpc>
                <a:spcPct val="115000"/>
              </a:lnSpc>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Calendar metaphor: this will be used to symbolize previous and future appointments that student and tutors register for. </a:t>
            </a:r>
            <a:endParaRPr sz="1100">
              <a:solidFill>
                <a:srgbClr val="000000"/>
              </a:solidFill>
              <a:latin typeface="Arial"/>
              <a:ea typeface="Arial"/>
              <a:cs typeface="Arial"/>
              <a:sym typeface="Arial"/>
            </a:endParaRPr>
          </a:p>
          <a:p>
            <a:pPr indent="-298450" lvl="0" marL="457200" rtl="0" algn="just">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Interface Objects and Actions </a:t>
            </a:r>
            <a:r>
              <a:rPr lang="en" sz="1100">
                <a:solidFill>
                  <a:srgbClr val="000000"/>
                </a:solidFill>
                <a:latin typeface="Arial"/>
                <a:ea typeface="Arial"/>
                <a:cs typeface="Arial"/>
                <a:sym typeface="Arial"/>
              </a:rPr>
              <a:t>- fundamental building blocks of the system such as entities and data stores (objects), and commands employed by users (actions). The objects and actions selected are all more general terms that would be simple enough for the end user to understand.</a:t>
            </a:r>
            <a:endParaRPr sz="1100">
              <a:solidFill>
                <a:srgbClr val="000000"/>
              </a:solidFill>
              <a:latin typeface="Arial"/>
              <a:ea typeface="Arial"/>
              <a:cs typeface="Arial"/>
              <a:sym typeface="Arial"/>
            </a:endParaRPr>
          </a:p>
          <a:p>
            <a:pPr indent="-298450" lvl="0" marL="914400" rtl="0" algn="just">
              <a:lnSpc>
                <a:spcPct val="115000"/>
              </a:lnSpc>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Objects:</a:t>
            </a:r>
            <a:endParaRPr sz="1100">
              <a:solidFill>
                <a:srgbClr val="000000"/>
              </a:solidFill>
              <a:latin typeface="Arial"/>
              <a:ea typeface="Arial"/>
              <a:cs typeface="Arial"/>
              <a:sym typeface="Arial"/>
            </a:endParaRPr>
          </a:p>
          <a:p>
            <a:pPr indent="-298450" lvl="1" marL="1371600" rtl="0" algn="just">
              <a:lnSpc>
                <a:spcPct val="115000"/>
              </a:lnSpc>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Entities: Students, Tutor, Supervisor</a:t>
            </a:r>
            <a:endParaRPr>
              <a:solidFill>
                <a:srgbClr val="000000"/>
              </a:solidFill>
              <a:latin typeface="Arial"/>
              <a:ea typeface="Arial"/>
              <a:cs typeface="Arial"/>
              <a:sym typeface="Arial"/>
            </a:endParaRPr>
          </a:p>
          <a:p>
            <a:pPr indent="-298450" lvl="1" marL="1371600" rtl="0" algn="just">
              <a:lnSpc>
                <a:spcPct val="115000"/>
              </a:lnSpc>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Data Stores: Registration, and Scheduling Database </a:t>
            </a:r>
            <a:endParaRPr>
              <a:solidFill>
                <a:srgbClr val="000000"/>
              </a:solidFill>
              <a:latin typeface="Arial"/>
              <a:ea typeface="Arial"/>
              <a:cs typeface="Arial"/>
              <a:sym typeface="Arial"/>
            </a:endParaRPr>
          </a:p>
          <a:p>
            <a:pPr indent="-298450" lvl="0" marL="914400" rtl="0" algn="just">
              <a:lnSpc>
                <a:spcPct val="115000"/>
              </a:lnSpc>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Actions:</a:t>
            </a:r>
            <a:endParaRPr sz="1100">
              <a:solidFill>
                <a:srgbClr val="000000"/>
              </a:solidFill>
              <a:latin typeface="Arial"/>
              <a:ea typeface="Arial"/>
              <a:cs typeface="Arial"/>
              <a:sym typeface="Arial"/>
            </a:endParaRPr>
          </a:p>
          <a:p>
            <a:pPr indent="-298450" lvl="1" marL="1371600" rtl="0" algn="just">
              <a:lnSpc>
                <a:spcPct val="115000"/>
              </a:lnSpc>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“Login” - allows all to get into the app</a:t>
            </a:r>
            <a:endParaRPr>
              <a:solidFill>
                <a:srgbClr val="000000"/>
              </a:solidFill>
              <a:latin typeface="Arial"/>
              <a:ea typeface="Arial"/>
              <a:cs typeface="Arial"/>
              <a:sym typeface="Arial"/>
            </a:endParaRPr>
          </a:p>
          <a:p>
            <a:pPr indent="-298450" lvl="1" marL="1371600" rtl="0" algn="just">
              <a:lnSpc>
                <a:spcPct val="115000"/>
              </a:lnSpc>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“Booked Sessions” - allows for the tutor to see their appointments they have</a:t>
            </a:r>
            <a:endParaRPr>
              <a:solidFill>
                <a:srgbClr val="000000"/>
              </a:solidFill>
              <a:latin typeface="Arial"/>
              <a:ea typeface="Arial"/>
              <a:cs typeface="Arial"/>
              <a:sym typeface="Arial"/>
            </a:endParaRPr>
          </a:p>
          <a:p>
            <a:pPr indent="-298450" lvl="1" marL="1371600" rtl="0" algn="just">
              <a:lnSpc>
                <a:spcPct val="115000"/>
              </a:lnSpc>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“Contact tutor” - allows the student to talk to their tutor when needed</a:t>
            </a:r>
            <a:endParaRPr>
              <a:solidFill>
                <a:srgbClr val="000000"/>
              </a:solidFill>
              <a:latin typeface="Arial"/>
              <a:ea typeface="Arial"/>
              <a:cs typeface="Arial"/>
              <a:sym typeface="Arial"/>
            </a:endParaRPr>
          </a:p>
          <a:p>
            <a:pPr indent="-298450" lvl="1" marL="1371600" rtl="0" algn="just">
              <a:lnSpc>
                <a:spcPct val="115000"/>
              </a:lnSpc>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“Contact Support” - allows supervisor, tutor, or student to talk to support if something goes wrong</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Interface Prototypes</a:t>
            </a:r>
            <a:endParaRPr>
              <a:solidFill>
                <a:schemeClr val="accent1"/>
              </a:solidFill>
            </a:endParaRPr>
          </a:p>
        </p:txBody>
      </p:sp>
      <p:pic>
        <p:nvPicPr>
          <p:cNvPr id="296" name="Google Shape;296;p16"/>
          <p:cNvPicPr preferRelativeResize="0"/>
          <p:nvPr/>
        </p:nvPicPr>
        <p:blipFill>
          <a:blip r:embed="rId3">
            <a:alphaModFix/>
          </a:blip>
          <a:stretch>
            <a:fillRect/>
          </a:stretch>
        </p:blipFill>
        <p:spPr>
          <a:xfrm>
            <a:off x="1613575" y="1202225"/>
            <a:ext cx="2958425" cy="3367475"/>
          </a:xfrm>
          <a:prstGeom prst="rect">
            <a:avLst/>
          </a:prstGeom>
          <a:noFill/>
          <a:ln>
            <a:noFill/>
          </a:ln>
        </p:spPr>
      </p:pic>
      <p:pic>
        <p:nvPicPr>
          <p:cNvPr id="297" name="Google Shape;297;p16"/>
          <p:cNvPicPr preferRelativeResize="0"/>
          <p:nvPr/>
        </p:nvPicPr>
        <p:blipFill>
          <a:blip r:embed="rId4">
            <a:alphaModFix/>
          </a:blip>
          <a:stretch>
            <a:fillRect/>
          </a:stretch>
        </p:blipFill>
        <p:spPr>
          <a:xfrm>
            <a:off x="5282204" y="1202225"/>
            <a:ext cx="2776966" cy="324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Interface Prototype</a:t>
            </a:r>
            <a:endParaRPr>
              <a:solidFill>
                <a:schemeClr val="accent3"/>
              </a:solidFill>
            </a:endParaRPr>
          </a:p>
        </p:txBody>
      </p:sp>
      <p:pic>
        <p:nvPicPr>
          <p:cNvPr id="303" name="Google Shape;303;p17"/>
          <p:cNvPicPr preferRelativeResize="0"/>
          <p:nvPr/>
        </p:nvPicPr>
        <p:blipFill>
          <a:blip r:embed="rId3">
            <a:alphaModFix/>
          </a:blip>
          <a:stretch>
            <a:fillRect/>
          </a:stretch>
        </p:blipFill>
        <p:spPr>
          <a:xfrm>
            <a:off x="353925" y="1378450"/>
            <a:ext cx="4544438" cy="3240825"/>
          </a:xfrm>
          <a:prstGeom prst="rect">
            <a:avLst/>
          </a:prstGeom>
          <a:noFill/>
          <a:ln>
            <a:noFill/>
          </a:ln>
        </p:spPr>
      </p:pic>
      <p:pic>
        <p:nvPicPr>
          <p:cNvPr id="304" name="Google Shape;304;p17"/>
          <p:cNvPicPr preferRelativeResize="0"/>
          <p:nvPr/>
        </p:nvPicPr>
        <p:blipFill>
          <a:blip r:embed="rId4">
            <a:alphaModFix/>
          </a:blip>
          <a:stretch>
            <a:fillRect/>
          </a:stretch>
        </p:blipFill>
        <p:spPr>
          <a:xfrm>
            <a:off x="4846050" y="1304125"/>
            <a:ext cx="3053600" cy="3517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Demo</a:t>
            </a:r>
            <a:endParaRPr>
              <a:solidFill>
                <a:schemeClr val="accent1"/>
              </a:solidFill>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latin typeface="Arial"/>
                <a:ea typeface="Arial"/>
                <a:cs typeface="Arial"/>
                <a:sym typeface="Arial"/>
                <a:hlinkClick r:id="rId3"/>
              </a:rPr>
              <a:t>https://appetize.io/app/161e9njn8c9pea37y4g6gwpq2m?device=nexus5&amp;scale=75&amp;orientation=portrait&amp;osVersion=8.1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Team Experience</a:t>
            </a:r>
            <a:endParaRPr>
              <a:solidFill>
                <a:schemeClr val="accent3"/>
              </a:solidFill>
            </a:endParaRPr>
          </a:p>
        </p:txBody>
      </p:sp>
      <p:sp>
        <p:nvSpPr>
          <p:cNvPr id="316" name="Google Shape;316;p19"/>
          <p:cNvSpPr txBox="1"/>
          <p:nvPr>
            <p:ph idx="1" type="body"/>
          </p:nvPr>
        </p:nvSpPr>
        <p:spPr>
          <a:xfrm>
            <a:off x="1303800" y="1395150"/>
            <a:ext cx="7030500" cy="2541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The team experience throughout the SDLC process was great. We all were able to put our thoughts and heads together to come up with and solve the problem by going through the steps of SDLC. Also we analyzed the process it would take to finish the app and how it would be done. The designing part did not give us an issue, just figuring out which important screens we were going to focus on took a little time. Overall, the cycle helped the group because it helped us focus on one part of the project at a time. As a team, working together in this project has been very rewarding since we get to learn about the SDLC know how to work in an  Agile environment. </a:t>
            </a:r>
            <a:endParaRPr sz="2000">
              <a:solidFill>
                <a:srgbClr val="000000"/>
              </a:solidFill>
              <a:latin typeface="Arial"/>
              <a:ea typeface="Arial"/>
              <a:cs typeface="Arial"/>
              <a:sym typeface="Arial"/>
            </a:endParaRPr>
          </a:p>
          <a:p>
            <a:pPr indent="0" lvl="0" marL="0" rtl="0" algn="l">
              <a:spcBef>
                <a:spcPts val="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KanbanFlow</a:t>
            </a:r>
            <a:endParaRPr>
              <a:solidFill>
                <a:schemeClr val="accent3"/>
              </a:solidFill>
            </a:endParaRPr>
          </a:p>
        </p:txBody>
      </p:sp>
      <p:pic>
        <p:nvPicPr>
          <p:cNvPr id="322" name="Google Shape;322;p20"/>
          <p:cNvPicPr preferRelativeResize="0"/>
          <p:nvPr/>
        </p:nvPicPr>
        <p:blipFill>
          <a:blip r:embed="rId3">
            <a:alphaModFix/>
          </a:blip>
          <a:stretch>
            <a:fillRect/>
          </a:stretch>
        </p:blipFill>
        <p:spPr>
          <a:xfrm>
            <a:off x="862925" y="1597875"/>
            <a:ext cx="6646151" cy="29396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Updated Gantt Chart</a:t>
            </a:r>
            <a:endParaRPr>
              <a:solidFill>
                <a:schemeClr val="accent3"/>
              </a:solidFill>
            </a:endParaRPr>
          </a:p>
        </p:txBody>
      </p:sp>
      <p:pic>
        <p:nvPicPr>
          <p:cNvPr id="328" name="Google Shape;328;p21"/>
          <p:cNvPicPr preferRelativeResize="0"/>
          <p:nvPr/>
        </p:nvPicPr>
        <p:blipFill>
          <a:blip r:embed="rId3">
            <a:alphaModFix/>
          </a:blip>
          <a:stretch>
            <a:fillRect/>
          </a:stretch>
        </p:blipFill>
        <p:spPr>
          <a:xfrm>
            <a:off x="759200" y="1198525"/>
            <a:ext cx="7169450" cy="319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