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119b356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119b356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118ec28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118ec28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118ec28b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118ec28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8133739b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133739b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680d6102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680d6102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680d6102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680d6102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133739b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133739b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133739b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133739b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680d61023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680d61023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87c51c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87c51c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8133739b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8133739b0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680d6102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680d6102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680d61023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680d61023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680d61023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680d61023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680d61023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680d61023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80d61023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80d6102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680d61023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680d61023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119b356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119b356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119b3569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119b3569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119b3569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119b356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119b3569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119b356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133739b0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133739b0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118ec28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118ec28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118ec28b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118ec28b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118ec28b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118ec28b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133739b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133739b0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680d6102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680d6102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80d61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80d61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118ec28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118ec28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118ec28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118ec28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118ec28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118ec28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Haythem-Abdelkhalek/Tutoring-App-Helping-Hand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FLOW DIAGRAMS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a:solidFill>
                  <a:srgbClr val="FFFFFF"/>
                </a:solidFill>
                <a:latin typeface="Calibri"/>
                <a:ea typeface="Calibri"/>
                <a:cs typeface="Calibri"/>
                <a:sym typeface="Calibri"/>
              </a:rPr>
              <a:t>Timnit</a:t>
            </a:r>
            <a:r>
              <a:rPr lang="en">
                <a:solidFill>
                  <a:srgbClr val="FFFFFF"/>
                </a:solidFill>
                <a:latin typeface="Calibri"/>
                <a:ea typeface="Calibri"/>
                <a:cs typeface="Calibri"/>
                <a:sym typeface="Calibri"/>
              </a:rPr>
              <a:t>, Haythem,Briana, Daniel, Anusha, James</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Schedule</a:t>
            </a:r>
            <a:endParaRPr/>
          </a:p>
        </p:txBody>
      </p:sp>
      <p:sp>
        <p:nvSpPr>
          <p:cNvPr id="145" name="Google Shape;145;p22"/>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6" name="Google Shape;146;p22"/>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2"/>
          <p:cNvPicPr preferRelativeResize="0"/>
          <p:nvPr/>
        </p:nvPicPr>
        <p:blipFill>
          <a:blip r:embed="rId3">
            <a:alphaModFix/>
          </a:blip>
          <a:stretch>
            <a:fillRect/>
          </a:stretch>
        </p:blipFill>
        <p:spPr>
          <a:xfrm>
            <a:off x="257750" y="1077900"/>
            <a:ext cx="8574549" cy="210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ph idx="1" type="body"/>
          </p:nvPr>
        </p:nvSpPr>
        <p:spPr>
          <a:xfrm>
            <a:off x="311700" y="12299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Process:</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process </a:t>
            </a:r>
            <a:r>
              <a:rPr lang="en" sz="1200">
                <a:solidFill>
                  <a:srgbClr val="000000"/>
                </a:solidFill>
                <a:latin typeface="Arial"/>
                <a:ea typeface="Arial"/>
                <a:cs typeface="Arial"/>
                <a:sym typeface="Arial"/>
              </a:rPr>
              <a:t>=“Updating Schedule” this allows the tutor to update their schedule if any change occurs to their availability  throughout the semester.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Entity:</a:t>
            </a: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Entity </a:t>
            </a:r>
            <a:r>
              <a:rPr lang="en" sz="1200">
                <a:solidFill>
                  <a:srgbClr val="000000"/>
                </a:solidFill>
                <a:latin typeface="Arial"/>
                <a:ea typeface="Arial"/>
                <a:cs typeface="Arial"/>
                <a:sym typeface="Arial"/>
              </a:rPr>
              <a:t>= “Tutor”: a person who works as a guide to student to better their academic achievement</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DataStore:</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DataStore </a:t>
            </a:r>
            <a:r>
              <a:rPr lang="en" sz="1200">
                <a:solidFill>
                  <a:srgbClr val="000000"/>
                </a:solidFill>
                <a:latin typeface="Arial"/>
                <a:ea typeface="Arial"/>
                <a:cs typeface="Arial"/>
                <a:sym typeface="Arial"/>
              </a:rPr>
              <a:t>= “D1 - Scheduling” stores the updated schedule given by tutors and replaces their old schedule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2nd Data Store </a:t>
            </a:r>
            <a:r>
              <a:rPr lang="en" sz="1200">
                <a:solidFill>
                  <a:srgbClr val="000000"/>
                </a:solidFill>
                <a:latin typeface="Arial"/>
                <a:ea typeface="Arial"/>
                <a:cs typeface="Arial"/>
                <a:sym typeface="Arial"/>
              </a:rPr>
              <a:t>= “D2 - Registration Information” this is where the tutors information is stored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idx="1" type="body"/>
          </p:nvPr>
        </p:nvSpPr>
        <p:spPr>
          <a:xfrm>
            <a:off x="311700" y="12299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Data Flow:(</a:t>
            </a:r>
            <a:r>
              <a:rPr lang="en" sz="1200">
                <a:solidFill>
                  <a:srgbClr val="000000"/>
                </a:solidFill>
                <a:latin typeface="Arial"/>
                <a:ea typeface="Arial"/>
                <a:cs typeface="Arial"/>
                <a:sym typeface="Arial"/>
              </a:rPr>
              <a:t>left to right)</a:t>
            </a:r>
            <a:endParaRPr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Data flow</a:t>
            </a:r>
            <a:r>
              <a:rPr lang="en" sz="1200">
                <a:solidFill>
                  <a:srgbClr val="000000"/>
                </a:solidFill>
                <a:latin typeface="Arial"/>
                <a:ea typeface="Arial"/>
                <a:cs typeface="Arial"/>
                <a:sym typeface="Arial"/>
              </a:rPr>
              <a:t>: coming from tutor entity to process 3 = “Login” the tutor have to login in order to update their schedule</a:t>
            </a:r>
            <a:endParaRPr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2nd Data flow</a:t>
            </a:r>
            <a:r>
              <a:rPr lang="en" sz="1200">
                <a:solidFill>
                  <a:srgbClr val="000000"/>
                </a:solidFill>
                <a:latin typeface="Arial"/>
                <a:ea typeface="Arial"/>
                <a:cs typeface="Arial"/>
                <a:sym typeface="Arial"/>
              </a:rPr>
              <a:t>: coming from process 3 to D2= “Tutor Info” after the tutor attempts to login, the login information is checked again the database information</a:t>
            </a:r>
            <a:endParaRPr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3rd Data flow</a:t>
            </a:r>
            <a:r>
              <a:rPr lang="en" sz="1200">
                <a:solidFill>
                  <a:srgbClr val="000000"/>
                </a:solidFill>
                <a:latin typeface="Arial"/>
                <a:ea typeface="Arial"/>
                <a:cs typeface="Arial"/>
                <a:sym typeface="Arial"/>
              </a:rPr>
              <a:t>: coming from D2 process 3= “Login Authorization” this authorized the login of the turot if the info matches what is stored in the D2 database.</a:t>
            </a:r>
            <a:endParaRPr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4th Data flow</a:t>
            </a:r>
            <a:r>
              <a:rPr lang="en" sz="1200">
                <a:solidFill>
                  <a:srgbClr val="000000"/>
                </a:solidFill>
                <a:latin typeface="Arial"/>
                <a:ea typeface="Arial"/>
                <a:cs typeface="Arial"/>
                <a:sym typeface="Arial"/>
              </a:rPr>
              <a:t>: coming from process 3 to tutor entity is = “Login Confirm” this lets the user to receive a message that says they are able to login to the system</a:t>
            </a:r>
            <a:endParaRPr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5th Data flow</a:t>
            </a:r>
            <a:r>
              <a:rPr lang="en" sz="1200">
                <a:solidFill>
                  <a:srgbClr val="000000"/>
                </a:solidFill>
                <a:latin typeface="Arial"/>
                <a:ea typeface="Arial"/>
                <a:cs typeface="Arial"/>
                <a:sym typeface="Arial"/>
              </a:rPr>
              <a:t>: coming tutor entity  to process 3 is = “Scheduling update” tutor submits hew/his update schedule information</a:t>
            </a:r>
            <a:endParaRPr sz="11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6th Data flow</a:t>
            </a:r>
            <a:r>
              <a:rPr lang="en" sz="1200">
                <a:solidFill>
                  <a:srgbClr val="000000"/>
                </a:solidFill>
                <a:latin typeface="Arial"/>
                <a:ea typeface="Arial"/>
                <a:cs typeface="Arial"/>
                <a:sym typeface="Arial"/>
              </a:rPr>
              <a:t>: coming from process 3 to D1:scheduling is = “New Schedule Details” this allows the database to store the update schedule and replace old scheduling information </a:t>
            </a:r>
            <a:endParaRPr sz="12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t/>
            </a:r>
            <a:endParaRPr sz="11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7th Data flow</a:t>
            </a:r>
            <a:r>
              <a:rPr lang="en" sz="1200">
                <a:solidFill>
                  <a:srgbClr val="000000"/>
                </a:solidFill>
                <a:latin typeface="Arial"/>
                <a:ea typeface="Arial"/>
                <a:cs typeface="Arial"/>
                <a:sym typeface="Arial"/>
              </a:rPr>
              <a:t>: coming from D1:scheduling to process 3 = “New Info Detail” this sends a message of the updated schedule in the system</a:t>
            </a:r>
            <a:endParaRPr sz="11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8th Data flow</a:t>
            </a:r>
            <a:r>
              <a:rPr lang="en" sz="1200">
                <a:solidFill>
                  <a:srgbClr val="000000"/>
                </a:solidFill>
                <a:latin typeface="Arial"/>
                <a:ea typeface="Arial"/>
                <a:cs typeface="Arial"/>
                <a:sym typeface="Arial"/>
              </a:rPr>
              <a:t>: coming from process 3 to tutor entity is = “Notice of Change” this is a message displayed to the tutor about whether their schedule has been updated or not.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DFD: APPOINTMENT</a:t>
            </a:r>
            <a:endParaRPr/>
          </a:p>
        </p:txBody>
      </p:sp>
      <p:pic>
        <p:nvPicPr>
          <p:cNvPr id="165" name="Google Shape;165;p25"/>
          <p:cNvPicPr preferRelativeResize="0"/>
          <p:nvPr/>
        </p:nvPicPr>
        <p:blipFill>
          <a:blip r:embed="rId3">
            <a:alphaModFix/>
          </a:blip>
          <a:stretch>
            <a:fillRect/>
          </a:stretch>
        </p:blipFill>
        <p:spPr>
          <a:xfrm>
            <a:off x="311700" y="1147550"/>
            <a:ext cx="6402476" cy="365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392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DEFINITIONS: APPOINTMENT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26"/>
          <p:cNvSpPr txBox="1"/>
          <p:nvPr>
            <p:ph idx="1" type="body"/>
          </p:nvPr>
        </p:nvSpPr>
        <p:spPr>
          <a:xfrm>
            <a:off x="466500" y="1186875"/>
            <a:ext cx="8255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latin typeface="Arial"/>
                <a:ea typeface="Arial"/>
                <a:cs typeface="Arial"/>
                <a:sym typeface="Arial"/>
              </a:rPr>
              <a:t>Context</a:t>
            </a:r>
            <a:endParaRPr b="1" sz="1000" u="sng">
              <a:latin typeface="Arial"/>
              <a:ea typeface="Arial"/>
              <a:cs typeface="Arial"/>
              <a:sym typeface="Arial"/>
            </a:endParaRPr>
          </a:p>
          <a:p>
            <a:pPr indent="0" lvl="0" marL="0" rtl="0" algn="l">
              <a:spcBef>
                <a:spcPts val="1600"/>
              </a:spcBef>
              <a:spcAft>
                <a:spcPts val="0"/>
              </a:spcAft>
              <a:buNone/>
            </a:pPr>
            <a:r>
              <a:rPr b="1" lang="en" sz="1000">
                <a:solidFill>
                  <a:srgbClr val="000000"/>
                </a:solidFill>
                <a:latin typeface="Arial"/>
                <a:ea typeface="Arial"/>
                <a:cs typeface="Arial"/>
                <a:sym typeface="Arial"/>
              </a:rPr>
              <a:t>Process: ”</a:t>
            </a:r>
            <a:r>
              <a:rPr lang="en" sz="1000">
                <a:solidFill>
                  <a:srgbClr val="000000"/>
                </a:solidFill>
                <a:latin typeface="Arial"/>
                <a:ea typeface="Arial"/>
                <a:cs typeface="Arial"/>
                <a:sym typeface="Arial"/>
              </a:rPr>
              <a:t>Appointment” We are working to improve the older version of appointment to make it easier and flexible. The system carries everything inside of it.</a:t>
            </a:r>
            <a:endParaRPr b="1" sz="1000">
              <a:solidFill>
                <a:srgbClr val="000000"/>
              </a:solidFill>
              <a:latin typeface="Arial"/>
              <a:ea typeface="Arial"/>
              <a:cs typeface="Arial"/>
              <a:sym typeface="Arial"/>
            </a:endParaRPr>
          </a:p>
          <a:p>
            <a:pPr indent="0" lvl="0" marL="0" rtl="0" algn="l">
              <a:spcBef>
                <a:spcPts val="1600"/>
              </a:spcBef>
              <a:spcAft>
                <a:spcPts val="0"/>
              </a:spcAft>
              <a:buNone/>
            </a:pPr>
            <a:r>
              <a:rPr b="1" lang="en" sz="1000">
                <a:solidFill>
                  <a:srgbClr val="000000"/>
                </a:solidFill>
                <a:latin typeface="Arial"/>
                <a:ea typeface="Arial"/>
                <a:cs typeface="Arial"/>
                <a:sym typeface="Arial"/>
              </a:rPr>
              <a:t>Entity:</a:t>
            </a:r>
            <a:endParaRPr b="1" sz="1000">
              <a:solidFill>
                <a:srgbClr val="000000"/>
              </a:solidFill>
              <a:latin typeface="Arial"/>
              <a:ea typeface="Arial"/>
              <a:cs typeface="Arial"/>
              <a:sym typeface="Arial"/>
            </a:endParaRPr>
          </a:p>
          <a:p>
            <a:pPr indent="0" lvl="0" marL="0" rtl="0" algn="l">
              <a:spcBef>
                <a:spcPts val="1600"/>
              </a:spcBef>
              <a:spcAft>
                <a:spcPts val="0"/>
              </a:spcAft>
              <a:buNone/>
            </a:pPr>
            <a:r>
              <a:rPr lang="en" sz="1000">
                <a:solidFill>
                  <a:srgbClr val="000000"/>
                </a:solidFill>
                <a:latin typeface="Arial"/>
                <a:ea typeface="Arial"/>
                <a:cs typeface="Arial"/>
                <a:sym typeface="Arial"/>
              </a:rPr>
              <a:t> -</a:t>
            </a:r>
            <a:r>
              <a:rPr b="1" lang="en" sz="1000">
                <a:solidFill>
                  <a:srgbClr val="000000"/>
                </a:solidFill>
                <a:latin typeface="Arial"/>
                <a:ea typeface="Arial"/>
                <a:cs typeface="Arial"/>
                <a:sym typeface="Arial"/>
              </a:rPr>
              <a:t>1</a:t>
            </a:r>
            <a:r>
              <a:rPr b="1" baseline="30000" lang="en" sz="1000">
                <a:solidFill>
                  <a:srgbClr val="000000"/>
                </a:solidFill>
                <a:latin typeface="Arial"/>
                <a:ea typeface="Arial"/>
                <a:cs typeface="Arial"/>
                <a:sym typeface="Arial"/>
              </a:rPr>
              <a:t>st</a:t>
            </a:r>
            <a:r>
              <a:rPr b="1" lang="en" sz="1000">
                <a:solidFill>
                  <a:srgbClr val="000000"/>
                </a:solidFill>
                <a:latin typeface="Arial"/>
                <a:ea typeface="Arial"/>
                <a:cs typeface="Arial"/>
                <a:sym typeface="Arial"/>
              </a:rPr>
              <a:t> Entity</a:t>
            </a:r>
            <a:r>
              <a:rPr lang="en" sz="1000">
                <a:solidFill>
                  <a:srgbClr val="000000"/>
                </a:solidFill>
                <a:latin typeface="Arial"/>
                <a:ea typeface="Arial"/>
                <a:cs typeface="Arial"/>
                <a:sym typeface="Arial"/>
              </a:rPr>
              <a:t> = “Tutor”: Is the person who provides the available slots for appointment.</a:t>
            </a:r>
            <a:endParaRPr sz="1000">
              <a:solidFill>
                <a:srgbClr val="000000"/>
              </a:solidFill>
              <a:latin typeface="Arial"/>
              <a:ea typeface="Arial"/>
              <a:cs typeface="Arial"/>
              <a:sym typeface="Arial"/>
            </a:endParaRPr>
          </a:p>
          <a:p>
            <a:pPr indent="0" lvl="0" marL="0" rtl="0" algn="l">
              <a:spcBef>
                <a:spcPts val="1600"/>
              </a:spcBef>
              <a:spcAft>
                <a:spcPts val="0"/>
              </a:spcAft>
              <a:buNone/>
            </a:pPr>
            <a:r>
              <a:rPr b="1" lang="en" sz="1000">
                <a:solidFill>
                  <a:srgbClr val="000000"/>
                </a:solidFill>
                <a:latin typeface="Arial"/>
                <a:ea typeface="Arial"/>
                <a:cs typeface="Arial"/>
                <a:sym typeface="Arial"/>
              </a:rPr>
              <a:t>2</a:t>
            </a:r>
            <a:r>
              <a:rPr b="1" baseline="30000" lang="en" sz="1000">
                <a:solidFill>
                  <a:srgbClr val="000000"/>
                </a:solidFill>
                <a:latin typeface="Arial"/>
                <a:ea typeface="Arial"/>
                <a:cs typeface="Arial"/>
                <a:sym typeface="Arial"/>
              </a:rPr>
              <a:t>nd</a:t>
            </a:r>
            <a:r>
              <a:rPr b="1" lang="en" sz="1000">
                <a:solidFill>
                  <a:srgbClr val="000000"/>
                </a:solidFill>
                <a:latin typeface="Arial"/>
                <a:ea typeface="Arial"/>
                <a:cs typeface="Arial"/>
                <a:sym typeface="Arial"/>
              </a:rPr>
              <a:t> Entity</a:t>
            </a:r>
            <a:r>
              <a:rPr lang="en" sz="1000">
                <a:solidFill>
                  <a:srgbClr val="000000"/>
                </a:solidFill>
                <a:latin typeface="Arial"/>
                <a:ea typeface="Arial"/>
                <a:cs typeface="Arial"/>
                <a:sym typeface="Arial"/>
              </a:rPr>
              <a:t> = “Students”: They are the customer who book an appointment with the tutors if needed.</a:t>
            </a:r>
            <a:endParaRPr sz="1000">
              <a:solidFill>
                <a:srgbClr val="000000"/>
              </a:solidFill>
              <a:latin typeface="Arial"/>
              <a:ea typeface="Arial"/>
              <a:cs typeface="Arial"/>
              <a:sym typeface="Arial"/>
            </a:endParaRPr>
          </a:p>
          <a:p>
            <a:pPr indent="0" lvl="0" marL="0" rtl="0" algn="l">
              <a:spcBef>
                <a:spcPts val="1600"/>
              </a:spcBef>
              <a:spcAft>
                <a:spcPts val="0"/>
              </a:spcAft>
              <a:buNone/>
            </a:pPr>
            <a:r>
              <a:rPr b="1" lang="en" sz="1000">
                <a:solidFill>
                  <a:srgbClr val="000000"/>
                </a:solidFill>
                <a:latin typeface="Arial"/>
                <a:ea typeface="Arial"/>
                <a:cs typeface="Arial"/>
                <a:sym typeface="Arial"/>
              </a:rPr>
              <a:t>-3</a:t>
            </a:r>
            <a:r>
              <a:rPr b="1" baseline="30000" lang="en" sz="1000">
                <a:solidFill>
                  <a:srgbClr val="000000"/>
                </a:solidFill>
                <a:latin typeface="Arial"/>
                <a:ea typeface="Arial"/>
                <a:cs typeface="Arial"/>
                <a:sym typeface="Arial"/>
              </a:rPr>
              <a:t>rd</a:t>
            </a:r>
            <a:r>
              <a:rPr b="1" lang="en" sz="1000">
                <a:solidFill>
                  <a:srgbClr val="000000"/>
                </a:solidFill>
                <a:latin typeface="Arial"/>
                <a:ea typeface="Arial"/>
                <a:cs typeface="Arial"/>
                <a:sym typeface="Arial"/>
              </a:rPr>
              <a:t> Entity</a:t>
            </a:r>
            <a:r>
              <a:rPr lang="en" sz="1000">
                <a:solidFill>
                  <a:srgbClr val="000000"/>
                </a:solidFill>
                <a:latin typeface="Arial"/>
                <a:ea typeface="Arial"/>
                <a:cs typeface="Arial"/>
                <a:sym typeface="Arial"/>
              </a:rPr>
              <a:t> = “Supervisor”: Is the person that will oversee the whole business of what is going on between the student and tutors.</a:t>
            </a:r>
            <a:endParaRPr sz="1000">
              <a:solidFill>
                <a:srgbClr val="000000"/>
              </a:solidFill>
              <a:latin typeface="Arial"/>
              <a:ea typeface="Arial"/>
              <a:cs typeface="Arial"/>
              <a:sym typeface="Arial"/>
            </a:endParaRPr>
          </a:p>
          <a:p>
            <a:pPr indent="0" lvl="0" marL="0" rtl="0" algn="l">
              <a:spcBef>
                <a:spcPts val="1600"/>
              </a:spcBef>
              <a:spcAft>
                <a:spcPts val="0"/>
              </a:spcAft>
              <a:buNone/>
            </a:pPr>
            <a:r>
              <a:t/>
            </a:r>
            <a:endParaRPr sz="1000" u="sng">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idx="1" type="body"/>
          </p:nvPr>
        </p:nvSpPr>
        <p:spPr>
          <a:xfrm>
            <a:off x="138325" y="60500"/>
            <a:ext cx="8895300" cy="497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000" u="sng">
                <a:solidFill>
                  <a:srgbClr val="000000"/>
                </a:solidFill>
                <a:latin typeface="Arial"/>
                <a:ea typeface="Arial"/>
                <a:cs typeface="Arial"/>
                <a:sym typeface="Arial"/>
              </a:rPr>
              <a:t>Data Flow:</a:t>
            </a:r>
            <a:endParaRPr b="1" sz="1000" u="sng">
              <a:solidFill>
                <a:srgbClr val="000000"/>
              </a:solidFill>
              <a:latin typeface="Arial"/>
              <a:ea typeface="Arial"/>
              <a:cs typeface="Arial"/>
              <a:sym typeface="Arial"/>
            </a:endParaRPr>
          </a:p>
          <a:p>
            <a:pPr indent="0" lvl="0" marL="0" rtl="0" algn="just">
              <a:spcBef>
                <a:spcPts val="0"/>
              </a:spcBef>
              <a:spcAft>
                <a:spcPts val="0"/>
              </a:spcAft>
              <a:buNone/>
            </a:pPr>
            <a:r>
              <a:t/>
            </a:r>
            <a:endParaRPr b="1" sz="1000" u="sng">
              <a:solidFill>
                <a:srgbClr val="000000"/>
              </a:solidFill>
              <a:latin typeface="Arial"/>
              <a:ea typeface="Arial"/>
              <a:cs typeface="Arial"/>
              <a:sym typeface="Arial"/>
            </a:endParaRPr>
          </a:p>
          <a:p>
            <a:pPr indent="0" lvl="0" marL="0" rtl="0" algn="just">
              <a:spcBef>
                <a:spcPts val="0"/>
              </a:spcBef>
              <a:spcAft>
                <a:spcPts val="0"/>
              </a:spcAft>
              <a:buNone/>
            </a:pPr>
            <a:r>
              <a:t/>
            </a:r>
            <a:endParaRPr b="1" sz="1000" u="sng">
              <a:solidFill>
                <a:srgbClr val="000000"/>
              </a:solidFill>
              <a:latin typeface="Arial"/>
              <a:ea typeface="Arial"/>
              <a:cs typeface="Arial"/>
              <a:sym typeface="Arial"/>
            </a:endParaRPr>
          </a:p>
          <a:p>
            <a:pPr indent="0" lvl="0" marL="0" rtl="0" algn="just">
              <a:spcBef>
                <a:spcPts val="0"/>
              </a:spcBef>
              <a:spcAft>
                <a:spcPts val="0"/>
              </a:spcAft>
              <a:buNone/>
            </a:pPr>
            <a:r>
              <a:rPr b="1" lang="en" sz="1000">
                <a:solidFill>
                  <a:srgbClr val="000000"/>
                </a:solidFill>
                <a:latin typeface="Arial"/>
                <a:ea typeface="Arial"/>
                <a:cs typeface="Arial"/>
                <a:sym typeface="Arial"/>
              </a:rPr>
              <a:t>-1</a:t>
            </a:r>
            <a:r>
              <a:rPr b="1" baseline="30000" lang="en" sz="1000">
                <a:solidFill>
                  <a:srgbClr val="000000"/>
                </a:solidFill>
                <a:latin typeface="Arial"/>
                <a:ea typeface="Arial"/>
                <a:cs typeface="Arial"/>
                <a:sym typeface="Arial"/>
              </a:rPr>
              <a:t>st</a:t>
            </a:r>
            <a:r>
              <a:rPr b="1" lang="en" sz="1000">
                <a:solidFill>
                  <a:srgbClr val="000000"/>
                </a:solidFill>
                <a:latin typeface="Arial"/>
                <a:ea typeface="Arial"/>
                <a:cs typeface="Arial"/>
                <a:sym typeface="Arial"/>
              </a:rPr>
              <a:t> data flo</a:t>
            </a:r>
            <a:r>
              <a:rPr lang="en" sz="1000">
                <a:solidFill>
                  <a:srgbClr val="000000"/>
                </a:solidFill>
                <a:latin typeface="Arial"/>
                <a:ea typeface="Arial"/>
                <a:cs typeface="Arial"/>
                <a:sym typeface="Arial"/>
              </a:rPr>
              <a:t>w: going into Appointment from Supervisor is: Monitor and make changes on the appointment and the system.</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just">
              <a:spcBef>
                <a:spcPts val="0"/>
              </a:spcBef>
              <a:spcAft>
                <a:spcPts val="0"/>
              </a:spcAft>
              <a:buNone/>
            </a:pPr>
            <a:r>
              <a:rPr lang="en" sz="1000">
                <a:solidFill>
                  <a:srgbClr val="000000"/>
                </a:solidFill>
                <a:latin typeface="Arial"/>
                <a:ea typeface="Arial"/>
                <a:cs typeface="Arial"/>
                <a:sym typeface="Arial"/>
              </a:rPr>
              <a:t>-</a:t>
            </a:r>
            <a:r>
              <a:rPr b="1" lang="en" sz="1000">
                <a:solidFill>
                  <a:srgbClr val="000000"/>
                </a:solidFill>
                <a:latin typeface="Arial"/>
                <a:ea typeface="Arial"/>
                <a:cs typeface="Arial"/>
                <a:sym typeface="Arial"/>
              </a:rPr>
              <a:t>2</a:t>
            </a:r>
            <a:r>
              <a:rPr b="1" baseline="30000" lang="en" sz="1000">
                <a:solidFill>
                  <a:srgbClr val="000000"/>
                </a:solidFill>
                <a:latin typeface="Arial"/>
                <a:ea typeface="Arial"/>
                <a:cs typeface="Arial"/>
                <a:sym typeface="Arial"/>
              </a:rPr>
              <a:t>nd</a:t>
            </a:r>
            <a:r>
              <a:rPr b="1" lang="en" sz="1000">
                <a:solidFill>
                  <a:srgbClr val="000000"/>
                </a:solidFill>
                <a:latin typeface="Arial"/>
                <a:ea typeface="Arial"/>
                <a:cs typeface="Arial"/>
                <a:sym typeface="Arial"/>
              </a:rPr>
              <a:t> data flow</a:t>
            </a:r>
            <a:r>
              <a:rPr lang="en" sz="1000">
                <a:solidFill>
                  <a:srgbClr val="000000"/>
                </a:solidFill>
                <a:latin typeface="Arial"/>
                <a:ea typeface="Arial"/>
                <a:cs typeface="Arial"/>
                <a:sym typeface="Arial"/>
              </a:rPr>
              <a:t>: going into the process from Supervisor is: to make the appointment slots available to the students and the tutors.</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b="1" sz="1000">
              <a:solidFill>
                <a:srgbClr val="000000"/>
              </a:solidFill>
              <a:latin typeface="Arial"/>
              <a:ea typeface="Arial"/>
              <a:cs typeface="Arial"/>
              <a:sym typeface="Arial"/>
            </a:endParaRPr>
          </a:p>
          <a:p>
            <a:pPr indent="0" lvl="0" marL="0" rtl="0" algn="just">
              <a:spcBef>
                <a:spcPts val="0"/>
              </a:spcBef>
              <a:spcAft>
                <a:spcPts val="0"/>
              </a:spcAft>
              <a:buNone/>
            </a:pPr>
            <a:r>
              <a:rPr b="1" lang="en" sz="1000">
                <a:solidFill>
                  <a:srgbClr val="000000"/>
                </a:solidFill>
                <a:latin typeface="Arial"/>
                <a:ea typeface="Arial"/>
                <a:cs typeface="Arial"/>
                <a:sym typeface="Arial"/>
              </a:rPr>
              <a:t>-3</a:t>
            </a:r>
            <a:r>
              <a:rPr b="1" baseline="30000" lang="en" sz="1000">
                <a:solidFill>
                  <a:srgbClr val="000000"/>
                </a:solidFill>
                <a:latin typeface="Arial"/>
                <a:ea typeface="Arial"/>
                <a:cs typeface="Arial"/>
                <a:sym typeface="Arial"/>
              </a:rPr>
              <a:t>rd</a:t>
            </a:r>
            <a:r>
              <a:rPr b="1" lang="en" sz="1000">
                <a:solidFill>
                  <a:srgbClr val="000000"/>
                </a:solidFill>
                <a:latin typeface="Arial"/>
                <a:ea typeface="Arial"/>
                <a:cs typeface="Arial"/>
                <a:sym typeface="Arial"/>
              </a:rPr>
              <a:t> data flow</a:t>
            </a:r>
            <a:r>
              <a:rPr lang="en" sz="1000">
                <a:solidFill>
                  <a:srgbClr val="000000"/>
                </a:solidFill>
                <a:latin typeface="Arial"/>
                <a:ea typeface="Arial"/>
                <a:cs typeface="Arial"/>
                <a:sym typeface="Arial"/>
              </a:rPr>
              <a:t>: coming from tutor entity to Appointment is “Login with UMBC id” which will allow the tutors to log into the system with UMBC id only and get access to the tutor account.</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just">
              <a:spcBef>
                <a:spcPts val="0"/>
              </a:spcBef>
              <a:spcAft>
                <a:spcPts val="0"/>
              </a:spcAft>
              <a:buNone/>
            </a:pPr>
            <a:r>
              <a:rPr lang="en" sz="1000">
                <a:solidFill>
                  <a:srgbClr val="000000"/>
                </a:solidFill>
                <a:latin typeface="Arial"/>
                <a:ea typeface="Arial"/>
                <a:cs typeface="Arial"/>
                <a:sym typeface="Arial"/>
              </a:rPr>
              <a:t>- </a:t>
            </a:r>
            <a:r>
              <a:rPr b="1" lang="en" sz="1000">
                <a:solidFill>
                  <a:srgbClr val="000000"/>
                </a:solidFill>
                <a:latin typeface="Arial"/>
                <a:ea typeface="Arial"/>
                <a:cs typeface="Arial"/>
                <a:sym typeface="Arial"/>
              </a:rPr>
              <a:t>4</a:t>
            </a:r>
            <a:r>
              <a:rPr b="1" baseline="30000" lang="en" sz="1000">
                <a:solidFill>
                  <a:srgbClr val="000000"/>
                </a:solidFill>
                <a:latin typeface="Arial"/>
                <a:ea typeface="Arial"/>
                <a:cs typeface="Arial"/>
                <a:sym typeface="Arial"/>
              </a:rPr>
              <a:t>th</a:t>
            </a:r>
            <a:r>
              <a:rPr b="1" lang="en" sz="1000">
                <a:solidFill>
                  <a:srgbClr val="000000"/>
                </a:solidFill>
                <a:latin typeface="Arial"/>
                <a:ea typeface="Arial"/>
                <a:cs typeface="Arial"/>
                <a:sym typeface="Arial"/>
              </a:rPr>
              <a:t> data flow</a:t>
            </a:r>
            <a:r>
              <a:rPr lang="en" sz="1000">
                <a:solidFill>
                  <a:srgbClr val="000000"/>
                </a:solidFill>
                <a:latin typeface="Arial"/>
                <a:ea typeface="Arial"/>
                <a:cs typeface="Arial"/>
                <a:sym typeface="Arial"/>
              </a:rPr>
              <a:t>: coming from tutor entity to Appointment process is “Appointment” which will allow the tutors to provide their available time for the tutoring appointment.</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just">
              <a:spcBef>
                <a:spcPts val="0"/>
              </a:spcBef>
              <a:spcAft>
                <a:spcPts val="0"/>
              </a:spcAft>
              <a:buNone/>
            </a:pPr>
            <a:r>
              <a:rPr lang="en" sz="1000">
                <a:solidFill>
                  <a:srgbClr val="000000"/>
                </a:solidFill>
                <a:latin typeface="Arial"/>
                <a:ea typeface="Arial"/>
                <a:cs typeface="Arial"/>
                <a:sym typeface="Arial"/>
              </a:rPr>
              <a:t>-</a:t>
            </a:r>
            <a:r>
              <a:rPr b="1" lang="en" sz="1000">
                <a:solidFill>
                  <a:srgbClr val="000000"/>
                </a:solidFill>
                <a:latin typeface="Arial"/>
                <a:ea typeface="Arial"/>
                <a:cs typeface="Arial"/>
                <a:sym typeface="Arial"/>
              </a:rPr>
              <a:t>5</a:t>
            </a:r>
            <a:r>
              <a:rPr b="1" baseline="30000" lang="en" sz="1000">
                <a:solidFill>
                  <a:srgbClr val="000000"/>
                </a:solidFill>
                <a:latin typeface="Arial"/>
                <a:ea typeface="Arial"/>
                <a:cs typeface="Arial"/>
                <a:sym typeface="Arial"/>
              </a:rPr>
              <a:t>th</a:t>
            </a:r>
            <a:r>
              <a:rPr b="1" lang="en" sz="1000">
                <a:solidFill>
                  <a:srgbClr val="000000"/>
                </a:solidFill>
                <a:latin typeface="Arial"/>
                <a:ea typeface="Arial"/>
                <a:cs typeface="Arial"/>
                <a:sym typeface="Arial"/>
              </a:rPr>
              <a:t> data flow</a:t>
            </a:r>
            <a:r>
              <a:rPr lang="en" sz="1000">
                <a:solidFill>
                  <a:srgbClr val="000000"/>
                </a:solidFill>
                <a:latin typeface="Arial"/>
                <a:ea typeface="Arial"/>
                <a:cs typeface="Arial"/>
                <a:sym typeface="Arial"/>
              </a:rPr>
              <a:t>: coming from tutor entity to Appointment is “Confirmation” which will send text/email as a notification/ confirmation to the tutors once they are appointed for tutoring.</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u="sng">
              <a:latin typeface="Arial"/>
              <a:ea typeface="Arial"/>
              <a:cs typeface="Arial"/>
              <a:sym typeface="Arial"/>
            </a:endParaRPr>
          </a:p>
          <a:p>
            <a:pPr indent="0" lvl="0" marL="0" rtl="0" algn="just">
              <a:spcBef>
                <a:spcPts val="0"/>
              </a:spcBef>
              <a:spcAft>
                <a:spcPts val="0"/>
              </a:spcAft>
              <a:buNone/>
            </a:pPr>
            <a:r>
              <a:rPr lang="en" sz="1000">
                <a:solidFill>
                  <a:srgbClr val="000000"/>
                </a:solidFill>
                <a:latin typeface="Arial"/>
                <a:ea typeface="Arial"/>
                <a:cs typeface="Arial"/>
                <a:sym typeface="Arial"/>
              </a:rPr>
              <a:t>- </a:t>
            </a:r>
            <a:r>
              <a:rPr b="1" lang="en" sz="1000">
                <a:solidFill>
                  <a:srgbClr val="000000"/>
                </a:solidFill>
                <a:latin typeface="Arial"/>
                <a:ea typeface="Arial"/>
                <a:cs typeface="Arial"/>
                <a:sym typeface="Arial"/>
              </a:rPr>
              <a:t>6</a:t>
            </a:r>
            <a:r>
              <a:rPr b="1" baseline="30000" lang="en" sz="1000">
                <a:solidFill>
                  <a:srgbClr val="000000"/>
                </a:solidFill>
                <a:latin typeface="Arial"/>
                <a:ea typeface="Arial"/>
                <a:cs typeface="Arial"/>
                <a:sym typeface="Arial"/>
              </a:rPr>
              <a:t>th</a:t>
            </a:r>
            <a:r>
              <a:rPr b="1" lang="en" sz="1000">
                <a:solidFill>
                  <a:srgbClr val="000000"/>
                </a:solidFill>
                <a:latin typeface="Arial"/>
                <a:ea typeface="Arial"/>
                <a:cs typeface="Arial"/>
                <a:sym typeface="Arial"/>
              </a:rPr>
              <a:t> data flow</a:t>
            </a:r>
            <a:r>
              <a:rPr lang="en" sz="1000">
                <a:solidFill>
                  <a:srgbClr val="000000"/>
                </a:solidFill>
                <a:latin typeface="Arial"/>
                <a:ea typeface="Arial"/>
                <a:cs typeface="Arial"/>
                <a:sym typeface="Arial"/>
              </a:rPr>
              <a:t>: coming from student entity to Appointment is “Login with UMBC id” which will allow the students to log in to the system</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just">
              <a:spcBef>
                <a:spcPts val="0"/>
              </a:spcBef>
              <a:spcAft>
                <a:spcPts val="0"/>
              </a:spcAft>
              <a:buNone/>
            </a:pPr>
            <a:r>
              <a:rPr lang="en" sz="1000">
                <a:solidFill>
                  <a:srgbClr val="000000"/>
                </a:solidFill>
                <a:latin typeface="Arial"/>
                <a:ea typeface="Arial"/>
                <a:cs typeface="Arial"/>
                <a:sym typeface="Arial"/>
              </a:rPr>
              <a:t>-</a:t>
            </a:r>
            <a:r>
              <a:rPr b="1" lang="en" sz="1000">
                <a:solidFill>
                  <a:srgbClr val="000000"/>
                </a:solidFill>
                <a:latin typeface="Arial"/>
                <a:ea typeface="Arial"/>
                <a:cs typeface="Arial"/>
                <a:sym typeface="Arial"/>
              </a:rPr>
              <a:t>7</a:t>
            </a:r>
            <a:r>
              <a:rPr b="1" baseline="30000" lang="en" sz="1000">
                <a:solidFill>
                  <a:srgbClr val="000000"/>
                </a:solidFill>
                <a:latin typeface="Arial"/>
                <a:ea typeface="Arial"/>
                <a:cs typeface="Arial"/>
                <a:sym typeface="Arial"/>
              </a:rPr>
              <a:t>th</a:t>
            </a:r>
            <a:r>
              <a:rPr b="1" lang="en" sz="1000">
                <a:solidFill>
                  <a:srgbClr val="000000"/>
                </a:solidFill>
                <a:latin typeface="Arial"/>
                <a:ea typeface="Arial"/>
                <a:cs typeface="Arial"/>
                <a:sym typeface="Arial"/>
              </a:rPr>
              <a:t> data flow</a:t>
            </a:r>
            <a:r>
              <a:rPr lang="en" sz="1000">
                <a:solidFill>
                  <a:srgbClr val="000000"/>
                </a:solidFill>
                <a:latin typeface="Arial"/>
                <a:ea typeface="Arial"/>
                <a:cs typeface="Arial"/>
                <a:sym typeface="Arial"/>
              </a:rPr>
              <a:t>: coming from student entity to Appointment is “Confirmation” which will send email/text confirmation once the appointment is made and a notification prior to the appointment time.</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just">
              <a:spcBef>
                <a:spcPts val="0"/>
              </a:spcBef>
              <a:spcAft>
                <a:spcPts val="0"/>
              </a:spcAft>
              <a:buNone/>
            </a:pPr>
            <a:r>
              <a:rPr lang="en" sz="1000">
                <a:solidFill>
                  <a:srgbClr val="000000"/>
                </a:solidFill>
                <a:latin typeface="Arial"/>
                <a:ea typeface="Arial"/>
                <a:cs typeface="Arial"/>
                <a:sym typeface="Arial"/>
              </a:rPr>
              <a:t>- </a:t>
            </a:r>
            <a:r>
              <a:rPr b="1" lang="en" sz="1000">
                <a:solidFill>
                  <a:srgbClr val="000000"/>
                </a:solidFill>
                <a:latin typeface="Arial"/>
                <a:ea typeface="Arial"/>
                <a:cs typeface="Arial"/>
                <a:sym typeface="Arial"/>
              </a:rPr>
              <a:t>8</a:t>
            </a:r>
            <a:r>
              <a:rPr b="1" baseline="30000" lang="en" sz="1000">
                <a:solidFill>
                  <a:srgbClr val="000000"/>
                </a:solidFill>
                <a:latin typeface="Arial"/>
                <a:ea typeface="Arial"/>
                <a:cs typeface="Arial"/>
                <a:sym typeface="Arial"/>
              </a:rPr>
              <a:t>th</a:t>
            </a:r>
            <a:r>
              <a:rPr b="1" lang="en" sz="1000">
                <a:solidFill>
                  <a:srgbClr val="000000"/>
                </a:solidFill>
                <a:latin typeface="Arial"/>
                <a:ea typeface="Arial"/>
                <a:cs typeface="Arial"/>
                <a:sym typeface="Arial"/>
              </a:rPr>
              <a:t> data flow</a:t>
            </a:r>
            <a:r>
              <a:rPr lang="en" sz="1000">
                <a:solidFill>
                  <a:srgbClr val="000000"/>
                </a:solidFill>
                <a:latin typeface="Arial"/>
                <a:ea typeface="Arial"/>
                <a:cs typeface="Arial"/>
                <a:sym typeface="Arial"/>
              </a:rPr>
              <a:t>: coming from student entity to Appointment is “Appointment” which will allow the students to book with the available tutors as needed.</a:t>
            </a:r>
            <a:endParaRPr b="1" sz="1000" u="sng">
              <a:solidFill>
                <a:srgbClr val="000000"/>
              </a:solidFill>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just">
              <a:spcBef>
                <a:spcPts val="1600"/>
              </a:spcBef>
              <a:spcAft>
                <a:spcPts val="0"/>
              </a:spcAft>
              <a:buNone/>
            </a:pPr>
            <a:r>
              <a:t/>
            </a:r>
            <a:endParaRPr sz="1000" u="sng">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O DFD: APPOINTMENT</a:t>
            </a:r>
            <a:endParaRPr/>
          </a:p>
        </p:txBody>
      </p:sp>
      <p:pic>
        <p:nvPicPr>
          <p:cNvPr id="182" name="Google Shape;182;p28"/>
          <p:cNvPicPr preferRelativeResize="0"/>
          <p:nvPr/>
        </p:nvPicPr>
        <p:blipFill>
          <a:blip r:embed="rId3">
            <a:alphaModFix/>
          </a:blip>
          <a:stretch>
            <a:fillRect/>
          </a:stretch>
        </p:blipFill>
        <p:spPr>
          <a:xfrm>
            <a:off x="198125" y="1142800"/>
            <a:ext cx="7421875" cy="357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DEFINITIONS: APPOINTMENT</a:t>
            </a:r>
            <a:endParaRPr/>
          </a:p>
          <a:p>
            <a:pPr indent="0" lvl="0" marL="0" rtl="0" algn="l">
              <a:spcBef>
                <a:spcPts val="0"/>
              </a:spcBef>
              <a:spcAft>
                <a:spcPts val="0"/>
              </a:spcAft>
              <a:buNone/>
            </a:pPr>
            <a:r>
              <a:t/>
            </a:r>
            <a:endParaRPr/>
          </a:p>
        </p:txBody>
      </p:sp>
      <p:sp>
        <p:nvSpPr>
          <p:cNvPr id="188" name="Google Shape;188;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u="sng">
                <a:solidFill>
                  <a:srgbClr val="000000"/>
                </a:solidFill>
                <a:latin typeface="Arial"/>
                <a:ea typeface="Arial"/>
                <a:cs typeface="Arial"/>
                <a:sym typeface="Arial"/>
              </a:rPr>
              <a:t>Process:</a:t>
            </a:r>
            <a:endParaRPr b="1" sz="1400" u="sng">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b="1" lang="en" sz="1400">
                <a:solidFill>
                  <a:srgbClr val="000000"/>
                </a:solidFill>
                <a:latin typeface="Arial"/>
                <a:ea typeface="Arial"/>
                <a:cs typeface="Arial"/>
                <a:sym typeface="Arial"/>
              </a:rPr>
              <a:t>1</a:t>
            </a:r>
            <a:r>
              <a:rPr b="1" baseline="30000" lang="en" sz="1400">
                <a:solidFill>
                  <a:srgbClr val="000000"/>
                </a:solidFill>
                <a:latin typeface="Arial"/>
                <a:ea typeface="Arial"/>
                <a:cs typeface="Arial"/>
                <a:sym typeface="Arial"/>
              </a:rPr>
              <a:t>st</a:t>
            </a:r>
            <a:r>
              <a:rPr b="1" lang="en" sz="1400">
                <a:solidFill>
                  <a:srgbClr val="000000"/>
                </a:solidFill>
                <a:latin typeface="Arial"/>
                <a:ea typeface="Arial"/>
                <a:cs typeface="Arial"/>
                <a:sym typeface="Arial"/>
              </a:rPr>
              <a:t> process = </a:t>
            </a:r>
            <a:r>
              <a:rPr lang="en" sz="1400">
                <a:solidFill>
                  <a:srgbClr val="000000"/>
                </a:solidFill>
                <a:latin typeface="Arial"/>
                <a:ea typeface="Arial"/>
                <a:cs typeface="Arial"/>
                <a:sym typeface="Arial"/>
              </a:rPr>
              <a:t>We are working on</a:t>
            </a:r>
            <a:r>
              <a:rPr b="1"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“Appointment” in order to make a easy and flexible appointment system. </a:t>
            </a:r>
            <a:r>
              <a:rPr lang="en" sz="1200">
                <a:solidFill>
                  <a:srgbClr val="000000"/>
                </a:solidFill>
                <a:latin typeface="Arial"/>
                <a:ea typeface="Arial"/>
                <a:cs typeface="Arial"/>
                <a:sym typeface="Arial"/>
              </a:rPr>
              <a:t>The system carries everything inside of it.</a:t>
            </a:r>
            <a:endParaRPr sz="12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7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2</a:t>
            </a:r>
            <a:r>
              <a:rPr b="1" baseline="30000" lang="en" sz="1400">
                <a:solidFill>
                  <a:srgbClr val="000000"/>
                </a:solidFill>
                <a:latin typeface="Arial"/>
                <a:ea typeface="Arial"/>
                <a:cs typeface="Arial"/>
                <a:sym typeface="Arial"/>
              </a:rPr>
              <a:t>nd</a:t>
            </a:r>
            <a:r>
              <a:rPr b="1" lang="en" sz="1400">
                <a:solidFill>
                  <a:srgbClr val="000000"/>
                </a:solidFill>
                <a:latin typeface="Arial"/>
                <a:ea typeface="Arial"/>
                <a:cs typeface="Arial"/>
                <a:sym typeface="Arial"/>
              </a:rPr>
              <a:t> process = </a:t>
            </a:r>
            <a:r>
              <a:rPr lang="en" sz="1400">
                <a:solidFill>
                  <a:srgbClr val="000000"/>
                </a:solidFill>
                <a:latin typeface="Arial"/>
                <a:ea typeface="Arial"/>
                <a:cs typeface="Arial"/>
                <a:sym typeface="Arial"/>
              </a:rPr>
              <a:t>“Appointment availability”: is where students can check for next available appointments and the requested appointment reports are sent to the system process.</a:t>
            </a:r>
            <a:endParaRPr sz="14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7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3</a:t>
            </a:r>
            <a:r>
              <a:rPr b="1" baseline="30000" lang="en" sz="1400">
                <a:solidFill>
                  <a:srgbClr val="000000"/>
                </a:solidFill>
                <a:latin typeface="Arial"/>
                <a:ea typeface="Arial"/>
                <a:cs typeface="Arial"/>
                <a:sym typeface="Arial"/>
              </a:rPr>
              <a:t>rd</a:t>
            </a:r>
            <a:r>
              <a:rPr b="1" lang="en" sz="1400">
                <a:solidFill>
                  <a:srgbClr val="000000"/>
                </a:solidFill>
                <a:latin typeface="Arial"/>
                <a:ea typeface="Arial"/>
                <a:cs typeface="Arial"/>
                <a:sym typeface="Arial"/>
              </a:rPr>
              <a:t> process = </a:t>
            </a:r>
            <a:r>
              <a:rPr lang="en" sz="1400">
                <a:solidFill>
                  <a:srgbClr val="000000"/>
                </a:solidFill>
                <a:latin typeface="Arial"/>
                <a:ea typeface="Arial"/>
                <a:cs typeface="Arial"/>
                <a:sym typeface="Arial"/>
              </a:rPr>
              <a:t>“Students”: will be able to check the appointment availability and book a new appointment as needed.</a:t>
            </a:r>
            <a:endParaRPr sz="14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7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4</a:t>
            </a:r>
            <a:r>
              <a:rPr b="1" baseline="30000" lang="en" sz="1400">
                <a:solidFill>
                  <a:srgbClr val="000000"/>
                </a:solidFill>
                <a:latin typeface="Arial"/>
                <a:ea typeface="Arial"/>
                <a:cs typeface="Arial"/>
                <a:sym typeface="Arial"/>
              </a:rPr>
              <a:t>th</a:t>
            </a:r>
            <a:r>
              <a:rPr b="1" lang="en" sz="1400">
                <a:solidFill>
                  <a:srgbClr val="000000"/>
                </a:solidFill>
                <a:latin typeface="Arial"/>
                <a:ea typeface="Arial"/>
                <a:cs typeface="Arial"/>
                <a:sym typeface="Arial"/>
              </a:rPr>
              <a:t> process = </a:t>
            </a:r>
            <a:r>
              <a:rPr lang="en" sz="1400">
                <a:solidFill>
                  <a:srgbClr val="000000"/>
                </a:solidFill>
                <a:latin typeface="Arial"/>
                <a:ea typeface="Arial"/>
                <a:cs typeface="Arial"/>
                <a:sym typeface="Arial"/>
              </a:rPr>
              <a:t>“Tutor”: will be able to provide their own schedule as availability for tutoring and will receive the confirmation every time when appointed.</a:t>
            </a:r>
            <a:endParaRPr sz="14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b="1" lang="en" sz="1400">
                <a:solidFill>
                  <a:srgbClr val="000000"/>
                </a:solidFill>
                <a:latin typeface="Arial"/>
                <a:ea typeface="Arial"/>
                <a:cs typeface="Arial"/>
                <a:sym typeface="Arial"/>
              </a:rPr>
              <a:t>5th process =</a:t>
            </a:r>
            <a:r>
              <a:rPr lang="en" sz="1400">
                <a:solidFill>
                  <a:srgbClr val="000000"/>
                </a:solidFill>
                <a:latin typeface="Arial"/>
                <a:ea typeface="Arial"/>
                <a:cs typeface="Arial"/>
                <a:sym typeface="Arial"/>
              </a:rPr>
              <a:t> “Supervisor”: will manage and handle the entire system.</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idx="1" type="body"/>
          </p:nvPr>
        </p:nvSpPr>
        <p:spPr>
          <a:xfrm>
            <a:off x="311700" y="146700"/>
            <a:ext cx="8680800" cy="491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u="sng">
                <a:solidFill>
                  <a:srgbClr val="000000"/>
                </a:solidFill>
                <a:latin typeface="Arial"/>
                <a:ea typeface="Arial"/>
                <a:cs typeface="Arial"/>
                <a:sym typeface="Arial"/>
              </a:rPr>
              <a:t>Entity:</a:t>
            </a:r>
            <a:endParaRPr b="1" u="sng">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1</a:t>
            </a:r>
            <a:r>
              <a:rPr b="1" baseline="30000" lang="en">
                <a:solidFill>
                  <a:srgbClr val="000000"/>
                </a:solidFill>
                <a:latin typeface="Arial"/>
                <a:ea typeface="Arial"/>
                <a:cs typeface="Arial"/>
                <a:sym typeface="Arial"/>
              </a:rPr>
              <a:t>st</a:t>
            </a:r>
            <a:r>
              <a:rPr b="1" lang="en">
                <a:solidFill>
                  <a:srgbClr val="000000"/>
                </a:solidFill>
                <a:latin typeface="Arial"/>
                <a:ea typeface="Arial"/>
                <a:cs typeface="Arial"/>
                <a:sym typeface="Arial"/>
              </a:rPr>
              <a:t> Entity = </a:t>
            </a:r>
            <a:r>
              <a:rPr lang="en">
                <a:solidFill>
                  <a:srgbClr val="000000"/>
                </a:solidFill>
                <a:latin typeface="Arial"/>
                <a:ea typeface="Arial"/>
                <a:cs typeface="Arial"/>
                <a:sym typeface="Arial"/>
              </a:rPr>
              <a:t>“Supervisor”: Is the person who will manage the overall system and changes in the appointment.</a:t>
            </a:r>
            <a:endParaRPr>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2</a:t>
            </a:r>
            <a:r>
              <a:rPr b="1" baseline="30000" lang="en">
                <a:solidFill>
                  <a:srgbClr val="000000"/>
                </a:solidFill>
                <a:latin typeface="Arial"/>
                <a:ea typeface="Arial"/>
                <a:cs typeface="Arial"/>
                <a:sym typeface="Arial"/>
              </a:rPr>
              <a:t>nd</a:t>
            </a:r>
            <a:r>
              <a:rPr b="1" lang="en">
                <a:solidFill>
                  <a:srgbClr val="000000"/>
                </a:solidFill>
                <a:latin typeface="Arial"/>
                <a:ea typeface="Arial"/>
                <a:cs typeface="Arial"/>
                <a:sym typeface="Arial"/>
              </a:rPr>
              <a:t> Entity = </a:t>
            </a:r>
            <a:r>
              <a:rPr lang="en">
                <a:solidFill>
                  <a:srgbClr val="000000"/>
                </a:solidFill>
                <a:latin typeface="Arial"/>
                <a:ea typeface="Arial"/>
                <a:cs typeface="Arial"/>
                <a:sym typeface="Arial"/>
              </a:rPr>
              <a:t>“Tutor”: Is the person who will provide their schedule for the appointment and help student.</a:t>
            </a:r>
            <a:endParaRPr>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700">
                <a:solidFill>
                  <a:srgbClr val="000000"/>
                </a:solidFill>
                <a:latin typeface="Arial"/>
                <a:ea typeface="Arial"/>
                <a:cs typeface="Arial"/>
                <a:sym typeface="Arial"/>
              </a:rPr>
              <a:t> </a:t>
            </a:r>
            <a:r>
              <a:rPr b="1" lang="en">
                <a:solidFill>
                  <a:srgbClr val="000000"/>
                </a:solidFill>
                <a:latin typeface="Arial"/>
                <a:ea typeface="Arial"/>
                <a:cs typeface="Arial"/>
                <a:sym typeface="Arial"/>
              </a:rPr>
              <a:t>3</a:t>
            </a:r>
            <a:r>
              <a:rPr b="1" baseline="30000" lang="en">
                <a:solidFill>
                  <a:srgbClr val="000000"/>
                </a:solidFill>
                <a:latin typeface="Arial"/>
                <a:ea typeface="Arial"/>
                <a:cs typeface="Arial"/>
                <a:sym typeface="Arial"/>
              </a:rPr>
              <a:t>rd</a:t>
            </a:r>
            <a:r>
              <a:rPr b="1" lang="en">
                <a:solidFill>
                  <a:srgbClr val="000000"/>
                </a:solidFill>
                <a:latin typeface="Arial"/>
                <a:ea typeface="Arial"/>
                <a:cs typeface="Arial"/>
                <a:sym typeface="Arial"/>
              </a:rPr>
              <a:t> Entity = </a:t>
            </a:r>
            <a:r>
              <a:rPr lang="en">
                <a:solidFill>
                  <a:srgbClr val="000000"/>
                </a:solidFill>
                <a:latin typeface="Arial"/>
                <a:ea typeface="Arial"/>
                <a:cs typeface="Arial"/>
                <a:sym typeface="Arial"/>
              </a:rPr>
              <a:t>“Students”: They are the customers who will book an appointment with the tutors as needed.</a:t>
            </a:r>
            <a:endParaRPr>
              <a:solidFill>
                <a:srgbClr val="000000"/>
              </a:solidFill>
              <a:latin typeface="Arial"/>
              <a:ea typeface="Arial"/>
              <a:cs typeface="Arial"/>
              <a:sym typeface="Arial"/>
            </a:endParaRPr>
          </a:p>
          <a:p>
            <a:pPr indent="0" lvl="0" marL="0" rtl="0" algn="just">
              <a:spcBef>
                <a:spcPts val="0"/>
              </a:spcBef>
              <a:spcAft>
                <a:spcPts val="0"/>
              </a:spcAft>
              <a:buNone/>
            </a:pPr>
            <a:r>
              <a:rPr b="1" lang="en">
                <a:solidFill>
                  <a:srgbClr val="000000"/>
                </a:solidFill>
                <a:latin typeface="Arial"/>
                <a:ea typeface="Arial"/>
                <a:cs typeface="Arial"/>
                <a:sym typeface="Arial"/>
              </a:rPr>
              <a:t> </a:t>
            </a:r>
            <a:endParaRPr b="1">
              <a:solidFill>
                <a:srgbClr val="000000"/>
              </a:solidFill>
              <a:latin typeface="Arial"/>
              <a:ea typeface="Arial"/>
              <a:cs typeface="Arial"/>
              <a:sym typeface="Arial"/>
            </a:endParaRPr>
          </a:p>
          <a:p>
            <a:pPr indent="0" lvl="0" marL="0" rtl="0" algn="just">
              <a:spcBef>
                <a:spcPts val="0"/>
              </a:spcBef>
              <a:spcAft>
                <a:spcPts val="0"/>
              </a:spcAft>
              <a:buNone/>
            </a:pPr>
            <a:r>
              <a:rPr b="1" lang="en" u="sng">
                <a:solidFill>
                  <a:srgbClr val="000000"/>
                </a:solidFill>
                <a:latin typeface="Arial"/>
                <a:ea typeface="Arial"/>
                <a:cs typeface="Arial"/>
                <a:sym typeface="Arial"/>
              </a:rPr>
              <a:t>Data Store:</a:t>
            </a:r>
            <a:endParaRPr b="1" u="sng">
              <a:solidFill>
                <a:srgbClr val="000000"/>
              </a:solidFill>
              <a:latin typeface="Arial"/>
              <a:ea typeface="Arial"/>
              <a:cs typeface="Arial"/>
              <a:sym typeface="Arial"/>
            </a:endParaRPr>
          </a:p>
          <a:p>
            <a:pPr indent="0" lvl="0" marL="0" rtl="0" algn="just">
              <a:spcBef>
                <a:spcPts val="0"/>
              </a:spcBef>
              <a:spcAft>
                <a:spcPts val="0"/>
              </a:spcAft>
              <a:buNone/>
            </a:pPr>
            <a:r>
              <a:rPr lang="en">
                <a:solidFill>
                  <a:srgbClr val="000000"/>
                </a:solidFill>
                <a:latin typeface="Arial"/>
                <a:ea typeface="Arial"/>
                <a:cs typeface="Arial"/>
                <a:sym typeface="Arial"/>
              </a:rPr>
              <a:t>-</a:t>
            </a:r>
            <a:r>
              <a:rPr lang="en" sz="700">
                <a:solidFill>
                  <a:srgbClr val="000000"/>
                </a:solidFill>
                <a:latin typeface="Arial"/>
                <a:ea typeface="Arial"/>
                <a:cs typeface="Arial"/>
                <a:sym typeface="Arial"/>
              </a:rPr>
              <a:t>       </a:t>
            </a:r>
            <a:r>
              <a:rPr b="1" lang="en">
                <a:solidFill>
                  <a:srgbClr val="000000"/>
                </a:solidFill>
                <a:latin typeface="Arial"/>
                <a:ea typeface="Arial"/>
                <a:cs typeface="Arial"/>
                <a:sym typeface="Arial"/>
              </a:rPr>
              <a:t>Datastore1 = </a:t>
            </a:r>
            <a:r>
              <a:rPr lang="en">
                <a:solidFill>
                  <a:srgbClr val="000000"/>
                </a:solidFill>
                <a:latin typeface="Arial"/>
                <a:ea typeface="Arial"/>
                <a:cs typeface="Arial"/>
                <a:sym typeface="Arial"/>
              </a:rPr>
              <a:t>“Appointment” stores and generates all the requested and appointed appointments by the students and tutors.</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b="1">
              <a:solidFill>
                <a:srgbClr val="000000"/>
              </a:solidFill>
              <a:latin typeface="Arial"/>
              <a:ea typeface="Arial"/>
              <a:cs typeface="Arial"/>
              <a:sym typeface="Arial"/>
            </a:endParaRPr>
          </a:p>
          <a:p>
            <a:pPr indent="0" lvl="0" marL="0" rtl="0" algn="just">
              <a:spcBef>
                <a:spcPts val="0"/>
              </a:spcBef>
              <a:spcAft>
                <a:spcPts val="0"/>
              </a:spcAft>
              <a:buNone/>
            </a:pPr>
            <a:r>
              <a:rPr b="1" lang="en" sz="1200" u="sng">
                <a:solidFill>
                  <a:srgbClr val="000000"/>
                </a:solidFill>
                <a:latin typeface="Arial"/>
                <a:ea typeface="Arial"/>
                <a:cs typeface="Arial"/>
                <a:sym typeface="Arial"/>
              </a:rPr>
              <a:t>Data Flow:</a:t>
            </a:r>
            <a:endParaRPr b="1" sz="1200" u="sng">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Data Flow: </a:t>
            </a:r>
            <a:r>
              <a:rPr lang="en" sz="1200">
                <a:solidFill>
                  <a:srgbClr val="000000"/>
                </a:solidFill>
                <a:latin typeface="Arial"/>
                <a:ea typeface="Arial"/>
                <a:cs typeface="Arial"/>
                <a:sym typeface="Arial"/>
              </a:rPr>
              <a:t>1st data flow going into “Tutor” from “Supervisor” is for supervisor to request the availability of all the tutors to set up an appointment schedule.</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 </a:t>
            </a:r>
            <a:r>
              <a:rPr b="1" lang="en" sz="1200">
                <a:solidFill>
                  <a:srgbClr val="000000"/>
                </a:solidFill>
                <a:latin typeface="Arial"/>
                <a:ea typeface="Arial"/>
                <a:cs typeface="Arial"/>
                <a:sym typeface="Arial"/>
              </a:rPr>
              <a:t>2nd Data Flow: </a:t>
            </a:r>
            <a:r>
              <a:rPr lang="en" sz="1200">
                <a:solidFill>
                  <a:srgbClr val="000000"/>
                </a:solidFill>
                <a:latin typeface="Arial"/>
                <a:ea typeface="Arial"/>
                <a:cs typeface="Arial"/>
                <a:sym typeface="Arial"/>
              </a:rPr>
              <a:t>2nd data flow going into “Appointment availability” from “Tutor” this is when tutors provide their available hours to set up an appointment schedule.</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nvSpPr>
        <p:spPr>
          <a:xfrm>
            <a:off x="0" y="0"/>
            <a:ext cx="9063900" cy="50991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sz="1200"/>
          </a:p>
          <a:p>
            <a:pPr indent="0" lvl="0" marL="457200" rtl="0" algn="just">
              <a:lnSpc>
                <a:spcPct val="115000"/>
              </a:lnSpc>
              <a:spcBef>
                <a:spcPts val="0"/>
              </a:spcBef>
              <a:spcAft>
                <a:spcPts val="0"/>
              </a:spcAft>
              <a:buNone/>
            </a:pPr>
            <a:r>
              <a:t/>
            </a:r>
            <a:endParaRPr b="1" sz="1200"/>
          </a:p>
          <a:p>
            <a:pPr indent="-304800" lvl="0" marL="457200" rtl="0" algn="just">
              <a:lnSpc>
                <a:spcPct val="115000"/>
              </a:lnSpc>
              <a:spcBef>
                <a:spcPts val="0"/>
              </a:spcBef>
              <a:spcAft>
                <a:spcPts val="0"/>
              </a:spcAft>
              <a:buSzPts val="1200"/>
              <a:buChar char="-"/>
            </a:pPr>
            <a:r>
              <a:rPr b="1" lang="en" sz="1200"/>
              <a:t>3rd Data Flow:</a:t>
            </a:r>
            <a:r>
              <a:rPr lang="en" sz="1200"/>
              <a:t> 3rd data flow is going from “Appointment availability” to the “”System” here the report of tutors availability is sent to the system set up an appointment schedule for students.</a:t>
            </a:r>
            <a:endParaRPr sz="1200"/>
          </a:p>
          <a:p>
            <a:pPr indent="0" lvl="0" marL="457200" rtl="0" algn="just">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4th Data Flow</a:t>
            </a:r>
            <a:r>
              <a:rPr lang="en" sz="1200"/>
              <a:t>: 4th data flow is going into “Students” from “Appointment availability” this is when the           students will be displayed the available schedule.</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5th Data Flow:</a:t>
            </a:r>
            <a:r>
              <a:rPr lang="en" sz="1200"/>
              <a:t> 5th data flow is going into “System” from the “Student” this is when student request or select their appointment with the tutors as needed or as available. </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6th Data Flow:</a:t>
            </a:r>
            <a:r>
              <a:rPr lang="en" sz="1200"/>
              <a:t> 6th data flow is going into “Tutor” from “System” this is when the System sends a notification/confirmation to the tutor via text/email for the tutoring appointment.</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7th Data Flow:</a:t>
            </a:r>
            <a:r>
              <a:rPr lang="en" sz="1200"/>
              <a:t> 7th data flow is going into “Students” from “System” this is when the System approves the students request for the appointment and sends the confirmation via text/email.</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8th Data Flow:</a:t>
            </a:r>
            <a:r>
              <a:rPr lang="en" sz="1200"/>
              <a:t> 8th data flow is going into “Appointment” data store from the “System” when all the process are finished and finally the appointment is created and updated.</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9th Data Flow:</a:t>
            </a:r>
            <a:r>
              <a:rPr lang="en" sz="1200"/>
              <a:t> 9th data flow is going into “System” from “Supervisor” this is when any changes are made after the “Appointment” is already created, where the Supervisor will handle and manage the changes.</a:t>
            </a:r>
            <a:endParaRPr sz="1200"/>
          </a:p>
          <a:p>
            <a:pPr indent="0" lvl="0" marL="0" rtl="0" algn="l">
              <a:lnSpc>
                <a:spcPct val="115000"/>
              </a:lnSpc>
              <a:spcBef>
                <a:spcPts val="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693088" y="1093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DFD: REGISTRATION</a:t>
            </a:r>
            <a:endParaRPr/>
          </a:p>
        </p:txBody>
      </p:sp>
      <p:pic>
        <p:nvPicPr>
          <p:cNvPr id="92" name="Google Shape;92;p14"/>
          <p:cNvPicPr preferRelativeResize="0"/>
          <p:nvPr/>
        </p:nvPicPr>
        <p:blipFill>
          <a:blip r:embed="rId3">
            <a:alphaModFix/>
          </a:blip>
          <a:stretch>
            <a:fillRect/>
          </a:stretch>
        </p:blipFill>
        <p:spPr>
          <a:xfrm>
            <a:off x="610975" y="657175"/>
            <a:ext cx="6205700" cy="3622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DFD: REPORTS</a:t>
            </a:r>
            <a:endParaRPr/>
          </a:p>
        </p:txBody>
      </p:sp>
      <p:pic>
        <p:nvPicPr>
          <p:cNvPr id="204" name="Google Shape;204;p32"/>
          <p:cNvPicPr preferRelativeResize="0"/>
          <p:nvPr/>
        </p:nvPicPr>
        <p:blipFill>
          <a:blip r:embed="rId3">
            <a:alphaModFix/>
          </a:blip>
          <a:stretch>
            <a:fillRect/>
          </a:stretch>
        </p:blipFill>
        <p:spPr>
          <a:xfrm>
            <a:off x="152400" y="1170200"/>
            <a:ext cx="8679900" cy="382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DEFINITIONS: REPORT</a:t>
            </a:r>
            <a:endParaRPr/>
          </a:p>
        </p:txBody>
      </p:sp>
      <p:sp>
        <p:nvSpPr>
          <p:cNvPr id="210" name="Google Shape;210;p33"/>
          <p:cNvSpPr txBox="1"/>
          <p:nvPr>
            <p:ph idx="1" type="body"/>
          </p:nvPr>
        </p:nvSpPr>
        <p:spPr>
          <a:xfrm>
            <a:off x="311700" y="12299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Process</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457200" lvl="0" marL="0" rtl="0" algn="l">
              <a:lnSpc>
                <a:spcPct val="115000"/>
              </a:lnSpc>
              <a:spcBef>
                <a:spcPts val="0"/>
              </a:spcBef>
              <a:spcAft>
                <a:spcPts val="0"/>
              </a:spcAft>
              <a:buNone/>
            </a:pPr>
            <a:r>
              <a:rPr b="1" lang="en" sz="1200">
                <a:solidFill>
                  <a:srgbClr val="000000"/>
                </a:solidFill>
                <a:latin typeface="Arial"/>
                <a:ea typeface="Arial"/>
                <a:cs typeface="Arial"/>
                <a:sym typeface="Arial"/>
              </a:rPr>
              <a:t>Reports</a:t>
            </a:r>
            <a:r>
              <a:rPr lang="en" sz="1200">
                <a:solidFill>
                  <a:srgbClr val="000000"/>
                </a:solidFill>
                <a:latin typeface="Arial"/>
                <a:ea typeface="Arial"/>
                <a:cs typeface="Arial"/>
                <a:sym typeface="Arial"/>
              </a:rPr>
              <a:t>: It creates reports for all tutoring sessions that are created, completed, and canceled.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Entity</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Entity </a:t>
            </a:r>
            <a:r>
              <a:rPr lang="en" sz="1200">
                <a:solidFill>
                  <a:srgbClr val="000000"/>
                </a:solidFill>
                <a:latin typeface="Arial"/>
                <a:ea typeface="Arial"/>
                <a:cs typeface="Arial"/>
                <a:sym typeface="Arial"/>
              </a:rPr>
              <a:t>=</a:t>
            </a:r>
            <a:r>
              <a:rPr b="1"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“Students”: They are the customer that goes to the tutors when needing help in a certain subject or area.</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2nd Entity </a:t>
            </a:r>
            <a:r>
              <a:rPr lang="en" sz="1200">
                <a:solidFill>
                  <a:srgbClr val="000000"/>
                </a:solidFill>
                <a:latin typeface="Arial"/>
                <a:ea typeface="Arial"/>
                <a:cs typeface="Arial"/>
                <a:sym typeface="Arial"/>
              </a:rPr>
              <a:t>=  “Supervisor”: Is the person that will oversee the whole business of what is going on between the student and tutors.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3rd Entity </a:t>
            </a:r>
            <a:r>
              <a:rPr lang="en" sz="1200">
                <a:solidFill>
                  <a:srgbClr val="000000"/>
                </a:solidFill>
                <a:latin typeface="Arial"/>
                <a:ea typeface="Arial"/>
                <a:cs typeface="Arial"/>
                <a:sym typeface="Arial"/>
              </a:rPr>
              <a:t>= “Tutor” : is the person that will be conducting the tutoring session as well as make updates to reports.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Data Flow:</a:t>
            </a:r>
            <a:endParaRPr b="1"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data flow:</a:t>
            </a:r>
            <a:r>
              <a:rPr lang="en" sz="1200">
                <a:solidFill>
                  <a:srgbClr val="000000"/>
                </a:solidFill>
                <a:latin typeface="Arial"/>
                <a:ea typeface="Arial"/>
                <a:cs typeface="Arial"/>
                <a:sym typeface="Arial"/>
              </a:rPr>
              <a:t> going into Generate Reports(process) from the student is = “signing up for tutoring.” This is where it starts to create the report for any tutoring session that is requested.</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2nd data flow:</a:t>
            </a:r>
            <a:r>
              <a:rPr lang="en" sz="1200">
                <a:solidFill>
                  <a:srgbClr val="000000"/>
                </a:solidFill>
                <a:latin typeface="Arial"/>
                <a:ea typeface="Arial"/>
                <a:cs typeface="Arial"/>
                <a:sym typeface="Arial"/>
              </a:rPr>
              <a:t> going into the Generate Reports(process) from the student is = “ completing tutoring session.” This step is used to complete the reports in all the tutoring sessions that have occurred. Essentially, this is based on whether or not the session had taken place and if it was completed.</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3rd data flow</a:t>
            </a:r>
            <a:r>
              <a:rPr lang="en" sz="1200">
                <a:solidFill>
                  <a:srgbClr val="000000"/>
                </a:solidFill>
                <a:latin typeface="Arial"/>
                <a:ea typeface="Arial"/>
                <a:cs typeface="Arial"/>
                <a:sym typeface="Arial"/>
              </a:rPr>
              <a:t>: going into the Generate Reports(process) from the student is = “changes in schedule.” This step is to record any changes the students make after signing up for the tutoring session.</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idx="1" type="body"/>
          </p:nvPr>
        </p:nvSpPr>
        <p:spPr>
          <a:xfrm>
            <a:off x="311700" y="1078700"/>
            <a:ext cx="8244300" cy="3490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4th data flow</a:t>
            </a:r>
            <a:r>
              <a:rPr lang="en" sz="1200">
                <a:solidFill>
                  <a:srgbClr val="000000"/>
                </a:solidFill>
                <a:latin typeface="Arial"/>
                <a:ea typeface="Arial"/>
                <a:cs typeface="Arial"/>
                <a:sym typeface="Arial"/>
              </a:rPr>
              <a:t>: going into the Student entity from the Generate Reports(process) is =”confirmation of schedule with tutor.” This step acts as a trigger based on the schedule that was generated from the student and tutor. It will ask for a confirmation from the student so the report can be held accountable in its acts of solidifying the tutoring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5th data flow</a:t>
            </a:r>
            <a:r>
              <a:rPr lang="en" sz="1200">
                <a:solidFill>
                  <a:srgbClr val="000000"/>
                </a:solidFill>
                <a:latin typeface="Arial"/>
                <a:ea typeface="Arial"/>
                <a:cs typeface="Arial"/>
                <a:sym typeface="Arial"/>
              </a:rPr>
              <a:t>: going into the Generate Reports (process) from the supervisor is = “request for report.” This is an action that is taken place by the supervisor so that they can see an outline of the report that is generated for any particular tutoring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6th data flow:</a:t>
            </a:r>
            <a:r>
              <a:rPr lang="en" sz="1200">
                <a:solidFill>
                  <a:srgbClr val="000000"/>
                </a:solidFill>
                <a:latin typeface="Arial"/>
                <a:ea typeface="Arial"/>
                <a:cs typeface="Arial"/>
                <a:sym typeface="Arial"/>
              </a:rPr>
              <a:t> going into the Generate Reports (process) from the supervisor is = “request filtered report.” This action is only used if the supervisor wanted to filter specific criteria in some or all reports such as, those who have not completed their tutoring session. These reports will have include the reports of those who have not completed their tutoring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7th data flow: </a:t>
            </a:r>
            <a:r>
              <a:rPr lang="en" sz="1200">
                <a:solidFill>
                  <a:srgbClr val="000000"/>
                </a:solidFill>
                <a:latin typeface="Arial"/>
                <a:ea typeface="Arial"/>
                <a:cs typeface="Arial"/>
                <a:sym typeface="Arial"/>
              </a:rPr>
              <a:t>going into the supervisor entity from the Generate Reports(process) is = “send requested report.” This action is sent to the supervisor based on the action the supervisor had taken in viewing reports.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8th data flow: </a:t>
            </a:r>
            <a:r>
              <a:rPr lang="en" sz="1200">
                <a:solidFill>
                  <a:srgbClr val="000000"/>
                </a:solidFill>
                <a:latin typeface="Arial"/>
                <a:ea typeface="Arial"/>
                <a:cs typeface="Arial"/>
                <a:sym typeface="Arial"/>
              </a:rPr>
              <a:t>going into the Generate Reports from the tutor entity is = “edit attendance details.” The tutor will be able to mark up the student if the student did or did not attend the tutoring session.</a:t>
            </a:r>
            <a:endParaRPr sz="12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0 DFD: REPORTS</a:t>
            </a:r>
            <a:endParaRPr/>
          </a:p>
        </p:txBody>
      </p:sp>
      <p:pic>
        <p:nvPicPr>
          <p:cNvPr id="221" name="Google Shape;221;p35"/>
          <p:cNvPicPr preferRelativeResize="0"/>
          <p:nvPr/>
        </p:nvPicPr>
        <p:blipFill>
          <a:blip r:embed="rId3">
            <a:alphaModFix/>
          </a:blip>
          <a:stretch>
            <a:fillRect/>
          </a:stretch>
        </p:blipFill>
        <p:spPr>
          <a:xfrm>
            <a:off x="675950" y="1064100"/>
            <a:ext cx="7920124" cy="3820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DEFINITIONS: REPORT</a:t>
            </a:r>
            <a:endParaRPr/>
          </a:p>
        </p:txBody>
      </p:sp>
      <p:sp>
        <p:nvSpPr>
          <p:cNvPr id="227" name="Google Shape;227;p36"/>
          <p:cNvSpPr txBox="1"/>
          <p:nvPr>
            <p:ph idx="1" type="body"/>
          </p:nvPr>
        </p:nvSpPr>
        <p:spPr>
          <a:xfrm>
            <a:off x="311700" y="1109700"/>
            <a:ext cx="8520600" cy="377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Process</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457200" lvl="0" marL="0" rtl="0" algn="l">
              <a:lnSpc>
                <a:spcPct val="115000"/>
              </a:lnSpc>
              <a:spcBef>
                <a:spcPts val="0"/>
              </a:spcBef>
              <a:spcAft>
                <a:spcPts val="0"/>
              </a:spcAft>
              <a:buNone/>
            </a:pPr>
            <a:r>
              <a:rPr b="1" lang="en" sz="1200">
                <a:solidFill>
                  <a:srgbClr val="000000"/>
                </a:solidFill>
                <a:latin typeface="Arial"/>
                <a:ea typeface="Arial"/>
                <a:cs typeface="Arial"/>
                <a:sym typeface="Arial"/>
              </a:rPr>
              <a:t>Reports</a:t>
            </a:r>
            <a:r>
              <a:rPr lang="en" sz="1200">
                <a:solidFill>
                  <a:srgbClr val="000000"/>
                </a:solidFill>
                <a:latin typeface="Arial"/>
                <a:ea typeface="Arial"/>
                <a:cs typeface="Arial"/>
                <a:sym typeface="Arial"/>
              </a:rPr>
              <a:t>: It creates reports for all tutoring sessions that are created, completed, and canceled. </a:t>
            </a:r>
            <a:endParaRPr sz="1200">
              <a:solidFill>
                <a:srgbClr val="000000"/>
              </a:solidFill>
              <a:latin typeface="Arial"/>
              <a:ea typeface="Arial"/>
              <a:cs typeface="Arial"/>
              <a:sym typeface="Arial"/>
            </a:endParaRPr>
          </a:p>
          <a:p>
            <a:pPr indent="457200" lvl="0" marL="0" rtl="0" algn="l">
              <a:lnSpc>
                <a:spcPct val="115000"/>
              </a:lnSpc>
              <a:spcBef>
                <a:spcPts val="0"/>
              </a:spcBef>
              <a:spcAft>
                <a:spcPts val="0"/>
              </a:spcAft>
              <a:buNone/>
            </a:pPr>
            <a:r>
              <a:rPr b="1" lang="en" sz="1200">
                <a:solidFill>
                  <a:srgbClr val="000000"/>
                </a:solidFill>
                <a:latin typeface="Arial"/>
                <a:ea typeface="Arial"/>
                <a:cs typeface="Arial"/>
                <a:sym typeface="Arial"/>
              </a:rPr>
              <a:t>Customization: </a:t>
            </a:r>
            <a:r>
              <a:rPr lang="en" sz="1200">
                <a:solidFill>
                  <a:srgbClr val="000000"/>
                </a:solidFill>
                <a:latin typeface="Arial"/>
                <a:ea typeface="Arial"/>
                <a:cs typeface="Arial"/>
                <a:sym typeface="Arial"/>
              </a:rPr>
              <a:t>This process goes a bit further in the process of creating reports. This process allows the supervisors to create specific reports according to their own criteria.</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Entity</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Entity </a:t>
            </a:r>
            <a:r>
              <a:rPr lang="en" sz="1200">
                <a:solidFill>
                  <a:srgbClr val="000000"/>
                </a:solidFill>
                <a:latin typeface="Arial"/>
                <a:ea typeface="Arial"/>
                <a:cs typeface="Arial"/>
                <a:sym typeface="Arial"/>
              </a:rPr>
              <a:t>=</a:t>
            </a:r>
            <a:r>
              <a:rPr b="1"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“Students”: They are the customer that goes to the tutors when needing help in a certain subject or area.</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2nd Entity </a:t>
            </a:r>
            <a:r>
              <a:rPr lang="en" sz="1200">
                <a:solidFill>
                  <a:srgbClr val="000000"/>
                </a:solidFill>
                <a:latin typeface="Arial"/>
                <a:ea typeface="Arial"/>
                <a:cs typeface="Arial"/>
                <a:sym typeface="Arial"/>
              </a:rPr>
              <a:t>=  “Supervisor”: Is the person that will oversee the whole business of what is going on between the student and tutors.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3rd Entity </a:t>
            </a:r>
            <a:r>
              <a:rPr lang="en" sz="1200">
                <a:solidFill>
                  <a:srgbClr val="000000"/>
                </a:solidFill>
                <a:latin typeface="Arial"/>
                <a:ea typeface="Arial"/>
                <a:cs typeface="Arial"/>
                <a:sym typeface="Arial"/>
              </a:rPr>
              <a:t>= “Tutor” : is the person that will be conducting the tutoring session as well as make updates to reports.</a:t>
            </a:r>
            <a:endParaRPr sz="1200">
              <a:solidFill>
                <a:srgbClr val="000000"/>
              </a:solidFill>
              <a:latin typeface="Arial"/>
              <a:ea typeface="Arial"/>
              <a:cs typeface="Arial"/>
              <a:sym typeface="Arial"/>
            </a:endParaRPr>
          </a:p>
          <a:p>
            <a:pPr indent="0" lvl="0" marL="0" rtl="0" algn="just">
              <a:spcBef>
                <a:spcPts val="0"/>
              </a:spcBef>
              <a:spcAft>
                <a:spcPts val="0"/>
              </a:spcAft>
              <a:buNone/>
            </a:pPr>
            <a:r>
              <a:rPr b="1" lang="en" sz="1200">
                <a:solidFill>
                  <a:srgbClr val="000000"/>
                </a:solidFill>
                <a:latin typeface="Arial"/>
                <a:ea typeface="Arial"/>
                <a:cs typeface="Arial"/>
                <a:sym typeface="Arial"/>
              </a:rPr>
              <a:t>Data Store: </a:t>
            </a:r>
            <a:endParaRPr b="1"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Entity</a:t>
            </a:r>
            <a:r>
              <a:rPr lang="en" sz="1200">
                <a:solidFill>
                  <a:srgbClr val="000000"/>
                </a:solidFill>
                <a:latin typeface="Arial"/>
                <a:ea typeface="Arial"/>
                <a:cs typeface="Arial"/>
                <a:sym typeface="Arial"/>
              </a:rPr>
              <a:t> = “Store Report”: This data store is used to keep and retain all reports that are generated by the app.</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Data Flow:</a:t>
            </a:r>
            <a:endParaRPr b="1"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data flow:</a:t>
            </a:r>
            <a:r>
              <a:rPr lang="en" sz="1200">
                <a:solidFill>
                  <a:srgbClr val="000000"/>
                </a:solidFill>
                <a:latin typeface="Arial"/>
                <a:ea typeface="Arial"/>
                <a:cs typeface="Arial"/>
                <a:sym typeface="Arial"/>
              </a:rPr>
              <a:t> going into Generate Reports(process) from the student is = “signing up for tutoring.” This is where it starts to create the report for any tutoring session that is requested.</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2nd data flow:</a:t>
            </a:r>
            <a:r>
              <a:rPr lang="en" sz="1200">
                <a:solidFill>
                  <a:srgbClr val="000000"/>
                </a:solidFill>
                <a:latin typeface="Arial"/>
                <a:ea typeface="Arial"/>
                <a:cs typeface="Arial"/>
                <a:sym typeface="Arial"/>
              </a:rPr>
              <a:t> going into the Generate Reports(process) from the student is = “ completing tutoring session.” This step is used to complete the reports in all the tutoring sessions that have occurred. Essentially, this is based on whether or not the session had taken place and if it was completed.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idx="2" type="body"/>
          </p:nvPr>
        </p:nvSpPr>
        <p:spPr>
          <a:xfrm>
            <a:off x="298450" y="223425"/>
            <a:ext cx="8533800" cy="4345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3rd data flow</a:t>
            </a:r>
            <a:r>
              <a:rPr lang="en" sz="1200">
                <a:solidFill>
                  <a:srgbClr val="000000"/>
                </a:solidFill>
                <a:latin typeface="Arial"/>
                <a:ea typeface="Arial"/>
                <a:cs typeface="Arial"/>
                <a:sym typeface="Arial"/>
              </a:rPr>
              <a:t>: going into the Generate Reports(process) from the student is = “changes in schedule.” This step is to record any changes the students make after signing up for the tutoring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4th data flow</a:t>
            </a:r>
            <a:r>
              <a:rPr lang="en" sz="1200">
                <a:solidFill>
                  <a:srgbClr val="000000"/>
                </a:solidFill>
                <a:latin typeface="Arial"/>
                <a:ea typeface="Arial"/>
                <a:cs typeface="Arial"/>
                <a:sym typeface="Arial"/>
              </a:rPr>
              <a:t>: going into the Student entity from the Generate Reports(process) is =”confirmation of schedule with tutor.” This step acts as a trigger based on the schedule that was generated from the student and tutor. It will ask for a confirmation from the student so the report can be held accountable in its acts of solidifying the tutoring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5th data flow</a:t>
            </a:r>
            <a:r>
              <a:rPr lang="en" sz="1200">
                <a:solidFill>
                  <a:srgbClr val="000000"/>
                </a:solidFill>
                <a:latin typeface="Arial"/>
                <a:ea typeface="Arial"/>
                <a:cs typeface="Arial"/>
                <a:sym typeface="Arial"/>
              </a:rPr>
              <a:t>: going into the Generate Reports (process) from the supervisor is = “request for report.” This is an action that is taken place by the supervisor so that they can see an outline of the report that is generated for any particular tutoring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6th data flow:</a:t>
            </a:r>
            <a:r>
              <a:rPr lang="en" sz="1200">
                <a:solidFill>
                  <a:srgbClr val="000000"/>
                </a:solidFill>
                <a:latin typeface="Arial"/>
                <a:ea typeface="Arial"/>
                <a:cs typeface="Arial"/>
                <a:sym typeface="Arial"/>
              </a:rPr>
              <a:t> going into the Customization (process) from the supervisor is = “request customization of report.” This action is only used if the supervisor wanted to filter specific criteria in some or all reports such as, those who have not completed their tutoring session.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7th data flow: </a:t>
            </a:r>
            <a:r>
              <a:rPr lang="en" sz="1200">
                <a:solidFill>
                  <a:srgbClr val="000000"/>
                </a:solidFill>
                <a:latin typeface="Arial"/>
                <a:ea typeface="Arial"/>
                <a:cs typeface="Arial"/>
                <a:sym typeface="Arial"/>
              </a:rPr>
              <a:t>going into the supervisor entity from the Generate Reports(process) is = “send report.” This action is sent to the supervisor based on the action the supervisor had taken in viewing reports. This is the standard report that is given to the supervisor based on one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8th data flow:</a:t>
            </a:r>
            <a:r>
              <a:rPr lang="en" sz="1200">
                <a:solidFill>
                  <a:srgbClr val="000000"/>
                </a:solidFill>
                <a:latin typeface="Arial"/>
                <a:ea typeface="Arial"/>
                <a:cs typeface="Arial"/>
                <a:sym typeface="Arial"/>
              </a:rPr>
              <a:t> going into the Generate Reports(process) from the Customization(process) is = “request customized reports.” This causes the generate report process to actually carry out the filters and specific criteria the supervisor requested.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9th data flow:</a:t>
            </a:r>
            <a:r>
              <a:rPr lang="en" sz="1200">
                <a:solidFill>
                  <a:srgbClr val="000000"/>
                </a:solidFill>
                <a:latin typeface="Arial"/>
                <a:ea typeface="Arial"/>
                <a:cs typeface="Arial"/>
                <a:sym typeface="Arial"/>
              </a:rPr>
              <a:t> going into the store reports(data store) from the Generate Reports(process) is = “created reports.” This data store will store all of the reports that are generated from the Generate Reports process.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10th data flow: </a:t>
            </a:r>
            <a:r>
              <a:rPr lang="en" sz="1200">
                <a:solidFill>
                  <a:srgbClr val="000000"/>
                </a:solidFill>
                <a:latin typeface="Arial"/>
                <a:ea typeface="Arial"/>
                <a:cs typeface="Arial"/>
                <a:sym typeface="Arial"/>
              </a:rPr>
              <a:t>going into the Generate Reports from the tutor entity is = “edit attendance details.” The tutor will be able to mark up the student if the student did or did not attend the tutoring session.</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Older D2 Use Case Diagram</a:t>
            </a:r>
            <a:endParaRPr/>
          </a:p>
        </p:txBody>
      </p:sp>
      <p:pic>
        <p:nvPicPr>
          <p:cNvPr id="238" name="Google Shape;238;p38"/>
          <p:cNvPicPr preferRelativeResize="0"/>
          <p:nvPr/>
        </p:nvPicPr>
        <p:blipFill>
          <a:blip r:embed="rId3">
            <a:alphaModFix/>
          </a:blip>
          <a:stretch>
            <a:fillRect/>
          </a:stretch>
        </p:blipFill>
        <p:spPr>
          <a:xfrm>
            <a:off x="2097325" y="1017800"/>
            <a:ext cx="4417000" cy="4008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6875"/>
            <a:ext cx="85206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Revised Use Case Diagram</a:t>
            </a:r>
            <a:endParaRPr/>
          </a:p>
        </p:txBody>
      </p:sp>
      <p:pic>
        <p:nvPicPr>
          <p:cNvPr id="244" name="Google Shape;244;p39"/>
          <p:cNvPicPr preferRelativeResize="0"/>
          <p:nvPr/>
        </p:nvPicPr>
        <p:blipFill>
          <a:blip r:embed="rId3">
            <a:alphaModFix/>
          </a:blip>
          <a:stretch>
            <a:fillRect/>
          </a:stretch>
        </p:blipFill>
        <p:spPr>
          <a:xfrm>
            <a:off x="152400" y="550725"/>
            <a:ext cx="6479075" cy="45927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KanbanFlow</a:t>
            </a:r>
            <a:endParaRPr/>
          </a:p>
        </p:txBody>
      </p:sp>
      <p:sp>
        <p:nvSpPr>
          <p:cNvPr id="250" name="Google Shape;250;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1" name="Google Shape;251;p40"/>
          <p:cNvPicPr preferRelativeResize="0"/>
          <p:nvPr/>
        </p:nvPicPr>
        <p:blipFill>
          <a:blip r:embed="rId3">
            <a:alphaModFix/>
          </a:blip>
          <a:stretch>
            <a:fillRect/>
          </a:stretch>
        </p:blipFill>
        <p:spPr>
          <a:xfrm>
            <a:off x="0" y="464713"/>
            <a:ext cx="9143999" cy="421407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sp>
        <p:nvSpPr>
          <p:cNvPr id="257" name="Google Shape;257;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8" name="Google Shape;258;p41"/>
          <p:cNvPicPr preferRelativeResize="0"/>
          <p:nvPr/>
        </p:nvPicPr>
        <p:blipFill>
          <a:blip r:embed="rId3">
            <a:alphaModFix/>
          </a:blip>
          <a:stretch>
            <a:fillRect/>
          </a:stretch>
        </p:blipFill>
        <p:spPr>
          <a:xfrm>
            <a:off x="0" y="844401"/>
            <a:ext cx="9144000" cy="424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1056750" y="201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0 DFD:REGISTRATION</a:t>
            </a:r>
            <a:endParaRPr/>
          </a:p>
        </p:txBody>
      </p:sp>
      <p:pic>
        <p:nvPicPr>
          <p:cNvPr id="98" name="Google Shape;98;p15"/>
          <p:cNvPicPr preferRelativeResize="0"/>
          <p:nvPr/>
        </p:nvPicPr>
        <p:blipFill>
          <a:blip r:embed="rId3">
            <a:alphaModFix/>
          </a:blip>
          <a:stretch>
            <a:fillRect/>
          </a:stretch>
        </p:blipFill>
        <p:spPr>
          <a:xfrm>
            <a:off x="449850" y="820750"/>
            <a:ext cx="6230500" cy="3637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Link</a:t>
            </a:r>
            <a:endParaRPr/>
          </a:p>
        </p:txBody>
      </p:sp>
      <p:sp>
        <p:nvSpPr>
          <p:cNvPr id="264" name="Google Shape;264;p42"/>
          <p:cNvSpPr txBox="1"/>
          <p:nvPr>
            <p:ph idx="1" type="body"/>
          </p:nvPr>
        </p:nvSpPr>
        <p:spPr>
          <a:xfrm>
            <a:off x="232075" y="2326800"/>
            <a:ext cx="8520600" cy="48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u="sng">
                <a:solidFill>
                  <a:schemeClr val="hlink"/>
                </a:solidFill>
                <a:latin typeface="Arial"/>
                <a:ea typeface="Arial"/>
                <a:cs typeface="Arial"/>
                <a:sym typeface="Arial"/>
                <a:hlinkClick r:id="rId3"/>
              </a:rPr>
              <a:t>https://github.com/Haythem-Abdelkhalek/Tutoring-App-Helping-Hands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Google Shape;269;p43"/>
          <p:cNvPicPr preferRelativeResize="0"/>
          <p:nvPr/>
        </p:nvPicPr>
        <p:blipFill>
          <a:blip r:embed="rId3">
            <a:alphaModFix/>
          </a:blip>
          <a:stretch>
            <a:fillRect/>
          </a:stretch>
        </p:blipFill>
        <p:spPr>
          <a:xfrm>
            <a:off x="1825777" y="681700"/>
            <a:ext cx="5492449" cy="3054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4"/>
          <p:cNvPicPr preferRelativeResize="0"/>
          <p:nvPr/>
        </p:nvPicPr>
        <p:blipFill>
          <a:blip r:embed="rId3">
            <a:alphaModFix/>
          </a:blip>
          <a:stretch>
            <a:fillRect/>
          </a:stretch>
        </p:blipFill>
        <p:spPr>
          <a:xfrm>
            <a:off x="2064150" y="905188"/>
            <a:ext cx="5015675" cy="333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DEFINITIONS:REGISTRATION</a:t>
            </a:r>
            <a:endParaRPr/>
          </a:p>
        </p:txBody>
      </p:sp>
      <p:sp>
        <p:nvSpPr>
          <p:cNvPr id="104" name="Google Shape;104;p16"/>
          <p:cNvSpPr txBox="1"/>
          <p:nvPr>
            <p:ph idx="1" type="body"/>
          </p:nvPr>
        </p:nvSpPr>
        <p:spPr>
          <a:xfrm>
            <a:off x="161125" y="1407550"/>
            <a:ext cx="4410900" cy="36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Context:</a:t>
            </a:r>
            <a:endParaRPr u="sng"/>
          </a:p>
          <a:p>
            <a:pPr indent="0" lvl="0" marL="0" rtl="0" algn="l">
              <a:lnSpc>
                <a:spcPct val="115000"/>
              </a:lnSpc>
              <a:spcBef>
                <a:spcPts val="1600"/>
              </a:spcBef>
              <a:spcAft>
                <a:spcPts val="0"/>
              </a:spcAft>
              <a:buNone/>
            </a:pPr>
            <a:r>
              <a:rPr b="1" lang="en" sz="1000">
                <a:solidFill>
                  <a:srgbClr val="000000"/>
                </a:solidFill>
                <a:latin typeface="Arial"/>
                <a:ea typeface="Arial"/>
                <a:cs typeface="Arial"/>
                <a:sym typeface="Arial"/>
              </a:rPr>
              <a:t>Process</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457200" lvl="0" marL="0" rtl="0" algn="l">
              <a:lnSpc>
                <a:spcPct val="115000"/>
              </a:lnSpc>
              <a:spcBef>
                <a:spcPts val="0"/>
              </a:spcBef>
              <a:spcAft>
                <a:spcPts val="0"/>
              </a:spcAft>
              <a:buNone/>
            </a:pPr>
            <a:r>
              <a:rPr b="1" lang="en" sz="1000">
                <a:solidFill>
                  <a:srgbClr val="000000"/>
                </a:solidFill>
                <a:latin typeface="Arial"/>
                <a:ea typeface="Arial"/>
                <a:cs typeface="Arial"/>
                <a:sym typeface="Arial"/>
              </a:rPr>
              <a:t>Registration</a:t>
            </a:r>
            <a:r>
              <a:rPr lang="en" sz="1000">
                <a:solidFill>
                  <a:srgbClr val="000000"/>
                </a:solidFill>
                <a:latin typeface="Arial"/>
                <a:ea typeface="Arial"/>
                <a:cs typeface="Arial"/>
                <a:sym typeface="Arial"/>
              </a:rPr>
              <a:t>: It is what we are working towards in order to better the old system. The system carries everything inside of it.</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000">
                <a:solidFill>
                  <a:srgbClr val="000000"/>
                </a:solidFill>
                <a:latin typeface="Arial"/>
                <a:ea typeface="Arial"/>
                <a:cs typeface="Arial"/>
                <a:sym typeface="Arial"/>
              </a:rPr>
              <a:t>Entity</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1st Entity </a:t>
            </a:r>
            <a:r>
              <a:rPr lang="en" sz="1000">
                <a:solidFill>
                  <a:srgbClr val="000000"/>
                </a:solidFill>
                <a:latin typeface="Arial"/>
                <a:ea typeface="Arial"/>
                <a:cs typeface="Arial"/>
                <a:sym typeface="Arial"/>
              </a:rPr>
              <a:t>= “Tutor”: Is the person that provides help to the students in the area that they need help in. </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2nd Entity </a:t>
            </a:r>
            <a:r>
              <a:rPr lang="en" sz="1000">
                <a:solidFill>
                  <a:srgbClr val="000000"/>
                </a:solidFill>
                <a:latin typeface="Arial"/>
                <a:ea typeface="Arial"/>
                <a:cs typeface="Arial"/>
                <a:sym typeface="Arial"/>
              </a:rPr>
              <a:t>= “Students”: They are the customer that goes to the tutors when needing help in a certain subject or area.</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3rd Entity </a:t>
            </a:r>
            <a:r>
              <a:rPr lang="en" sz="1000">
                <a:solidFill>
                  <a:srgbClr val="000000"/>
                </a:solidFill>
                <a:latin typeface="Arial"/>
                <a:ea typeface="Arial"/>
                <a:cs typeface="Arial"/>
                <a:sym typeface="Arial"/>
              </a:rPr>
              <a:t>  =  “Supervisor”: Is the person that will oversee the whole business of what is going on between the student and tutors.</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000">
                <a:solidFill>
                  <a:srgbClr val="000000"/>
                </a:solidFill>
                <a:latin typeface="Arial"/>
                <a:ea typeface="Arial"/>
                <a:cs typeface="Arial"/>
                <a:sym typeface="Arial"/>
              </a:rPr>
              <a:t>Data Flow:</a:t>
            </a:r>
            <a:endParaRPr b="1"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1st data flow:</a:t>
            </a:r>
            <a:r>
              <a:rPr lang="en" sz="1000">
                <a:solidFill>
                  <a:srgbClr val="000000"/>
                </a:solidFill>
                <a:latin typeface="Arial"/>
                <a:ea typeface="Arial"/>
                <a:cs typeface="Arial"/>
                <a:sym typeface="Arial"/>
              </a:rPr>
              <a:t> going into Registration(process) from the supervisor is = “Must be authorized by UMBC to monitor” has to be authenticated in order to proceed with operations</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2nd data flow:</a:t>
            </a:r>
            <a:r>
              <a:rPr lang="en" sz="1000">
                <a:solidFill>
                  <a:srgbClr val="000000"/>
                </a:solidFill>
                <a:latin typeface="Arial"/>
                <a:ea typeface="Arial"/>
                <a:cs typeface="Arial"/>
                <a:sym typeface="Arial"/>
              </a:rPr>
              <a:t> going into the process from supervisor is = “ Assigning tutoring classrooms” so there will not be any confusion with booking.</a:t>
            </a:r>
            <a:endParaRPr sz="10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05" name="Google Shape;105;p16"/>
          <p:cNvSpPr txBox="1"/>
          <p:nvPr>
            <p:ph idx="2" type="body"/>
          </p:nvPr>
        </p:nvSpPr>
        <p:spPr>
          <a:xfrm>
            <a:off x="4779725" y="1407550"/>
            <a:ext cx="4143900" cy="3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Level 0:</a:t>
            </a:r>
            <a:endParaRPr u="sng"/>
          </a:p>
          <a:p>
            <a:pPr indent="0" lvl="0" marL="0" rtl="0" algn="l">
              <a:lnSpc>
                <a:spcPct val="115000"/>
              </a:lnSpc>
              <a:spcBef>
                <a:spcPts val="1600"/>
              </a:spcBef>
              <a:spcAft>
                <a:spcPts val="0"/>
              </a:spcAft>
              <a:buNone/>
            </a:pPr>
            <a:r>
              <a:rPr b="1" lang="en" sz="1000">
                <a:solidFill>
                  <a:srgbClr val="000000"/>
                </a:solidFill>
                <a:latin typeface="Arial"/>
                <a:ea typeface="Arial"/>
                <a:cs typeface="Arial"/>
                <a:sym typeface="Arial"/>
              </a:rPr>
              <a:t>Process:</a:t>
            </a:r>
            <a:endParaRPr b="1"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“Registration” </a:t>
            </a:r>
            <a:r>
              <a:rPr lang="en" sz="1000">
                <a:solidFill>
                  <a:srgbClr val="000000"/>
                </a:solidFill>
                <a:latin typeface="Arial"/>
                <a:ea typeface="Arial"/>
                <a:cs typeface="Arial"/>
                <a:sym typeface="Arial"/>
              </a:rPr>
              <a:t>It is what we are working towards in order to better the old system. The system carries everything inside of it.</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000">
                <a:solidFill>
                  <a:srgbClr val="000000"/>
                </a:solidFill>
                <a:latin typeface="Arial"/>
                <a:ea typeface="Arial"/>
                <a:cs typeface="Arial"/>
                <a:sym typeface="Arial"/>
              </a:rPr>
              <a:t>DataStore:</a:t>
            </a:r>
            <a:endParaRPr b="1"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1st DataStore </a:t>
            </a:r>
            <a:r>
              <a:rPr lang="en" sz="1000">
                <a:solidFill>
                  <a:srgbClr val="000000"/>
                </a:solidFill>
                <a:latin typeface="Arial"/>
                <a:ea typeface="Arial"/>
                <a:cs typeface="Arial"/>
                <a:sym typeface="Arial"/>
              </a:rPr>
              <a:t>= “D1 - Scheduling” stores all of the appointments that are formed by the tutors and students.</a:t>
            </a:r>
            <a:endParaRPr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2nd Data Store </a:t>
            </a:r>
            <a:r>
              <a:rPr lang="en" sz="1000">
                <a:solidFill>
                  <a:srgbClr val="000000"/>
                </a:solidFill>
                <a:latin typeface="Arial"/>
                <a:ea typeface="Arial"/>
                <a:cs typeface="Arial"/>
                <a:sym typeface="Arial"/>
              </a:rPr>
              <a:t>= “D2 - Registration Information” stores all of the profiles and personal information of the student and tutor.</a:t>
            </a:r>
            <a:endParaRPr sz="10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b="1" lang="en" sz="1000">
                <a:solidFill>
                  <a:srgbClr val="000000"/>
                </a:solidFill>
                <a:latin typeface="Arial"/>
                <a:ea typeface="Arial"/>
                <a:cs typeface="Arial"/>
                <a:sym typeface="Arial"/>
              </a:rPr>
              <a:t>Data Flow:</a:t>
            </a:r>
            <a:endParaRPr b="1"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3rd Data flow</a:t>
            </a:r>
            <a:r>
              <a:rPr lang="en" sz="1000">
                <a:solidFill>
                  <a:srgbClr val="000000"/>
                </a:solidFill>
                <a:latin typeface="Arial"/>
                <a:ea typeface="Arial"/>
                <a:cs typeface="Arial"/>
                <a:sym typeface="Arial"/>
              </a:rPr>
              <a:t>: coming from profiles to process 1 = “Transferring profile files” once the profiles from the tutor and student is created it is then brought through the registration process in order to process in the app.</a:t>
            </a:r>
            <a:endParaRPr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4th Data flow</a:t>
            </a:r>
            <a:r>
              <a:rPr lang="en" sz="1000">
                <a:solidFill>
                  <a:srgbClr val="000000"/>
                </a:solidFill>
                <a:latin typeface="Arial"/>
                <a:ea typeface="Arial"/>
                <a:cs typeface="Arial"/>
                <a:sym typeface="Arial"/>
              </a:rPr>
              <a:t>: coming from process 1 to registration information data store = “All files stored here” contains all of the processed registered profiles.</a:t>
            </a:r>
            <a:endParaRPr sz="10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457200" rtl="0" algn="just">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160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2" name="Google Shape;112;p1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17"/>
          <p:cNvPicPr preferRelativeResize="0"/>
          <p:nvPr/>
        </p:nvPicPr>
        <p:blipFill>
          <a:blip r:embed="rId3">
            <a:alphaModFix/>
          </a:blip>
          <a:stretch>
            <a:fillRect/>
          </a:stretch>
        </p:blipFill>
        <p:spPr>
          <a:xfrm>
            <a:off x="1287575" y="574325"/>
            <a:ext cx="5943600" cy="378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0" name="Google Shape;120;p18"/>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18"/>
          <p:cNvPicPr preferRelativeResize="0"/>
          <p:nvPr/>
        </p:nvPicPr>
        <p:blipFill>
          <a:blip r:embed="rId3">
            <a:alphaModFix/>
          </a:blip>
          <a:stretch>
            <a:fillRect/>
          </a:stretch>
        </p:blipFill>
        <p:spPr>
          <a:xfrm>
            <a:off x="541600" y="225900"/>
            <a:ext cx="7675950" cy="450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ph idx="1" type="body"/>
          </p:nvPr>
        </p:nvSpPr>
        <p:spPr>
          <a:xfrm>
            <a:off x="311700" y="12299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u="sng">
                <a:solidFill>
                  <a:srgbClr val="000000"/>
                </a:solidFill>
                <a:latin typeface="Arial"/>
                <a:ea typeface="Arial"/>
                <a:cs typeface="Arial"/>
                <a:sym typeface="Arial"/>
              </a:rPr>
              <a:t>Text Definitions- Forms</a:t>
            </a:r>
            <a:endParaRPr sz="2400" u="sng">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400" u="sng">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u="sng">
                <a:solidFill>
                  <a:srgbClr val="000000"/>
                </a:solidFill>
                <a:latin typeface="Arial"/>
                <a:ea typeface="Arial"/>
                <a:cs typeface="Arial"/>
                <a:sym typeface="Arial"/>
              </a:rPr>
              <a:t>Context DFD definitions: </a:t>
            </a:r>
            <a:endParaRPr sz="1200" u="sng">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200" u="sng">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Process</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Forms: The  will have forms that can be customized to the students/tutors/supervisors needs.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Entity</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1st Entity</a:t>
            </a:r>
            <a:r>
              <a:rPr lang="en" sz="1200">
                <a:solidFill>
                  <a:srgbClr val="000000"/>
                </a:solidFill>
                <a:latin typeface="Arial"/>
                <a:ea typeface="Arial"/>
                <a:cs typeface="Arial"/>
                <a:sym typeface="Arial"/>
              </a:rPr>
              <a:t> = “Tutor”: Is the person that provides help to the students in the area that they need help in.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2nd Entity </a:t>
            </a:r>
            <a:r>
              <a:rPr lang="en" sz="1200">
                <a:solidFill>
                  <a:srgbClr val="000000"/>
                </a:solidFill>
                <a:latin typeface="Arial"/>
                <a:ea typeface="Arial"/>
                <a:cs typeface="Arial"/>
                <a:sym typeface="Arial"/>
              </a:rPr>
              <a:t>= “Students”: They are the customer that goes to the tutors when needing help in a certain subject or area.</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3rd Entity</a:t>
            </a:r>
            <a:r>
              <a:rPr lang="en" sz="1200">
                <a:solidFill>
                  <a:srgbClr val="000000"/>
                </a:solidFill>
                <a:latin typeface="Arial"/>
                <a:ea typeface="Arial"/>
                <a:cs typeface="Arial"/>
                <a:sym typeface="Arial"/>
              </a:rPr>
              <a:t>   =  “Supervisor”: Is the person that will oversee the whole business of what is going on between the student and tutors.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ph idx="1" type="body"/>
          </p:nvPr>
        </p:nvSpPr>
        <p:spPr>
          <a:xfrm>
            <a:off x="311700" y="12299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Data Flow:</a:t>
            </a:r>
            <a:r>
              <a:rPr lang="en" sz="1200">
                <a:solidFill>
                  <a:srgbClr val="000000"/>
                </a:solidFill>
                <a:latin typeface="Arial"/>
                <a:ea typeface="Arial"/>
                <a:cs typeface="Arial"/>
                <a:sym typeface="Arial"/>
              </a:rPr>
              <a:t> (starting from left to the right)</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1st data flow:</a:t>
            </a:r>
            <a:r>
              <a:rPr lang="en" sz="1200">
                <a:solidFill>
                  <a:srgbClr val="000000"/>
                </a:solidFill>
                <a:latin typeface="Arial"/>
                <a:ea typeface="Arial"/>
                <a:cs typeface="Arial"/>
                <a:sym typeface="Arial"/>
              </a:rPr>
              <a:t> "Enter dates and courses" the student will enter the appropriate date and class they want to be tutored for</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2nd data flow: </a:t>
            </a:r>
            <a:r>
              <a:rPr lang="en" sz="1200">
                <a:solidFill>
                  <a:srgbClr val="000000"/>
                </a:solidFill>
                <a:latin typeface="Arial"/>
                <a:ea typeface="Arial"/>
                <a:cs typeface="Arial"/>
                <a:sym typeface="Arial"/>
              </a:rPr>
              <a:t>"Confirm request" the system will reply back to the student request by outputting available days and times for the courses they wanted to be tutored.</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3rd data flow:</a:t>
            </a:r>
            <a:r>
              <a:rPr lang="en" sz="1200">
                <a:solidFill>
                  <a:srgbClr val="000000"/>
                </a:solidFill>
                <a:latin typeface="Arial"/>
                <a:ea typeface="Arial"/>
                <a:cs typeface="Arial"/>
                <a:sym typeface="Arial"/>
              </a:rPr>
              <a:t> "Requests a customized report" is when the supervisor wants to get the data from the system about the daily appointments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4th data flow:</a:t>
            </a:r>
            <a:r>
              <a:rPr lang="en" sz="1200">
                <a:solidFill>
                  <a:srgbClr val="000000"/>
                </a:solidFill>
                <a:latin typeface="Arial"/>
                <a:ea typeface="Arial"/>
                <a:cs typeface="Arial"/>
                <a:sym typeface="Arial"/>
              </a:rPr>
              <a:t> "sends finished report" is when the system responds from the supervisor request to get a daily or weekly report on appointments.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5th data flow: </a:t>
            </a:r>
            <a:r>
              <a:rPr lang="en" sz="1200">
                <a:solidFill>
                  <a:srgbClr val="000000"/>
                </a:solidFill>
                <a:latin typeface="Arial"/>
                <a:ea typeface="Arial"/>
                <a:cs typeface="Arial"/>
                <a:sym typeface="Arial"/>
              </a:rPr>
              <a:t>"Request updated schedule" is when the tutor wants to update the available dates he or she is able to teach.</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6th data flow: </a:t>
            </a:r>
            <a:r>
              <a:rPr lang="en" sz="1200">
                <a:solidFill>
                  <a:srgbClr val="000000"/>
                </a:solidFill>
                <a:latin typeface="Arial"/>
                <a:ea typeface="Arial"/>
                <a:cs typeface="Arial"/>
                <a:sym typeface="Arial"/>
              </a:rPr>
              <a:t>" confirmation on dates to tutor " is when the tutor is given a response from the system on when to teach.</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Context:Updating Schedule</a:t>
            </a:r>
            <a:endParaRPr/>
          </a:p>
        </p:txBody>
      </p:sp>
      <p:pic>
        <p:nvPicPr>
          <p:cNvPr id="139" name="Google Shape;139;p21"/>
          <p:cNvPicPr preferRelativeResize="0"/>
          <p:nvPr/>
        </p:nvPicPr>
        <p:blipFill>
          <a:blip r:embed="rId3">
            <a:alphaModFix/>
          </a:blip>
          <a:stretch>
            <a:fillRect/>
          </a:stretch>
        </p:blipFill>
        <p:spPr>
          <a:xfrm>
            <a:off x="1183350" y="1990350"/>
            <a:ext cx="6809950" cy="212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