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5b7e0b6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5b7e0b6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Timnit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5b7e0b6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5b7e0b6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Timnit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53f77cd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53f77cd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55b7e0b6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5b7e0b6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Anusha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5b7e0b6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5b7e0b6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Timnit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5b7e0b6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5b7e0b6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5b7e0b6d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5b7e0b6d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5b7e0b6d2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5b7e0b6d2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5b7e0b6d2_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5b7e0b6d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3f24b35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3f24b35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53f24b3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53f24b3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5b7e0b6d2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5b7e0b6d2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5b7e0b6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5b7e0b6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5b7e0b6d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5b7e0b6d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53f24b35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53f24b35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53f24b35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53f24b35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53f24b35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53f24b35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Interview and Use Cases</a:t>
            </a:r>
            <a:endParaRPr/>
          </a:p>
        </p:txBody>
      </p:sp>
      <p:sp>
        <p:nvSpPr>
          <p:cNvPr id="129" name="Google Shape;129;p13"/>
          <p:cNvSpPr txBox="1"/>
          <p:nvPr>
            <p:ph idx="1" type="subTitle"/>
          </p:nvPr>
        </p:nvSpPr>
        <p:spPr>
          <a:xfrm>
            <a:off x="3992750" y="3151700"/>
            <a:ext cx="4839600" cy="8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By: Briana, Haythem, Timnit, Daniel, Anusha, James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140600"/>
            <a:ext cx="7505700" cy="4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a:t>
            </a:r>
            <a:r>
              <a:rPr lang="en"/>
              <a:t>Use Case #1: Registration</a:t>
            </a:r>
            <a:endParaRPr/>
          </a:p>
          <a:p>
            <a:pPr indent="0" lvl="0" marL="0" rtl="0" algn="l">
              <a:spcBef>
                <a:spcPts val="0"/>
              </a:spcBef>
              <a:spcAft>
                <a:spcPts val="0"/>
              </a:spcAft>
              <a:buNone/>
            </a:pPr>
            <a:r>
              <a:t/>
            </a:r>
            <a:endParaRPr/>
          </a:p>
        </p:txBody>
      </p:sp>
      <p:sp>
        <p:nvSpPr>
          <p:cNvPr id="188" name="Google Shape;188;p22"/>
          <p:cNvSpPr txBox="1"/>
          <p:nvPr>
            <p:ph idx="1" type="body"/>
          </p:nvPr>
        </p:nvSpPr>
        <p:spPr>
          <a:xfrm>
            <a:off x="412350" y="691275"/>
            <a:ext cx="8319300" cy="421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Brief Description: </a:t>
            </a:r>
            <a:r>
              <a:rPr lang="en" sz="1100">
                <a:solidFill>
                  <a:srgbClr val="000000"/>
                </a:solidFill>
                <a:latin typeface="Arial"/>
                <a:ea typeface="Arial"/>
                <a:cs typeface="Arial"/>
                <a:sym typeface="Arial"/>
              </a:rPr>
              <a:t>This use case will have umbc email registration only, and will help create the tutor, student and supervisors profiles. It will also, able the students to be able to be waitlisted for booked sessions so they don’t have to keep checking the app for booked session to open up. Supervisors will be able to keep tract/ interact with students and tutors.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Actor: </a:t>
            </a:r>
            <a:r>
              <a:rPr lang="en" sz="1100">
                <a:solidFill>
                  <a:srgbClr val="000000"/>
                </a:solidFill>
                <a:latin typeface="Arial"/>
                <a:ea typeface="Arial"/>
                <a:cs typeface="Arial"/>
                <a:sym typeface="Arial"/>
              </a:rPr>
              <a:t>Students, Tutors and Supervisors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Trigger: </a:t>
            </a:r>
            <a:r>
              <a:rPr lang="en" sz="1100">
                <a:solidFill>
                  <a:srgbClr val="000000"/>
                </a:solidFill>
                <a:latin typeface="Arial"/>
                <a:ea typeface="Arial"/>
                <a:cs typeface="Arial"/>
                <a:sym typeface="Arial"/>
              </a:rPr>
              <a:t>Students can use the app to book a session with a Tutor and a Tutor can register in order to be matched up with a student.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Type: </a:t>
            </a:r>
            <a:r>
              <a:rPr lang="en" sz="1100">
                <a:solidFill>
                  <a:srgbClr val="000000"/>
                </a:solidFill>
                <a:latin typeface="Arial"/>
                <a:ea typeface="Arial"/>
                <a:cs typeface="Arial"/>
                <a:sym typeface="Arial"/>
              </a:rPr>
              <a:t>External</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Preconditions: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 tutor and supervisor must have a functioning umbc email</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Tutors must be hired by the UMBC supervisor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Students, tutors, and supervisors must remember their login information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Supervisors must be authorized by UMBC to monitor tutors and students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Normal Course</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Students and Tutors register with their UMBC email</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 registration confirmation is sent to their email</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Students/tutors can login with their email and password to on the app</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Postconditions: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waitlisted student is able to register for a session a reminder is sent via email.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Students should remember they login information for future login purposes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classroom where a student and a tutor can meet is set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Output:</a:t>
            </a:r>
            <a:r>
              <a:rPr lang="en" sz="1100">
                <a:solidFill>
                  <a:srgbClr val="000000"/>
                </a:solidFill>
                <a:latin typeface="Arial"/>
                <a:ea typeface="Arial"/>
                <a:cs typeface="Arial"/>
                <a:sym typeface="Arial"/>
              </a:rPr>
              <a:t> Registration is complete and students can have a waitlisted appointment sessions</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09075" y="271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#2: Forms</a:t>
            </a:r>
            <a:endParaRPr/>
          </a:p>
          <a:p>
            <a:pPr indent="0" lvl="0" marL="0" rtl="0" algn="l">
              <a:spcBef>
                <a:spcPts val="0"/>
              </a:spcBef>
              <a:spcAft>
                <a:spcPts val="0"/>
              </a:spcAft>
              <a:buNone/>
            </a:pPr>
            <a:r>
              <a:t/>
            </a:r>
            <a:endParaRPr/>
          </a:p>
        </p:txBody>
      </p:sp>
      <p:sp>
        <p:nvSpPr>
          <p:cNvPr id="194" name="Google Shape;194;p23"/>
          <p:cNvSpPr txBox="1"/>
          <p:nvPr>
            <p:ph idx="1" type="body"/>
          </p:nvPr>
        </p:nvSpPr>
        <p:spPr>
          <a:xfrm>
            <a:off x="502800" y="819075"/>
            <a:ext cx="7505700" cy="371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Brief Description: </a:t>
            </a:r>
            <a:r>
              <a:rPr lang="en" sz="1200">
                <a:solidFill>
                  <a:srgbClr val="000000"/>
                </a:solidFill>
                <a:latin typeface="Arial"/>
                <a:ea typeface="Arial"/>
                <a:cs typeface="Arial"/>
                <a:sym typeface="Arial"/>
              </a:rPr>
              <a:t>This use case describes how the app will have forms that can be customized to the students/tutors/supervisors needs. This can be used by students and tutors to customize their own appointments as well as the subjects they are interested in. The supervisor will also, be able to customize reports</a:t>
            </a:r>
            <a:r>
              <a:rPr b="1" lang="en" sz="1200">
                <a:solidFill>
                  <a:srgbClr val="000000"/>
                </a:solidFill>
                <a:latin typeface="Arial"/>
                <a:ea typeface="Arial"/>
                <a:cs typeface="Arial"/>
                <a:sym typeface="Arial"/>
              </a:rPr>
              <a:t> </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Actor:</a:t>
            </a:r>
            <a:r>
              <a:rPr lang="en" sz="1200">
                <a:solidFill>
                  <a:srgbClr val="000000"/>
                </a:solidFill>
                <a:latin typeface="Arial"/>
                <a:ea typeface="Arial"/>
                <a:cs typeface="Arial"/>
                <a:sym typeface="Arial"/>
              </a:rPr>
              <a:t> students, tutors and supervisors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Trigger:</a:t>
            </a:r>
            <a:r>
              <a:rPr lang="en" sz="1200">
                <a:solidFill>
                  <a:srgbClr val="000000"/>
                </a:solidFill>
                <a:latin typeface="Arial"/>
                <a:ea typeface="Arial"/>
                <a:cs typeface="Arial"/>
                <a:sym typeface="Arial"/>
              </a:rPr>
              <a:t> The need of customizing of personal preference in regards tp appt and courses and reports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Type: </a:t>
            </a:r>
            <a:r>
              <a:rPr lang="en" sz="1200">
                <a:solidFill>
                  <a:srgbClr val="000000"/>
                </a:solidFill>
                <a:latin typeface="Arial"/>
                <a:ea typeface="Arial"/>
                <a:cs typeface="Arial"/>
                <a:sym typeface="Arial"/>
              </a:rPr>
              <a:t>External </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Preconditions: </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Students, tutors, and supervisors must have be registered users of the app.</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There must have students and tutors that are actively engaged in order for a supervisor to be able to customize reports.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Normal Course:</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Students and tutors can customize their schedules and courses before booking any sessions.</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Supervisors can customize reports before generating them.</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Postconditions: </a:t>
            </a:r>
            <a:r>
              <a:rPr lang="en" sz="1200">
                <a:solidFill>
                  <a:srgbClr val="000000"/>
                </a:solidFill>
                <a:latin typeface="Arial"/>
                <a:ea typeface="Arial"/>
                <a:cs typeface="Arial"/>
                <a:sym typeface="Arial"/>
              </a:rPr>
              <a:t>Report has been generated.</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Output: </a:t>
            </a:r>
            <a:r>
              <a:rPr lang="en" sz="1200">
                <a:solidFill>
                  <a:srgbClr val="000000"/>
                </a:solidFill>
                <a:latin typeface="Arial"/>
                <a:ea typeface="Arial"/>
                <a:cs typeface="Arial"/>
                <a:sym typeface="Arial"/>
              </a:rPr>
              <a:t>Customized schedule and courses for students and tutors, Customized report .</a:t>
            </a:r>
            <a:endParaRPr b="1"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742375" y="374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#3: Updating Schedules</a:t>
            </a:r>
            <a:endParaRPr/>
          </a:p>
        </p:txBody>
      </p:sp>
      <p:sp>
        <p:nvSpPr>
          <p:cNvPr id="200" name="Google Shape;200;p24"/>
          <p:cNvSpPr txBox="1"/>
          <p:nvPr>
            <p:ph idx="1" type="body"/>
          </p:nvPr>
        </p:nvSpPr>
        <p:spPr>
          <a:xfrm>
            <a:off x="742375" y="1025625"/>
            <a:ext cx="7563300" cy="379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Brief Description: </a:t>
            </a:r>
            <a:r>
              <a:rPr lang="en" sz="1100">
                <a:solidFill>
                  <a:srgbClr val="000000"/>
                </a:solidFill>
                <a:latin typeface="Arial"/>
                <a:ea typeface="Arial"/>
                <a:cs typeface="Arial"/>
                <a:sym typeface="Arial"/>
              </a:rPr>
              <a:t>This use case describes how the app will allow autonomy for tutors in regards to changing their schedule, the amount of hours they would like, and the number of students they will see per week.</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Actor: Tutors </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Trigger:</a:t>
            </a:r>
            <a:r>
              <a:rPr lang="en" sz="1100">
                <a:solidFill>
                  <a:srgbClr val="000000"/>
                </a:solidFill>
                <a:latin typeface="Arial"/>
                <a:ea typeface="Arial"/>
                <a:cs typeface="Arial"/>
                <a:sym typeface="Arial"/>
              </a:rPr>
              <a:t> Tutors preparation for their work week. This incorporates changes in schedule, and in hours to work.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Preconditions: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tutor must have an emergency change in schedule.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tutor must know how many hours they would like to register for.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Normal Course</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Tutors are able to access their schedule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Tutors can change their schedule </a:t>
            </a:r>
            <a:endParaRPr sz="1100">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If they would like more hours, it can be checked in the database.</a:t>
            </a:r>
            <a:endParaRPr>
              <a:solidFill>
                <a:srgbClr val="000000"/>
              </a:solidFill>
              <a:latin typeface="Arial"/>
              <a:ea typeface="Arial"/>
              <a:cs typeface="Arial"/>
              <a:sym typeface="Arial"/>
            </a:endParaRPr>
          </a:p>
          <a:p>
            <a:pPr indent="-298450" lvl="1" marL="914400" rtl="0" algn="l">
              <a:lnSpc>
                <a:spcPct val="115000"/>
              </a:lnSpc>
              <a:spcBef>
                <a:spcPts val="0"/>
              </a:spcBef>
              <a:spcAft>
                <a:spcPts val="0"/>
              </a:spcAft>
              <a:buClr>
                <a:srgbClr val="000000"/>
              </a:buClr>
              <a:buSzPts val="1100"/>
              <a:buFont typeface="Arial"/>
              <a:buAutoNum type="alphaLcPeriod"/>
            </a:pPr>
            <a:r>
              <a:rPr lang="en">
                <a:solidFill>
                  <a:srgbClr val="000000"/>
                </a:solidFill>
                <a:latin typeface="Arial"/>
                <a:ea typeface="Arial"/>
                <a:cs typeface="Arial"/>
                <a:sym typeface="Arial"/>
              </a:rPr>
              <a:t>If they would like to release some tutoring session, student will receive a notice of a schedule change.</a:t>
            </a:r>
            <a:endParaRPr>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Changes in schedule will be recorded in the system.</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Postconditions: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Tutor has a revised schedule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Notice is sent to student of revision if it pertains to the student.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Output: </a:t>
            </a:r>
            <a:r>
              <a:rPr lang="en" sz="1100">
                <a:solidFill>
                  <a:srgbClr val="000000"/>
                </a:solidFill>
                <a:latin typeface="Arial"/>
                <a:ea typeface="Arial"/>
                <a:cs typeface="Arial"/>
                <a:sym typeface="Arial"/>
              </a:rPr>
              <a:t>Revised schedule with notices being sent to students regarding the change</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537975" y="341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#4: Appointment</a:t>
            </a:r>
            <a:endParaRPr/>
          </a:p>
          <a:p>
            <a:pPr indent="0" lvl="0" marL="0" rtl="0" algn="l">
              <a:spcBef>
                <a:spcPts val="0"/>
              </a:spcBef>
              <a:spcAft>
                <a:spcPts val="0"/>
              </a:spcAft>
              <a:buNone/>
            </a:pPr>
            <a:r>
              <a:t/>
            </a:r>
            <a:endParaRPr/>
          </a:p>
        </p:txBody>
      </p:sp>
      <p:sp>
        <p:nvSpPr>
          <p:cNvPr id="206" name="Google Shape;206;p25"/>
          <p:cNvSpPr txBox="1"/>
          <p:nvPr>
            <p:ph idx="1" type="body"/>
          </p:nvPr>
        </p:nvSpPr>
        <p:spPr>
          <a:xfrm>
            <a:off x="643400" y="994825"/>
            <a:ext cx="7505700" cy="396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Brief Description: </a:t>
            </a:r>
            <a:r>
              <a:rPr lang="en" sz="1100">
                <a:solidFill>
                  <a:srgbClr val="000000"/>
                </a:solidFill>
                <a:latin typeface="Arial"/>
                <a:ea typeface="Arial"/>
                <a:cs typeface="Arial"/>
                <a:sym typeface="Arial"/>
              </a:rPr>
              <a:t>This use case will describe how and how many tutoring appointments can the students make per week with its confirmation as well as reminder via text or email.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Actor: </a:t>
            </a:r>
            <a:r>
              <a:rPr lang="en" sz="1100">
                <a:solidFill>
                  <a:srgbClr val="000000"/>
                </a:solidFill>
                <a:latin typeface="Arial"/>
                <a:ea typeface="Arial"/>
                <a:cs typeface="Arial"/>
                <a:sym typeface="Arial"/>
              </a:rPr>
              <a:t>Students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Trigger:</a:t>
            </a:r>
            <a:r>
              <a:rPr lang="en" sz="1100">
                <a:solidFill>
                  <a:srgbClr val="000000"/>
                </a:solidFill>
                <a:latin typeface="Arial"/>
                <a:ea typeface="Arial"/>
                <a:cs typeface="Arial"/>
                <a:sym typeface="Arial"/>
              </a:rPr>
              <a:t> Helping students book an appointment on time and remind them about the appointments.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Type:</a:t>
            </a:r>
            <a:r>
              <a:rPr lang="en" sz="1100">
                <a:solidFill>
                  <a:srgbClr val="000000"/>
                </a:solidFill>
                <a:latin typeface="Arial"/>
                <a:ea typeface="Arial"/>
                <a:cs typeface="Arial"/>
                <a:sym typeface="Arial"/>
              </a:rPr>
              <a:t> External</a:t>
            </a:r>
            <a:endParaRPr b="1"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Preconditions: </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 will need to login with their student id and password.</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students should know the limitation of appointment.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 should select the means of reminder i.e. text or email.</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Normal Course</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Students can book the available appointments.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The appointment is received and acknowledged.</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Appointments will be recorded in the system.</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Confirmation and reminder of the booked appointment is sen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Students can book for waitlisted appointment</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Postconditions:</a:t>
            </a:r>
            <a:endParaRPr b="1"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Students know the limitation of appointment and schedule on time and only when needed.</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Confirmation is sent after booking an appointment.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Reminder is sent via text/email before the appointment time.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100">
                <a:solidFill>
                  <a:srgbClr val="000000"/>
                </a:solidFill>
                <a:latin typeface="Arial"/>
                <a:ea typeface="Arial"/>
                <a:cs typeface="Arial"/>
                <a:sym typeface="Arial"/>
              </a:rPr>
              <a:t>Output: </a:t>
            </a:r>
            <a:r>
              <a:rPr lang="en" sz="1100">
                <a:solidFill>
                  <a:srgbClr val="000000"/>
                </a:solidFill>
                <a:latin typeface="Arial"/>
                <a:ea typeface="Arial"/>
                <a:cs typeface="Arial"/>
                <a:sym typeface="Arial"/>
              </a:rPr>
              <a:t>Necessary appointments made and a confirmation and reminder sent to the students. </a:t>
            </a:r>
            <a:endParaRPr sz="1100">
              <a:solidFill>
                <a:srgbClr val="000000"/>
              </a:solidFill>
              <a:highlight>
                <a:srgbClr val="FFFF00"/>
              </a:highlight>
              <a:latin typeface="Arial"/>
              <a:ea typeface="Arial"/>
              <a:cs typeface="Arial"/>
              <a:sym typeface="Arial"/>
            </a:endParaRPr>
          </a:p>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643400" y="400375"/>
            <a:ext cx="75057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#5: Reports</a:t>
            </a:r>
            <a:endParaRPr/>
          </a:p>
          <a:p>
            <a:pPr indent="0" lvl="0" marL="0" rtl="0" algn="l">
              <a:spcBef>
                <a:spcPts val="0"/>
              </a:spcBef>
              <a:spcAft>
                <a:spcPts val="0"/>
              </a:spcAft>
              <a:buNone/>
            </a:pPr>
            <a:r>
              <a:t/>
            </a:r>
            <a:endParaRPr/>
          </a:p>
        </p:txBody>
      </p:sp>
      <p:sp>
        <p:nvSpPr>
          <p:cNvPr id="212" name="Google Shape;212;p26"/>
          <p:cNvSpPr txBox="1"/>
          <p:nvPr>
            <p:ph idx="1" type="body"/>
          </p:nvPr>
        </p:nvSpPr>
        <p:spPr>
          <a:xfrm>
            <a:off x="819150" y="960750"/>
            <a:ext cx="7505700" cy="347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Priority: High</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Brief Description: </a:t>
            </a:r>
            <a:r>
              <a:rPr lang="en" sz="1200">
                <a:solidFill>
                  <a:srgbClr val="000000"/>
                </a:solidFill>
                <a:latin typeface="Arial"/>
                <a:ea typeface="Arial"/>
                <a:cs typeface="Arial"/>
                <a:sym typeface="Arial"/>
              </a:rPr>
              <a:t>This use case describes how the app will have forms that can be customized to the students/tutors/supervisors needs. This can be used by students and tutors to customize their own appointments as well as the subjects they are interested in. The supervisor will also, be able to generate reports that are need for evaluating the tutoring program.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Actor:</a:t>
            </a:r>
            <a:r>
              <a:rPr lang="en" sz="1200">
                <a:solidFill>
                  <a:srgbClr val="000000"/>
                </a:solidFill>
                <a:latin typeface="Arial"/>
                <a:ea typeface="Arial"/>
                <a:cs typeface="Arial"/>
                <a:sym typeface="Arial"/>
              </a:rPr>
              <a:t> Supervisor, and App Database</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Trigger: </a:t>
            </a:r>
            <a:r>
              <a:rPr lang="en" sz="1200">
                <a:solidFill>
                  <a:srgbClr val="000000"/>
                </a:solidFill>
                <a:latin typeface="Arial"/>
                <a:ea typeface="Arial"/>
                <a:cs typeface="Arial"/>
                <a:sym typeface="Arial"/>
              </a:rPr>
              <a:t>It is the end of a day, week, month and year</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Type: </a:t>
            </a:r>
            <a:r>
              <a:rPr lang="en" sz="1200">
                <a:solidFill>
                  <a:srgbClr val="000000"/>
                </a:solidFill>
                <a:latin typeface="Arial"/>
                <a:ea typeface="Arial"/>
                <a:cs typeface="Arial"/>
                <a:sym typeface="Arial"/>
              </a:rPr>
              <a:t>temporal</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Preconditions: </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App can track activities done by students and tutors </a:t>
            </a:r>
            <a:endParaRPr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Supervisor can customize reports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Normal Course</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Daily, weekly, monthly and yearly reports are generated</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Postconditions:</a:t>
            </a:r>
            <a:endParaRPr b="1"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Reports have been generated based on the supervisors need</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Output: </a:t>
            </a:r>
            <a:r>
              <a:rPr lang="en" sz="1200">
                <a:solidFill>
                  <a:srgbClr val="000000"/>
                </a:solidFill>
                <a:latin typeface="Arial"/>
                <a:ea typeface="Arial"/>
                <a:cs typeface="Arial"/>
                <a:sym typeface="Arial"/>
              </a:rPr>
              <a:t>Reports are given </a:t>
            </a:r>
            <a:r>
              <a:rPr lang="en" sz="900">
                <a:solidFill>
                  <a:srgbClr val="000000"/>
                </a:solidFill>
                <a:latin typeface="Arial"/>
                <a:ea typeface="Arial"/>
                <a:cs typeface="Arial"/>
                <a:sym typeface="Arial"/>
              </a:rPr>
              <a:t>by the app based on daily, weekly, monthly, and yearly basis</a:t>
            </a:r>
            <a:endParaRPr sz="9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281825"/>
            <a:ext cx="7505700" cy="1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7"/>
          <p:cNvPicPr preferRelativeResize="0"/>
          <p:nvPr/>
        </p:nvPicPr>
        <p:blipFill>
          <a:blip r:embed="rId3">
            <a:alphaModFix/>
          </a:blip>
          <a:stretch>
            <a:fillRect/>
          </a:stretch>
        </p:blipFill>
        <p:spPr>
          <a:xfrm>
            <a:off x="610650" y="205625"/>
            <a:ext cx="7832674" cy="472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248075"/>
            <a:ext cx="7505700" cy="5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KanbanFlow </a:t>
            </a:r>
            <a:endParaRPr/>
          </a:p>
        </p:txBody>
      </p:sp>
      <p:pic>
        <p:nvPicPr>
          <p:cNvPr id="224" name="Google Shape;224;p28"/>
          <p:cNvPicPr preferRelativeResize="0"/>
          <p:nvPr/>
        </p:nvPicPr>
        <p:blipFill>
          <a:blip r:embed="rId3">
            <a:alphaModFix/>
          </a:blip>
          <a:stretch>
            <a:fillRect/>
          </a:stretch>
        </p:blipFill>
        <p:spPr>
          <a:xfrm>
            <a:off x="228600" y="773375"/>
            <a:ext cx="8564825" cy="421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1346986" y="778175"/>
            <a:ext cx="6450024" cy="358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0"/>
          <p:cNvPicPr preferRelativeResize="0"/>
          <p:nvPr/>
        </p:nvPicPr>
        <p:blipFill>
          <a:blip r:embed="rId3">
            <a:alphaModFix/>
          </a:blip>
          <a:stretch>
            <a:fillRect/>
          </a:stretch>
        </p:blipFill>
        <p:spPr>
          <a:xfrm>
            <a:off x="2064163" y="905188"/>
            <a:ext cx="5015675" cy="333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Overview</a:t>
            </a:r>
            <a:endParaRPr/>
          </a:p>
        </p:txBody>
      </p:sp>
      <p:sp>
        <p:nvSpPr>
          <p:cNvPr id="135" name="Google Shape;135;p14"/>
          <p:cNvSpPr txBox="1"/>
          <p:nvPr>
            <p:ph idx="1" type="body"/>
          </p:nvPr>
        </p:nvSpPr>
        <p:spPr>
          <a:xfrm>
            <a:off x="1166125" y="2661500"/>
            <a:ext cx="3074400" cy="121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Ira Fabri</a:t>
            </a:r>
            <a:br>
              <a:rPr b="1" lang="en" sz="1800"/>
            </a:br>
            <a:r>
              <a:rPr lang="en" sz="1800"/>
              <a:t>Assistant Director of Tutoring</a:t>
            </a:r>
            <a:br>
              <a:rPr lang="en" sz="1800"/>
            </a:br>
            <a:r>
              <a:rPr lang="en" sz="1800"/>
              <a:t>03/15/2019 at 2:30pm</a:t>
            </a:r>
            <a:endParaRPr sz="1800"/>
          </a:p>
        </p:txBody>
      </p:sp>
      <p:sp>
        <p:nvSpPr>
          <p:cNvPr id="136" name="Google Shape;136;p14"/>
          <p:cNvSpPr txBox="1"/>
          <p:nvPr>
            <p:ph idx="1" type="body"/>
          </p:nvPr>
        </p:nvSpPr>
        <p:spPr>
          <a:xfrm>
            <a:off x="5211700" y="2661500"/>
            <a:ext cx="2369100" cy="104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t>Cassie Hoddinott </a:t>
            </a:r>
            <a:br>
              <a:rPr b="1" lang="en" sz="1800"/>
            </a:br>
            <a:r>
              <a:rPr lang="en" sz="1800"/>
              <a:t>LRC Director</a:t>
            </a:r>
            <a:br>
              <a:rPr lang="en" sz="1800"/>
            </a:br>
            <a:r>
              <a:rPr lang="en" sz="1800"/>
              <a:t>3/16/19 at 3:30pm</a:t>
            </a:r>
            <a:endParaRPr sz="1800"/>
          </a:p>
        </p:txBody>
      </p:sp>
      <p:sp>
        <p:nvSpPr>
          <p:cNvPr id="137" name="Google Shape;137;p14"/>
          <p:cNvSpPr txBox="1"/>
          <p:nvPr/>
        </p:nvSpPr>
        <p:spPr>
          <a:xfrm>
            <a:off x="1929325" y="1867850"/>
            <a:ext cx="4374000" cy="496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solidFill>
                  <a:schemeClr val="dk2"/>
                </a:solidFill>
                <a:latin typeface="Calibri"/>
                <a:ea typeface="Calibri"/>
                <a:cs typeface="Calibri"/>
                <a:sym typeface="Calibri"/>
              </a:rPr>
              <a:t>Interviewers: </a:t>
            </a:r>
            <a:r>
              <a:rPr b="1" lang="en" sz="1800">
                <a:solidFill>
                  <a:schemeClr val="dk2"/>
                </a:solidFill>
                <a:latin typeface="Calibri"/>
                <a:ea typeface="Calibri"/>
                <a:cs typeface="Calibri"/>
                <a:sym typeface="Calibri"/>
              </a:rPr>
              <a:t>Haythem, Briana, James</a:t>
            </a:r>
            <a:endParaRPr b="1" sz="1800">
              <a:solidFill>
                <a:schemeClr val="dk2"/>
              </a:solidFill>
              <a:latin typeface="Calibri"/>
              <a:ea typeface="Calibri"/>
              <a:cs typeface="Calibri"/>
              <a:sym typeface="Calibri"/>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32875"/>
            <a:ext cx="75057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p:txBody>
      </p:sp>
      <p:sp>
        <p:nvSpPr>
          <p:cNvPr id="143" name="Google Shape;143;p15"/>
          <p:cNvSpPr txBox="1"/>
          <p:nvPr>
            <p:ph idx="1" type="body"/>
          </p:nvPr>
        </p:nvSpPr>
        <p:spPr>
          <a:xfrm>
            <a:off x="819150" y="1472775"/>
            <a:ext cx="7432800" cy="3380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Ira is responsible of scheduling weekly appointment, contacting StudyTree support whenever it’s needed, and coordinate between tutors and students when schedules do not match.</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Tutors should be able to make changes to their own schedules.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Schedules were not accurate in the administrator’s schedule.</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Some sessions were scheduled for 9:00 am, tutoring center opens at 10:00am.</a:t>
            </a:r>
            <a:endParaRPr sz="1600">
              <a:solidFill>
                <a:srgbClr val="000000"/>
              </a:solidFill>
              <a:latin typeface="Arial"/>
              <a:ea typeface="Arial"/>
              <a:cs typeface="Arial"/>
              <a:sym typeface="Arial"/>
            </a:endParaRPr>
          </a:p>
          <a:p>
            <a:pPr indent="0" lvl="0" marL="0" rtl="0" algn="l">
              <a:spcBef>
                <a:spcPts val="1600"/>
              </a:spcBef>
              <a:spcAft>
                <a:spcPts val="0"/>
              </a:spcAft>
              <a:buNone/>
            </a:pPr>
            <a:r>
              <a:rPr lang="en" sz="1600">
                <a:solidFill>
                  <a:srgbClr val="000000"/>
                </a:solidFill>
                <a:latin typeface="Arial"/>
                <a:ea typeface="Arial"/>
                <a:cs typeface="Arial"/>
                <a:sym typeface="Arial"/>
              </a:rPr>
              <a:t>No shows were not accurately flagged with a warning or a count.</a:t>
            </a:r>
            <a:endParaRPr sz="16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p:txBody>
      </p:sp>
      <p:sp>
        <p:nvSpPr>
          <p:cNvPr id="149" name="Google Shape;149;p16"/>
          <p:cNvSpPr txBox="1"/>
          <p:nvPr>
            <p:ph idx="1" type="body"/>
          </p:nvPr>
        </p:nvSpPr>
        <p:spPr>
          <a:xfrm>
            <a:off x="1202650" y="1656725"/>
            <a:ext cx="4866300" cy="252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Weekly and monthly reports are crucial for the LRC to receive support from administration.</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Classroom location edits by administrators.</a:t>
            </a:r>
            <a:endParaRPr sz="16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Students can create a profile to help tutors prepare for their sessions.</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600">
                <a:solidFill>
                  <a:srgbClr val="000000"/>
                </a:solidFill>
                <a:latin typeface="Arial"/>
                <a:ea typeface="Arial"/>
                <a:cs typeface="Arial"/>
                <a:sym typeface="Arial"/>
              </a:rPr>
              <a:t>Direct messaging is needed between support and tutors.</a:t>
            </a:r>
            <a:endParaRPr sz="1600"/>
          </a:p>
        </p:txBody>
      </p:sp>
      <p:pic>
        <p:nvPicPr>
          <p:cNvPr id="150" name="Google Shape;150;p16"/>
          <p:cNvPicPr preferRelativeResize="0"/>
          <p:nvPr/>
        </p:nvPicPr>
        <p:blipFill>
          <a:blip r:embed="rId3">
            <a:alphaModFix/>
          </a:blip>
          <a:stretch>
            <a:fillRect/>
          </a:stretch>
        </p:blipFill>
        <p:spPr>
          <a:xfrm>
            <a:off x="6669500" y="1981800"/>
            <a:ext cx="1771700" cy="187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5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Analysis</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dONT FORGET TO SCREEN SHOT </a:t>
            </a:r>
            <a:r>
              <a:rPr lang="en" sz="1100">
                <a:solidFill>
                  <a:srgbClr val="000000"/>
                </a:solidFill>
                <a:latin typeface="Arial"/>
                <a:ea typeface="Arial"/>
                <a:cs typeface="Arial"/>
                <a:sym typeface="Arial"/>
              </a:rPr>
              <a:t>(</a:t>
            </a:r>
            <a:r>
              <a:rPr i="1" lang="en" sz="1100">
                <a:solidFill>
                  <a:srgbClr val="000000"/>
                </a:solidFill>
                <a:latin typeface="Arial"/>
                <a:ea typeface="Arial"/>
                <a:cs typeface="Arial"/>
                <a:sym typeface="Arial"/>
              </a:rPr>
              <a:t>From Supervisor: Scheduling system specs AND </a:t>
            </a:r>
            <a:endParaRPr i="1" sz="1100">
              <a:solidFill>
                <a:srgbClr val="000000"/>
              </a:solidFill>
              <a:latin typeface="Arial"/>
              <a:ea typeface="Arial"/>
              <a:cs typeface="Arial"/>
              <a:sym typeface="Arial"/>
            </a:endParaRPr>
          </a:p>
          <a:p>
            <a:pPr indent="0" lvl="0" marL="0" rtl="0" algn="just">
              <a:lnSpc>
                <a:spcPct val="115000"/>
              </a:lnSpc>
              <a:spcBef>
                <a:spcPts val="1600"/>
              </a:spcBef>
              <a:spcAft>
                <a:spcPts val="0"/>
              </a:spcAft>
              <a:buNone/>
            </a:pPr>
            <a:r>
              <a:rPr i="1" lang="en" sz="1100">
                <a:solidFill>
                  <a:srgbClr val="000000"/>
                </a:solidFill>
                <a:latin typeface="Arial"/>
                <a:ea typeface="Arial"/>
                <a:cs typeface="Arial"/>
                <a:sym typeface="Arial"/>
              </a:rPr>
              <a:t>(ASAC Scheduling Platform Comparison</a:t>
            </a:r>
            <a:r>
              <a:rPr lang="en" sz="1100">
                <a:solidFill>
                  <a:srgbClr val="000000"/>
                </a:solidFill>
                <a:latin typeface="Arial"/>
                <a:ea typeface="Arial"/>
                <a:cs typeface="Arial"/>
                <a:sym typeface="Arial"/>
              </a:rPr>
              <a:t>) for show purposes</a:t>
            </a:r>
            <a:endParaRPr i="1" sz="1100">
              <a:solidFill>
                <a:srgbClr val="000000"/>
              </a:solidFill>
              <a:latin typeface="Arial"/>
              <a:ea typeface="Arial"/>
              <a:cs typeface="Arial"/>
              <a:sym typeface="Arial"/>
            </a:endParaRPr>
          </a:p>
        </p:txBody>
      </p:sp>
      <p:pic>
        <p:nvPicPr>
          <p:cNvPr id="157" name="Google Shape;157;p17"/>
          <p:cNvPicPr preferRelativeResize="0"/>
          <p:nvPr/>
        </p:nvPicPr>
        <p:blipFill>
          <a:blip r:embed="rId3">
            <a:alphaModFix/>
          </a:blip>
          <a:stretch>
            <a:fillRect/>
          </a:stretch>
        </p:blipFill>
        <p:spPr>
          <a:xfrm>
            <a:off x="551550" y="1681925"/>
            <a:ext cx="7773299" cy="299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18"/>
          <p:cNvPicPr preferRelativeResize="0"/>
          <p:nvPr/>
        </p:nvPicPr>
        <p:blipFill>
          <a:blip r:embed="rId3">
            <a:alphaModFix/>
          </a:blip>
          <a:stretch>
            <a:fillRect/>
          </a:stretch>
        </p:blipFill>
        <p:spPr>
          <a:xfrm>
            <a:off x="2204125" y="227675"/>
            <a:ext cx="4701551" cy="4688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Questionnaire</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Google Form was sent out to 16 staff and students, only 3 responded. </a:t>
            </a:r>
            <a:endParaRPr/>
          </a:p>
          <a:p>
            <a:pPr indent="0" lvl="0" marL="457200" rtl="0" algn="l">
              <a:spcBef>
                <a:spcPts val="1600"/>
              </a:spcBef>
              <a:spcAft>
                <a:spcPts val="1600"/>
              </a:spcAft>
              <a:buNone/>
            </a:pPr>
            <a:r>
              <a:t/>
            </a:r>
            <a:endParaRPr/>
          </a:p>
        </p:txBody>
      </p:sp>
      <p:pic>
        <p:nvPicPr>
          <p:cNvPr id="169" name="Google Shape;169;p19"/>
          <p:cNvPicPr preferRelativeResize="0"/>
          <p:nvPr/>
        </p:nvPicPr>
        <p:blipFill>
          <a:blip r:embed="rId3">
            <a:alphaModFix/>
          </a:blip>
          <a:stretch>
            <a:fillRect/>
          </a:stretch>
        </p:blipFill>
        <p:spPr>
          <a:xfrm>
            <a:off x="566701" y="2346800"/>
            <a:ext cx="4452151" cy="2241178"/>
          </a:xfrm>
          <a:prstGeom prst="rect">
            <a:avLst/>
          </a:prstGeom>
          <a:noFill/>
          <a:ln>
            <a:noFill/>
          </a:ln>
        </p:spPr>
      </p:pic>
      <p:pic>
        <p:nvPicPr>
          <p:cNvPr id="170" name="Google Shape;170;p19"/>
          <p:cNvPicPr preferRelativeResize="0"/>
          <p:nvPr/>
        </p:nvPicPr>
        <p:blipFill>
          <a:blip r:embed="rId4">
            <a:alphaModFix/>
          </a:blip>
          <a:stretch>
            <a:fillRect/>
          </a:stretch>
        </p:blipFill>
        <p:spPr>
          <a:xfrm>
            <a:off x="4612350" y="2346800"/>
            <a:ext cx="4171025" cy="239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546475" y="337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 Functional</a:t>
            </a:r>
            <a:endParaRPr/>
          </a:p>
        </p:txBody>
      </p:sp>
      <p:sp>
        <p:nvSpPr>
          <p:cNvPr id="176" name="Google Shape;176;p20"/>
          <p:cNvSpPr txBox="1"/>
          <p:nvPr>
            <p:ph idx="1" type="body"/>
          </p:nvPr>
        </p:nvSpPr>
        <p:spPr>
          <a:xfrm>
            <a:off x="420600" y="872569"/>
            <a:ext cx="8302800" cy="3917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000000"/>
                </a:solidFill>
                <a:latin typeface="Arial"/>
                <a:ea typeface="Arial"/>
                <a:cs typeface="Arial"/>
                <a:sym typeface="Arial"/>
              </a:rPr>
              <a:t>Functional</a:t>
            </a:r>
            <a:endParaRPr b="1" sz="18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rPr b="1" lang="en" sz="1200" u="sng">
                <a:solidFill>
                  <a:srgbClr val="000000"/>
                </a:solidFill>
                <a:latin typeface="Arial"/>
                <a:ea typeface="Arial"/>
                <a:cs typeface="Arial"/>
                <a:sym typeface="Arial"/>
              </a:rPr>
              <a:t>Process-Oriented:	</a:t>
            </a:r>
            <a:endParaRPr b="1" sz="1200" u="sng">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Schedule Updating</a:t>
            </a:r>
            <a:endParaRPr b="1" sz="12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200">
                <a:solidFill>
                  <a:srgbClr val="000000"/>
                </a:solidFill>
                <a:latin typeface="Arial"/>
                <a:ea typeface="Arial"/>
                <a:cs typeface="Arial"/>
                <a:sym typeface="Arial"/>
              </a:rPr>
              <a:t>1.1 The app would let the tutors go in and change their schedule around</a:t>
            </a:r>
            <a:endParaRPr sz="12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200">
                <a:solidFill>
                  <a:srgbClr val="000000"/>
                </a:solidFill>
                <a:latin typeface="Arial"/>
                <a:ea typeface="Arial"/>
                <a:cs typeface="Arial"/>
                <a:sym typeface="Arial"/>
              </a:rPr>
              <a:t>1.2 Tutors can see how many they are allowed to tutor weekly.</a:t>
            </a:r>
            <a:endParaRPr sz="12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200">
                <a:solidFill>
                  <a:srgbClr val="000000"/>
                </a:solidFill>
                <a:latin typeface="Arial"/>
                <a:ea typeface="Arial"/>
                <a:cs typeface="Arial"/>
                <a:sym typeface="Arial"/>
              </a:rPr>
              <a:t>1.3 The app will allow tutors choose which hours they want to be “Available for booking” and which hours to be “Potential hours”</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Appointments</a:t>
            </a:r>
            <a:endParaRPr b="1" sz="12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200">
                <a:solidFill>
                  <a:srgbClr val="000000"/>
                </a:solidFill>
                <a:latin typeface="Arial"/>
                <a:ea typeface="Arial"/>
                <a:cs typeface="Arial"/>
                <a:sym typeface="Arial"/>
              </a:rPr>
              <a:t>2.1 The app will let the student the number of allowed appointment per week and per semester.</a:t>
            </a:r>
            <a:endParaRPr sz="1200">
              <a:solidFill>
                <a:srgbClr val="000000"/>
              </a:solidFill>
              <a:latin typeface="Arial"/>
              <a:ea typeface="Arial"/>
              <a:cs typeface="Arial"/>
              <a:sym typeface="Arial"/>
            </a:endParaRPr>
          </a:p>
          <a:p>
            <a:pPr indent="0" lvl="0" marL="1371600" rtl="0" algn="l">
              <a:lnSpc>
                <a:spcPct val="115000"/>
              </a:lnSpc>
              <a:spcBef>
                <a:spcPts val="0"/>
              </a:spcBef>
              <a:spcAft>
                <a:spcPts val="0"/>
              </a:spcAft>
              <a:buNone/>
            </a:pPr>
            <a:r>
              <a:rPr lang="en" sz="1200">
                <a:solidFill>
                  <a:srgbClr val="000000"/>
                </a:solidFill>
                <a:latin typeface="Arial"/>
                <a:ea typeface="Arial"/>
                <a:cs typeface="Arial"/>
                <a:sym typeface="Arial"/>
              </a:rPr>
              <a:t>2.2 The app will send appt. Confirmation and reminders which can be text or email</a:t>
            </a:r>
            <a:endParaRPr sz="12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lang="en" sz="12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          </a:t>
            </a:r>
            <a:r>
              <a:rPr b="1" lang="en" sz="1200" u="sng">
                <a:solidFill>
                  <a:srgbClr val="000000"/>
                </a:solidFill>
                <a:latin typeface="Arial"/>
                <a:ea typeface="Arial"/>
                <a:cs typeface="Arial"/>
                <a:sym typeface="Arial"/>
              </a:rPr>
              <a:t>Information-Oriented:</a:t>
            </a:r>
            <a:endParaRPr b="1" sz="1200" u="sng">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u="sng">
                <a:solidFill>
                  <a:schemeClr val="dk1"/>
                </a:solidFill>
              </a:rPr>
              <a:t>                                      .     </a:t>
            </a:r>
            <a:r>
              <a:rPr b="1" lang="en" sz="1200">
                <a:solidFill>
                  <a:srgbClr val="000000"/>
                </a:solidFill>
                <a:latin typeface="Arial"/>
                <a:ea typeface="Arial"/>
                <a:cs typeface="Arial"/>
                <a:sym typeface="Arial"/>
              </a:rPr>
              <a:t>Reports</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3.1 The app will have reports for daily, weekly, monthly and yearly activity.</a:t>
            </a:r>
            <a:endParaRPr sz="1200">
              <a:solidFill>
                <a:srgbClr val="000000"/>
              </a:solidFill>
              <a:latin typeface="Arial"/>
              <a:ea typeface="Arial"/>
              <a:cs typeface="Arial"/>
              <a:sym typeface="Arial"/>
            </a:endParaRPr>
          </a:p>
          <a:p>
            <a:pPr indent="-304800" lvl="0" marL="1371600" rtl="0" algn="l">
              <a:lnSpc>
                <a:spcPct val="115000"/>
              </a:lnSpc>
              <a:spcBef>
                <a:spcPts val="0"/>
              </a:spcBef>
              <a:spcAft>
                <a:spcPts val="0"/>
              </a:spcAft>
              <a:buClr>
                <a:schemeClr val="dk1"/>
              </a:buClr>
              <a:buSzPts val="1200"/>
              <a:buAutoNum type="arabicPeriod"/>
            </a:pPr>
            <a:r>
              <a:rPr lang="en" sz="1200">
                <a:solidFill>
                  <a:schemeClr val="dk1"/>
                </a:solidFill>
              </a:rPr>
              <a:t>ule Updating</a:t>
            </a:r>
            <a:endParaRPr sz="1200">
              <a:solidFill>
                <a:schemeClr val="dk1"/>
              </a:solidFill>
            </a:endParaRPr>
          </a:p>
          <a:p>
            <a:pPr indent="0" lvl="0" marL="1371600" rtl="0" algn="l">
              <a:lnSpc>
                <a:spcPct val="115000"/>
              </a:lnSpc>
              <a:spcBef>
                <a:spcPts val="0"/>
              </a:spcBef>
              <a:spcAft>
                <a:spcPts val="0"/>
              </a:spcAft>
              <a:buClr>
                <a:schemeClr val="dk1"/>
              </a:buClr>
              <a:buSzPts val="1100"/>
              <a:buFont typeface="Arial"/>
              <a:buNone/>
            </a:pPr>
            <a:r>
              <a:rPr lang="en" sz="1200">
                <a:solidFill>
                  <a:schemeClr val="dk1"/>
                </a:solidFill>
              </a:rPr>
              <a:t>1.1 The app would let the tutors go in and chang</a:t>
            </a:r>
            <a:r>
              <a:rPr lang="en" sz="1100">
                <a:solidFill>
                  <a:schemeClr val="dk1"/>
                </a:solidFill>
              </a:rPr>
              <a:t>e their schedule around</a:t>
            </a:r>
            <a:endParaRPr sz="1100">
              <a:solidFill>
                <a:schemeClr val="dk1"/>
              </a:solidFill>
            </a:endParaRPr>
          </a:p>
          <a:p>
            <a:pPr indent="0" lvl="0" marL="1371600" rtl="0" algn="l">
              <a:lnSpc>
                <a:spcPct val="115000"/>
              </a:lnSpc>
              <a:spcBef>
                <a:spcPts val="0"/>
              </a:spcBef>
              <a:spcAft>
                <a:spcPts val="0"/>
              </a:spcAft>
              <a:buClr>
                <a:schemeClr val="dk1"/>
              </a:buClr>
              <a:buSzPts val="1100"/>
              <a:buFont typeface="Arial"/>
              <a:buNone/>
            </a:pPr>
            <a:r>
              <a:rPr lang="en" sz="1100">
                <a:solidFill>
                  <a:schemeClr val="dk1"/>
                </a:solidFill>
              </a:rPr>
              <a:t>1.2 Tutors can see how many they are allowed to tutor weekly.</a:t>
            </a:r>
            <a:endParaRPr sz="1100">
              <a:solidFill>
                <a:schemeClr val="dk1"/>
              </a:solidFill>
            </a:endParaRPr>
          </a:p>
          <a:p>
            <a:pPr indent="0" lvl="0" marL="1371600" rtl="0" algn="l">
              <a:lnSpc>
                <a:spcPct val="115000"/>
              </a:lnSpc>
              <a:spcBef>
                <a:spcPts val="0"/>
              </a:spcBef>
              <a:spcAft>
                <a:spcPts val="0"/>
              </a:spcAft>
              <a:buClr>
                <a:schemeClr val="dk1"/>
              </a:buClr>
              <a:buSzPts val="1100"/>
              <a:buFont typeface="Arial"/>
              <a:buNone/>
            </a:pPr>
            <a:r>
              <a:rPr lang="en" sz="1100">
                <a:solidFill>
                  <a:schemeClr val="dk1"/>
                </a:solidFill>
              </a:rPr>
              <a:t>1.3 The app will allow tutors choose which hours they want to be “Available for booking” and which hours to be “Potential hours”</a:t>
            </a:r>
            <a:endParaRPr sz="1100">
              <a:solidFill>
                <a:schemeClr val="dk1"/>
              </a:solidFill>
            </a:endParaRPr>
          </a:p>
          <a:p>
            <a:pPr indent="-298450" lvl="0" marL="1371600" rtl="0" algn="l">
              <a:lnSpc>
                <a:spcPct val="115000"/>
              </a:lnSpc>
              <a:spcBef>
                <a:spcPts val="0"/>
              </a:spcBef>
              <a:spcAft>
                <a:spcPts val="0"/>
              </a:spcAft>
              <a:buClr>
                <a:schemeClr val="dk1"/>
              </a:buClr>
              <a:buSzPts val="1100"/>
              <a:buAutoNum type="arabicPeriod"/>
            </a:pPr>
            <a:r>
              <a:rPr lang="en" sz="1100">
                <a:solidFill>
                  <a:schemeClr val="dk1"/>
                </a:solidFill>
              </a:rPr>
              <a:t>Appointments</a:t>
            </a:r>
            <a:endParaRPr sz="1100">
              <a:solidFill>
                <a:schemeClr val="dk1"/>
              </a:solidFill>
            </a:endParaRPr>
          </a:p>
          <a:p>
            <a:pPr indent="0" lvl="0" marL="1371600" rtl="0" algn="l">
              <a:lnSpc>
                <a:spcPct val="115000"/>
              </a:lnSpc>
              <a:spcBef>
                <a:spcPts val="0"/>
              </a:spcBef>
              <a:spcAft>
                <a:spcPts val="0"/>
              </a:spcAft>
              <a:buClr>
                <a:schemeClr val="dk1"/>
              </a:buClr>
              <a:buSzPts val="1100"/>
              <a:buFont typeface="Arial"/>
              <a:buNone/>
            </a:pPr>
            <a:r>
              <a:rPr lang="en" sz="1100">
                <a:solidFill>
                  <a:schemeClr val="dk1"/>
                </a:solidFill>
              </a:rPr>
              <a:t>2.1 The app will let the student the number of allowed appointment per week and per semester.</a:t>
            </a:r>
            <a:endParaRPr sz="1100">
              <a:solidFill>
                <a:schemeClr val="dk1"/>
              </a:solidFill>
            </a:endParaRPr>
          </a:p>
          <a:p>
            <a:pPr indent="0" lvl="0" marL="1371600" rtl="0" algn="l">
              <a:lnSpc>
                <a:spcPct val="115000"/>
              </a:lnSpc>
              <a:spcBef>
                <a:spcPts val="0"/>
              </a:spcBef>
              <a:spcAft>
                <a:spcPts val="0"/>
              </a:spcAft>
              <a:buNone/>
            </a:pPr>
            <a:r>
              <a:rPr lang="en" sz="1100">
                <a:solidFill>
                  <a:schemeClr val="dk1"/>
                </a:solidFill>
              </a:rPr>
              <a:t>2.2 The app will send appt. Confirmation and reminders which can be text or email</a:t>
            </a:r>
            <a:endParaRPr sz="1100">
              <a:solidFill>
                <a:schemeClr val="dk1"/>
              </a:solidFill>
            </a:endParaRPr>
          </a:p>
          <a:p>
            <a:pPr indent="0" lvl="0" marL="1371600" rtl="0" algn="l">
              <a:lnSpc>
                <a:spcPct val="115000"/>
              </a:lnSpc>
              <a:spcBef>
                <a:spcPts val="0"/>
              </a:spcBef>
              <a:spcAft>
                <a:spcPts val="0"/>
              </a:spcAft>
              <a:buNone/>
            </a:pPr>
            <a:r>
              <a:t/>
            </a:r>
            <a:endParaRPr sz="1100">
              <a:solidFill>
                <a:schemeClr val="dk1"/>
              </a:solidFill>
            </a:endParaRPr>
          </a:p>
          <a:p>
            <a:pPr indent="0" lvl="0" marL="137160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85350" y="5109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 Non-functional</a:t>
            </a:r>
            <a:endParaRPr/>
          </a:p>
        </p:txBody>
      </p:sp>
      <p:sp>
        <p:nvSpPr>
          <p:cNvPr id="182" name="Google Shape;182;p21"/>
          <p:cNvSpPr txBox="1"/>
          <p:nvPr>
            <p:ph idx="1" type="body"/>
          </p:nvPr>
        </p:nvSpPr>
        <p:spPr>
          <a:xfrm>
            <a:off x="364800" y="1186650"/>
            <a:ext cx="8414400" cy="3436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 sz="1800">
                <a:solidFill>
                  <a:srgbClr val="000000"/>
                </a:solidFill>
                <a:latin typeface="Arial"/>
                <a:ea typeface="Arial"/>
                <a:cs typeface="Arial"/>
                <a:sym typeface="Arial"/>
              </a:rPr>
              <a:t>Non-functional</a:t>
            </a:r>
            <a:endParaRPr b="1" sz="18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rPr b="1" lang="en" sz="11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    </a:t>
            </a:r>
            <a:r>
              <a:rPr b="1" lang="en" sz="1200" u="sng">
                <a:solidFill>
                  <a:srgbClr val="000000"/>
                </a:solidFill>
                <a:latin typeface="Arial"/>
                <a:ea typeface="Arial"/>
                <a:cs typeface="Arial"/>
                <a:sym typeface="Arial"/>
              </a:rPr>
              <a:t>Operational:</a:t>
            </a:r>
            <a:endParaRPr b="1" sz="1200" u="sng">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rPr lang="en" sz="1200">
                <a:solidFill>
                  <a:srgbClr val="000000"/>
                </a:solidFill>
                <a:latin typeface="Arial"/>
                <a:ea typeface="Arial"/>
                <a:cs typeface="Arial"/>
                <a:sym typeface="Arial"/>
              </a:rPr>
              <a:t>1.1 The app will allow different start/end times and length of appointments</a:t>
            </a:r>
            <a:endParaRPr sz="12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rPr lang="en" sz="1200">
                <a:solidFill>
                  <a:srgbClr val="000000"/>
                </a:solidFill>
                <a:latin typeface="Arial"/>
                <a:ea typeface="Arial"/>
                <a:cs typeface="Arial"/>
                <a:sym typeface="Arial"/>
              </a:rPr>
              <a:t>1.2 The app will generate reports and analytics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                        </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                       </a:t>
            </a:r>
            <a:r>
              <a:rPr b="1" lang="en" sz="1200" u="sng">
                <a:solidFill>
                  <a:srgbClr val="000000"/>
                </a:solidFill>
                <a:latin typeface="Arial"/>
                <a:ea typeface="Arial"/>
                <a:cs typeface="Arial"/>
                <a:sym typeface="Arial"/>
              </a:rPr>
              <a:t> Performance:</a:t>
            </a:r>
            <a:endParaRPr b="1" sz="1200" u="sng">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rPr lang="en" sz="1200">
                <a:solidFill>
                  <a:srgbClr val="000000"/>
                </a:solidFill>
                <a:latin typeface="Arial"/>
                <a:ea typeface="Arial"/>
                <a:cs typeface="Arial"/>
                <a:sym typeface="Arial"/>
              </a:rPr>
              <a:t>1.1 The app will have great customer support</a:t>
            </a:r>
            <a:endParaRPr sz="12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000000"/>
                </a:solidFill>
                <a:latin typeface="Arial"/>
                <a:ea typeface="Arial"/>
                <a:cs typeface="Arial"/>
                <a:sym typeface="Arial"/>
              </a:rPr>
              <a:t>                        </a:t>
            </a:r>
            <a:r>
              <a:rPr b="1" lang="en" sz="1200" u="sng">
                <a:solidFill>
                  <a:srgbClr val="000000"/>
                </a:solidFill>
                <a:latin typeface="Arial"/>
                <a:ea typeface="Arial"/>
                <a:cs typeface="Arial"/>
                <a:sym typeface="Arial"/>
              </a:rPr>
              <a:t>Security:</a:t>
            </a:r>
            <a:endParaRPr sz="12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rPr lang="en" sz="1200">
                <a:solidFill>
                  <a:srgbClr val="000000"/>
                </a:solidFill>
                <a:latin typeface="Arial"/>
                <a:ea typeface="Arial"/>
                <a:cs typeface="Arial"/>
                <a:sym typeface="Arial"/>
              </a:rPr>
              <a:t>1.1  The app will track no-shows and block offenders after 2 consecutive No-shows</a:t>
            </a:r>
            <a:endParaRPr sz="1200">
              <a:solidFill>
                <a:srgbClr val="000000"/>
              </a:solidFill>
              <a:latin typeface="Arial"/>
              <a:ea typeface="Arial"/>
              <a:cs typeface="Arial"/>
              <a:sym typeface="Arial"/>
            </a:endParaRPr>
          </a:p>
          <a:p>
            <a:pPr indent="0" lvl="0" marL="91440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rPr b="1" lang="en" sz="1200" u="sng">
                <a:solidFill>
                  <a:srgbClr val="000000"/>
                </a:solidFill>
                <a:latin typeface="Arial"/>
                <a:ea typeface="Arial"/>
                <a:cs typeface="Arial"/>
                <a:sym typeface="Arial"/>
              </a:rPr>
              <a:t>Cultural and political: </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1.1 The app will have a survey option for students to take for feedback at the end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	                  of every semester.	</a:t>
            </a:r>
            <a:endParaRPr sz="1200">
              <a:solidFill>
                <a:srgbClr val="000000"/>
              </a:solidFill>
              <a:latin typeface="Arial"/>
              <a:ea typeface="Arial"/>
              <a:cs typeface="Arial"/>
              <a:sym typeface="Arial"/>
            </a:endParaRPr>
          </a:p>
          <a:p>
            <a:pPr indent="457200" lvl="0" marL="45720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