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varScale="1">
        <p:scale>
          <a:sx n="66" d="100"/>
          <a:sy n="66" d="100"/>
        </p:scale>
        <p:origin x="72"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E39EA83-50EE-413D-B968-3DA5F821850A}"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45C6573-67B2-443C-8068-BAEDEB12FCB7}" type="slidenum">
              <a:rPr lang="en-US" smtClean="0"/>
              <a:t>‹#›</a:t>
            </a:fld>
            <a:endParaRPr lang="en-US"/>
          </a:p>
        </p:txBody>
      </p:sp>
    </p:spTree>
    <p:extLst>
      <p:ext uri="{BB962C8B-B14F-4D97-AF65-F5344CB8AC3E}">
        <p14:creationId xmlns:p14="http://schemas.microsoft.com/office/powerpoint/2010/main" val="4157084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E39EA83-50EE-413D-B968-3DA5F821850A}"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5C6573-67B2-443C-8068-BAEDEB12FCB7}" type="slidenum">
              <a:rPr lang="en-US" smtClean="0"/>
              <a:t>‹#›</a:t>
            </a:fld>
            <a:endParaRPr lang="en-US"/>
          </a:p>
        </p:txBody>
      </p:sp>
    </p:spTree>
    <p:extLst>
      <p:ext uri="{BB962C8B-B14F-4D97-AF65-F5344CB8AC3E}">
        <p14:creationId xmlns:p14="http://schemas.microsoft.com/office/powerpoint/2010/main" val="3430732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E39EA83-50EE-413D-B968-3DA5F821850A}"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5C6573-67B2-443C-8068-BAEDEB12FCB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20991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2E39EA83-50EE-413D-B968-3DA5F821850A}"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5C6573-67B2-443C-8068-BAEDEB12FCB7}" type="slidenum">
              <a:rPr lang="en-US" smtClean="0"/>
              <a:t>‹#›</a:t>
            </a:fld>
            <a:endParaRPr lang="en-US"/>
          </a:p>
        </p:txBody>
      </p:sp>
    </p:spTree>
    <p:extLst>
      <p:ext uri="{BB962C8B-B14F-4D97-AF65-F5344CB8AC3E}">
        <p14:creationId xmlns:p14="http://schemas.microsoft.com/office/powerpoint/2010/main" val="147762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2E39EA83-50EE-413D-B968-3DA5F821850A}"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5C6573-67B2-443C-8068-BAEDEB12FCB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13898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2E39EA83-50EE-413D-B968-3DA5F821850A}"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5C6573-67B2-443C-8068-BAEDEB12FCB7}" type="slidenum">
              <a:rPr lang="en-US" smtClean="0"/>
              <a:t>‹#›</a:t>
            </a:fld>
            <a:endParaRPr lang="en-US"/>
          </a:p>
        </p:txBody>
      </p:sp>
    </p:spTree>
    <p:extLst>
      <p:ext uri="{BB962C8B-B14F-4D97-AF65-F5344CB8AC3E}">
        <p14:creationId xmlns:p14="http://schemas.microsoft.com/office/powerpoint/2010/main" val="964779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E39EA83-50EE-413D-B968-3DA5F821850A}"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5C6573-67B2-443C-8068-BAEDEB12FCB7}" type="slidenum">
              <a:rPr lang="en-US" smtClean="0"/>
              <a:t>‹#›</a:t>
            </a:fld>
            <a:endParaRPr lang="en-US"/>
          </a:p>
        </p:txBody>
      </p:sp>
    </p:spTree>
    <p:extLst>
      <p:ext uri="{BB962C8B-B14F-4D97-AF65-F5344CB8AC3E}">
        <p14:creationId xmlns:p14="http://schemas.microsoft.com/office/powerpoint/2010/main" val="4074889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E39EA83-50EE-413D-B968-3DA5F821850A}"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5C6573-67B2-443C-8068-BAEDEB12FCB7}" type="slidenum">
              <a:rPr lang="en-US" smtClean="0"/>
              <a:t>‹#›</a:t>
            </a:fld>
            <a:endParaRPr lang="en-US"/>
          </a:p>
        </p:txBody>
      </p:sp>
    </p:spTree>
    <p:extLst>
      <p:ext uri="{BB962C8B-B14F-4D97-AF65-F5344CB8AC3E}">
        <p14:creationId xmlns:p14="http://schemas.microsoft.com/office/powerpoint/2010/main" val="526198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E39EA83-50EE-413D-B968-3DA5F821850A}"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5C6573-67B2-443C-8068-BAEDEB12FCB7}" type="slidenum">
              <a:rPr lang="en-US" smtClean="0"/>
              <a:t>‹#›</a:t>
            </a:fld>
            <a:endParaRPr lang="en-US"/>
          </a:p>
        </p:txBody>
      </p:sp>
    </p:spTree>
    <p:extLst>
      <p:ext uri="{BB962C8B-B14F-4D97-AF65-F5344CB8AC3E}">
        <p14:creationId xmlns:p14="http://schemas.microsoft.com/office/powerpoint/2010/main" val="1344594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E39EA83-50EE-413D-B968-3DA5F821850A}"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5C6573-67B2-443C-8068-BAEDEB12FCB7}" type="slidenum">
              <a:rPr lang="en-US" smtClean="0"/>
              <a:t>‹#›</a:t>
            </a:fld>
            <a:endParaRPr lang="en-US"/>
          </a:p>
        </p:txBody>
      </p:sp>
    </p:spTree>
    <p:extLst>
      <p:ext uri="{BB962C8B-B14F-4D97-AF65-F5344CB8AC3E}">
        <p14:creationId xmlns:p14="http://schemas.microsoft.com/office/powerpoint/2010/main" val="1937212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E39EA83-50EE-413D-B968-3DA5F821850A}"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45C6573-67B2-443C-8068-BAEDEB12FCB7}" type="slidenum">
              <a:rPr lang="en-US" smtClean="0"/>
              <a:t>‹#›</a:t>
            </a:fld>
            <a:endParaRPr lang="en-US"/>
          </a:p>
        </p:txBody>
      </p:sp>
    </p:spTree>
    <p:extLst>
      <p:ext uri="{BB962C8B-B14F-4D97-AF65-F5344CB8AC3E}">
        <p14:creationId xmlns:p14="http://schemas.microsoft.com/office/powerpoint/2010/main" val="468828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E39EA83-50EE-413D-B968-3DA5F821850A}" type="datetimeFigureOut">
              <a:rPr lang="en-US" smtClean="0"/>
              <a:t>2/24/2022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45C6573-67B2-443C-8068-BAEDEB12FCB7}" type="slidenum">
              <a:rPr lang="en-US" smtClean="0"/>
              <a:t>‹#›</a:t>
            </a:fld>
            <a:endParaRPr lang="en-US"/>
          </a:p>
        </p:txBody>
      </p:sp>
    </p:spTree>
    <p:extLst>
      <p:ext uri="{BB962C8B-B14F-4D97-AF65-F5344CB8AC3E}">
        <p14:creationId xmlns:p14="http://schemas.microsoft.com/office/powerpoint/2010/main" val="262278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E39EA83-50EE-413D-B968-3DA5F821850A}" type="datetimeFigureOut">
              <a:rPr lang="en-US" smtClean="0"/>
              <a:t>2/24/2022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45C6573-67B2-443C-8068-BAEDEB12FCB7}" type="slidenum">
              <a:rPr lang="en-US" smtClean="0"/>
              <a:t>‹#›</a:t>
            </a:fld>
            <a:endParaRPr lang="en-US"/>
          </a:p>
        </p:txBody>
      </p:sp>
    </p:spTree>
    <p:extLst>
      <p:ext uri="{BB962C8B-B14F-4D97-AF65-F5344CB8AC3E}">
        <p14:creationId xmlns:p14="http://schemas.microsoft.com/office/powerpoint/2010/main" val="3159947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39EA83-50EE-413D-B968-3DA5F821850A}" type="datetimeFigureOut">
              <a:rPr lang="en-US" smtClean="0"/>
              <a:t>2/24/2022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45C6573-67B2-443C-8068-BAEDEB12FCB7}" type="slidenum">
              <a:rPr lang="en-US" smtClean="0"/>
              <a:t>‹#›</a:t>
            </a:fld>
            <a:endParaRPr lang="en-US"/>
          </a:p>
        </p:txBody>
      </p:sp>
    </p:spTree>
    <p:extLst>
      <p:ext uri="{BB962C8B-B14F-4D97-AF65-F5344CB8AC3E}">
        <p14:creationId xmlns:p14="http://schemas.microsoft.com/office/powerpoint/2010/main" val="966571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E39EA83-50EE-413D-B968-3DA5F821850A}"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45C6573-67B2-443C-8068-BAEDEB12FCB7}" type="slidenum">
              <a:rPr lang="en-US" smtClean="0"/>
              <a:t>‹#›</a:t>
            </a:fld>
            <a:endParaRPr lang="en-US"/>
          </a:p>
        </p:txBody>
      </p:sp>
    </p:spTree>
    <p:extLst>
      <p:ext uri="{BB962C8B-B14F-4D97-AF65-F5344CB8AC3E}">
        <p14:creationId xmlns:p14="http://schemas.microsoft.com/office/powerpoint/2010/main" val="3475331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E39EA83-50EE-413D-B968-3DA5F821850A}"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5C6573-67B2-443C-8068-BAEDEB12FCB7}" type="slidenum">
              <a:rPr lang="en-US" smtClean="0"/>
              <a:t>‹#›</a:t>
            </a:fld>
            <a:endParaRPr lang="en-US"/>
          </a:p>
        </p:txBody>
      </p:sp>
    </p:spTree>
    <p:extLst>
      <p:ext uri="{BB962C8B-B14F-4D97-AF65-F5344CB8AC3E}">
        <p14:creationId xmlns:p14="http://schemas.microsoft.com/office/powerpoint/2010/main" val="1793034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E39EA83-50EE-413D-B968-3DA5F821850A}" type="datetimeFigureOut">
              <a:rPr lang="en-US" smtClean="0"/>
              <a:t>2/24/2022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45C6573-67B2-443C-8068-BAEDEB12FCB7}" type="slidenum">
              <a:rPr lang="en-US" smtClean="0"/>
              <a:t>‹#›</a:t>
            </a:fld>
            <a:endParaRPr lang="en-US"/>
          </a:p>
        </p:txBody>
      </p:sp>
    </p:spTree>
    <p:extLst>
      <p:ext uri="{BB962C8B-B14F-4D97-AF65-F5344CB8AC3E}">
        <p14:creationId xmlns:p14="http://schemas.microsoft.com/office/powerpoint/2010/main" val="314947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4DF183B-1326-4359-8A7F-F89CECC0BE7E}"/>
              </a:ext>
            </a:extLst>
          </p:cNvPr>
          <p:cNvSpPr>
            <a:spLocks noGrp="1"/>
          </p:cNvSpPr>
          <p:nvPr>
            <p:ph type="ctrTitle"/>
          </p:nvPr>
        </p:nvSpPr>
        <p:spPr/>
        <p:txBody>
          <a:bodyPr/>
          <a:lstStyle/>
          <a:p>
            <a:r>
              <a:rPr lang="en-US" dirty="0"/>
              <a:t>Checkpoint Database</a:t>
            </a:r>
          </a:p>
        </p:txBody>
      </p:sp>
      <p:sp>
        <p:nvSpPr>
          <p:cNvPr id="3" name="Sous-titre 2">
            <a:extLst>
              <a:ext uri="{FF2B5EF4-FFF2-40B4-BE49-F238E27FC236}">
                <a16:creationId xmlns:a16="http://schemas.microsoft.com/office/drawing/2014/main" xmlns="" id="{9B1E67E5-177B-48B8-B93D-988E8DC90104}"/>
              </a:ext>
            </a:extLst>
          </p:cNvPr>
          <p:cNvSpPr>
            <a:spLocks noGrp="1"/>
          </p:cNvSpPr>
          <p:nvPr>
            <p:ph type="subTitle" idx="1"/>
          </p:nvPr>
        </p:nvSpPr>
        <p:spPr/>
        <p:txBody>
          <a:bodyPr/>
          <a:lstStyle/>
          <a:p>
            <a:r>
              <a:rPr lang="en-US" dirty="0"/>
              <a:t>Organized by </a:t>
            </a:r>
            <a:r>
              <a:rPr lang="en-US" dirty="0" smtClean="0"/>
              <a:t>: Mohamed Haythem Achour</a:t>
            </a:r>
            <a:endParaRPr lang="en-US" dirty="0"/>
          </a:p>
        </p:txBody>
      </p:sp>
    </p:spTree>
    <p:extLst>
      <p:ext uri="{BB962C8B-B14F-4D97-AF65-F5344CB8AC3E}">
        <p14:creationId xmlns:p14="http://schemas.microsoft.com/office/powerpoint/2010/main" val="2809619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C5C71A9-336A-4965-82DB-ECC953C8FD26}"/>
              </a:ext>
            </a:extLst>
          </p:cNvPr>
          <p:cNvSpPr>
            <a:spLocks noGrp="1"/>
          </p:cNvSpPr>
          <p:nvPr>
            <p:ph type="title"/>
          </p:nvPr>
        </p:nvSpPr>
        <p:spPr/>
        <p:txBody>
          <a:bodyPr>
            <a:normAutofit/>
          </a:bodyPr>
          <a:lstStyle/>
          <a:p>
            <a:pPr algn="ctr"/>
            <a:r>
              <a:rPr lang="fr-FR" sz="4800" b="1" dirty="0"/>
              <a:t>MySQL</a:t>
            </a:r>
            <a:endParaRPr lang="en-US" sz="4800" dirty="0"/>
          </a:p>
        </p:txBody>
      </p:sp>
      <p:sp>
        <p:nvSpPr>
          <p:cNvPr id="3" name="Espace réservé du contenu 2">
            <a:extLst>
              <a:ext uri="{FF2B5EF4-FFF2-40B4-BE49-F238E27FC236}">
                <a16:creationId xmlns:a16="http://schemas.microsoft.com/office/drawing/2014/main" xmlns="" id="{FEE357D1-83E4-4863-81C4-2BD30942F46F}"/>
              </a:ext>
            </a:extLst>
          </p:cNvPr>
          <p:cNvSpPr>
            <a:spLocks noGrp="1"/>
          </p:cNvSpPr>
          <p:nvPr>
            <p:ph idx="1"/>
          </p:nvPr>
        </p:nvSpPr>
        <p:spPr/>
        <p:txBody>
          <a:bodyPr>
            <a:normAutofit/>
          </a:bodyPr>
          <a:lstStyle/>
          <a:p>
            <a:r>
              <a:rPr lang="en-US" sz="2000" b="1" dirty="0"/>
              <a:t>MySQL</a:t>
            </a:r>
            <a:r>
              <a:rPr lang="en-US" sz="2000" dirty="0"/>
              <a:t>, which is a </a:t>
            </a:r>
            <a:r>
              <a:rPr lang="en-US" sz="2000" b="1" dirty="0"/>
              <a:t>Relational Database Management System </a:t>
            </a:r>
            <a:r>
              <a:rPr lang="en-US" sz="2000" dirty="0"/>
              <a:t>(abbreviated </a:t>
            </a:r>
            <a:r>
              <a:rPr lang="en-US" sz="2000" b="1" dirty="0"/>
              <a:t>RDBMS</a:t>
            </a:r>
            <a:r>
              <a:rPr lang="en-US" sz="2000" dirty="0"/>
              <a:t>), i.e. a software that allows to manage databases, and therefore to manage large amounts of information. It uses the SQL language for this purpose. It is one of the best known and most widely used RDBMS (YouTube and </a:t>
            </a:r>
            <a:r>
              <a:rPr lang="en-US" sz="2000" dirty="0" err="1"/>
              <a:t>Wordpress</a:t>
            </a:r>
            <a:r>
              <a:rPr lang="en-US" sz="2000" dirty="0"/>
              <a:t> use MySQL, for example).</a:t>
            </a:r>
          </a:p>
          <a:p>
            <a:r>
              <a:rPr lang="en-US" sz="2000" b="1" dirty="0"/>
              <a:t>MySQL</a:t>
            </a:r>
            <a:r>
              <a:rPr lang="en-US" sz="2000" dirty="0"/>
              <a:t> can be used on its own, but is usually combined with another programming language: PHP, for example, for many websites, but also Java, Python, C++, and many, many others..</a:t>
            </a:r>
          </a:p>
        </p:txBody>
      </p:sp>
    </p:spTree>
    <p:extLst>
      <p:ext uri="{BB962C8B-B14F-4D97-AF65-F5344CB8AC3E}">
        <p14:creationId xmlns:p14="http://schemas.microsoft.com/office/powerpoint/2010/main" val="9956838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8F40B59-4384-4D76-8FDA-4F63D284A430}"/>
              </a:ext>
            </a:extLst>
          </p:cNvPr>
          <p:cNvSpPr>
            <a:spLocks noGrp="1"/>
          </p:cNvSpPr>
          <p:nvPr>
            <p:ph type="title"/>
          </p:nvPr>
        </p:nvSpPr>
        <p:spPr/>
        <p:txBody>
          <a:bodyPr>
            <a:normAutofit/>
          </a:bodyPr>
          <a:lstStyle/>
          <a:p>
            <a:pPr algn="ctr"/>
            <a:r>
              <a:rPr lang="en-US" sz="4800" b="1" dirty="0"/>
              <a:t>PostgreSQL</a:t>
            </a:r>
          </a:p>
        </p:txBody>
      </p:sp>
      <p:sp>
        <p:nvSpPr>
          <p:cNvPr id="3" name="Espace réservé du contenu 2">
            <a:extLst>
              <a:ext uri="{FF2B5EF4-FFF2-40B4-BE49-F238E27FC236}">
                <a16:creationId xmlns:a16="http://schemas.microsoft.com/office/drawing/2014/main" xmlns="" id="{73195335-9A92-488B-B37A-C9D065980A66}"/>
              </a:ext>
            </a:extLst>
          </p:cNvPr>
          <p:cNvSpPr>
            <a:spLocks noGrp="1"/>
          </p:cNvSpPr>
          <p:nvPr>
            <p:ph idx="1"/>
          </p:nvPr>
        </p:nvSpPr>
        <p:spPr/>
        <p:txBody>
          <a:bodyPr>
            <a:noAutofit/>
          </a:bodyPr>
          <a:lstStyle/>
          <a:p>
            <a:r>
              <a:rPr lang="en-US" sz="2400" b="1" dirty="0"/>
              <a:t>PostgreSQL</a:t>
            </a:r>
            <a:r>
              <a:rPr lang="en-US" sz="2400" dirty="0"/>
              <a:t> is a powerful, open source, object-oriented relational database management system that is capable of securely supporting the most complex data workloads. </a:t>
            </a:r>
          </a:p>
          <a:p>
            <a:r>
              <a:rPr lang="en-US" sz="2400" dirty="0"/>
              <a:t>Organizations that want to maintain a high level of data integrity and customization typically choose </a:t>
            </a:r>
            <a:r>
              <a:rPr lang="en-US" sz="2400" b="1" dirty="0"/>
              <a:t>Postgres</a:t>
            </a:r>
            <a:r>
              <a:rPr lang="en-US" sz="2400" dirty="0"/>
              <a:t> because of its reliability, data integrity, robust functionality, and because it provides consistently high performance and innovative solutions. </a:t>
            </a:r>
          </a:p>
          <a:p>
            <a:r>
              <a:rPr lang="en-US" sz="2400" b="1" dirty="0"/>
              <a:t>PostgreSQL</a:t>
            </a:r>
            <a:r>
              <a:rPr lang="en-US" sz="2400" dirty="0"/>
              <a:t> runs on all major operating systems and has been ACID compliant since 2001.</a:t>
            </a:r>
          </a:p>
        </p:txBody>
      </p:sp>
    </p:spTree>
    <p:extLst>
      <p:ext uri="{BB962C8B-B14F-4D97-AF65-F5344CB8AC3E}">
        <p14:creationId xmlns:p14="http://schemas.microsoft.com/office/powerpoint/2010/main" val="41143376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ADFCEF5-1EC3-4C98-8F1C-63D32AC1D4D0}"/>
              </a:ext>
            </a:extLst>
          </p:cNvPr>
          <p:cNvSpPr>
            <a:spLocks noGrp="1"/>
          </p:cNvSpPr>
          <p:nvPr>
            <p:ph type="title"/>
          </p:nvPr>
        </p:nvSpPr>
        <p:spPr/>
        <p:txBody>
          <a:bodyPr>
            <a:normAutofit/>
          </a:bodyPr>
          <a:lstStyle/>
          <a:p>
            <a:pPr algn="ctr"/>
            <a:r>
              <a:rPr lang="en-US" sz="4800" b="1" dirty="0"/>
              <a:t>SQL server</a:t>
            </a:r>
          </a:p>
        </p:txBody>
      </p:sp>
      <p:sp>
        <p:nvSpPr>
          <p:cNvPr id="3" name="Espace réservé du contenu 2">
            <a:extLst>
              <a:ext uri="{FF2B5EF4-FFF2-40B4-BE49-F238E27FC236}">
                <a16:creationId xmlns:a16="http://schemas.microsoft.com/office/drawing/2014/main" xmlns="" id="{9C3CE75F-80D2-4508-8E07-C71F9D5E97D9}"/>
              </a:ext>
            </a:extLst>
          </p:cNvPr>
          <p:cNvSpPr>
            <a:spLocks noGrp="1"/>
          </p:cNvSpPr>
          <p:nvPr>
            <p:ph idx="1"/>
          </p:nvPr>
        </p:nvSpPr>
        <p:spPr/>
        <p:txBody>
          <a:bodyPr>
            <a:normAutofit fontScale="92500"/>
          </a:bodyPr>
          <a:lstStyle/>
          <a:p>
            <a:r>
              <a:rPr lang="en-US" sz="2800" b="1" dirty="0"/>
              <a:t>SQL server</a:t>
            </a:r>
            <a:r>
              <a:rPr lang="en-US" sz="2800" dirty="0"/>
              <a:t> commonly refers to a database server. The definition of </a:t>
            </a:r>
            <a:r>
              <a:rPr lang="en-US" sz="2800" b="1" dirty="0"/>
              <a:t>SQL server </a:t>
            </a:r>
            <a:r>
              <a:rPr lang="en-US" sz="2800" dirty="0"/>
              <a:t>is closely related to that of SQL (Structured Query Language), a computer language for operating databases.</a:t>
            </a:r>
          </a:p>
          <a:p>
            <a:r>
              <a:rPr lang="en-US" sz="2800" dirty="0"/>
              <a:t>In concrete terms, an </a:t>
            </a:r>
            <a:r>
              <a:rPr lang="en-US" sz="2800" b="1" dirty="0"/>
              <a:t>SQL server </a:t>
            </a:r>
            <a:r>
              <a:rPr lang="en-US" sz="2800" dirty="0"/>
              <a:t>is a tool that has all the characteristics to assist the user in manipulating, controlling, sorting, updating and many other actions of databases through the SQL language.</a:t>
            </a:r>
          </a:p>
          <a:p>
            <a:endParaRPr lang="en-US" dirty="0"/>
          </a:p>
        </p:txBody>
      </p:sp>
    </p:spTree>
    <p:extLst>
      <p:ext uri="{BB962C8B-B14F-4D97-AF65-F5344CB8AC3E}">
        <p14:creationId xmlns:p14="http://schemas.microsoft.com/office/powerpoint/2010/main" val="7795139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7D3D299-CCC6-4515-A139-7BD4E344017D}"/>
              </a:ext>
            </a:extLst>
          </p:cNvPr>
          <p:cNvSpPr>
            <a:spLocks noGrp="1"/>
          </p:cNvSpPr>
          <p:nvPr>
            <p:ph type="title"/>
          </p:nvPr>
        </p:nvSpPr>
        <p:spPr/>
        <p:txBody>
          <a:bodyPr>
            <a:normAutofit/>
          </a:bodyPr>
          <a:lstStyle/>
          <a:p>
            <a:pPr algn="ctr"/>
            <a:r>
              <a:rPr lang="en-US" sz="3200" dirty="0"/>
              <a:t>A comparison between the three RDBMS:</a:t>
            </a:r>
            <a:br>
              <a:rPr lang="en-US" sz="3200" dirty="0"/>
            </a:br>
            <a:r>
              <a:rPr lang="en-US" sz="3200" dirty="0"/>
              <a:t>PostgreSQL, MySQL, and SQLite</a:t>
            </a:r>
          </a:p>
        </p:txBody>
      </p:sp>
      <p:sp>
        <p:nvSpPr>
          <p:cNvPr id="3" name="Espace réservé du contenu 2">
            <a:extLst>
              <a:ext uri="{FF2B5EF4-FFF2-40B4-BE49-F238E27FC236}">
                <a16:creationId xmlns:a16="http://schemas.microsoft.com/office/drawing/2014/main" xmlns="" id="{A6840100-424F-4BEC-B6AC-1F3E4AE4404F}"/>
              </a:ext>
            </a:extLst>
          </p:cNvPr>
          <p:cNvSpPr>
            <a:spLocks noGrp="1"/>
          </p:cNvSpPr>
          <p:nvPr>
            <p:ph idx="1"/>
          </p:nvPr>
        </p:nvSpPr>
        <p:spPr>
          <a:xfrm>
            <a:off x="926335" y="2233249"/>
            <a:ext cx="10515600" cy="4351338"/>
          </a:xfrm>
        </p:spPr>
        <p:txBody>
          <a:bodyPr>
            <a:normAutofit/>
          </a:bodyPr>
          <a:lstStyle/>
          <a:p>
            <a:pPr>
              <a:lnSpc>
                <a:spcPct val="110000"/>
              </a:lnSpc>
            </a:pPr>
            <a:r>
              <a:rPr lang="en-US" sz="2400" dirty="0"/>
              <a:t>While MySQL prioritizes scalability and performance, Postgres prioritizes SQL compliance and scalability.</a:t>
            </a:r>
          </a:p>
          <a:p>
            <a:pPr>
              <a:lnSpc>
                <a:spcPct val="110000"/>
              </a:lnSpc>
            </a:pPr>
            <a:r>
              <a:rPr lang="en-US" sz="2400" dirty="0"/>
              <a:t>PostgreSQL, MySQL, and SQLite use very similar syntax, with some notable differences highlighted below. Microsoft SQL Server has the greatest contrast in SQL syntax, as well as a wide variety of functions not available in other platforms. The table below highlights some examples of basic differences between SQL platforms.</a:t>
            </a:r>
          </a:p>
          <a:p>
            <a:pPr marL="0" indent="0">
              <a:buNone/>
            </a:pPr>
            <a:endParaRPr lang="en-US" dirty="0"/>
          </a:p>
        </p:txBody>
      </p:sp>
    </p:spTree>
    <p:extLst>
      <p:ext uri="{BB962C8B-B14F-4D97-AF65-F5344CB8AC3E}">
        <p14:creationId xmlns:p14="http://schemas.microsoft.com/office/powerpoint/2010/main" val="17349195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a:extLst>
              <a:ext uri="{FF2B5EF4-FFF2-40B4-BE49-F238E27FC236}">
                <a16:creationId xmlns:a16="http://schemas.microsoft.com/office/drawing/2014/main" xmlns="" id="{64D68EBD-1D84-4CF5-97B1-EA96A563507B}"/>
              </a:ext>
            </a:extLst>
          </p:cNvPr>
          <p:cNvPicPr>
            <a:picLocks noGrp="1" noChangeAspect="1"/>
          </p:cNvPicPr>
          <p:nvPr>
            <p:ph idx="1"/>
          </p:nvPr>
        </p:nvPicPr>
        <p:blipFill>
          <a:blip r:embed="rId2"/>
          <a:stretch>
            <a:fillRect/>
          </a:stretch>
        </p:blipFill>
        <p:spPr>
          <a:xfrm>
            <a:off x="130629" y="0"/>
            <a:ext cx="11872686" cy="5908757"/>
          </a:xfrm>
          <a:prstGeom prst="rect">
            <a:avLst/>
          </a:prstGeom>
        </p:spPr>
      </p:pic>
    </p:spTree>
    <p:extLst>
      <p:ext uri="{BB962C8B-B14F-4D97-AF65-F5344CB8AC3E}">
        <p14:creationId xmlns:p14="http://schemas.microsoft.com/office/powerpoint/2010/main" val="1470347027"/>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169</TotalTime>
  <Words>341</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Brin</vt:lpstr>
      <vt:lpstr>Checkpoint Database</vt:lpstr>
      <vt:lpstr>MySQL</vt:lpstr>
      <vt:lpstr>PostgreSQL</vt:lpstr>
      <vt:lpstr>SQL server</vt:lpstr>
      <vt:lpstr>A comparison between the three RDBMS: PostgreSQL, MySQL, and SQLite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yessine.ghezaiel</dc:creator>
  <cp:lastModifiedBy>Haythem AC</cp:lastModifiedBy>
  <cp:revision>17</cp:revision>
  <dcterms:created xsi:type="dcterms:W3CDTF">2021-06-30T10:41:01Z</dcterms:created>
  <dcterms:modified xsi:type="dcterms:W3CDTF">2022-02-23T23:13:28Z</dcterms:modified>
</cp:coreProperties>
</file>