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6" d="100"/>
          <a:sy n="76"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46250-A1DB-4C84-9040-38ECDD87D804}"/>
              </a:ext>
            </a:extLst>
          </p:cNvPr>
          <p:cNvSpPr>
            <a:spLocks noGrp="1"/>
          </p:cNvSpPr>
          <p:nvPr>
            <p:ph type="ctrTitle"/>
          </p:nvPr>
        </p:nvSpPr>
        <p:spPr>
          <a:xfrm>
            <a:off x="1876424" y="1122363"/>
            <a:ext cx="8791575" cy="1239837"/>
          </a:xfrm>
        </p:spPr>
        <p:txBody>
          <a:bodyPr/>
          <a:lstStyle/>
          <a:p>
            <a:r>
              <a:rPr lang="fr-FR" dirty="0"/>
              <a:t> </a:t>
            </a:r>
            <a:r>
              <a:rPr lang="fr-FR" dirty="0" err="1">
                <a:latin typeface="Times New Roman" panose="02020603050405020304" pitchFamily="18" charset="0"/>
                <a:cs typeface="Times New Roman" panose="02020603050405020304" pitchFamily="18" charset="0"/>
              </a:rPr>
              <a:t>What’s</a:t>
            </a:r>
            <a:r>
              <a:rPr lang="fr-FR" dirty="0">
                <a:latin typeface="Times New Roman" panose="02020603050405020304" pitchFamily="18" charset="0"/>
                <a:cs typeface="Times New Roman" panose="02020603050405020304" pitchFamily="18" charset="0"/>
              </a:rPr>
              <a:t> RDBMS ?</a:t>
            </a:r>
          </a:p>
        </p:txBody>
      </p:sp>
      <p:sp>
        <p:nvSpPr>
          <p:cNvPr id="3" name="Sous-titre 2">
            <a:extLst>
              <a:ext uri="{FF2B5EF4-FFF2-40B4-BE49-F238E27FC236}">
                <a16:creationId xmlns:a16="http://schemas.microsoft.com/office/drawing/2014/main" id="{EF4BA40A-DD6D-41C8-9AB0-EE4BEFEAA814}"/>
              </a:ext>
            </a:extLst>
          </p:cNvPr>
          <p:cNvSpPr>
            <a:spLocks noGrp="1"/>
          </p:cNvSpPr>
          <p:nvPr>
            <p:ph type="subTitle" idx="1"/>
          </p:nvPr>
        </p:nvSpPr>
        <p:spPr/>
        <p:txBody>
          <a:bodyPr/>
          <a:lstStyle/>
          <a:p>
            <a:r>
              <a:rPr lang="fr-FR" dirty="0" err="1"/>
              <a:t>Romdhani</a:t>
            </a:r>
            <a:r>
              <a:rPr lang="fr-FR" dirty="0"/>
              <a:t> </a:t>
            </a:r>
            <a:r>
              <a:rPr lang="fr-FR" dirty="0" err="1"/>
              <a:t>Haythem</a:t>
            </a:r>
            <a:endParaRPr lang="fr-FR" dirty="0"/>
          </a:p>
        </p:txBody>
      </p:sp>
    </p:spTree>
    <p:extLst>
      <p:ext uri="{BB962C8B-B14F-4D97-AF65-F5344CB8AC3E}">
        <p14:creationId xmlns:p14="http://schemas.microsoft.com/office/powerpoint/2010/main" val="217858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36A741CE-B9FE-4EA3-AC23-5AF4EA00AB2B}"/>
              </a:ext>
            </a:extLst>
          </p:cNvPr>
          <p:cNvSpPr txBox="1">
            <a:spLocks/>
          </p:cNvSpPr>
          <p:nvPr/>
        </p:nvSpPr>
        <p:spPr>
          <a:xfrm>
            <a:off x="1141413" y="609601"/>
            <a:ext cx="9905998" cy="11811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Querying the data for MySQL, PostgreSQL and SQL Server</a:t>
            </a:r>
            <a:endParaRPr lang="fr-FR" dirty="0"/>
          </a:p>
        </p:txBody>
      </p:sp>
      <p:sp>
        <p:nvSpPr>
          <p:cNvPr id="7" name="Espace réservé du texte 2">
            <a:extLst>
              <a:ext uri="{FF2B5EF4-FFF2-40B4-BE49-F238E27FC236}">
                <a16:creationId xmlns:a16="http://schemas.microsoft.com/office/drawing/2014/main" id="{F8C36F93-08F2-4A51-9A08-38570E0D59D3}"/>
              </a:ext>
            </a:extLst>
          </p:cNvPr>
          <p:cNvSpPr txBox="1">
            <a:spLocks/>
          </p:cNvSpPr>
          <p:nvPr/>
        </p:nvSpPr>
        <p:spPr>
          <a:xfrm>
            <a:off x="1127918" y="2005651"/>
            <a:ext cx="3196899" cy="41536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MySQL</a:t>
            </a:r>
          </a:p>
        </p:txBody>
      </p:sp>
      <p:sp>
        <p:nvSpPr>
          <p:cNvPr id="8" name="Espace réservé du texte 3">
            <a:extLst>
              <a:ext uri="{FF2B5EF4-FFF2-40B4-BE49-F238E27FC236}">
                <a16:creationId xmlns:a16="http://schemas.microsoft.com/office/drawing/2014/main" id="{606054D5-B847-47E9-9F2D-60601A5DF71F}"/>
              </a:ext>
            </a:extLst>
          </p:cNvPr>
          <p:cNvSpPr txBox="1">
            <a:spLocks/>
          </p:cNvSpPr>
          <p:nvPr/>
        </p:nvSpPr>
        <p:spPr>
          <a:xfrm>
            <a:off x="953750" y="2674463"/>
            <a:ext cx="3371068" cy="3573937"/>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Supports:</a:t>
            </a:r>
          </a:p>
          <a:p>
            <a:pPr marL="0" indent="0">
              <a:buNone/>
            </a:pPr>
            <a:r>
              <a:rPr lang="en-US" sz="1400" dirty="0"/>
              <a:t>CUME_DIST, FIRST_VALUE, LAG, LAST_VALUE, LEAD, PERCENT_RANK, ROW_NUMBER, RANK, DENSE_RANK, NTILE, NTH_VALUE No PERCENTILE_CONT, PERCENTILE_DISC functions.</a:t>
            </a:r>
          </a:p>
          <a:p>
            <a:pPr marL="285750" indent="-285750"/>
            <a:r>
              <a:rPr lang="en-US" sz="1400" dirty="0"/>
              <a:t>MySQL will usually use 1 CPU per query.</a:t>
            </a:r>
          </a:p>
          <a:p>
            <a:pPr marL="285750" indent="-285750"/>
            <a:r>
              <a:rPr lang="en-US" sz="1400" dirty="0"/>
              <a:t>Supports index-organized tables - clustered indexes.</a:t>
            </a:r>
          </a:p>
          <a:p>
            <a:pPr marL="285750" indent="-285750"/>
            <a:r>
              <a:rPr lang="en-US" sz="1400" dirty="0"/>
              <a:t>Does not support persisted indexes / materialized views </a:t>
            </a:r>
            <a:endParaRPr lang="fr-FR" sz="1400" dirty="0"/>
          </a:p>
        </p:txBody>
      </p:sp>
      <p:sp>
        <p:nvSpPr>
          <p:cNvPr id="9" name="Espace réservé du texte 4">
            <a:extLst>
              <a:ext uri="{FF2B5EF4-FFF2-40B4-BE49-F238E27FC236}">
                <a16:creationId xmlns:a16="http://schemas.microsoft.com/office/drawing/2014/main" id="{BEA49967-F9E6-4DAE-99A1-D96C82835A33}"/>
              </a:ext>
            </a:extLst>
          </p:cNvPr>
          <p:cNvSpPr txBox="1">
            <a:spLocks/>
          </p:cNvSpPr>
          <p:nvPr/>
        </p:nvSpPr>
        <p:spPr>
          <a:xfrm>
            <a:off x="4477216" y="2049348"/>
            <a:ext cx="3184385" cy="32797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PostgreSQL</a:t>
            </a:r>
          </a:p>
        </p:txBody>
      </p:sp>
      <p:sp>
        <p:nvSpPr>
          <p:cNvPr id="10" name="Espace réservé du texte 5">
            <a:extLst>
              <a:ext uri="{FF2B5EF4-FFF2-40B4-BE49-F238E27FC236}">
                <a16:creationId xmlns:a16="http://schemas.microsoft.com/office/drawing/2014/main" id="{877D31F2-2C4F-4DE9-BF3C-124727D47F32}"/>
              </a:ext>
            </a:extLst>
          </p:cNvPr>
          <p:cNvSpPr txBox="1">
            <a:spLocks/>
          </p:cNvSpPr>
          <p:nvPr/>
        </p:nvSpPr>
        <p:spPr>
          <a:xfrm>
            <a:off x="4339559" y="2761857"/>
            <a:ext cx="3195830" cy="399454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Supports functions:</a:t>
            </a:r>
          </a:p>
          <a:p>
            <a:pPr marL="0" indent="0">
              <a:buNone/>
            </a:pPr>
            <a:r>
              <a:rPr lang="en-US" sz="1400" dirty="0"/>
              <a:t>CUME_DIST, FIRST_VALUE, LAG, LAST_VALUE, LEAD, PERCENTILE_CONT, PERCENTILE_DISC, PERCENT_RANK, ROW_NUMBER, RANK, DENSE_RANK, NTILE, NTH_VALUE</a:t>
            </a:r>
          </a:p>
          <a:p>
            <a:pPr marL="285750" indent="-285750"/>
            <a:r>
              <a:rPr lang="en-US" sz="1400" dirty="0"/>
              <a:t>Query plans can leverage multiple CPUs</a:t>
            </a:r>
          </a:p>
          <a:p>
            <a:pPr marL="285750" indent="-285750"/>
            <a:r>
              <a:rPr lang="en-US" sz="1400" dirty="0"/>
              <a:t>Supports index-organized table, but updates are manual until </a:t>
            </a:r>
            <a:r>
              <a:rPr lang="en-US" sz="1400" dirty="0" err="1"/>
              <a:t>ProstgreSQL</a:t>
            </a:r>
            <a:r>
              <a:rPr lang="en-US" sz="1400" dirty="0"/>
              <a:t> 11 when it is automatic.</a:t>
            </a:r>
          </a:p>
          <a:p>
            <a:pPr marL="285750" indent="-285750"/>
            <a:r>
              <a:rPr lang="en-US" sz="1400" dirty="0"/>
              <a:t>Supports persisted indexes/materialized views.</a:t>
            </a:r>
            <a:endParaRPr lang="fr-FR" sz="1400" dirty="0"/>
          </a:p>
        </p:txBody>
      </p:sp>
      <p:sp>
        <p:nvSpPr>
          <p:cNvPr id="11" name="Espace réservé du texte 6">
            <a:extLst>
              <a:ext uri="{FF2B5EF4-FFF2-40B4-BE49-F238E27FC236}">
                <a16:creationId xmlns:a16="http://schemas.microsoft.com/office/drawing/2014/main" id="{2221880B-F3A4-4C43-B5C0-35D42FD312B2}"/>
              </a:ext>
            </a:extLst>
          </p:cNvPr>
          <p:cNvSpPr txBox="1">
            <a:spLocks/>
          </p:cNvSpPr>
          <p:nvPr/>
        </p:nvSpPr>
        <p:spPr>
          <a:xfrm>
            <a:off x="7814000" y="2005651"/>
            <a:ext cx="3194968" cy="5068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SQL Server</a:t>
            </a:r>
          </a:p>
        </p:txBody>
      </p:sp>
      <p:sp>
        <p:nvSpPr>
          <p:cNvPr id="12" name="Espace réservé du texte 7">
            <a:extLst>
              <a:ext uri="{FF2B5EF4-FFF2-40B4-BE49-F238E27FC236}">
                <a16:creationId xmlns:a16="http://schemas.microsoft.com/office/drawing/2014/main" id="{DC1EBB57-9627-4292-9BDA-6146AE72F83D}"/>
              </a:ext>
            </a:extLst>
          </p:cNvPr>
          <p:cNvSpPr txBox="1">
            <a:spLocks/>
          </p:cNvSpPr>
          <p:nvPr/>
        </p:nvSpPr>
        <p:spPr>
          <a:xfrm>
            <a:off x="7852442" y="2674462"/>
            <a:ext cx="3194968" cy="378983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Supports functions:</a:t>
            </a:r>
          </a:p>
          <a:p>
            <a:pPr marL="0" indent="0">
              <a:buNone/>
            </a:pPr>
            <a:r>
              <a:rPr lang="en-US" sz="1400" dirty="0"/>
              <a:t>CUME_DIST, FIRST_VALUE, LAG, LAST_VALUE, LEAD, PERCENTILE_CONT, PERCENTILE_DISC, PERCENT_RANK, ROW_NUMBER, RANK, DENSE_RANK, NTILE. Yet no NTH_VALUE function</a:t>
            </a:r>
          </a:p>
          <a:p>
            <a:r>
              <a:rPr lang="en-US" sz="1400" dirty="0"/>
              <a:t>Query plans can leverage multiple CPUs</a:t>
            </a:r>
          </a:p>
          <a:p>
            <a:r>
              <a:rPr lang="en-US" sz="1400" dirty="0"/>
              <a:t>Supports index-organized tables - clustered indexes that automatically maintains rows order.</a:t>
            </a:r>
          </a:p>
          <a:p>
            <a:pPr marL="0" indent="0">
              <a:buNone/>
            </a:pPr>
            <a:endParaRPr lang="en-US" sz="1400" dirty="0"/>
          </a:p>
        </p:txBody>
      </p:sp>
    </p:spTree>
    <p:extLst>
      <p:ext uri="{BB962C8B-B14F-4D97-AF65-F5344CB8AC3E}">
        <p14:creationId xmlns:p14="http://schemas.microsoft.com/office/powerpoint/2010/main" val="163032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CE6DF-A21A-4739-9428-FC3F7732FEB8}"/>
              </a:ext>
            </a:extLst>
          </p:cNvPr>
          <p:cNvSpPr txBox="1">
            <a:spLocks/>
          </p:cNvSpPr>
          <p:nvPr/>
        </p:nvSpPr>
        <p:spPr>
          <a:xfrm>
            <a:off x="1141413" y="609601"/>
            <a:ext cx="9905998" cy="11811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Querying the data for MySQL, PostgreSQL and SQL Server</a:t>
            </a:r>
            <a:endParaRPr lang="fr-FR" dirty="0"/>
          </a:p>
        </p:txBody>
      </p:sp>
      <p:sp>
        <p:nvSpPr>
          <p:cNvPr id="3" name="Espace réservé du texte 2">
            <a:extLst>
              <a:ext uri="{FF2B5EF4-FFF2-40B4-BE49-F238E27FC236}">
                <a16:creationId xmlns:a16="http://schemas.microsoft.com/office/drawing/2014/main" id="{5ED84B92-7012-473D-ABFA-954C79F7D73E}"/>
              </a:ext>
            </a:extLst>
          </p:cNvPr>
          <p:cNvSpPr txBox="1">
            <a:spLocks/>
          </p:cNvSpPr>
          <p:nvPr/>
        </p:nvSpPr>
        <p:spPr>
          <a:xfrm>
            <a:off x="1127918" y="2005651"/>
            <a:ext cx="3196899" cy="41536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MySQL</a:t>
            </a:r>
          </a:p>
        </p:txBody>
      </p:sp>
      <p:sp>
        <p:nvSpPr>
          <p:cNvPr id="4" name="Espace réservé du texte 3">
            <a:extLst>
              <a:ext uri="{FF2B5EF4-FFF2-40B4-BE49-F238E27FC236}">
                <a16:creationId xmlns:a16="http://schemas.microsoft.com/office/drawing/2014/main" id="{EF153274-27BD-481B-9241-6C84BFE5FFB8}"/>
              </a:ext>
            </a:extLst>
          </p:cNvPr>
          <p:cNvSpPr txBox="1">
            <a:spLocks/>
          </p:cNvSpPr>
          <p:nvPr/>
        </p:nvSpPr>
        <p:spPr>
          <a:xfrm>
            <a:off x="953750" y="2674463"/>
            <a:ext cx="3371068" cy="3573937"/>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Multiple indexes might be used for the single </a:t>
            </a:r>
            <a:r>
              <a:rPr lang="en-US" sz="1400" dirty="0" err="1"/>
              <a:t>query.MySQL</a:t>
            </a:r>
            <a:r>
              <a:rPr lang="en-US" sz="1400" dirty="0"/>
              <a:t> will usually use 1 CPU per query.</a:t>
            </a:r>
          </a:p>
          <a:p>
            <a:pPr marL="285750" indent="-285750"/>
            <a:r>
              <a:rPr lang="en-US" sz="1400" dirty="0"/>
              <a:t>Multi-column indexes can have up to 16 columns</a:t>
            </a:r>
          </a:p>
          <a:p>
            <a:pPr marL="285750" indent="-285750"/>
            <a:r>
              <a:rPr lang="en-US" sz="1400" dirty="0"/>
              <a:t>Does not support partial indexes</a:t>
            </a:r>
          </a:p>
          <a:p>
            <a:pPr marL="285750" indent="-285750"/>
            <a:r>
              <a:rPr lang="en-US" sz="1400" dirty="0"/>
              <a:t>MySQL executes joins between tables using only a nested-loop algorithm or variations of it.</a:t>
            </a:r>
            <a:endParaRPr lang="fr-FR" sz="1400" dirty="0"/>
          </a:p>
        </p:txBody>
      </p:sp>
      <p:sp>
        <p:nvSpPr>
          <p:cNvPr id="5" name="Espace réservé du texte 4">
            <a:extLst>
              <a:ext uri="{FF2B5EF4-FFF2-40B4-BE49-F238E27FC236}">
                <a16:creationId xmlns:a16="http://schemas.microsoft.com/office/drawing/2014/main" id="{DF7AC3A9-D9FE-4649-8E54-037ADD3C8C5E}"/>
              </a:ext>
            </a:extLst>
          </p:cNvPr>
          <p:cNvSpPr txBox="1">
            <a:spLocks/>
          </p:cNvSpPr>
          <p:nvPr/>
        </p:nvSpPr>
        <p:spPr>
          <a:xfrm>
            <a:off x="4477216" y="2049348"/>
            <a:ext cx="3184385" cy="32797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PostgreSQL</a:t>
            </a:r>
          </a:p>
        </p:txBody>
      </p:sp>
      <p:sp>
        <p:nvSpPr>
          <p:cNvPr id="6" name="Espace réservé du texte 5">
            <a:extLst>
              <a:ext uri="{FF2B5EF4-FFF2-40B4-BE49-F238E27FC236}">
                <a16:creationId xmlns:a16="http://schemas.microsoft.com/office/drawing/2014/main" id="{045C18F6-DD13-4B8C-935B-B7B1B9C9C5BE}"/>
              </a:ext>
            </a:extLst>
          </p:cNvPr>
          <p:cNvSpPr txBox="1">
            <a:spLocks/>
          </p:cNvSpPr>
          <p:nvPr/>
        </p:nvSpPr>
        <p:spPr>
          <a:xfrm>
            <a:off x="4339559" y="2761857"/>
            <a:ext cx="3195830" cy="3994543"/>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Multiple indexes might be used for the single query. If we have separate indexes on x and y, one possible implementation of a query like WHERE x = 5 AND y = 6 is to use each index with the appropriate query clause and then AND together the index results to identify the result rows.</a:t>
            </a:r>
          </a:p>
          <a:p>
            <a:pPr marL="285750" indent="-285750"/>
            <a:r>
              <a:rPr lang="en-US" sz="1400" dirty="0"/>
              <a:t>Multi-column indexes can have up to 32 </a:t>
            </a:r>
            <a:r>
              <a:rPr lang="en-US" sz="1400" dirty="0" err="1"/>
              <a:t>columnsQuery</a:t>
            </a:r>
            <a:r>
              <a:rPr lang="en-US" sz="1400" dirty="0"/>
              <a:t> plans can leverage multiple CPUs</a:t>
            </a:r>
          </a:p>
          <a:p>
            <a:pPr marL="285750" indent="-285750"/>
            <a:r>
              <a:rPr lang="en-US" sz="1400" dirty="0"/>
              <a:t>Supports partial indexes</a:t>
            </a:r>
          </a:p>
          <a:p>
            <a:pPr marL="285750" indent="-285750"/>
            <a:r>
              <a:rPr lang="en-US" sz="1400" dirty="0"/>
              <a:t>Supports nested-loop joins, Hash joins and merge joins algorithms.</a:t>
            </a:r>
            <a:br>
              <a:rPr lang="en-US" sz="1400" dirty="0"/>
            </a:br>
            <a:endParaRPr lang="en-US" sz="1400" dirty="0"/>
          </a:p>
        </p:txBody>
      </p:sp>
      <p:sp>
        <p:nvSpPr>
          <p:cNvPr id="7" name="Espace réservé du texte 6">
            <a:extLst>
              <a:ext uri="{FF2B5EF4-FFF2-40B4-BE49-F238E27FC236}">
                <a16:creationId xmlns:a16="http://schemas.microsoft.com/office/drawing/2014/main" id="{63E37952-203F-43C9-A900-4AE7906BFB12}"/>
              </a:ext>
            </a:extLst>
          </p:cNvPr>
          <p:cNvSpPr txBox="1">
            <a:spLocks/>
          </p:cNvSpPr>
          <p:nvPr/>
        </p:nvSpPr>
        <p:spPr>
          <a:xfrm>
            <a:off x="7814000" y="2005651"/>
            <a:ext cx="3194968" cy="5068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SQL Server</a:t>
            </a:r>
          </a:p>
        </p:txBody>
      </p:sp>
      <p:sp>
        <p:nvSpPr>
          <p:cNvPr id="8" name="Espace réservé du texte 7">
            <a:extLst>
              <a:ext uri="{FF2B5EF4-FFF2-40B4-BE49-F238E27FC236}">
                <a16:creationId xmlns:a16="http://schemas.microsoft.com/office/drawing/2014/main" id="{350E0E27-A774-47D6-9955-7E73D5891861}"/>
              </a:ext>
            </a:extLst>
          </p:cNvPr>
          <p:cNvSpPr txBox="1">
            <a:spLocks/>
          </p:cNvSpPr>
          <p:nvPr/>
        </p:nvSpPr>
        <p:spPr>
          <a:xfrm>
            <a:off x="7852442" y="2674462"/>
            <a:ext cx="3194968" cy="378983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Multiple indexes might be used for a single query (index intersection feature).Query plans can leverage multiple CPUs</a:t>
            </a:r>
          </a:p>
          <a:p>
            <a:pPr marL="285750" indent="-285750"/>
            <a:r>
              <a:rPr lang="en-US" sz="1400" dirty="0"/>
              <a:t>Multi-column indexes can have up to 16 columns</a:t>
            </a:r>
          </a:p>
          <a:p>
            <a:pPr marL="285750" indent="-285750"/>
            <a:r>
              <a:rPr lang="en-US" sz="1400" dirty="0"/>
              <a:t>Supports partial indexes</a:t>
            </a:r>
          </a:p>
          <a:p>
            <a:pPr marL="285750" indent="-285750"/>
            <a:r>
              <a:rPr lang="en-US" sz="1400" dirty="0"/>
              <a:t>Supports nested-loop joins, hash joins and merge joins algorithms.</a:t>
            </a:r>
          </a:p>
          <a:p>
            <a:pPr marL="0" indent="0">
              <a:buNone/>
            </a:pPr>
            <a:endParaRPr lang="en-US" sz="1400" dirty="0"/>
          </a:p>
        </p:txBody>
      </p:sp>
    </p:spTree>
    <p:extLst>
      <p:ext uri="{BB962C8B-B14F-4D97-AF65-F5344CB8AC3E}">
        <p14:creationId xmlns:p14="http://schemas.microsoft.com/office/powerpoint/2010/main" val="224315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A47E3EBA-1EDD-49B6-BAD1-3F09141D6D6D}"/>
              </a:ext>
            </a:extLst>
          </p:cNvPr>
          <p:cNvSpPr txBox="1">
            <a:spLocks/>
          </p:cNvSpPr>
          <p:nvPr/>
        </p:nvSpPr>
        <p:spPr>
          <a:xfrm>
            <a:off x="1141413" y="609601"/>
            <a:ext cx="9905998" cy="11811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Querying the data for MySQL, PostgreSQL and SQL Server</a:t>
            </a:r>
            <a:endParaRPr lang="fr-FR" dirty="0"/>
          </a:p>
        </p:txBody>
      </p:sp>
      <p:sp>
        <p:nvSpPr>
          <p:cNvPr id="4" name="Espace réservé du texte 2">
            <a:extLst>
              <a:ext uri="{FF2B5EF4-FFF2-40B4-BE49-F238E27FC236}">
                <a16:creationId xmlns:a16="http://schemas.microsoft.com/office/drawing/2014/main" id="{EB14696B-201F-45B7-A151-2AC6589F403B}"/>
              </a:ext>
            </a:extLst>
          </p:cNvPr>
          <p:cNvSpPr txBox="1">
            <a:spLocks/>
          </p:cNvSpPr>
          <p:nvPr/>
        </p:nvSpPr>
        <p:spPr>
          <a:xfrm>
            <a:off x="1127918" y="2005651"/>
            <a:ext cx="3196899" cy="41536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MySQL</a:t>
            </a:r>
          </a:p>
        </p:txBody>
      </p:sp>
      <p:sp>
        <p:nvSpPr>
          <p:cNvPr id="5" name="Espace réservé du texte 3">
            <a:extLst>
              <a:ext uri="{FF2B5EF4-FFF2-40B4-BE49-F238E27FC236}">
                <a16:creationId xmlns:a16="http://schemas.microsoft.com/office/drawing/2014/main" id="{53EB3905-A694-4490-903F-04A3BA3BB6A1}"/>
              </a:ext>
            </a:extLst>
          </p:cNvPr>
          <p:cNvSpPr txBox="1">
            <a:spLocks/>
          </p:cNvSpPr>
          <p:nvPr/>
        </p:nvSpPr>
        <p:spPr>
          <a:xfrm>
            <a:off x="953750" y="2674463"/>
            <a:ext cx="3371068" cy="3573937"/>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Maintains caches for prepared statements and stored programs on a per-session basis. Statements cached for one session are not accessible to other </a:t>
            </a:r>
            <a:r>
              <a:rPr lang="en-US" sz="1400" dirty="0" err="1"/>
              <a:t>sessions.Multi</a:t>
            </a:r>
            <a:r>
              <a:rPr lang="en-US" sz="1400" dirty="0"/>
              <a:t>-column indexes can have up to 16 columns</a:t>
            </a:r>
          </a:p>
          <a:p>
            <a:pPr marL="285750" indent="-285750"/>
            <a:r>
              <a:rPr lang="en-US" sz="1400" dirty="0"/>
              <a:t>Maintains persistent and non-persistent statistics (cleared on server restart)MySQL executes joins between tables using only a nested-loop algorithm or variations of it.</a:t>
            </a:r>
          </a:p>
          <a:p>
            <a:pPr marL="0" indent="0">
              <a:buNone/>
            </a:pPr>
            <a:endParaRPr lang="fr-FR" sz="1400" dirty="0"/>
          </a:p>
        </p:txBody>
      </p:sp>
      <p:sp>
        <p:nvSpPr>
          <p:cNvPr id="6" name="Espace réservé du texte 4">
            <a:extLst>
              <a:ext uri="{FF2B5EF4-FFF2-40B4-BE49-F238E27FC236}">
                <a16:creationId xmlns:a16="http://schemas.microsoft.com/office/drawing/2014/main" id="{438B4ABF-A26A-4EBE-9469-BA703FC0DDDD}"/>
              </a:ext>
            </a:extLst>
          </p:cNvPr>
          <p:cNvSpPr txBox="1">
            <a:spLocks/>
          </p:cNvSpPr>
          <p:nvPr/>
        </p:nvSpPr>
        <p:spPr>
          <a:xfrm>
            <a:off x="4477216" y="2049348"/>
            <a:ext cx="3184385" cy="32797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PostgreSQL</a:t>
            </a:r>
          </a:p>
        </p:txBody>
      </p:sp>
      <p:sp>
        <p:nvSpPr>
          <p:cNvPr id="7" name="Espace réservé du texte 5">
            <a:extLst>
              <a:ext uri="{FF2B5EF4-FFF2-40B4-BE49-F238E27FC236}">
                <a16:creationId xmlns:a16="http://schemas.microsoft.com/office/drawing/2014/main" id="{CE5BB02E-688D-43C9-A64A-8A67CA63A001}"/>
              </a:ext>
            </a:extLst>
          </p:cNvPr>
          <p:cNvSpPr txBox="1">
            <a:spLocks/>
          </p:cNvSpPr>
          <p:nvPr/>
        </p:nvSpPr>
        <p:spPr>
          <a:xfrm>
            <a:off x="4339559" y="2761857"/>
            <a:ext cx="3195830" cy="399454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Caches query plans only as long as the prepared statement is open. The query plan is disposed when the prepared statement is </a:t>
            </a:r>
            <a:r>
              <a:rPr lang="en-US" sz="1400" dirty="0" err="1"/>
              <a:t>closed.Multi</a:t>
            </a:r>
            <a:r>
              <a:rPr lang="en-US" sz="1400" dirty="0"/>
              <a:t>-column indexes can have up to 32 </a:t>
            </a:r>
            <a:r>
              <a:rPr lang="en-US" sz="1400" dirty="0" err="1"/>
              <a:t>columnsQuery</a:t>
            </a:r>
            <a:r>
              <a:rPr lang="en-US" sz="1400" dirty="0"/>
              <a:t> plans can leverage multiple CPUs</a:t>
            </a:r>
          </a:p>
          <a:p>
            <a:pPr marL="285750" indent="-285750"/>
            <a:r>
              <a:rPr lang="en-US" sz="1400" dirty="0"/>
              <a:t>Maintains statistics used by the planner, they are being updated by ANALYZE or VACUUM or CREATE INDEX</a:t>
            </a:r>
            <a:br>
              <a:rPr lang="en-US" sz="1400" dirty="0"/>
            </a:br>
            <a:endParaRPr lang="en-US" sz="1400" dirty="0"/>
          </a:p>
        </p:txBody>
      </p:sp>
      <p:sp>
        <p:nvSpPr>
          <p:cNvPr id="8" name="Espace réservé du texte 6">
            <a:extLst>
              <a:ext uri="{FF2B5EF4-FFF2-40B4-BE49-F238E27FC236}">
                <a16:creationId xmlns:a16="http://schemas.microsoft.com/office/drawing/2014/main" id="{2B791F3D-D9A9-4E71-B9C2-75601ED6D212}"/>
              </a:ext>
            </a:extLst>
          </p:cNvPr>
          <p:cNvSpPr txBox="1">
            <a:spLocks/>
          </p:cNvSpPr>
          <p:nvPr/>
        </p:nvSpPr>
        <p:spPr>
          <a:xfrm>
            <a:off x="7814000" y="2005651"/>
            <a:ext cx="3194968" cy="5068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SQL Server</a:t>
            </a:r>
          </a:p>
        </p:txBody>
      </p:sp>
      <p:sp>
        <p:nvSpPr>
          <p:cNvPr id="9" name="Espace réservé du texte 7">
            <a:extLst>
              <a:ext uri="{FF2B5EF4-FFF2-40B4-BE49-F238E27FC236}">
                <a16:creationId xmlns:a16="http://schemas.microsoft.com/office/drawing/2014/main" id="{D61AED95-C8D6-434E-B8DC-6535A6291C54}"/>
              </a:ext>
            </a:extLst>
          </p:cNvPr>
          <p:cNvSpPr txBox="1">
            <a:spLocks/>
          </p:cNvSpPr>
          <p:nvPr/>
        </p:nvSpPr>
        <p:spPr>
          <a:xfrm>
            <a:off x="7852442" y="2674462"/>
            <a:ext cx="3194968" cy="378983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Has shared execution plan cache to enable queries to reuse execution plans</a:t>
            </a:r>
          </a:p>
          <a:p>
            <a:pPr marL="285750" indent="-285750"/>
            <a:r>
              <a:rPr lang="en-US" sz="1400" dirty="0"/>
              <a:t>Maintains persistent statistics</a:t>
            </a:r>
          </a:p>
        </p:txBody>
      </p:sp>
    </p:spTree>
    <p:extLst>
      <p:ext uri="{BB962C8B-B14F-4D97-AF65-F5344CB8AC3E}">
        <p14:creationId xmlns:p14="http://schemas.microsoft.com/office/powerpoint/2010/main" val="67442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30120461-7EEC-439F-817E-7F56D78A559C}"/>
              </a:ext>
            </a:extLst>
          </p:cNvPr>
          <p:cNvSpPr txBox="1">
            <a:spLocks/>
          </p:cNvSpPr>
          <p:nvPr/>
        </p:nvSpPr>
        <p:spPr>
          <a:xfrm>
            <a:off x="1141413" y="609601"/>
            <a:ext cx="9905998" cy="11811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Querying the data for MySQL, PostgreSQL and SQL Server</a:t>
            </a:r>
            <a:endParaRPr lang="fr-FR" dirty="0"/>
          </a:p>
        </p:txBody>
      </p:sp>
      <p:sp>
        <p:nvSpPr>
          <p:cNvPr id="4" name="Espace réservé du texte 2">
            <a:extLst>
              <a:ext uri="{FF2B5EF4-FFF2-40B4-BE49-F238E27FC236}">
                <a16:creationId xmlns:a16="http://schemas.microsoft.com/office/drawing/2014/main" id="{B0C7DE5C-06C3-4E26-B1DE-BE3E37444AFA}"/>
              </a:ext>
            </a:extLst>
          </p:cNvPr>
          <p:cNvSpPr txBox="1">
            <a:spLocks/>
          </p:cNvSpPr>
          <p:nvPr/>
        </p:nvSpPr>
        <p:spPr>
          <a:xfrm>
            <a:off x="1127918" y="2005651"/>
            <a:ext cx="3196899" cy="41536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MySQL</a:t>
            </a:r>
          </a:p>
        </p:txBody>
      </p:sp>
      <p:sp>
        <p:nvSpPr>
          <p:cNvPr id="5" name="Espace réservé du texte 3">
            <a:extLst>
              <a:ext uri="{FF2B5EF4-FFF2-40B4-BE49-F238E27FC236}">
                <a16:creationId xmlns:a16="http://schemas.microsoft.com/office/drawing/2014/main" id="{9CFDFA33-C50C-4842-AFBA-6D49BF3CFEF6}"/>
              </a:ext>
            </a:extLst>
          </p:cNvPr>
          <p:cNvSpPr txBox="1">
            <a:spLocks/>
          </p:cNvSpPr>
          <p:nvPr/>
        </p:nvSpPr>
        <p:spPr>
          <a:xfrm>
            <a:off x="953750" y="2674463"/>
            <a:ext cx="3371068" cy="3573937"/>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MySQL has got an ability to store tables in memory. The tables that are created in memory do not support transactions, their data is vulnerable to crashes. Those tables should be used as a temporary area or as a read-only caches.</a:t>
            </a:r>
          </a:p>
          <a:p>
            <a:pPr marL="285750" indent="-285750"/>
            <a:r>
              <a:rPr lang="en-US" sz="1400" dirty="0"/>
              <a:t>MariaDB have recently launched the column store engine for MySQL which was designed as a massively parallel database in an environment with multiple servers. It can be used instead of </a:t>
            </a:r>
            <a:r>
              <a:rPr lang="en-US" sz="1400" dirty="0" err="1"/>
              <a:t>InnoDB</a:t>
            </a:r>
            <a:r>
              <a:rPr lang="en-US" sz="1400" dirty="0"/>
              <a:t> storage engine.</a:t>
            </a:r>
            <a:endParaRPr lang="fr-FR" sz="1400" dirty="0"/>
          </a:p>
        </p:txBody>
      </p:sp>
      <p:sp>
        <p:nvSpPr>
          <p:cNvPr id="6" name="Espace réservé du texte 4">
            <a:extLst>
              <a:ext uri="{FF2B5EF4-FFF2-40B4-BE49-F238E27FC236}">
                <a16:creationId xmlns:a16="http://schemas.microsoft.com/office/drawing/2014/main" id="{296A23C1-5711-4DE2-A845-B828D0823A71}"/>
              </a:ext>
            </a:extLst>
          </p:cNvPr>
          <p:cNvSpPr txBox="1">
            <a:spLocks/>
          </p:cNvSpPr>
          <p:nvPr/>
        </p:nvSpPr>
        <p:spPr>
          <a:xfrm>
            <a:off x="4477216" y="2049348"/>
            <a:ext cx="3184385" cy="32797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PostgreSQL</a:t>
            </a:r>
          </a:p>
        </p:txBody>
      </p:sp>
      <p:sp>
        <p:nvSpPr>
          <p:cNvPr id="7" name="Espace réservé du texte 5">
            <a:extLst>
              <a:ext uri="{FF2B5EF4-FFF2-40B4-BE49-F238E27FC236}">
                <a16:creationId xmlns:a16="http://schemas.microsoft.com/office/drawing/2014/main" id="{CE917EDD-8B40-442B-9F9E-2E6550B59158}"/>
              </a:ext>
            </a:extLst>
          </p:cNvPr>
          <p:cNvSpPr txBox="1">
            <a:spLocks/>
          </p:cNvSpPr>
          <p:nvPr/>
        </p:nvSpPr>
        <p:spPr>
          <a:xfrm>
            <a:off x="4339559" y="2761857"/>
            <a:ext cx="3195830" cy="399454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Does not offer any in-memory engine.</a:t>
            </a:r>
          </a:p>
          <a:p>
            <a:r>
              <a:rPr lang="en-US" sz="1400" dirty="0"/>
              <a:t>Row-store. Does not offer any columnar storage engine.</a:t>
            </a:r>
            <a:br>
              <a:rPr lang="en-US" sz="1400" dirty="0"/>
            </a:br>
            <a:endParaRPr lang="en-US" sz="1400" dirty="0"/>
          </a:p>
        </p:txBody>
      </p:sp>
      <p:sp>
        <p:nvSpPr>
          <p:cNvPr id="8" name="Espace réservé du texte 6">
            <a:extLst>
              <a:ext uri="{FF2B5EF4-FFF2-40B4-BE49-F238E27FC236}">
                <a16:creationId xmlns:a16="http://schemas.microsoft.com/office/drawing/2014/main" id="{C81532D0-4487-4C82-A3D3-12F149D7B223}"/>
              </a:ext>
            </a:extLst>
          </p:cNvPr>
          <p:cNvSpPr txBox="1">
            <a:spLocks/>
          </p:cNvSpPr>
          <p:nvPr/>
        </p:nvSpPr>
        <p:spPr>
          <a:xfrm>
            <a:off x="7814000" y="2005651"/>
            <a:ext cx="3194968" cy="5068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SQL Server</a:t>
            </a:r>
          </a:p>
        </p:txBody>
      </p:sp>
      <p:sp>
        <p:nvSpPr>
          <p:cNvPr id="9" name="Espace réservé du texte 7">
            <a:extLst>
              <a:ext uri="{FF2B5EF4-FFF2-40B4-BE49-F238E27FC236}">
                <a16:creationId xmlns:a16="http://schemas.microsoft.com/office/drawing/2014/main" id="{9832CB4C-C4D4-499C-9256-1696BCBC4DC7}"/>
              </a:ext>
            </a:extLst>
          </p:cNvPr>
          <p:cNvSpPr txBox="1">
            <a:spLocks/>
          </p:cNvSpPr>
          <p:nvPr/>
        </p:nvSpPr>
        <p:spPr>
          <a:xfrm>
            <a:off x="7852442" y="2674462"/>
            <a:ext cx="3194968" cy="378983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In-memory OLTP is integrated into SQL Server’s database engine</a:t>
            </a:r>
          </a:p>
          <a:p>
            <a:pPr marL="285750" indent="-285750"/>
            <a:r>
              <a:rPr lang="en-US" sz="1400" dirty="0"/>
              <a:t>SQL Server offers column store indexes to query large tables</a:t>
            </a:r>
          </a:p>
        </p:txBody>
      </p:sp>
    </p:spTree>
    <p:extLst>
      <p:ext uri="{BB962C8B-B14F-4D97-AF65-F5344CB8AC3E}">
        <p14:creationId xmlns:p14="http://schemas.microsoft.com/office/powerpoint/2010/main" val="129720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8594CEBC-F09F-4591-B0B9-44E4A783BE87}"/>
              </a:ext>
            </a:extLst>
          </p:cNvPr>
          <p:cNvSpPr txBox="1">
            <a:spLocks/>
          </p:cNvSpPr>
          <p:nvPr/>
        </p:nvSpPr>
        <p:spPr>
          <a:xfrm>
            <a:off x="1141413" y="609601"/>
            <a:ext cx="9905998" cy="11811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JSON and Data Type Support for MySQL, PostgreSQL and SQL Server</a:t>
            </a:r>
            <a:endParaRPr lang="fr-FR" dirty="0"/>
          </a:p>
        </p:txBody>
      </p:sp>
      <p:sp>
        <p:nvSpPr>
          <p:cNvPr id="4" name="Espace réservé du texte 2">
            <a:extLst>
              <a:ext uri="{FF2B5EF4-FFF2-40B4-BE49-F238E27FC236}">
                <a16:creationId xmlns:a16="http://schemas.microsoft.com/office/drawing/2014/main" id="{A02BC420-D26A-4DDD-8CCE-7329CAC55A82}"/>
              </a:ext>
            </a:extLst>
          </p:cNvPr>
          <p:cNvSpPr txBox="1">
            <a:spLocks/>
          </p:cNvSpPr>
          <p:nvPr/>
        </p:nvSpPr>
        <p:spPr>
          <a:xfrm>
            <a:off x="1127918" y="2005651"/>
            <a:ext cx="3196899" cy="41536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MySQL</a:t>
            </a:r>
          </a:p>
        </p:txBody>
      </p:sp>
      <p:sp>
        <p:nvSpPr>
          <p:cNvPr id="5" name="Espace réservé du texte 3">
            <a:extLst>
              <a:ext uri="{FF2B5EF4-FFF2-40B4-BE49-F238E27FC236}">
                <a16:creationId xmlns:a16="http://schemas.microsoft.com/office/drawing/2014/main" id="{61334770-F27C-4F10-A011-8E0AB62FBDB8}"/>
              </a:ext>
            </a:extLst>
          </p:cNvPr>
          <p:cNvSpPr txBox="1">
            <a:spLocks/>
          </p:cNvSpPr>
          <p:nvPr/>
        </p:nvSpPr>
        <p:spPr>
          <a:xfrm>
            <a:off x="953750" y="2674463"/>
            <a:ext cx="3371068" cy="3573937"/>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MySQL has JSON data type support and also supports in place partial updates over the JSON instead of replacing the whole document however there are many limitations. It does not support indexing for JSON but there are workarounds.</a:t>
            </a:r>
          </a:p>
          <a:p>
            <a:pPr marL="285750" indent="-285750"/>
            <a:r>
              <a:rPr lang="en-US" sz="1400" dirty="0"/>
              <a:t>Supports Geospatial data type. No user-defined types.</a:t>
            </a:r>
            <a:endParaRPr lang="fr-FR" sz="1400" dirty="0"/>
          </a:p>
        </p:txBody>
      </p:sp>
      <p:sp>
        <p:nvSpPr>
          <p:cNvPr id="6" name="Espace réservé du texte 4">
            <a:extLst>
              <a:ext uri="{FF2B5EF4-FFF2-40B4-BE49-F238E27FC236}">
                <a16:creationId xmlns:a16="http://schemas.microsoft.com/office/drawing/2014/main" id="{ED380194-9BA9-4A26-A253-D180659A9D73}"/>
              </a:ext>
            </a:extLst>
          </p:cNvPr>
          <p:cNvSpPr txBox="1">
            <a:spLocks/>
          </p:cNvSpPr>
          <p:nvPr/>
        </p:nvSpPr>
        <p:spPr>
          <a:xfrm>
            <a:off x="4477216" y="2049348"/>
            <a:ext cx="3184385" cy="32797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PostgreSQL</a:t>
            </a:r>
          </a:p>
        </p:txBody>
      </p:sp>
      <p:sp>
        <p:nvSpPr>
          <p:cNvPr id="7" name="Espace réservé du texte 5">
            <a:extLst>
              <a:ext uri="{FF2B5EF4-FFF2-40B4-BE49-F238E27FC236}">
                <a16:creationId xmlns:a16="http://schemas.microsoft.com/office/drawing/2014/main" id="{E1ED20B2-A293-479C-9C89-E1FB8C3B1426}"/>
              </a:ext>
            </a:extLst>
          </p:cNvPr>
          <p:cNvSpPr txBox="1">
            <a:spLocks/>
          </p:cNvSpPr>
          <p:nvPr/>
        </p:nvSpPr>
        <p:spPr>
          <a:xfrm>
            <a:off x="4339559" y="2761857"/>
            <a:ext cx="3195830" cy="399454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PostgreSQL supports JSON data type and supports partial updates</a:t>
            </a:r>
          </a:p>
          <a:p>
            <a:r>
              <a:rPr lang="en-US" sz="1400" dirty="0"/>
              <a:t>Supports Geospatial and lots of advanced data types, such as multi-dimensional arrays, user-defined types, etc.</a:t>
            </a:r>
            <a:br>
              <a:rPr lang="en-US" sz="1400" dirty="0"/>
            </a:br>
            <a:endParaRPr lang="en-US" sz="1400" dirty="0"/>
          </a:p>
        </p:txBody>
      </p:sp>
      <p:sp>
        <p:nvSpPr>
          <p:cNvPr id="8" name="Espace réservé du texte 6">
            <a:extLst>
              <a:ext uri="{FF2B5EF4-FFF2-40B4-BE49-F238E27FC236}">
                <a16:creationId xmlns:a16="http://schemas.microsoft.com/office/drawing/2014/main" id="{2177B5B9-F55D-4700-8CCB-0F6B76CC80C7}"/>
              </a:ext>
            </a:extLst>
          </p:cNvPr>
          <p:cNvSpPr txBox="1">
            <a:spLocks/>
          </p:cNvSpPr>
          <p:nvPr/>
        </p:nvSpPr>
        <p:spPr>
          <a:xfrm>
            <a:off x="7814000" y="2005651"/>
            <a:ext cx="3194968" cy="5068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SQL Server</a:t>
            </a:r>
          </a:p>
        </p:txBody>
      </p:sp>
      <p:sp>
        <p:nvSpPr>
          <p:cNvPr id="9" name="Espace réservé du texte 7">
            <a:extLst>
              <a:ext uri="{FF2B5EF4-FFF2-40B4-BE49-F238E27FC236}">
                <a16:creationId xmlns:a16="http://schemas.microsoft.com/office/drawing/2014/main" id="{1FA88BFC-1924-47AA-AE0E-A97FB295BC2C}"/>
              </a:ext>
            </a:extLst>
          </p:cNvPr>
          <p:cNvSpPr txBox="1">
            <a:spLocks/>
          </p:cNvSpPr>
          <p:nvPr/>
        </p:nvSpPr>
        <p:spPr>
          <a:xfrm>
            <a:off x="7852442" y="2674462"/>
            <a:ext cx="3194968" cy="378983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SQL Server supports JSON data type and supports partial updates</a:t>
            </a:r>
          </a:p>
          <a:p>
            <a:pPr marL="285750" indent="-285750"/>
            <a:r>
              <a:rPr lang="en-US" sz="1400" dirty="0"/>
              <a:t>Supports Geospatial data type, Hierarchical data</a:t>
            </a:r>
          </a:p>
        </p:txBody>
      </p:sp>
    </p:spTree>
    <p:extLst>
      <p:ext uri="{BB962C8B-B14F-4D97-AF65-F5344CB8AC3E}">
        <p14:creationId xmlns:p14="http://schemas.microsoft.com/office/powerpoint/2010/main" val="275512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9F53F-89B0-438E-BD16-F9506DEB440A}"/>
              </a:ext>
            </a:extLst>
          </p:cNvPr>
          <p:cNvSpPr>
            <a:spLocks noGrp="1"/>
          </p:cNvSpPr>
          <p:nvPr>
            <p:ph type="title"/>
          </p:nvPr>
        </p:nvSpPr>
        <p:spPr>
          <a:xfrm>
            <a:off x="1141412" y="400359"/>
            <a:ext cx="9905998" cy="1209857"/>
          </a:xfrm>
        </p:spPr>
        <p:txBody>
          <a:bodyPr/>
          <a:lstStyle/>
          <a:p>
            <a:r>
              <a:rPr lang="en-US" dirty="0" err="1"/>
              <a:t>Sharding</a:t>
            </a:r>
            <a:r>
              <a:rPr lang="en-US" dirty="0"/>
              <a:t> / Partitioning / Replication for MySQL, PostgreSQL and SQL Server</a:t>
            </a:r>
            <a:endParaRPr lang="fr-FR" dirty="0"/>
          </a:p>
        </p:txBody>
      </p:sp>
      <p:sp>
        <p:nvSpPr>
          <p:cNvPr id="4" name="Espace réservé du texte 2">
            <a:extLst>
              <a:ext uri="{FF2B5EF4-FFF2-40B4-BE49-F238E27FC236}">
                <a16:creationId xmlns:a16="http://schemas.microsoft.com/office/drawing/2014/main" id="{AB4E1E51-A2BA-445D-8717-6B4ACBB8DD1D}"/>
              </a:ext>
            </a:extLst>
          </p:cNvPr>
          <p:cNvSpPr txBox="1">
            <a:spLocks/>
          </p:cNvSpPr>
          <p:nvPr/>
        </p:nvSpPr>
        <p:spPr>
          <a:xfrm>
            <a:off x="1142660" y="1661295"/>
            <a:ext cx="3196899" cy="41536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MySQL</a:t>
            </a:r>
          </a:p>
        </p:txBody>
      </p:sp>
      <p:sp>
        <p:nvSpPr>
          <p:cNvPr id="5" name="Espace réservé du texte 3">
            <a:extLst>
              <a:ext uri="{FF2B5EF4-FFF2-40B4-BE49-F238E27FC236}">
                <a16:creationId xmlns:a16="http://schemas.microsoft.com/office/drawing/2014/main" id="{1566C59C-E92B-4017-ADB2-D70C942CFA31}"/>
              </a:ext>
            </a:extLst>
          </p:cNvPr>
          <p:cNvSpPr txBox="1">
            <a:spLocks/>
          </p:cNvSpPr>
          <p:nvPr/>
        </p:nvSpPr>
        <p:spPr>
          <a:xfrm>
            <a:off x="794600" y="2245445"/>
            <a:ext cx="3371068" cy="3994543"/>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Supports HASH partitioning (use HASH function on any column to split table into N partitions), RANGE or LIST partitioning that can be based on several columns and KEY partitioning which is similar to HASH but based on some auto generated number.</a:t>
            </a:r>
          </a:p>
          <a:p>
            <a:pPr marL="285750" indent="-285750"/>
            <a:r>
              <a:rPr lang="en-US" sz="1400" dirty="0"/>
              <a:t>No good </a:t>
            </a:r>
            <a:r>
              <a:rPr lang="en-US" sz="1400" dirty="0" err="1"/>
              <a:t>sharding</a:t>
            </a:r>
            <a:r>
              <a:rPr lang="en-US" sz="1400" dirty="0"/>
              <a:t> implementation (MySQL Cluster is rarely deployed due to many limitations)</a:t>
            </a:r>
          </a:p>
          <a:p>
            <a:pPr marL="285750" indent="-285750"/>
            <a:r>
              <a:rPr lang="en-US" sz="1400" dirty="0"/>
              <a:t>Master-slave replication based on statements or based on changed rows</a:t>
            </a:r>
          </a:p>
          <a:p>
            <a:pPr marL="285750" indent="-285750"/>
            <a:r>
              <a:rPr lang="en-US" sz="1400" dirty="0"/>
              <a:t>Group replication with master server automatic election</a:t>
            </a:r>
          </a:p>
          <a:p>
            <a:pPr marL="285750" indent="-285750"/>
            <a:endParaRPr lang="fr-FR" sz="1400" dirty="0"/>
          </a:p>
        </p:txBody>
      </p:sp>
      <p:sp>
        <p:nvSpPr>
          <p:cNvPr id="6" name="Espace réservé du texte 4">
            <a:extLst>
              <a:ext uri="{FF2B5EF4-FFF2-40B4-BE49-F238E27FC236}">
                <a16:creationId xmlns:a16="http://schemas.microsoft.com/office/drawing/2014/main" id="{73783F12-55D6-4665-8C0A-0455F6EB96CA}"/>
              </a:ext>
            </a:extLst>
          </p:cNvPr>
          <p:cNvSpPr txBox="1">
            <a:spLocks/>
          </p:cNvSpPr>
          <p:nvPr/>
        </p:nvSpPr>
        <p:spPr>
          <a:xfrm>
            <a:off x="4502218" y="1631107"/>
            <a:ext cx="3184385" cy="32797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PostgreSQL</a:t>
            </a:r>
          </a:p>
        </p:txBody>
      </p:sp>
      <p:sp>
        <p:nvSpPr>
          <p:cNvPr id="7" name="Espace réservé du texte 5">
            <a:extLst>
              <a:ext uri="{FF2B5EF4-FFF2-40B4-BE49-F238E27FC236}">
                <a16:creationId xmlns:a16="http://schemas.microsoft.com/office/drawing/2014/main" id="{6D62CD9F-5C36-44D7-AFFE-3E3F5C71E560}"/>
              </a:ext>
            </a:extLst>
          </p:cNvPr>
          <p:cNvSpPr txBox="1">
            <a:spLocks/>
          </p:cNvSpPr>
          <p:nvPr/>
        </p:nvSpPr>
        <p:spPr>
          <a:xfrm>
            <a:off x="4339559" y="2245445"/>
            <a:ext cx="3195830" cy="4371763"/>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Supports RANGE and LIST partitioning but partitions and indexes on them must be manually created and old-style partitioning via table inheritance (when querying the parent table, all children tables are being queries as well, children tables have constraints on partitioning column. Interesting fact: Children tables can have more columns that parent table and indexes must be applied separately on children tables.)</a:t>
            </a:r>
          </a:p>
          <a:p>
            <a:r>
              <a:rPr lang="en-US" sz="1400" dirty="0"/>
              <a:t>There are dozens of forks of Postgres which implement </a:t>
            </a:r>
            <a:r>
              <a:rPr lang="en-US" sz="1400" dirty="0" err="1"/>
              <a:t>sharding</a:t>
            </a:r>
            <a:r>
              <a:rPr lang="en-US" sz="1400" dirty="0"/>
              <a:t> but none of them yet haven’t been added to the community release.</a:t>
            </a:r>
          </a:p>
          <a:p>
            <a:r>
              <a:rPr lang="en-US" sz="1400" dirty="0"/>
              <a:t>Master - slave replication based on changed rows and log shipping.</a:t>
            </a:r>
          </a:p>
        </p:txBody>
      </p:sp>
      <p:sp>
        <p:nvSpPr>
          <p:cNvPr id="8" name="Espace réservé du texte 6">
            <a:extLst>
              <a:ext uri="{FF2B5EF4-FFF2-40B4-BE49-F238E27FC236}">
                <a16:creationId xmlns:a16="http://schemas.microsoft.com/office/drawing/2014/main" id="{54299CC5-B443-4F3A-805A-C9E120EA3140}"/>
              </a:ext>
            </a:extLst>
          </p:cNvPr>
          <p:cNvSpPr txBox="1">
            <a:spLocks/>
          </p:cNvSpPr>
          <p:nvPr/>
        </p:nvSpPr>
        <p:spPr>
          <a:xfrm>
            <a:off x="7838949" y="1639733"/>
            <a:ext cx="3194968" cy="5068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r-FR" dirty="0"/>
              <a:t>SQL Server</a:t>
            </a:r>
          </a:p>
        </p:txBody>
      </p:sp>
      <p:sp>
        <p:nvSpPr>
          <p:cNvPr id="9" name="Espace réservé du texte 7">
            <a:extLst>
              <a:ext uri="{FF2B5EF4-FFF2-40B4-BE49-F238E27FC236}">
                <a16:creationId xmlns:a16="http://schemas.microsoft.com/office/drawing/2014/main" id="{A67A795E-73BA-41E3-AEA6-70038D8D8FDB}"/>
              </a:ext>
            </a:extLst>
          </p:cNvPr>
          <p:cNvSpPr txBox="1">
            <a:spLocks/>
          </p:cNvSpPr>
          <p:nvPr/>
        </p:nvSpPr>
        <p:spPr>
          <a:xfrm>
            <a:off x="7838949" y="2245445"/>
            <a:ext cx="3194968" cy="378983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en-US" sz="1400" dirty="0"/>
              <a:t>Supports RANGE partitioning.</a:t>
            </a:r>
          </a:p>
          <a:p>
            <a:pPr marL="285750" indent="-285750"/>
            <a:r>
              <a:rPr lang="en-US" sz="1400" dirty="0"/>
              <a:t>No standard </a:t>
            </a:r>
            <a:r>
              <a:rPr lang="en-US" sz="1400" dirty="0" err="1"/>
              <a:t>sharding</a:t>
            </a:r>
            <a:r>
              <a:rPr lang="en-US" sz="1400" dirty="0"/>
              <a:t> implementation.</a:t>
            </a:r>
          </a:p>
          <a:p>
            <a:pPr marL="285750" indent="-285750"/>
            <a:r>
              <a:rPr lang="en-US" sz="1400" dirty="0"/>
              <a:t>Database level: Availability Groups master-multiple slaves</a:t>
            </a:r>
          </a:p>
          <a:p>
            <a:pPr marL="285750" indent="-285750"/>
            <a:r>
              <a:rPr lang="en-US" sz="1400" dirty="0"/>
              <a:t>Log shipping</a:t>
            </a:r>
          </a:p>
          <a:p>
            <a:pPr marL="285750" indent="-285750"/>
            <a:r>
              <a:rPr lang="en-US" sz="1400" dirty="0"/>
              <a:t>On data level: Master-slave / Bi-directional master-slave/ and master-master (merge) replication</a:t>
            </a:r>
          </a:p>
          <a:p>
            <a:pPr marL="285750" indent="-285750"/>
            <a:endParaRPr lang="en-US" sz="1400" dirty="0"/>
          </a:p>
        </p:txBody>
      </p:sp>
    </p:spTree>
    <p:extLst>
      <p:ext uri="{BB962C8B-B14F-4D97-AF65-F5344CB8AC3E}">
        <p14:creationId xmlns:p14="http://schemas.microsoft.com/office/powerpoint/2010/main" val="237451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F781FD-A746-467C-8493-2A8610ED8C7C}"/>
              </a:ext>
            </a:extLst>
          </p:cNvPr>
          <p:cNvSpPr>
            <a:spLocks noGrp="1"/>
          </p:cNvSpPr>
          <p:nvPr>
            <p:ph type="title"/>
          </p:nvPr>
        </p:nvSpPr>
        <p:spPr/>
        <p:txBody>
          <a:bodyPr/>
          <a:lstStyle/>
          <a:p>
            <a:r>
              <a:rPr lang="fr-FR" dirty="0">
                <a:solidFill>
                  <a:schemeClr val="bg1">
                    <a:lumMod val="65000"/>
                    <a:lumOff val="35000"/>
                  </a:schemeClr>
                </a:solidFill>
              </a:rPr>
              <a:t>RDBMS :</a:t>
            </a:r>
          </a:p>
        </p:txBody>
      </p:sp>
      <p:sp>
        <p:nvSpPr>
          <p:cNvPr id="3" name="Espace réservé du contenu 2">
            <a:extLst>
              <a:ext uri="{FF2B5EF4-FFF2-40B4-BE49-F238E27FC236}">
                <a16:creationId xmlns:a16="http://schemas.microsoft.com/office/drawing/2014/main" id="{BE329F08-D617-4682-BF59-D9DF8922FF75}"/>
              </a:ext>
            </a:extLst>
          </p:cNvPr>
          <p:cNvSpPr>
            <a:spLocks noGrp="1"/>
          </p:cNvSpPr>
          <p:nvPr>
            <p:ph idx="1"/>
          </p:nvPr>
        </p:nvSpPr>
        <p:spPr/>
        <p:txBody>
          <a:bodyPr/>
          <a:lstStyle/>
          <a:p>
            <a:r>
              <a:rPr lang="fr-FR" dirty="0"/>
              <a:t>RDBMS stands for </a:t>
            </a:r>
            <a:r>
              <a:rPr lang="fr-FR" dirty="0" err="1"/>
              <a:t>Relational</a:t>
            </a:r>
            <a:r>
              <a:rPr lang="fr-FR" dirty="0"/>
              <a:t> </a:t>
            </a:r>
            <a:r>
              <a:rPr lang="fr-FR" dirty="0" err="1"/>
              <a:t>Database</a:t>
            </a:r>
            <a:r>
              <a:rPr lang="fr-FR" dirty="0"/>
              <a:t> Management </a:t>
            </a:r>
            <a:r>
              <a:rPr lang="fr-FR" dirty="0" err="1"/>
              <a:t>Systems</a:t>
            </a:r>
            <a:r>
              <a:rPr lang="fr-FR" dirty="0"/>
              <a:t>..</a:t>
            </a:r>
          </a:p>
          <a:p>
            <a:r>
              <a:rPr lang="fr-FR" dirty="0"/>
              <a:t>All modern </a:t>
            </a:r>
            <a:r>
              <a:rPr lang="fr-FR" dirty="0" err="1"/>
              <a:t>database</a:t>
            </a:r>
            <a:r>
              <a:rPr lang="fr-FR" dirty="0"/>
              <a:t> management </a:t>
            </a:r>
            <a:r>
              <a:rPr lang="fr-FR" dirty="0" err="1"/>
              <a:t>systems</a:t>
            </a:r>
            <a:r>
              <a:rPr lang="fr-FR" dirty="0"/>
              <a:t> like SQL, MS SQL Server, IBM </a:t>
            </a:r>
          </a:p>
          <a:p>
            <a:r>
              <a:rPr lang="fr-FR" dirty="0"/>
              <a:t>DB2, ORACLE, </a:t>
            </a:r>
            <a:r>
              <a:rPr lang="fr-FR" dirty="0" err="1"/>
              <a:t>My-SQL</a:t>
            </a:r>
            <a:r>
              <a:rPr lang="fr-FR" dirty="0"/>
              <a:t> and Microsoft Access are </a:t>
            </a:r>
            <a:r>
              <a:rPr lang="fr-FR" dirty="0" err="1"/>
              <a:t>based</a:t>
            </a:r>
            <a:r>
              <a:rPr lang="fr-FR" dirty="0"/>
              <a:t> on RDBMS.</a:t>
            </a:r>
          </a:p>
          <a:p>
            <a:r>
              <a:rPr lang="fr-FR" dirty="0"/>
              <a:t>It </a:t>
            </a:r>
            <a:r>
              <a:rPr lang="fr-FR" dirty="0" err="1"/>
              <a:t>is</a:t>
            </a:r>
            <a:r>
              <a:rPr lang="fr-FR" dirty="0"/>
              <a:t> </a:t>
            </a:r>
            <a:r>
              <a:rPr lang="fr-FR" dirty="0" err="1"/>
              <a:t>called</a:t>
            </a:r>
            <a:r>
              <a:rPr lang="fr-FR" dirty="0"/>
              <a:t> </a:t>
            </a:r>
            <a:r>
              <a:rPr lang="fr-FR" dirty="0" err="1"/>
              <a:t>Relational</a:t>
            </a:r>
            <a:r>
              <a:rPr lang="fr-FR" dirty="0"/>
              <a:t> Data Base Management System (RDBMS) </a:t>
            </a:r>
            <a:r>
              <a:rPr lang="fr-FR" dirty="0" err="1"/>
              <a:t>because</a:t>
            </a:r>
            <a:r>
              <a:rPr lang="fr-FR" dirty="0"/>
              <a:t> </a:t>
            </a:r>
            <a:r>
              <a:rPr lang="fr-FR" dirty="0" err="1"/>
              <a:t>it</a:t>
            </a:r>
            <a:r>
              <a:rPr lang="fr-FR" dirty="0"/>
              <a:t> </a:t>
            </a:r>
          </a:p>
          <a:p>
            <a:r>
              <a:rPr lang="fr-FR" dirty="0" err="1"/>
              <a:t>is</a:t>
            </a:r>
            <a:r>
              <a:rPr lang="fr-FR" dirty="0"/>
              <a:t> </a:t>
            </a:r>
            <a:r>
              <a:rPr lang="fr-FR" dirty="0" err="1"/>
              <a:t>based</a:t>
            </a:r>
            <a:r>
              <a:rPr lang="fr-FR" dirty="0"/>
              <a:t> on </a:t>
            </a:r>
            <a:r>
              <a:rPr lang="fr-FR" dirty="0" err="1"/>
              <a:t>relational</a:t>
            </a:r>
            <a:r>
              <a:rPr lang="fr-FR" dirty="0"/>
              <a:t> model </a:t>
            </a:r>
            <a:r>
              <a:rPr lang="fr-FR" dirty="0" err="1"/>
              <a:t>introduced</a:t>
            </a:r>
            <a:r>
              <a:rPr lang="fr-FR" dirty="0"/>
              <a:t> by E.F. Codd.</a:t>
            </a:r>
          </a:p>
          <a:p>
            <a:endParaRPr lang="fr-FR" dirty="0"/>
          </a:p>
        </p:txBody>
      </p:sp>
    </p:spTree>
    <p:extLst>
      <p:ext uri="{BB962C8B-B14F-4D97-AF65-F5344CB8AC3E}">
        <p14:creationId xmlns:p14="http://schemas.microsoft.com/office/powerpoint/2010/main" val="160458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8924287-B680-40C7-9B10-BB45B435F590}"/>
              </a:ext>
            </a:extLst>
          </p:cNvPr>
          <p:cNvSpPr>
            <a:spLocks noGrp="1"/>
          </p:cNvSpPr>
          <p:nvPr>
            <p:ph type="body" idx="1"/>
          </p:nvPr>
        </p:nvSpPr>
        <p:spPr>
          <a:xfrm>
            <a:off x="1139754" y="1277463"/>
            <a:ext cx="3196899" cy="685800"/>
          </a:xfrm>
        </p:spPr>
        <p:txBody>
          <a:bodyPr/>
          <a:lstStyle/>
          <a:p>
            <a:r>
              <a:rPr lang="fr-FR" dirty="0"/>
              <a:t>SQL Server</a:t>
            </a:r>
          </a:p>
        </p:txBody>
      </p:sp>
      <p:sp>
        <p:nvSpPr>
          <p:cNvPr id="4" name="Espace réservé du texte 3">
            <a:extLst>
              <a:ext uri="{FF2B5EF4-FFF2-40B4-BE49-F238E27FC236}">
                <a16:creationId xmlns:a16="http://schemas.microsoft.com/office/drawing/2014/main" id="{1C327C76-708F-4FE9-94C4-817C9DF4419F}"/>
              </a:ext>
            </a:extLst>
          </p:cNvPr>
          <p:cNvSpPr>
            <a:spLocks noGrp="1"/>
          </p:cNvSpPr>
          <p:nvPr>
            <p:ph type="body" sz="half" idx="15"/>
          </p:nvPr>
        </p:nvSpPr>
        <p:spPr>
          <a:xfrm>
            <a:off x="785018" y="1983426"/>
            <a:ext cx="3208735" cy="3490274"/>
          </a:xfrm>
        </p:spPr>
        <p:txBody>
          <a:bodyPr>
            <a:normAutofit/>
          </a:bodyPr>
          <a:lstStyle/>
          <a:p>
            <a:r>
              <a:rPr lang="en-US" dirty="0"/>
              <a:t>SQL Server is a relational database management system, or RDBMS, developed and marketed by Microsoft. Similar to other RDBMS software, SQL Server is built on top of SQL, a standard programming language for interacting with the relational databases. SQL server is tied to Transact-SQL, or T-SQL, Microsoft’s implementation of SQL that adds a set of proprietary programming constructs.</a:t>
            </a:r>
            <a:endParaRPr lang="fr-FR" dirty="0"/>
          </a:p>
        </p:txBody>
      </p:sp>
      <p:sp>
        <p:nvSpPr>
          <p:cNvPr id="5" name="Espace réservé du texte 4">
            <a:extLst>
              <a:ext uri="{FF2B5EF4-FFF2-40B4-BE49-F238E27FC236}">
                <a16:creationId xmlns:a16="http://schemas.microsoft.com/office/drawing/2014/main" id="{6989E7D8-CAE4-4836-A992-EB9D6710C46E}"/>
              </a:ext>
            </a:extLst>
          </p:cNvPr>
          <p:cNvSpPr>
            <a:spLocks noGrp="1"/>
          </p:cNvSpPr>
          <p:nvPr>
            <p:ph type="body" sz="quarter" idx="3"/>
          </p:nvPr>
        </p:nvSpPr>
        <p:spPr>
          <a:xfrm>
            <a:off x="4503807" y="1277463"/>
            <a:ext cx="3184385" cy="685800"/>
          </a:xfrm>
        </p:spPr>
        <p:txBody>
          <a:bodyPr/>
          <a:lstStyle/>
          <a:p>
            <a:r>
              <a:rPr lang="fr-FR" dirty="0"/>
              <a:t>MySQL</a:t>
            </a:r>
          </a:p>
        </p:txBody>
      </p:sp>
      <p:sp>
        <p:nvSpPr>
          <p:cNvPr id="6" name="Espace réservé du texte 5">
            <a:extLst>
              <a:ext uri="{FF2B5EF4-FFF2-40B4-BE49-F238E27FC236}">
                <a16:creationId xmlns:a16="http://schemas.microsoft.com/office/drawing/2014/main" id="{E2AACA00-15F2-4270-8B96-E9D3F670A221}"/>
              </a:ext>
            </a:extLst>
          </p:cNvPr>
          <p:cNvSpPr>
            <a:spLocks noGrp="1"/>
          </p:cNvSpPr>
          <p:nvPr>
            <p:ph type="body" sz="half" idx="16"/>
          </p:nvPr>
        </p:nvSpPr>
        <p:spPr>
          <a:xfrm>
            <a:off x="3993752" y="1983425"/>
            <a:ext cx="3397647" cy="4391975"/>
          </a:xfrm>
        </p:spPr>
        <p:txBody>
          <a:bodyPr>
            <a:normAutofit/>
          </a:bodyPr>
          <a:lstStyle/>
          <a:p>
            <a:r>
              <a:rPr lang="en-US" dirty="0"/>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backends.</a:t>
            </a:r>
            <a:endParaRPr lang="fr-FR" dirty="0"/>
          </a:p>
        </p:txBody>
      </p:sp>
      <p:sp>
        <p:nvSpPr>
          <p:cNvPr id="7" name="Espace réservé du texte 6">
            <a:extLst>
              <a:ext uri="{FF2B5EF4-FFF2-40B4-BE49-F238E27FC236}">
                <a16:creationId xmlns:a16="http://schemas.microsoft.com/office/drawing/2014/main" id="{9F448996-13A4-467A-9DF1-1B23EFD1E2A5}"/>
              </a:ext>
            </a:extLst>
          </p:cNvPr>
          <p:cNvSpPr>
            <a:spLocks noGrp="1"/>
          </p:cNvSpPr>
          <p:nvPr>
            <p:ph type="body" sz="quarter" idx="13"/>
          </p:nvPr>
        </p:nvSpPr>
        <p:spPr>
          <a:xfrm>
            <a:off x="7688192" y="1277463"/>
            <a:ext cx="3194968" cy="685800"/>
          </a:xfrm>
        </p:spPr>
        <p:txBody>
          <a:bodyPr/>
          <a:lstStyle/>
          <a:p>
            <a:r>
              <a:rPr lang="fr-FR" dirty="0" err="1"/>
              <a:t>Postgresql</a:t>
            </a:r>
            <a:endParaRPr lang="fr-FR" dirty="0"/>
          </a:p>
        </p:txBody>
      </p:sp>
      <p:sp>
        <p:nvSpPr>
          <p:cNvPr id="8" name="Espace réservé du texte 7">
            <a:extLst>
              <a:ext uri="{FF2B5EF4-FFF2-40B4-BE49-F238E27FC236}">
                <a16:creationId xmlns:a16="http://schemas.microsoft.com/office/drawing/2014/main" id="{3504FB83-F1C0-408B-96D3-1ABCB14CC48A}"/>
              </a:ext>
            </a:extLst>
          </p:cNvPr>
          <p:cNvSpPr>
            <a:spLocks noGrp="1"/>
          </p:cNvSpPr>
          <p:nvPr>
            <p:ph type="body" sz="half" idx="17"/>
          </p:nvPr>
        </p:nvSpPr>
        <p:spPr>
          <a:xfrm>
            <a:off x="7391398" y="1963262"/>
            <a:ext cx="3660847" cy="4793138"/>
          </a:xfrm>
        </p:spPr>
        <p:txBody>
          <a:bodyPr>
            <a:normAutofit/>
          </a:bodyPr>
          <a:lstStyle/>
          <a:p>
            <a:r>
              <a:rPr lang="en-US" dirty="0"/>
              <a:t>PostgreSQL is a powerful, open-source object-relational database system that uses and extends the SQL language combined with many features that safely store and scale the most complicated data workloads. PostgreSQL has earned a strong reputation for its proven architecture, reliability, data integrity, robust feature set, extensibility, and the dedication of the open-source community behind the software to consistently deliver performant and innovative solutions. PostgreSQL runs on all major operating systems, is ACID-compliant, and has powerful add-ons such as the popular </a:t>
            </a:r>
            <a:r>
              <a:rPr lang="en-US" dirty="0" err="1"/>
              <a:t>PostGIS</a:t>
            </a:r>
            <a:r>
              <a:rPr lang="en-US" dirty="0"/>
              <a:t> geospatial database extender.</a:t>
            </a:r>
            <a:endParaRPr lang="fr-FR" dirty="0"/>
          </a:p>
        </p:txBody>
      </p:sp>
    </p:spTree>
    <p:extLst>
      <p:ext uri="{BB962C8B-B14F-4D97-AF65-F5344CB8AC3E}">
        <p14:creationId xmlns:p14="http://schemas.microsoft.com/office/powerpoint/2010/main" val="378825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42EE4652-8A8B-4CEB-9CD8-181487575EF3}"/>
              </a:ext>
            </a:extLst>
          </p:cNvPr>
          <p:cNvSpPr>
            <a:spLocks noGrp="1"/>
          </p:cNvSpPr>
          <p:nvPr>
            <p:ph type="body" idx="1"/>
          </p:nvPr>
        </p:nvSpPr>
        <p:spPr>
          <a:xfrm>
            <a:off x="1127918" y="1252062"/>
            <a:ext cx="3196899" cy="685800"/>
          </a:xfrm>
        </p:spPr>
        <p:txBody>
          <a:bodyPr/>
          <a:lstStyle/>
          <a:p>
            <a:r>
              <a:rPr lang="fr-FR" dirty="0" err="1"/>
              <a:t>Advantages</a:t>
            </a:r>
            <a:r>
              <a:rPr lang="fr-FR" dirty="0"/>
              <a:t> of SQL Server:</a:t>
            </a:r>
          </a:p>
        </p:txBody>
      </p:sp>
      <p:sp>
        <p:nvSpPr>
          <p:cNvPr id="4" name="Espace réservé du texte 3">
            <a:extLst>
              <a:ext uri="{FF2B5EF4-FFF2-40B4-BE49-F238E27FC236}">
                <a16:creationId xmlns:a16="http://schemas.microsoft.com/office/drawing/2014/main" id="{2FC67AA7-32F0-46CB-9B94-E82D3E682C32}"/>
              </a:ext>
            </a:extLst>
          </p:cNvPr>
          <p:cNvSpPr>
            <a:spLocks noGrp="1"/>
          </p:cNvSpPr>
          <p:nvPr>
            <p:ph type="body" sz="half" idx="15"/>
          </p:nvPr>
        </p:nvSpPr>
        <p:spPr>
          <a:xfrm>
            <a:off x="1116082" y="1970724"/>
            <a:ext cx="3208735" cy="3414075"/>
          </a:xfrm>
        </p:spPr>
        <p:txBody>
          <a:bodyPr/>
          <a:lstStyle/>
          <a:p>
            <a:r>
              <a:rPr lang="en-US" dirty="0"/>
              <a:t>•Streamlined Installation;</a:t>
            </a:r>
          </a:p>
          <a:p>
            <a:r>
              <a:rPr lang="en-US" dirty="0"/>
              <a:t>•Great Security Features;</a:t>
            </a:r>
          </a:p>
          <a:p>
            <a:r>
              <a:rPr lang="en-US" dirty="0"/>
              <a:t>•Enhanced Performance;</a:t>
            </a:r>
          </a:p>
          <a:p>
            <a:r>
              <a:rPr lang="en-US" dirty="0"/>
              <a:t>•Low Cost Of Ownership.</a:t>
            </a:r>
          </a:p>
          <a:p>
            <a:endParaRPr lang="fr-FR" dirty="0"/>
          </a:p>
        </p:txBody>
      </p:sp>
      <p:sp>
        <p:nvSpPr>
          <p:cNvPr id="5" name="Espace réservé du texte 4">
            <a:extLst>
              <a:ext uri="{FF2B5EF4-FFF2-40B4-BE49-F238E27FC236}">
                <a16:creationId xmlns:a16="http://schemas.microsoft.com/office/drawing/2014/main" id="{8653E47F-6844-4CD2-92EB-D72C7CBFA03E}"/>
              </a:ext>
            </a:extLst>
          </p:cNvPr>
          <p:cNvSpPr>
            <a:spLocks noGrp="1"/>
          </p:cNvSpPr>
          <p:nvPr>
            <p:ph type="body" sz="quarter" idx="3"/>
          </p:nvPr>
        </p:nvSpPr>
        <p:spPr>
          <a:xfrm>
            <a:off x="4502355" y="1252063"/>
            <a:ext cx="3184385" cy="685800"/>
          </a:xfrm>
        </p:spPr>
        <p:txBody>
          <a:bodyPr/>
          <a:lstStyle/>
          <a:p>
            <a:r>
              <a:rPr lang="fr-FR" dirty="0" err="1"/>
              <a:t>Advantages</a:t>
            </a:r>
            <a:r>
              <a:rPr lang="fr-FR" dirty="0"/>
              <a:t> of MySQL:</a:t>
            </a:r>
          </a:p>
        </p:txBody>
      </p:sp>
      <p:sp>
        <p:nvSpPr>
          <p:cNvPr id="6" name="Espace réservé du texte 5">
            <a:extLst>
              <a:ext uri="{FF2B5EF4-FFF2-40B4-BE49-F238E27FC236}">
                <a16:creationId xmlns:a16="http://schemas.microsoft.com/office/drawing/2014/main" id="{6647513F-4119-4A89-B5E8-45F456500D45}"/>
              </a:ext>
            </a:extLst>
          </p:cNvPr>
          <p:cNvSpPr>
            <a:spLocks noGrp="1"/>
          </p:cNvSpPr>
          <p:nvPr>
            <p:ph type="body" sz="half" idx="16"/>
          </p:nvPr>
        </p:nvSpPr>
        <p:spPr>
          <a:xfrm>
            <a:off x="4504213" y="1937862"/>
            <a:ext cx="3195830" cy="3856509"/>
          </a:xfrm>
        </p:spPr>
        <p:txBody>
          <a:bodyPr>
            <a:normAutofit/>
          </a:bodyPr>
          <a:lstStyle/>
          <a:p>
            <a:r>
              <a:rPr lang="en-US" dirty="0"/>
              <a:t>•Data security;</a:t>
            </a:r>
          </a:p>
          <a:p>
            <a:r>
              <a:rPr lang="en-US" dirty="0"/>
              <a:t>•On-demand scalability;</a:t>
            </a:r>
          </a:p>
          <a:p>
            <a:r>
              <a:rPr lang="en-US" dirty="0"/>
              <a:t>•High performance;</a:t>
            </a:r>
          </a:p>
          <a:p>
            <a:r>
              <a:rPr lang="en-US" dirty="0"/>
              <a:t>•Round-the-clock uptime;</a:t>
            </a:r>
          </a:p>
          <a:p>
            <a:r>
              <a:rPr lang="en-US" dirty="0"/>
              <a:t>•Comprehensive transactional support;</a:t>
            </a:r>
          </a:p>
          <a:p>
            <a:r>
              <a:rPr lang="en-US" dirty="0"/>
              <a:t>•Complete workflow control;</a:t>
            </a:r>
          </a:p>
          <a:p>
            <a:r>
              <a:rPr lang="en-US" dirty="0"/>
              <a:t>•The reduced total cost of ownership;</a:t>
            </a:r>
          </a:p>
          <a:p>
            <a:r>
              <a:rPr lang="en-US" dirty="0"/>
              <a:t>•The flexibility of open source.</a:t>
            </a:r>
          </a:p>
          <a:p>
            <a:endParaRPr lang="fr-FR" dirty="0"/>
          </a:p>
        </p:txBody>
      </p:sp>
      <p:sp>
        <p:nvSpPr>
          <p:cNvPr id="7" name="Espace réservé du texte 6">
            <a:extLst>
              <a:ext uri="{FF2B5EF4-FFF2-40B4-BE49-F238E27FC236}">
                <a16:creationId xmlns:a16="http://schemas.microsoft.com/office/drawing/2014/main" id="{F84F384A-9D84-4E82-8F33-3310D030F53C}"/>
              </a:ext>
            </a:extLst>
          </p:cNvPr>
          <p:cNvSpPr>
            <a:spLocks noGrp="1"/>
          </p:cNvSpPr>
          <p:nvPr>
            <p:ph type="body" sz="quarter" idx="13"/>
          </p:nvPr>
        </p:nvSpPr>
        <p:spPr>
          <a:xfrm>
            <a:off x="7852442" y="1252063"/>
            <a:ext cx="3194968" cy="685800"/>
          </a:xfrm>
        </p:spPr>
        <p:txBody>
          <a:bodyPr/>
          <a:lstStyle/>
          <a:p>
            <a:r>
              <a:rPr lang="fr-FR" dirty="0" err="1"/>
              <a:t>Advantages</a:t>
            </a:r>
            <a:r>
              <a:rPr lang="fr-FR" dirty="0"/>
              <a:t> of </a:t>
            </a:r>
            <a:r>
              <a:rPr lang="fr-FR" dirty="0" err="1"/>
              <a:t>Postgresql</a:t>
            </a:r>
            <a:r>
              <a:rPr lang="fr-FR" dirty="0"/>
              <a:t>:</a:t>
            </a:r>
          </a:p>
        </p:txBody>
      </p:sp>
      <p:sp>
        <p:nvSpPr>
          <p:cNvPr id="8" name="Espace réservé du texte 7">
            <a:extLst>
              <a:ext uri="{FF2B5EF4-FFF2-40B4-BE49-F238E27FC236}">
                <a16:creationId xmlns:a16="http://schemas.microsoft.com/office/drawing/2014/main" id="{607AC452-B325-4E2A-AADB-612466561F4B}"/>
              </a:ext>
            </a:extLst>
          </p:cNvPr>
          <p:cNvSpPr>
            <a:spLocks noGrp="1"/>
          </p:cNvSpPr>
          <p:nvPr>
            <p:ph type="body" sz="half" idx="17"/>
          </p:nvPr>
        </p:nvSpPr>
        <p:spPr>
          <a:xfrm>
            <a:off x="7852442" y="1937862"/>
            <a:ext cx="3717258" cy="3942237"/>
          </a:xfrm>
        </p:spPr>
        <p:txBody>
          <a:bodyPr>
            <a:normAutofit/>
          </a:bodyPr>
          <a:lstStyle/>
          <a:p>
            <a:r>
              <a:rPr lang="en-US" dirty="0"/>
              <a:t>•Supports the locking mechanism;</a:t>
            </a:r>
          </a:p>
          <a:p>
            <a:r>
              <a:rPr lang="en-US" dirty="0"/>
              <a:t>•Has high availability;</a:t>
            </a:r>
          </a:p>
          <a:p>
            <a:r>
              <a:rPr lang="en-US" dirty="0"/>
              <a:t>•Free and open-source software;</a:t>
            </a:r>
          </a:p>
          <a:p>
            <a:r>
              <a:rPr lang="en-US" dirty="0"/>
              <a:t>•ACID-compliant;</a:t>
            </a:r>
          </a:p>
          <a:p>
            <a:r>
              <a:rPr lang="en-US" dirty="0"/>
              <a:t>•Has the capacity for fault tolerance;</a:t>
            </a:r>
          </a:p>
          <a:p>
            <a:r>
              <a:rPr lang="en-US" dirty="0"/>
              <a:t>•Supports image, video, audio storage and also supports graphical data;</a:t>
            </a:r>
          </a:p>
          <a:p>
            <a:r>
              <a:rPr lang="en-US" dirty="0"/>
              <a:t>•Requires low maintenance;</a:t>
            </a:r>
          </a:p>
          <a:p>
            <a:r>
              <a:rPr lang="en-US" dirty="0"/>
              <a:t>•Supports Multi-version concurrency control (MVCC);</a:t>
            </a:r>
          </a:p>
          <a:p>
            <a:endParaRPr lang="fr-FR" dirty="0"/>
          </a:p>
        </p:txBody>
      </p:sp>
    </p:spTree>
    <p:extLst>
      <p:ext uri="{BB962C8B-B14F-4D97-AF65-F5344CB8AC3E}">
        <p14:creationId xmlns:p14="http://schemas.microsoft.com/office/powerpoint/2010/main" val="209278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D3BB5-B6A5-4D12-BA8D-D28E219D0A4F}"/>
              </a:ext>
            </a:extLst>
          </p:cNvPr>
          <p:cNvSpPr>
            <a:spLocks noGrp="1"/>
          </p:cNvSpPr>
          <p:nvPr>
            <p:ph type="title"/>
          </p:nvPr>
        </p:nvSpPr>
        <p:spPr>
          <a:xfrm>
            <a:off x="1141413" y="609600"/>
            <a:ext cx="9905998" cy="5067300"/>
          </a:xfrm>
        </p:spPr>
        <p:txBody>
          <a:bodyPr>
            <a:normAutofit/>
          </a:bodyPr>
          <a:lstStyle/>
          <a:p>
            <a:pPr algn="ctr"/>
            <a:r>
              <a:rPr lang="en-US" sz="6000" dirty="0"/>
              <a:t>A comparison between the three RDBMS</a:t>
            </a:r>
            <a:endParaRPr lang="fr-FR" sz="6000" dirty="0"/>
          </a:p>
        </p:txBody>
      </p:sp>
    </p:spTree>
    <p:extLst>
      <p:ext uri="{BB962C8B-B14F-4D97-AF65-F5344CB8AC3E}">
        <p14:creationId xmlns:p14="http://schemas.microsoft.com/office/powerpoint/2010/main" val="264801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5519E-9710-4F83-A93D-5797B8A38496}"/>
              </a:ext>
            </a:extLst>
          </p:cNvPr>
          <p:cNvSpPr>
            <a:spLocks noGrp="1"/>
          </p:cNvSpPr>
          <p:nvPr>
            <p:ph type="title"/>
          </p:nvPr>
        </p:nvSpPr>
        <p:spPr/>
        <p:txBody>
          <a:bodyPr/>
          <a:lstStyle/>
          <a:p>
            <a:r>
              <a:rPr lang="fr-FR" dirty="0"/>
              <a:t>General information for MySQL, PostgreSQL and SQL Server</a:t>
            </a:r>
          </a:p>
        </p:txBody>
      </p:sp>
      <p:sp>
        <p:nvSpPr>
          <p:cNvPr id="3" name="Espace réservé du texte 2">
            <a:extLst>
              <a:ext uri="{FF2B5EF4-FFF2-40B4-BE49-F238E27FC236}">
                <a16:creationId xmlns:a16="http://schemas.microsoft.com/office/drawing/2014/main" id="{6048B554-6399-4BBA-82EB-413B9157BE21}"/>
              </a:ext>
            </a:extLst>
          </p:cNvPr>
          <p:cNvSpPr>
            <a:spLocks noGrp="1"/>
          </p:cNvSpPr>
          <p:nvPr>
            <p:ph type="body" idx="1"/>
          </p:nvPr>
        </p:nvSpPr>
        <p:spPr>
          <a:xfrm>
            <a:off x="1166360" y="2514600"/>
            <a:ext cx="3196899" cy="685800"/>
          </a:xfrm>
        </p:spPr>
        <p:txBody>
          <a:bodyPr/>
          <a:lstStyle/>
          <a:p>
            <a:r>
              <a:rPr lang="fr-FR" dirty="0"/>
              <a:t>MySQL</a:t>
            </a:r>
          </a:p>
        </p:txBody>
      </p:sp>
      <p:sp>
        <p:nvSpPr>
          <p:cNvPr id="4" name="Espace réservé du texte 3">
            <a:extLst>
              <a:ext uri="{FF2B5EF4-FFF2-40B4-BE49-F238E27FC236}">
                <a16:creationId xmlns:a16="http://schemas.microsoft.com/office/drawing/2014/main" id="{DBD685C7-63A6-4524-A70F-C711E05C91CC}"/>
              </a:ext>
            </a:extLst>
          </p:cNvPr>
          <p:cNvSpPr>
            <a:spLocks noGrp="1"/>
          </p:cNvSpPr>
          <p:nvPr>
            <p:ph type="body" sz="half" idx="15"/>
          </p:nvPr>
        </p:nvSpPr>
        <p:spPr>
          <a:xfrm>
            <a:off x="1130824" y="3207862"/>
            <a:ext cx="3208735" cy="2430936"/>
          </a:xfrm>
        </p:spPr>
        <p:txBody>
          <a:bodyPr/>
          <a:lstStyle/>
          <a:p>
            <a:pPr marL="285750" indent="-285750">
              <a:buFont typeface="Arial" panose="020B0604020202020204" pitchFamily="34" charset="0"/>
              <a:buChar char="•"/>
            </a:pPr>
            <a:r>
              <a:rPr lang="en-US" dirty="0"/>
              <a:t>Initial release was in 1995</a:t>
            </a:r>
          </a:p>
          <a:p>
            <a:pPr marL="285750" indent="-285750">
              <a:buFont typeface="Arial" panose="020B0604020202020204" pitchFamily="34" charset="0"/>
              <a:buChar char="•"/>
            </a:pPr>
            <a:r>
              <a:rPr lang="en-US" dirty="0"/>
              <a:t>Written in C, has a few C++ modules</a:t>
            </a:r>
          </a:p>
          <a:p>
            <a:pPr marL="285750" indent="-285750">
              <a:buFont typeface="Arial" panose="020B0604020202020204" pitchFamily="34" charset="0"/>
              <a:buChar char="•"/>
            </a:pPr>
            <a:r>
              <a:rPr lang="en-US" dirty="0"/>
              <a:t>Open source / Owned by Oracle and has several paid editions</a:t>
            </a:r>
            <a:endParaRPr lang="fr-FR" dirty="0"/>
          </a:p>
        </p:txBody>
      </p:sp>
      <p:sp>
        <p:nvSpPr>
          <p:cNvPr id="5" name="Espace réservé du texte 4">
            <a:extLst>
              <a:ext uri="{FF2B5EF4-FFF2-40B4-BE49-F238E27FC236}">
                <a16:creationId xmlns:a16="http://schemas.microsoft.com/office/drawing/2014/main" id="{181AB92E-D375-4C1D-8959-AAE6A6354827}"/>
              </a:ext>
            </a:extLst>
          </p:cNvPr>
          <p:cNvSpPr>
            <a:spLocks noGrp="1"/>
          </p:cNvSpPr>
          <p:nvPr>
            <p:ph type="body" sz="quarter" idx="3"/>
          </p:nvPr>
        </p:nvSpPr>
        <p:spPr>
          <a:xfrm>
            <a:off x="4515658" y="2514600"/>
            <a:ext cx="3184385" cy="685800"/>
          </a:xfrm>
        </p:spPr>
        <p:txBody>
          <a:bodyPr/>
          <a:lstStyle/>
          <a:p>
            <a:r>
              <a:rPr lang="fr-FR" dirty="0"/>
              <a:t>PostgreSQL</a:t>
            </a:r>
          </a:p>
        </p:txBody>
      </p:sp>
      <p:sp>
        <p:nvSpPr>
          <p:cNvPr id="6" name="Espace réservé du texte 5">
            <a:extLst>
              <a:ext uri="{FF2B5EF4-FFF2-40B4-BE49-F238E27FC236}">
                <a16:creationId xmlns:a16="http://schemas.microsoft.com/office/drawing/2014/main" id="{2E387B79-B538-4F36-B350-CAEB8FF941C2}"/>
              </a:ext>
            </a:extLst>
          </p:cNvPr>
          <p:cNvSpPr>
            <a:spLocks noGrp="1"/>
          </p:cNvSpPr>
          <p:nvPr>
            <p:ph type="body" sz="half" idx="16"/>
          </p:nvPr>
        </p:nvSpPr>
        <p:spPr>
          <a:xfrm>
            <a:off x="4388206" y="3200400"/>
            <a:ext cx="3195830" cy="2430936"/>
          </a:xfrm>
        </p:spPr>
        <p:txBody>
          <a:bodyPr/>
          <a:lstStyle/>
          <a:p>
            <a:pPr marL="285750" indent="-285750">
              <a:buFont typeface="Arial" panose="020B0604020202020204" pitchFamily="34" charset="0"/>
              <a:buChar char="•"/>
            </a:pPr>
            <a:r>
              <a:rPr lang="en-US" dirty="0"/>
              <a:t>Initial release was in 1989</a:t>
            </a:r>
          </a:p>
          <a:p>
            <a:pPr marL="285750" indent="-285750">
              <a:buFont typeface="Arial" panose="020B0604020202020204" pitchFamily="34" charset="0"/>
              <a:buChar char="•"/>
            </a:pPr>
            <a:r>
              <a:rPr lang="fr-FR" dirty="0" err="1"/>
              <a:t>Written</a:t>
            </a:r>
            <a:r>
              <a:rPr lang="fr-FR" dirty="0"/>
              <a:t> in C</a:t>
            </a:r>
          </a:p>
          <a:p>
            <a:pPr marL="285750" indent="-285750">
              <a:buFont typeface="Arial" panose="020B0604020202020204" pitchFamily="34" charset="0"/>
              <a:buChar char="•"/>
            </a:pPr>
            <a:r>
              <a:rPr lang="fr-FR" dirty="0" err="1"/>
              <a:t>Completely</a:t>
            </a:r>
            <a:r>
              <a:rPr lang="fr-FR" dirty="0"/>
              <a:t> free / Open source</a:t>
            </a:r>
          </a:p>
        </p:txBody>
      </p:sp>
      <p:sp>
        <p:nvSpPr>
          <p:cNvPr id="7" name="Espace réservé du texte 6">
            <a:extLst>
              <a:ext uri="{FF2B5EF4-FFF2-40B4-BE49-F238E27FC236}">
                <a16:creationId xmlns:a16="http://schemas.microsoft.com/office/drawing/2014/main" id="{E526CB9B-EDC5-49E4-9242-914443881FE2}"/>
              </a:ext>
            </a:extLst>
          </p:cNvPr>
          <p:cNvSpPr>
            <a:spLocks noGrp="1"/>
          </p:cNvSpPr>
          <p:nvPr>
            <p:ph type="body" sz="quarter" idx="13"/>
          </p:nvPr>
        </p:nvSpPr>
        <p:spPr>
          <a:xfrm>
            <a:off x="7852442" y="2438400"/>
            <a:ext cx="3194968" cy="685800"/>
          </a:xfrm>
        </p:spPr>
        <p:txBody>
          <a:bodyPr/>
          <a:lstStyle/>
          <a:p>
            <a:r>
              <a:rPr lang="fr-FR" dirty="0"/>
              <a:t>SQL Server</a:t>
            </a:r>
          </a:p>
        </p:txBody>
      </p:sp>
      <p:sp>
        <p:nvSpPr>
          <p:cNvPr id="8" name="Espace réservé du texte 7">
            <a:extLst>
              <a:ext uri="{FF2B5EF4-FFF2-40B4-BE49-F238E27FC236}">
                <a16:creationId xmlns:a16="http://schemas.microsoft.com/office/drawing/2014/main" id="{DF3B2087-3C0D-4A7A-BA2B-A06A4A94C683}"/>
              </a:ext>
            </a:extLst>
          </p:cNvPr>
          <p:cNvSpPr>
            <a:spLocks noGrp="1"/>
          </p:cNvSpPr>
          <p:nvPr>
            <p:ph type="body" sz="half" idx="17"/>
          </p:nvPr>
        </p:nvSpPr>
        <p:spPr>
          <a:xfrm>
            <a:off x="7700043" y="3207862"/>
            <a:ext cx="3194968" cy="3294538"/>
          </a:xfrm>
        </p:spPr>
        <p:txBody>
          <a:bodyPr>
            <a:normAutofit/>
          </a:bodyPr>
          <a:lstStyle/>
          <a:p>
            <a:pPr marL="285750" indent="-285750">
              <a:buFont typeface="Arial" panose="020B0604020202020204" pitchFamily="34" charset="0"/>
              <a:buChar char="•"/>
            </a:pPr>
            <a:r>
              <a:rPr lang="en-US" dirty="0"/>
              <a:t>MSMS SQL Server for OS/2 was released in 1989 (together with Sybase)</a:t>
            </a:r>
          </a:p>
          <a:p>
            <a:pPr marL="285750" indent="-285750">
              <a:buFont typeface="Arial" panose="020B0604020202020204" pitchFamily="34" charset="0"/>
              <a:buChar char="•"/>
            </a:pPr>
            <a:r>
              <a:rPr lang="en-US" dirty="0"/>
              <a:t>SQL Server 6.0 was released in 1995 marking the end of collaboration with Sybase.</a:t>
            </a:r>
          </a:p>
          <a:p>
            <a:pPr marL="285750" indent="-285750">
              <a:buFont typeface="Arial" panose="020B0604020202020204" pitchFamily="34" charset="0"/>
              <a:buChar char="•"/>
            </a:pPr>
            <a:r>
              <a:rPr lang="en-US" dirty="0"/>
              <a:t>Mostly C++ with a few exceptions</a:t>
            </a:r>
          </a:p>
          <a:p>
            <a:pPr marL="285750" indent="-285750">
              <a:buFont typeface="Arial" panose="020B0604020202020204" pitchFamily="34" charset="0"/>
              <a:buChar char="•"/>
            </a:pPr>
            <a:r>
              <a:rPr lang="en-US" dirty="0"/>
              <a:t>SQL Server Express is a free edition, but it is limited to using 1 processor, 1 GB memory and 10 GB database files. </a:t>
            </a:r>
            <a:endParaRPr lang="fr-FR" dirty="0"/>
          </a:p>
        </p:txBody>
      </p:sp>
    </p:spTree>
    <p:extLst>
      <p:ext uri="{BB962C8B-B14F-4D97-AF65-F5344CB8AC3E}">
        <p14:creationId xmlns:p14="http://schemas.microsoft.com/office/powerpoint/2010/main" val="77170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6723C1-8C76-42A8-BA45-CFF4796E12C7}"/>
              </a:ext>
            </a:extLst>
          </p:cNvPr>
          <p:cNvSpPr>
            <a:spLocks noGrp="1"/>
          </p:cNvSpPr>
          <p:nvPr>
            <p:ph type="title"/>
          </p:nvPr>
        </p:nvSpPr>
        <p:spPr>
          <a:xfrm>
            <a:off x="1141413" y="609600"/>
            <a:ext cx="9905998" cy="1649495"/>
          </a:xfrm>
        </p:spPr>
        <p:txBody>
          <a:bodyPr/>
          <a:lstStyle/>
          <a:p>
            <a:r>
              <a:rPr lang="en-US" dirty="0"/>
              <a:t>Data changes for MySQL, PostgreSQL and SQL Server</a:t>
            </a:r>
            <a:endParaRPr lang="fr-FR" dirty="0"/>
          </a:p>
        </p:txBody>
      </p:sp>
      <p:sp>
        <p:nvSpPr>
          <p:cNvPr id="3" name="Espace réservé du texte 2">
            <a:extLst>
              <a:ext uri="{FF2B5EF4-FFF2-40B4-BE49-F238E27FC236}">
                <a16:creationId xmlns:a16="http://schemas.microsoft.com/office/drawing/2014/main" id="{272F18AB-41F4-4F65-ACF7-A8A50D7C019B}"/>
              </a:ext>
            </a:extLst>
          </p:cNvPr>
          <p:cNvSpPr>
            <a:spLocks noGrp="1"/>
          </p:cNvSpPr>
          <p:nvPr>
            <p:ph type="body" idx="1"/>
          </p:nvPr>
        </p:nvSpPr>
        <p:spPr>
          <a:xfrm>
            <a:off x="1127918" y="2259095"/>
            <a:ext cx="3196899" cy="415368"/>
          </a:xfrm>
        </p:spPr>
        <p:txBody>
          <a:bodyPr/>
          <a:lstStyle/>
          <a:p>
            <a:r>
              <a:rPr lang="fr-FR" dirty="0"/>
              <a:t>MySQL</a:t>
            </a:r>
          </a:p>
        </p:txBody>
      </p:sp>
      <p:sp>
        <p:nvSpPr>
          <p:cNvPr id="4" name="Espace réservé du texte 3">
            <a:extLst>
              <a:ext uri="{FF2B5EF4-FFF2-40B4-BE49-F238E27FC236}">
                <a16:creationId xmlns:a16="http://schemas.microsoft.com/office/drawing/2014/main" id="{9E1B503F-A786-40D6-B794-3A00DB198E07}"/>
              </a:ext>
            </a:extLst>
          </p:cNvPr>
          <p:cNvSpPr>
            <a:spLocks noGrp="1"/>
          </p:cNvSpPr>
          <p:nvPr>
            <p:ph type="body" sz="half" idx="15"/>
          </p:nvPr>
        </p:nvSpPr>
        <p:spPr>
          <a:xfrm>
            <a:off x="953750" y="2674463"/>
            <a:ext cx="3371068" cy="3573937"/>
          </a:xfrm>
        </p:spPr>
        <p:txBody>
          <a:bodyPr/>
          <a:lstStyle/>
          <a:p>
            <a:pPr marL="285750" indent="-285750">
              <a:buFont typeface="Arial" panose="020B0604020202020204" pitchFamily="34" charset="0"/>
              <a:buChar char="•"/>
            </a:pPr>
            <a:r>
              <a:rPr lang="en-US" dirty="0"/>
              <a:t>Updates happen in place, changed data is copied to the rollback segment. This makes vacuuming and index compaction very efficient. MySQL is slower for reads, but writes are atomic and if columns in a secondary index change, this does not require changes to all indexes. </a:t>
            </a:r>
          </a:p>
          <a:p>
            <a:pPr marL="285750" indent="-285750">
              <a:buFont typeface="Arial" panose="020B0604020202020204" pitchFamily="34" charset="0"/>
              <a:buChar char="•"/>
            </a:pPr>
            <a:r>
              <a:rPr lang="en-US" dirty="0"/>
              <a:t>Vacuuming and index compaction are very efficient.</a:t>
            </a:r>
          </a:p>
          <a:p>
            <a:pPr marL="285750" indent="-285750">
              <a:buFont typeface="Arial" panose="020B0604020202020204" pitchFamily="34" charset="0"/>
              <a:buChar char="•"/>
            </a:pPr>
            <a:endParaRPr lang="fr-FR" dirty="0"/>
          </a:p>
        </p:txBody>
      </p:sp>
      <p:sp>
        <p:nvSpPr>
          <p:cNvPr id="5" name="Espace réservé du texte 4">
            <a:extLst>
              <a:ext uri="{FF2B5EF4-FFF2-40B4-BE49-F238E27FC236}">
                <a16:creationId xmlns:a16="http://schemas.microsoft.com/office/drawing/2014/main" id="{596485A7-009A-4DAD-97A4-4B7207B1C5CB}"/>
              </a:ext>
            </a:extLst>
          </p:cNvPr>
          <p:cNvSpPr>
            <a:spLocks noGrp="1"/>
          </p:cNvSpPr>
          <p:nvPr>
            <p:ph type="body" sz="quarter" idx="3"/>
          </p:nvPr>
        </p:nvSpPr>
        <p:spPr>
          <a:xfrm>
            <a:off x="4477216" y="2346489"/>
            <a:ext cx="3184385" cy="327974"/>
          </a:xfrm>
        </p:spPr>
        <p:txBody>
          <a:bodyPr/>
          <a:lstStyle/>
          <a:p>
            <a:r>
              <a:rPr lang="fr-FR" dirty="0"/>
              <a:t>PostgreSQL</a:t>
            </a:r>
          </a:p>
        </p:txBody>
      </p:sp>
      <p:sp>
        <p:nvSpPr>
          <p:cNvPr id="6" name="Espace réservé du texte 5">
            <a:extLst>
              <a:ext uri="{FF2B5EF4-FFF2-40B4-BE49-F238E27FC236}">
                <a16:creationId xmlns:a16="http://schemas.microsoft.com/office/drawing/2014/main" id="{E7EB3C30-3EF2-493F-BD98-D04BEE02AE0E}"/>
              </a:ext>
            </a:extLst>
          </p:cNvPr>
          <p:cNvSpPr>
            <a:spLocks noGrp="1"/>
          </p:cNvSpPr>
          <p:nvPr>
            <p:ph type="body" sz="half" idx="16"/>
          </p:nvPr>
        </p:nvSpPr>
        <p:spPr>
          <a:xfrm>
            <a:off x="4339559" y="2761857"/>
            <a:ext cx="3195830" cy="3994543"/>
          </a:xfrm>
        </p:spPr>
        <p:txBody>
          <a:bodyPr>
            <a:normAutofit/>
          </a:bodyPr>
          <a:lstStyle/>
          <a:p>
            <a:pPr marL="285750" indent="-285750">
              <a:buFont typeface="Arial" panose="020B0604020202020204" pitchFamily="34" charset="0"/>
              <a:buChar char="•"/>
            </a:pPr>
            <a:r>
              <a:rPr lang="en-US" dirty="0"/>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a:t>
            </a:r>
          </a:p>
          <a:p>
            <a:pPr marL="285750" indent="-285750">
              <a:buFont typeface="Arial" panose="020B0604020202020204" pitchFamily="34" charset="0"/>
              <a:buChar char="•"/>
            </a:pPr>
            <a:r>
              <a:rPr lang="en-US" dirty="0"/>
              <a:t>Vacuum performs full tables scans to find the deleted rows and quite heavy process/might impact users’ workload.</a:t>
            </a:r>
            <a:endParaRPr lang="fr-FR" dirty="0"/>
          </a:p>
        </p:txBody>
      </p:sp>
      <p:sp>
        <p:nvSpPr>
          <p:cNvPr id="7" name="Espace réservé du texte 6">
            <a:extLst>
              <a:ext uri="{FF2B5EF4-FFF2-40B4-BE49-F238E27FC236}">
                <a16:creationId xmlns:a16="http://schemas.microsoft.com/office/drawing/2014/main" id="{9232C628-331D-4074-8B8D-84D3EA2319A4}"/>
              </a:ext>
            </a:extLst>
          </p:cNvPr>
          <p:cNvSpPr>
            <a:spLocks noGrp="1"/>
          </p:cNvSpPr>
          <p:nvPr>
            <p:ph type="body" sz="quarter" idx="13"/>
          </p:nvPr>
        </p:nvSpPr>
        <p:spPr>
          <a:xfrm>
            <a:off x="7814000" y="2167576"/>
            <a:ext cx="3194968" cy="506887"/>
          </a:xfrm>
        </p:spPr>
        <p:txBody>
          <a:bodyPr/>
          <a:lstStyle/>
          <a:p>
            <a:r>
              <a:rPr lang="fr-FR" dirty="0"/>
              <a:t>SQL Server</a:t>
            </a:r>
          </a:p>
        </p:txBody>
      </p:sp>
      <p:sp>
        <p:nvSpPr>
          <p:cNvPr id="8" name="Espace réservé du texte 7">
            <a:extLst>
              <a:ext uri="{FF2B5EF4-FFF2-40B4-BE49-F238E27FC236}">
                <a16:creationId xmlns:a16="http://schemas.microsoft.com/office/drawing/2014/main" id="{8CFED042-6E69-4F78-A35A-49AC7F361191}"/>
              </a:ext>
            </a:extLst>
          </p:cNvPr>
          <p:cNvSpPr>
            <a:spLocks noGrp="1"/>
          </p:cNvSpPr>
          <p:nvPr>
            <p:ph type="body" sz="half" idx="17"/>
          </p:nvPr>
        </p:nvSpPr>
        <p:spPr>
          <a:xfrm>
            <a:off x="7852442" y="2674462"/>
            <a:ext cx="3194968" cy="3789837"/>
          </a:xfrm>
        </p:spPr>
        <p:txBody>
          <a:bodyPr/>
          <a:lstStyle/>
          <a:p>
            <a:pPr marL="285750" indent="-285750">
              <a:buFont typeface="Arial" panose="020B0604020202020204" pitchFamily="34" charset="0"/>
              <a:buChar char="•"/>
            </a:pPr>
            <a:r>
              <a:rPr lang="fr-FR" dirty="0"/>
              <a:t>Row-Store </a:t>
            </a:r>
            <a:r>
              <a:rPr lang="fr-FR" dirty="0" err="1"/>
              <a:t>database</a:t>
            </a:r>
            <a:r>
              <a:rPr lang="fr-FR" dirty="0"/>
              <a:t> engine:</a:t>
            </a:r>
          </a:p>
          <a:p>
            <a:pPr marL="285750" indent="-285750">
              <a:buFont typeface="Arial" panose="020B0604020202020204" pitchFamily="34" charset="0"/>
              <a:buChar char="•"/>
            </a:pPr>
            <a:r>
              <a:rPr lang="fr-FR" dirty="0"/>
              <a:t>In-Memory </a:t>
            </a:r>
            <a:r>
              <a:rPr lang="fr-FR" dirty="0" err="1"/>
              <a:t>database</a:t>
            </a:r>
            <a:r>
              <a:rPr lang="fr-FR" dirty="0"/>
              <a:t> engine: updates </a:t>
            </a:r>
            <a:r>
              <a:rPr lang="fr-FR" dirty="0" err="1"/>
              <a:t>implemented</a:t>
            </a:r>
            <a:r>
              <a:rPr lang="fr-FR" dirty="0"/>
              <a:t> as insert + mark for </a:t>
            </a:r>
            <a:r>
              <a:rPr lang="fr-FR" dirty="0" err="1"/>
              <a:t>delete</a:t>
            </a:r>
            <a:r>
              <a:rPr lang="fr-FR" dirty="0"/>
              <a:t>. Garbage collector </a:t>
            </a:r>
            <a:r>
              <a:rPr lang="fr-FR" dirty="0" err="1"/>
              <a:t>is</a:t>
            </a:r>
            <a:r>
              <a:rPr lang="fr-FR" dirty="0"/>
              <a:t> not non-blocking and </a:t>
            </a:r>
            <a:r>
              <a:rPr lang="fr-FR" dirty="0" err="1"/>
              <a:t>parallel</a:t>
            </a:r>
            <a:endParaRPr lang="fr-FR" dirty="0"/>
          </a:p>
          <a:p>
            <a:pPr marL="285750" indent="-285750">
              <a:buFont typeface="Arial" panose="020B0604020202020204" pitchFamily="34" charset="0"/>
              <a:buChar char="•"/>
            </a:pPr>
            <a:r>
              <a:rPr lang="fr-FR" dirty="0" err="1"/>
              <a:t>Columnstore</a:t>
            </a:r>
            <a:r>
              <a:rPr lang="fr-FR" dirty="0"/>
              <a:t> </a:t>
            </a:r>
            <a:r>
              <a:rPr lang="fr-FR" dirty="0" err="1"/>
              <a:t>database</a:t>
            </a:r>
            <a:r>
              <a:rPr lang="fr-FR" dirty="0"/>
              <a:t> engine: </a:t>
            </a:r>
            <a:r>
              <a:rPr lang="fr-FR" dirty="0" err="1"/>
              <a:t>in-place</a:t>
            </a:r>
            <a:r>
              <a:rPr lang="fr-FR" dirty="0"/>
              <a:t> updates </a:t>
            </a:r>
          </a:p>
          <a:p>
            <a:pPr marL="285750" indent="-285750">
              <a:buFont typeface="Arial" panose="020B0604020202020204" pitchFamily="34" charset="0"/>
              <a:buChar char="•"/>
            </a:pPr>
            <a:endParaRPr lang="fr-FR" dirty="0"/>
          </a:p>
          <a:p>
            <a:endParaRPr lang="fr-FR" dirty="0"/>
          </a:p>
        </p:txBody>
      </p:sp>
    </p:spTree>
    <p:extLst>
      <p:ext uri="{BB962C8B-B14F-4D97-AF65-F5344CB8AC3E}">
        <p14:creationId xmlns:p14="http://schemas.microsoft.com/office/powerpoint/2010/main" val="9537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138F134C-F129-4F51-8430-61E5D77A41EE}"/>
              </a:ext>
            </a:extLst>
          </p:cNvPr>
          <p:cNvSpPr>
            <a:spLocks noGrp="1"/>
          </p:cNvSpPr>
          <p:nvPr>
            <p:ph type="title"/>
          </p:nvPr>
        </p:nvSpPr>
        <p:spPr>
          <a:xfrm>
            <a:off x="1141413" y="609600"/>
            <a:ext cx="9905998" cy="1649495"/>
          </a:xfrm>
        </p:spPr>
        <p:txBody>
          <a:bodyPr/>
          <a:lstStyle/>
          <a:p>
            <a:r>
              <a:rPr lang="en-US" dirty="0"/>
              <a:t>Querying the data for MySQL, PostgreSQL and SQL Server</a:t>
            </a:r>
            <a:endParaRPr lang="fr-FR" dirty="0"/>
          </a:p>
        </p:txBody>
      </p:sp>
      <p:sp>
        <p:nvSpPr>
          <p:cNvPr id="10" name="Espace réservé du texte 2">
            <a:extLst>
              <a:ext uri="{FF2B5EF4-FFF2-40B4-BE49-F238E27FC236}">
                <a16:creationId xmlns:a16="http://schemas.microsoft.com/office/drawing/2014/main" id="{821B526B-A4A6-4A4C-97FB-85A3E40BDF66}"/>
              </a:ext>
            </a:extLst>
          </p:cNvPr>
          <p:cNvSpPr>
            <a:spLocks noGrp="1"/>
          </p:cNvSpPr>
          <p:nvPr>
            <p:ph type="body" idx="1"/>
          </p:nvPr>
        </p:nvSpPr>
        <p:spPr>
          <a:xfrm>
            <a:off x="1127918" y="2259095"/>
            <a:ext cx="3196899" cy="415368"/>
          </a:xfrm>
        </p:spPr>
        <p:txBody>
          <a:bodyPr/>
          <a:lstStyle/>
          <a:p>
            <a:r>
              <a:rPr lang="fr-FR" dirty="0"/>
              <a:t>MySQL</a:t>
            </a:r>
          </a:p>
        </p:txBody>
      </p:sp>
      <p:sp>
        <p:nvSpPr>
          <p:cNvPr id="11" name="Espace réservé du texte 3">
            <a:extLst>
              <a:ext uri="{FF2B5EF4-FFF2-40B4-BE49-F238E27FC236}">
                <a16:creationId xmlns:a16="http://schemas.microsoft.com/office/drawing/2014/main" id="{ED4657C4-7988-4A76-9F8C-59CF16B2D4BB}"/>
              </a:ext>
            </a:extLst>
          </p:cNvPr>
          <p:cNvSpPr>
            <a:spLocks noGrp="1"/>
          </p:cNvSpPr>
          <p:nvPr>
            <p:ph type="body" sz="half" idx="15"/>
          </p:nvPr>
        </p:nvSpPr>
        <p:spPr>
          <a:xfrm>
            <a:off x="953750" y="2674463"/>
            <a:ext cx="3371068" cy="3573937"/>
          </a:xfrm>
        </p:spPr>
        <p:txBody>
          <a:bodyPr>
            <a:normAutofit fontScale="92500"/>
          </a:bodyPr>
          <a:lstStyle/>
          <a:p>
            <a:pPr marL="285750" indent="-285750">
              <a:buFont typeface="Arial" panose="020B0604020202020204" pitchFamily="34" charset="0"/>
              <a:buChar char="•"/>
            </a:pPr>
            <a:r>
              <a:rPr lang="en-US" dirty="0"/>
              <a:t>MySQL cache that serves user queries is called a buffer pool. This cache can be set to the size as large as needs, leaving only enough memory for other processes on the server. You can split the buffer pool into multiple parts to minimize contention for memory structures and you can pin tables to the buffer pool. Table scan or </a:t>
            </a:r>
            <a:r>
              <a:rPr lang="en-US" dirty="0" err="1"/>
              <a:t>mysqldump</a:t>
            </a:r>
            <a:r>
              <a:rPr lang="en-US" dirty="0"/>
              <a:t> evicts older </a:t>
            </a:r>
            <a:r>
              <a:rPr lang="en-US" dirty="0" err="1"/>
              <a:t>data.Vacuuming</a:t>
            </a:r>
            <a:r>
              <a:rPr lang="en-US" dirty="0"/>
              <a:t> and index compaction are very efficient.</a:t>
            </a:r>
          </a:p>
          <a:p>
            <a:pPr marL="285750" indent="-285750">
              <a:buFont typeface="Arial" panose="020B0604020202020204" pitchFamily="34" charset="0"/>
              <a:buChar char="•"/>
            </a:pPr>
            <a:r>
              <a:rPr lang="en-US" dirty="0"/>
              <a:t>Supports primary keys, foreign keys, not-null constraints, unique constraints, default constraints, does not support CHECK constraints</a:t>
            </a:r>
          </a:p>
          <a:p>
            <a:pPr marL="285750" indent="-285750">
              <a:buFont typeface="Arial" panose="020B0604020202020204" pitchFamily="34" charset="0"/>
              <a:buChar char="•"/>
            </a:pPr>
            <a:endParaRPr lang="fr-FR" dirty="0"/>
          </a:p>
        </p:txBody>
      </p:sp>
      <p:sp>
        <p:nvSpPr>
          <p:cNvPr id="12" name="Espace réservé du texte 4">
            <a:extLst>
              <a:ext uri="{FF2B5EF4-FFF2-40B4-BE49-F238E27FC236}">
                <a16:creationId xmlns:a16="http://schemas.microsoft.com/office/drawing/2014/main" id="{55F44C98-C122-4482-A4DF-1C272130087B}"/>
              </a:ext>
            </a:extLst>
          </p:cNvPr>
          <p:cNvSpPr>
            <a:spLocks noGrp="1"/>
          </p:cNvSpPr>
          <p:nvPr>
            <p:ph type="body" sz="quarter" idx="3"/>
          </p:nvPr>
        </p:nvSpPr>
        <p:spPr>
          <a:xfrm>
            <a:off x="4477216" y="2346489"/>
            <a:ext cx="3184385" cy="327974"/>
          </a:xfrm>
        </p:spPr>
        <p:txBody>
          <a:bodyPr/>
          <a:lstStyle/>
          <a:p>
            <a:r>
              <a:rPr lang="fr-FR" dirty="0"/>
              <a:t>PostgreSQL</a:t>
            </a:r>
          </a:p>
        </p:txBody>
      </p:sp>
      <p:sp>
        <p:nvSpPr>
          <p:cNvPr id="13" name="Espace réservé du texte 5">
            <a:extLst>
              <a:ext uri="{FF2B5EF4-FFF2-40B4-BE49-F238E27FC236}">
                <a16:creationId xmlns:a16="http://schemas.microsoft.com/office/drawing/2014/main" id="{4755EC19-3364-4213-8126-B832AAD7731F}"/>
              </a:ext>
            </a:extLst>
          </p:cNvPr>
          <p:cNvSpPr>
            <a:spLocks noGrp="1"/>
          </p:cNvSpPr>
          <p:nvPr>
            <p:ph type="body" sz="half" idx="16"/>
          </p:nvPr>
        </p:nvSpPr>
        <p:spPr>
          <a:xfrm>
            <a:off x="4339559" y="2761857"/>
            <a:ext cx="3195830" cy="3994543"/>
          </a:xfrm>
        </p:spPr>
        <p:txBody>
          <a:bodyPr>
            <a:normAutofit lnSpcReduction="10000"/>
          </a:bodyPr>
          <a:lstStyle/>
          <a:p>
            <a:pPr marL="285750" indent="-285750">
              <a:buFont typeface="Arial" panose="020B0604020202020204" pitchFamily="34" charset="0"/>
              <a:buChar char="•"/>
            </a:pPr>
            <a:r>
              <a:rPr lang="en-US" dirty="0"/>
              <a:t>PostgreSQL maintains shared memory for data pages and, due to the fact that it is a process-based system, each connection has a native OS process of its own and has its own memory. Process is releasing the memory after the execution has finished. Therefore, has problems scaling past hundreds of active </a:t>
            </a:r>
            <a:r>
              <a:rPr lang="en-US" dirty="0" err="1"/>
              <a:t>connections.Vacuum</a:t>
            </a:r>
            <a:r>
              <a:rPr lang="en-US" dirty="0"/>
              <a:t> performs full tables scans to find the deleted rows and quite heavy process/might impact users’ workload.</a:t>
            </a:r>
          </a:p>
          <a:p>
            <a:pPr marL="285750" indent="-285750">
              <a:buFont typeface="Arial" panose="020B0604020202020204" pitchFamily="34" charset="0"/>
              <a:buChar char="•"/>
            </a:pPr>
            <a:r>
              <a:rPr lang="fr-FR" dirty="0"/>
              <a:t>Supports </a:t>
            </a:r>
            <a:r>
              <a:rPr lang="fr-FR" dirty="0" err="1"/>
              <a:t>primary</a:t>
            </a:r>
            <a:r>
              <a:rPr lang="fr-FR" dirty="0"/>
              <a:t> keys, </a:t>
            </a:r>
            <a:r>
              <a:rPr lang="fr-FR" dirty="0" err="1"/>
              <a:t>foreign</a:t>
            </a:r>
            <a:r>
              <a:rPr lang="fr-FR" dirty="0"/>
              <a:t> keys, not-</a:t>
            </a:r>
            <a:r>
              <a:rPr lang="fr-FR" dirty="0" err="1"/>
              <a:t>null</a:t>
            </a:r>
            <a:r>
              <a:rPr lang="fr-FR" dirty="0"/>
              <a:t> </a:t>
            </a:r>
            <a:r>
              <a:rPr lang="fr-FR" dirty="0" err="1"/>
              <a:t>constraints</a:t>
            </a:r>
            <a:r>
              <a:rPr lang="fr-FR" dirty="0"/>
              <a:t>, check </a:t>
            </a:r>
            <a:r>
              <a:rPr lang="fr-FR" dirty="0" err="1"/>
              <a:t>constraints</a:t>
            </a:r>
            <a:r>
              <a:rPr lang="fr-FR" dirty="0"/>
              <a:t>, unique </a:t>
            </a:r>
            <a:r>
              <a:rPr lang="fr-FR" dirty="0" err="1"/>
              <a:t>constraints</a:t>
            </a:r>
            <a:r>
              <a:rPr lang="fr-FR" dirty="0"/>
              <a:t>, default </a:t>
            </a:r>
            <a:r>
              <a:rPr lang="fr-FR" dirty="0" err="1"/>
              <a:t>constraints</a:t>
            </a:r>
            <a:r>
              <a:rPr lang="fr-FR" dirty="0"/>
              <a:t>, exclusion </a:t>
            </a:r>
            <a:r>
              <a:rPr lang="fr-FR" dirty="0" err="1"/>
              <a:t>constraints</a:t>
            </a:r>
            <a:endParaRPr lang="fr-FR" dirty="0"/>
          </a:p>
        </p:txBody>
      </p:sp>
      <p:sp>
        <p:nvSpPr>
          <p:cNvPr id="14" name="Espace réservé du texte 6">
            <a:extLst>
              <a:ext uri="{FF2B5EF4-FFF2-40B4-BE49-F238E27FC236}">
                <a16:creationId xmlns:a16="http://schemas.microsoft.com/office/drawing/2014/main" id="{5D0C4A3F-865E-4C60-9D89-55A756C34931}"/>
              </a:ext>
            </a:extLst>
          </p:cNvPr>
          <p:cNvSpPr>
            <a:spLocks noGrp="1"/>
          </p:cNvSpPr>
          <p:nvPr>
            <p:ph type="body" sz="quarter" idx="13"/>
          </p:nvPr>
        </p:nvSpPr>
        <p:spPr>
          <a:xfrm>
            <a:off x="7814000" y="2167576"/>
            <a:ext cx="3194968" cy="506887"/>
          </a:xfrm>
        </p:spPr>
        <p:txBody>
          <a:bodyPr/>
          <a:lstStyle/>
          <a:p>
            <a:r>
              <a:rPr lang="fr-FR" dirty="0"/>
              <a:t>SQL Server</a:t>
            </a:r>
          </a:p>
        </p:txBody>
      </p:sp>
      <p:sp>
        <p:nvSpPr>
          <p:cNvPr id="15" name="Espace réservé du texte 7">
            <a:extLst>
              <a:ext uri="{FF2B5EF4-FFF2-40B4-BE49-F238E27FC236}">
                <a16:creationId xmlns:a16="http://schemas.microsoft.com/office/drawing/2014/main" id="{40DF17B5-F514-45BA-A69B-0881B7B00FEA}"/>
              </a:ext>
            </a:extLst>
          </p:cNvPr>
          <p:cNvSpPr>
            <a:spLocks noGrp="1"/>
          </p:cNvSpPr>
          <p:nvPr>
            <p:ph type="body" sz="half" idx="17"/>
          </p:nvPr>
        </p:nvSpPr>
        <p:spPr>
          <a:xfrm>
            <a:off x="7852442" y="2674462"/>
            <a:ext cx="3194968" cy="3789837"/>
          </a:xfrm>
        </p:spPr>
        <p:txBody>
          <a:bodyPr/>
          <a:lstStyle/>
          <a:p>
            <a:pPr marL="285750" indent="-285750">
              <a:buFont typeface="Arial" panose="020B0604020202020204" pitchFamily="34" charset="0"/>
              <a:buChar char="•"/>
            </a:pPr>
            <a:r>
              <a:rPr lang="en-US" dirty="0"/>
              <a:t>SQL Server memory is called buffer pool and its size can be set as large as needed, no option to set multiple buffer pools.</a:t>
            </a:r>
          </a:p>
          <a:p>
            <a:pPr marL="285750" indent="-285750">
              <a:buFont typeface="Arial" panose="020B0604020202020204" pitchFamily="34" charset="0"/>
              <a:buChar char="•"/>
            </a:pPr>
            <a:r>
              <a:rPr lang="fr-FR" dirty="0"/>
              <a:t>Supports </a:t>
            </a:r>
            <a:r>
              <a:rPr lang="fr-FR" dirty="0" err="1"/>
              <a:t>primary</a:t>
            </a:r>
            <a:r>
              <a:rPr lang="fr-FR" dirty="0"/>
              <a:t> keys, </a:t>
            </a:r>
            <a:r>
              <a:rPr lang="fr-FR" dirty="0" err="1"/>
              <a:t>foreign</a:t>
            </a:r>
            <a:r>
              <a:rPr lang="fr-FR" dirty="0"/>
              <a:t> keys, not-</a:t>
            </a:r>
            <a:r>
              <a:rPr lang="fr-FR" dirty="0" err="1"/>
              <a:t>null</a:t>
            </a:r>
            <a:r>
              <a:rPr lang="fr-FR" dirty="0"/>
              <a:t> </a:t>
            </a:r>
            <a:r>
              <a:rPr lang="fr-FR" dirty="0" err="1"/>
              <a:t>constraints</a:t>
            </a:r>
            <a:r>
              <a:rPr lang="fr-FR" dirty="0"/>
              <a:t>, check </a:t>
            </a:r>
            <a:r>
              <a:rPr lang="fr-FR" dirty="0" err="1"/>
              <a:t>constraints</a:t>
            </a:r>
            <a:r>
              <a:rPr lang="fr-FR" dirty="0"/>
              <a:t>, unique </a:t>
            </a:r>
            <a:r>
              <a:rPr lang="fr-FR" dirty="0" err="1"/>
              <a:t>constraints</a:t>
            </a:r>
            <a:r>
              <a:rPr lang="fr-FR" dirty="0"/>
              <a:t>, default </a:t>
            </a:r>
            <a:r>
              <a:rPr lang="fr-FR" dirty="0" err="1"/>
              <a:t>constraints</a:t>
            </a:r>
            <a:endParaRPr lang="fr-FR" dirty="0"/>
          </a:p>
        </p:txBody>
      </p:sp>
    </p:spTree>
    <p:extLst>
      <p:ext uri="{BB962C8B-B14F-4D97-AF65-F5344CB8AC3E}">
        <p14:creationId xmlns:p14="http://schemas.microsoft.com/office/powerpoint/2010/main" val="33368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14EDFBE9-7B91-4D24-87E6-FC2A8666A873}"/>
              </a:ext>
            </a:extLst>
          </p:cNvPr>
          <p:cNvSpPr>
            <a:spLocks noGrp="1"/>
          </p:cNvSpPr>
          <p:nvPr>
            <p:ph type="title"/>
          </p:nvPr>
        </p:nvSpPr>
        <p:spPr>
          <a:xfrm>
            <a:off x="1141413" y="609600"/>
            <a:ext cx="9905998" cy="1649495"/>
          </a:xfrm>
        </p:spPr>
        <p:txBody>
          <a:bodyPr/>
          <a:lstStyle/>
          <a:p>
            <a:r>
              <a:rPr lang="en-US" dirty="0"/>
              <a:t>Querying the data for MySQL, PostgreSQL and SQL Server</a:t>
            </a:r>
            <a:endParaRPr lang="fr-FR" dirty="0"/>
          </a:p>
        </p:txBody>
      </p:sp>
      <p:sp>
        <p:nvSpPr>
          <p:cNvPr id="10" name="Espace réservé du texte 2">
            <a:extLst>
              <a:ext uri="{FF2B5EF4-FFF2-40B4-BE49-F238E27FC236}">
                <a16:creationId xmlns:a16="http://schemas.microsoft.com/office/drawing/2014/main" id="{FF9CC1DF-45C3-445C-8F04-84102B1E97FF}"/>
              </a:ext>
            </a:extLst>
          </p:cNvPr>
          <p:cNvSpPr>
            <a:spLocks noGrp="1"/>
          </p:cNvSpPr>
          <p:nvPr>
            <p:ph type="body" idx="1"/>
          </p:nvPr>
        </p:nvSpPr>
        <p:spPr>
          <a:xfrm>
            <a:off x="1127918" y="2259095"/>
            <a:ext cx="3196899" cy="415368"/>
          </a:xfrm>
        </p:spPr>
        <p:txBody>
          <a:bodyPr/>
          <a:lstStyle/>
          <a:p>
            <a:r>
              <a:rPr lang="fr-FR" dirty="0"/>
              <a:t>MySQL</a:t>
            </a:r>
          </a:p>
        </p:txBody>
      </p:sp>
      <p:sp>
        <p:nvSpPr>
          <p:cNvPr id="11" name="Espace réservé du texte 3">
            <a:extLst>
              <a:ext uri="{FF2B5EF4-FFF2-40B4-BE49-F238E27FC236}">
                <a16:creationId xmlns:a16="http://schemas.microsoft.com/office/drawing/2014/main" id="{A89B27A5-B3F0-4395-A6F2-C59CFEC6E8B1}"/>
              </a:ext>
            </a:extLst>
          </p:cNvPr>
          <p:cNvSpPr>
            <a:spLocks noGrp="1"/>
          </p:cNvSpPr>
          <p:nvPr>
            <p:ph type="body" sz="half" idx="15"/>
          </p:nvPr>
        </p:nvSpPr>
        <p:spPr>
          <a:xfrm>
            <a:off x="953750" y="2674463"/>
            <a:ext cx="3371068" cy="3573937"/>
          </a:xfrm>
        </p:spPr>
        <p:txBody>
          <a:bodyPr>
            <a:normAutofit/>
          </a:bodyPr>
          <a:lstStyle/>
          <a:p>
            <a:pPr marL="285750" indent="-285750">
              <a:buFont typeface="Arial" panose="020B0604020202020204" pitchFamily="34" charset="0"/>
              <a:buChar char="•"/>
            </a:pPr>
            <a:r>
              <a:rPr lang="en-US" dirty="0"/>
              <a:t>Supports CTE, No support for global temp tables (available outside the session scope) and no table </a:t>
            </a:r>
            <a:r>
              <a:rPr lang="en-US" dirty="0" err="1"/>
              <a:t>variables.Supports</a:t>
            </a:r>
            <a:r>
              <a:rPr lang="en-US" dirty="0"/>
              <a:t> primary keys, foreign keys, not-null constraints, unique constraints, default constraints, does not support CHECK constraints</a:t>
            </a:r>
          </a:p>
          <a:p>
            <a:pPr marL="285750" indent="-285750">
              <a:buFont typeface="Arial" panose="020B0604020202020204" pitchFamily="34" charset="0"/>
              <a:buChar char="•"/>
            </a:pPr>
            <a:r>
              <a:rPr lang="en-US" dirty="0"/>
              <a:t>Interesting fact: You cannot refer to a TEMPORARY table more than once in the same query. For example, the following does not work: SELECT * FROM </a:t>
            </a:r>
            <a:r>
              <a:rPr lang="en-US" dirty="0" err="1"/>
              <a:t>temp_table</a:t>
            </a:r>
            <a:r>
              <a:rPr lang="en-US" dirty="0"/>
              <a:t> JOIN </a:t>
            </a:r>
            <a:r>
              <a:rPr lang="en-US" dirty="0" err="1"/>
              <a:t>temp_table</a:t>
            </a:r>
            <a:r>
              <a:rPr lang="en-US" dirty="0"/>
              <a:t> AS t2;</a:t>
            </a:r>
          </a:p>
          <a:p>
            <a:pPr marL="285750" indent="-285750">
              <a:buFont typeface="Arial" panose="020B0604020202020204" pitchFamily="34" charset="0"/>
              <a:buChar char="•"/>
            </a:pPr>
            <a:endParaRPr lang="fr-FR" dirty="0"/>
          </a:p>
        </p:txBody>
      </p:sp>
      <p:sp>
        <p:nvSpPr>
          <p:cNvPr id="12" name="Espace réservé du texte 4">
            <a:extLst>
              <a:ext uri="{FF2B5EF4-FFF2-40B4-BE49-F238E27FC236}">
                <a16:creationId xmlns:a16="http://schemas.microsoft.com/office/drawing/2014/main" id="{AA54E136-48A1-4367-B54A-127EB68A8E46}"/>
              </a:ext>
            </a:extLst>
          </p:cNvPr>
          <p:cNvSpPr>
            <a:spLocks noGrp="1"/>
          </p:cNvSpPr>
          <p:nvPr>
            <p:ph type="body" sz="quarter" idx="3"/>
          </p:nvPr>
        </p:nvSpPr>
        <p:spPr>
          <a:xfrm>
            <a:off x="4477216" y="2346489"/>
            <a:ext cx="3184385" cy="327974"/>
          </a:xfrm>
        </p:spPr>
        <p:txBody>
          <a:bodyPr/>
          <a:lstStyle/>
          <a:p>
            <a:r>
              <a:rPr lang="fr-FR" dirty="0"/>
              <a:t>PostgreSQL</a:t>
            </a:r>
          </a:p>
        </p:txBody>
      </p:sp>
      <p:sp>
        <p:nvSpPr>
          <p:cNvPr id="13" name="Espace réservé du texte 5">
            <a:extLst>
              <a:ext uri="{FF2B5EF4-FFF2-40B4-BE49-F238E27FC236}">
                <a16:creationId xmlns:a16="http://schemas.microsoft.com/office/drawing/2014/main" id="{2B0E92E9-825A-43A9-A1BD-3C5F1B7EF32F}"/>
              </a:ext>
            </a:extLst>
          </p:cNvPr>
          <p:cNvSpPr>
            <a:spLocks noGrp="1"/>
          </p:cNvSpPr>
          <p:nvPr>
            <p:ph type="body" sz="half" idx="16"/>
          </p:nvPr>
        </p:nvSpPr>
        <p:spPr>
          <a:xfrm>
            <a:off x="4339559" y="2761857"/>
            <a:ext cx="3195830" cy="3994543"/>
          </a:xfrm>
        </p:spPr>
        <p:txBody>
          <a:bodyPr>
            <a:normAutofit/>
          </a:bodyPr>
          <a:lstStyle/>
          <a:p>
            <a:pPr marL="285750" indent="-285750">
              <a:buFont typeface="Arial" panose="020B0604020202020204" pitchFamily="34" charset="0"/>
              <a:buChar char="•"/>
            </a:pPr>
            <a:r>
              <a:rPr lang="en-US" dirty="0"/>
              <a:t>Supports CTE, Global and local temporary tables and table variables (using table name as a type name).</a:t>
            </a:r>
            <a:r>
              <a:rPr lang="fr-FR" dirty="0"/>
              <a:t>Supports </a:t>
            </a:r>
            <a:r>
              <a:rPr lang="fr-FR" dirty="0" err="1"/>
              <a:t>primary</a:t>
            </a:r>
            <a:r>
              <a:rPr lang="fr-FR" dirty="0"/>
              <a:t> keys, </a:t>
            </a:r>
            <a:r>
              <a:rPr lang="fr-FR" dirty="0" err="1"/>
              <a:t>foreign</a:t>
            </a:r>
            <a:r>
              <a:rPr lang="fr-FR" dirty="0"/>
              <a:t> keys, not-</a:t>
            </a:r>
            <a:r>
              <a:rPr lang="fr-FR" dirty="0" err="1"/>
              <a:t>null</a:t>
            </a:r>
            <a:r>
              <a:rPr lang="fr-FR" dirty="0"/>
              <a:t> </a:t>
            </a:r>
            <a:r>
              <a:rPr lang="fr-FR" dirty="0" err="1"/>
              <a:t>constraints</a:t>
            </a:r>
            <a:r>
              <a:rPr lang="fr-FR" dirty="0"/>
              <a:t>, check </a:t>
            </a:r>
            <a:r>
              <a:rPr lang="fr-FR" dirty="0" err="1"/>
              <a:t>constraints</a:t>
            </a:r>
            <a:r>
              <a:rPr lang="fr-FR" dirty="0"/>
              <a:t>, unique </a:t>
            </a:r>
            <a:r>
              <a:rPr lang="fr-FR" dirty="0" err="1"/>
              <a:t>constraints</a:t>
            </a:r>
            <a:r>
              <a:rPr lang="fr-FR" dirty="0"/>
              <a:t>, default </a:t>
            </a:r>
            <a:r>
              <a:rPr lang="fr-FR" dirty="0" err="1"/>
              <a:t>constraints</a:t>
            </a:r>
            <a:r>
              <a:rPr lang="fr-FR" dirty="0"/>
              <a:t>, exclusion </a:t>
            </a:r>
            <a:r>
              <a:rPr lang="fr-FR" dirty="0" err="1"/>
              <a:t>constraints</a:t>
            </a:r>
            <a:endParaRPr lang="fr-FR" dirty="0"/>
          </a:p>
          <a:p>
            <a:pPr marL="285750" indent="-285750">
              <a:buFont typeface="Arial" panose="020B0604020202020204" pitchFamily="34" charset="0"/>
              <a:buChar char="•"/>
            </a:pPr>
            <a:r>
              <a:rPr lang="en-US" dirty="0"/>
              <a:t>Interesting fact: if you create two tables with the same name, one is temporary and another one is regular table CREATE TEMP TABLE X (…) and CREATE TABLE X (…), "select * from x" will always bring data from temporary table.</a:t>
            </a:r>
            <a:endParaRPr lang="fr-FR" dirty="0"/>
          </a:p>
        </p:txBody>
      </p:sp>
      <p:sp>
        <p:nvSpPr>
          <p:cNvPr id="14" name="Espace réservé du texte 6">
            <a:extLst>
              <a:ext uri="{FF2B5EF4-FFF2-40B4-BE49-F238E27FC236}">
                <a16:creationId xmlns:a16="http://schemas.microsoft.com/office/drawing/2014/main" id="{4D0C1418-20E8-4F23-9300-4EB1B2D3A382}"/>
              </a:ext>
            </a:extLst>
          </p:cNvPr>
          <p:cNvSpPr>
            <a:spLocks noGrp="1"/>
          </p:cNvSpPr>
          <p:nvPr>
            <p:ph type="body" sz="quarter" idx="13"/>
          </p:nvPr>
        </p:nvSpPr>
        <p:spPr>
          <a:xfrm>
            <a:off x="7814000" y="2167576"/>
            <a:ext cx="3194968" cy="506887"/>
          </a:xfrm>
        </p:spPr>
        <p:txBody>
          <a:bodyPr/>
          <a:lstStyle/>
          <a:p>
            <a:r>
              <a:rPr lang="fr-FR" dirty="0"/>
              <a:t>SQL Server</a:t>
            </a:r>
          </a:p>
        </p:txBody>
      </p:sp>
      <p:sp>
        <p:nvSpPr>
          <p:cNvPr id="15" name="Espace réservé du texte 7">
            <a:extLst>
              <a:ext uri="{FF2B5EF4-FFF2-40B4-BE49-F238E27FC236}">
                <a16:creationId xmlns:a16="http://schemas.microsoft.com/office/drawing/2014/main" id="{24609B51-A87F-4EFE-8F49-5CD25B7FF43E}"/>
              </a:ext>
            </a:extLst>
          </p:cNvPr>
          <p:cNvSpPr>
            <a:spLocks noGrp="1"/>
          </p:cNvSpPr>
          <p:nvPr>
            <p:ph type="body" sz="half" idx="17"/>
          </p:nvPr>
        </p:nvSpPr>
        <p:spPr>
          <a:xfrm>
            <a:off x="7852442" y="2674462"/>
            <a:ext cx="3194968" cy="3789837"/>
          </a:xfrm>
        </p:spPr>
        <p:txBody>
          <a:bodyPr/>
          <a:lstStyle/>
          <a:p>
            <a:pPr marL="285750" indent="-285750">
              <a:buFont typeface="Arial" panose="020B0604020202020204" pitchFamily="34" charset="0"/>
              <a:buChar char="•"/>
            </a:pPr>
            <a:r>
              <a:rPr lang="en-US" dirty="0"/>
              <a:t>Supports CTE, Global and local temporary tables and table variables.</a:t>
            </a:r>
            <a:endParaRPr lang="fr-FR" dirty="0"/>
          </a:p>
        </p:txBody>
      </p:sp>
    </p:spTree>
    <p:extLst>
      <p:ext uri="{BB962C8B-B14F-4D97-AF65-F5344CB8AC3E}">
        <p14:creationId xmlns:p14="http://schemas.microsoft.com/office/powerpoint/2010/main" val="912046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90</TotalTime>
  <Words>2249</Words>
  <Application>Microsoft Office PowerPoint</Application>
  <PresentationFormat>Grand écran</PresentationFormat>
  <Paragraphs>162</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Times New Roman</vt:lpstr>
      <vt:lpstr>Tw Cen MT</vt:lpstr>
      <vt:lpstr>Circuit</vt:lpstr>
      <vt:lpstr> What’s RDBMS ?</vt:lpstr>
      <vt:lpstr>RDBMS :</vt:lpstr>
      <vt:lpstr>Présentation PowerPoint</vt:lpstr>
      <vt:lpstr>Présentation PowerPoint</vt:lpstr>
      <vt:lpstr>A comparison between the three RDBMS</vt:lpstr>
      <vt:lpstr>General information for MySQL, PostgreSQL and SQL Server</vt:lpstr>
      <vt:lpstr>Data changes for MySQL, PostgreSQL and SQL Server</vt:lpstr>
      <vt:lpstr>Querying the data for MySQL, PostgreSQL and SQL Server</vt:lpstr>
      <vt:lpstr>Querying the data for MySQL, PostgreSQL and SQL Server</vt:lpstr>
      <vt:lpstr>Présentation PowerPoint</vt:lpstr>
      <vt:lpstr>Présentation PowerPoint</vt:lpstr>
      <vt:lpstr>Présentation PowerPoint</vt:lpstr>
      <vt:lpstr>Présentation PowerPoint</vt:lpstr>
      <vt:lpstr>Présentation PowerPoint</vt:lpstr>
      <vt:lpstr>Sharding / Partitioning / Replication for MySQL, PostgreSQL and 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RDBMS ?</dc:title>
  <dc:creator>HAYTHEM</dc:creator>
  <cp:lastModifiedBy>HAYTHEM</cp:lastModifiedBy>
  <cp:revision>9</cp:revision>
  <dcterms:created xsi:type="dcterms:W3CDTF">2021-05-16T15:32:58Z</dcterms:created>
  <dcterms:modified xsi:type="dcterms:W3CDTF">2021-05-16T17:03:55Z</dcterms:modified>
</cp:coreProperties>
</file>