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82" autoAdjust="0"/>
  </p:normalViewPr>
  <p:slideViewPr>
    <p:cSldViewPr snapToGrid="0">
      <p:cViewPr varScale="1">
        <p:scale>
          <a:sx n="60" d="100"/>
          <a:sy n="60" d="100"/>
        </p:scale>
        <p:origin x="11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FCE63-50E2-4B18-89AB-EBBF03C0D964}" type="datetimeFigureOut">
              <a:rPr lang="en-NG" smtClean="0"/>
              <a:t>25/08/2025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064A1-B121-4009-A3D6-5589E8E81F7F}" type="slidenum">
              <a:rPr lang="en-NG" smtClean="0"/>
              <a:t>‹#›</a:t>
            </a:fld>
            <a:endParaRPr lang="en-NG"/>
          </a:p>
        </p:txBody>
      </p:sp>
    </p:spTree>
    <p:extLst>
      <p:ext uri="{BB962C8B-B14F-4D97-AF65-F5344CB8AC3E}">
        <p14:creationId xmlns:p14="http://schemas.microsoft.com/office/powerpoint/2010/main" val="96197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3C3064A1-B121-4009-A3D6-5589E8E81F7F}" type="slidenum">
              <a:rPr lang="en-NG" smtClean="0"/>
              <a:t>2</a:t>
            </a:fld>
            <a:endParaRPr lang="en-NG"/>
          </a:p>
        </p:txBody>
      </p:sp>
    </p:spTree>
    <p:extLst>
      <p:ext uri="{BB962C8B-B14F-4D97-AF65-F5344CB8AC3E}">
        <p14:creationId xmlns:p14="http://schemas.microsoft.com/office/powerpoint/2010/main" val="349132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3C3064A1-B121-4009-A3D6-5589E8E81F7F}" type="slidenum">
              <a:rPr lang="en-NG" smtClean="0"/>
              <a:t>4</a:t>
            </a:fld>
            <a:endParaRPr lang="en-NG"/>
          </a:p>
        </p:txBody>
      </p:sp>
    </p:spTree>
    <p:extLst>
      <p:ext uri="{BB962C8B-B14F-4D97-AF65-F5344CB8AC3E}">
        <p14:creationId xmlns:p14="http://schemas.microsoft.com/office/powerpoint/2010/main" val="202417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71106DD-7FDB-43BB-94D8-C41216B52032}" type="datetimeFigureOut">
              <a:rPr lang="en-NG" smtClean="0"/>
              <a:t>25/08/2025</a:t>
            </a:fld>
            <a:endParaRPr lang="en-N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N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5BA456D-B585-49FD-B8E6-7F99F017B49E}" type="slidenum">
              <a:rPr lang="en-NG" smtClean="0"/>
              <a:t>‹#›</a:t>
            </a:fld>
            <a:endParaRPr lang="en-NG"/>
          </a:p>
        </p:txBody>
      </p:sp>
    </p:spTree>
    <p:extLst>
      <p:ext uri="{BB962C8B-B14F-4D97-AF65-F5344CB8AC3E}">
        <p14:creationId xmlns:p14="http://schemas.microsoft.com/office/powerpoint/2010/main" val="4210619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106DD-7FDB-43BB-94D8-C41216B52032}" type="datetimeFigureOut">
              <a:rPr lang="en-NG" smtClean="0"/>
              <a:t>25/08/2025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75BA456D-B585-49FD-B8E6-7F99F017B49E}" type="slidenum">
              <a:rPr lang="en-NG" smtClean="0"/>
              <a:t>‹#›</a:t>
            </a:fld>
            <a:endParaRPr lang="en-NG"/>
          </a:p>
        </p:txBody>
      </p:sp>
    </p:spTree>
    <p:extLst>
      <p:ext uri="{BB962C8B-B14F-4D97-AF65-F5344CB8AC3E}">
        <p14:creationId xmlns:p14="http://schemas.microsoft.com/office/powerpoint/2010/main" val="150486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1106DD-7FDB-43BB-94D8-C41216B52032}" type="datetimeFigureOut">
              <a:rPr lang="en-NG" smtClean="0"/>
              <a:t>25/08/2025</a:t>
            </a:fld>
            <a:endParaRPr lang="en-NG"/>
          </a:p>
        </p:txBody>
      </p:sp>
      <p:sp>
        <p:nvSpPr>
          <p:cNvPr id="5" name="Footer Placeholder 4"/>
          <p:cNvSpPr>
            <a:spLocks noGrp="1"/>
          </p:cNvSpPr>
          <p:nvPr>
            <p:ph type="ftr" sz="quarter" idx="11"/>
          </p:nvPr>
        </p:nvSpPr>
        <p:spPr>
          <a:xfrm>
            <a:off x="774923" y="5951811"/>
            <a:ext cx="7896279" cy="365125"/>
          </a:xfrm>
        </p:spPr>
        <p:txBody>
          <a:bodyPr/>
          <a:lstStyle/>
          <a:p>
            <a:endParaRPr lang="en-N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5BA456D-B585-49FD-B8E6-7F99F017B49E}" type="slidenum">
              <a:rPr lang="en-NG" smtClean="0"/>
              <a:t>‹#›</a:t>
            </a:fld>
            <a:endParaRPr lang="en-NG"/>
          </a:p>
        </p:txBody>
      </p:sp>
    </p:spTree>
    <p:extLst>
      <p:ext uri="{BB962C8B-B14F-4D97-AF65-F5344CB8AC3E}">
        <p14:creationId xmlns:p14="http://schemas.microsoft.com/office/powerpoint/2010/main" val="36021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1106DD-7FDB-43BB-94D8-C41216B52032}" type="datetimeFigureOut">
              <a:rPr lang="en-NG" smtClean="0"/>
              <a:t>25/08/2025</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a:xfrm>
            <a:off x="10558300" y="5956137"/>
            <a:ext cx="1052508" cy="365125"/>
          </a:xfrm>
        </p:spPr>
        <p:txBody>
          <a:bodyPr/>
          <a:lstStyle/>
          <a:p>
            <a:fld id="{75BA456D-B585-49FD-B8E6-7F99F017B49E}" type="slidenum">
              <a:rPr lang="en-NG" smtClean="0"/>
              <a:t>‹#›</a:t>
            </a:fld>
            <a:endParaRPr lang="en-NG"/>
          </a:p>
        </p:txBody>
      </p:sp>
    </p:spTree>
    <p:extLst>
      <p:ext uri="{BB962C8B-B14F-4D97-AF65-F5344CB8AC3E}">
        <p14:creationId xmlns:p14="http://schemas.microsoft.com/office/powerpoint/2010/main" val="97297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71106DD-7FDB-43BB-94D8-C41216B52032}" type="datetimeFigureOut">
              <a:rPr lang="en-NG" smtClean="0"/>
              <a:t>25/08/2025</a:t>
            </a:fld>
            <a:endParaRPr lang="en-N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N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5BA456D-B585-49FD-B8E6-7F99F017B49E}" type="slidenum">
              <a:rPr lang="en-NG" smtClean="0"/>
              <a:t>‹#›</a:t>
            </a:fld>
            <a:endParaRPr lang="en-NG"/>
          </a:p>
        </p:txBody>
      </p:sp>
    </p:spTree>
    <p:extLst>
      <p:ext uri="{BB962C8B-B14F-4D97-AF65-F5344CB8AC3E}">
        <p14:creationId xmlns:p14="http://schemas.microsoft.com/office/powerpoint/2010/main" val="3293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1106DD-7FDB-43BB-94D8-C41216B52032}" type="datetimeFigureOut">
              <a:rPr lang="en-NG" smtClean="0"/>
              <a:t>25/08/2025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5BA456D-B585-49FD-B8E6-7F99F017B49E}" type="slidenum">
              <a:rPr lang="en-NG" smtClean="0"/>
              <a:t>‹#›</a:t>
            </a:fld>
            <a:endParaRPr lang="en-NG"/>
          </a:p>
        </p:txBody>
      </p:sp>
    </p:spTree>
    <p:extLst>
      <p:ext uri="{BB962C8B-B14F-4D97-AF65-F5344CB8AC3E}">
        <p14:creationId xmlns:p14="http://schemas.microsoft.com/office/powerpoint/2010/main" val="274604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1106DD-7FDB-43BB-94D8-C41216B52032}" type="datetimeFigureOut">
              <a:rPr lang="en-NG" smtClean="0"/>
              <a:t>25/08/2025</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75BA456D-B585-49FD-B8E6-7F99F017B49E}" type="slidenum">
              <a:rPr lang="en-NG" smtClean="0"/>
              <a:t>‹#›</a:t>
            </a:fld>
            <a:endParaRPr lang="en-NG"/>
          </a:p>
        </p:txBody>
      </p:sp>
    </p:spTree>
    <p:extLst>
      <p:ext uri="{BB962C8B-B14F-4D97-AF65-F5344CB8AC3E}">
        <p14:creationId xmlns:p14="http://schemas.microsoft.com/office/powerpoint/2010/main" val="80715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71106DD-7FDB-43BB-94D8-C41216B52032}" type="datetimeFigureOut">
              <a:rPr lang="en-NG" smtClean="0"/>
              <a:t>25/08/2025</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75BA456D-B585-49FD-B8E6-7F99F017B49E}" type="slidenum">
              <a:rPr lang="en-NG" smtClean="0"/>
              <a:t>‹#›</a:t>
            </a:fld>
            <a:endParaRPr lang="en-NG"/>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9107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106DD-7FDB-43BB-94D8-C41216B52032}" type="datetimeFigureOut">
              <a:rPr lang="en-NG" smtClean="0"/>
              <a:t>25/08/2025</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75BA456D-B585-49FD-B8E6-7F99F017B49E}" type="slidenum">
              <a:rPr lang="en-NG" smtClean="0"/>
              <a:t>‹#›</a:t>
            </a:fld>
            <a:endParaRPr lang="en-NG"/>
          </a:p>
        </p:txBody>
      </p:sp>
    </p:spTree>
    <p:extLst>
      <p:ext uri="{BB962C8B-B14F-4D97-AF65-F5344CB8AC3E}">
        <p14:creationId xmlns:p14="http://schemas.microsoft.com/office/powerpoint/2010/main" val="14476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71106DD-7FDB-43BB-94D8-C41216B52032}" type="datetimeFigureOut">
              <a:rPr lang="en-NG" smtClean="0"/>
              <a:t>25/08/2025</a:t>
            </a:fld>
            <a:endParaRPr lang="en-N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N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5BA456D-B585-49FD-B8E6-7F99F017B49E}" type="slidenum">
              <a:rPr lang="en-NG" smtClean="0"/>
              <a:t>‹#›</a:t>
            </a:fld>
            <a:endParaRPr lang="en-NG"/>
          </a:p>
        </p:txBody>
      </p:sp>
    </p:spTree>
    <p:extLst>
      <p:ext uri="{BB962C8B-B14F-4D97-AF65-F5344CB8AC3E}">
        <p14:creationId xmlns:p14="http://schemas.microsoft.com/office/powerpoint/2010/main" val="186120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1106DD-7FDB-43BB-94D8-C41216B52032}" type="datetimeFigureOut">
              <a:rPr lang="en-NG" smtClean="0"/>
              <a:t>25/08/2025</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75BA456D-B585-49FD-B8E6-7F99F017B49E}" type="slidenum">
              <a:rPr lang="en-NG" smtClean="0"/>
              <a:t>‹#›</a:t>
            </a:fld>
            <a:endParaRPr lang="en-NG"/>
          </a:p>
        </p:txBody>
      </p:sp>
    </p:spTree>
    <p:extLst>
      <p:ext uri="{BB962C8B-B14F-4D97-AF65-F5344CB8AC3E}">
        <p14:creationId xmlns:p14="http://schemas.microsoft.com/office/powerpoint/2010/main" val="330040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71106DD-7FDB-43BB-94D8-C41216B52032}" type="datetimeFigureOut">
              <a:rPr lang="en-NG" smtClean="0"/>
              <a:t>25/08/2025</a:t>
            </a:fld>
            <a:endParaRPr lang="en-N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N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5BA456D-B585-49FD-B8E6-7F99F017B49E}" type="slidenum">
              <a:rPr lang="en-NG" smtClean="0"/>
              <a:t>‹#›</a:t>
            </a:fld>
            <a:endParaRPr lang="en-N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5084427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FA6A-D85E-5F01-2564-13F1BCBF9B72}"/>
              </a:ext>
            </a:extLst>
          </p:cNvPr>
          <p:cNvSpPr>
            <a:spLocks noGrp="1"/>
          </p:cNvSpPr>
          <p:nvPr>
            <p:ph type="ctrTitle"/>
          </p:nvPr>
        </p:nvSpPr>
        <p:spPr>
          <a:xfrm>
            <a:off x="716103" y="1314802"/>
            <a:ext cx="10993549" cy="1475802"/>
          </a:xfrm>
        </p:spPr>
        <p:txBody>
          <a:bodyPr>
            <a:normAutofit/>
          </a:bodyPr>
          <a:lstStyle/>
          <a:p>
            <a:pPr algn="ctr"/>
            <a:r>
              <a:rPr lang="en-GB" sz="4400" b="1" dirty="0">
                <a:latin typeface="Times New Roman" panose="02020603050405020304" pitchFamily="18" charset="0"/>
                <a:cs typeface="Times New Roman" panose="02020603050405020304" pitchFamily="18" charset="0"/>
              </a:rPr>
              <a:t>COFFEE SALES PERFORMANCE DASHBOARD PRESENTATION</a:t>
            </a:r>
            <a:endParaRPr lang="en-NG"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32B4B28-6C39-FA2E-2BF9-BFFFE725C1B3}"/>
              </a:ext>
            </a:extLst>
          </p:cNvPr>
          <p:cNvSpPr>
            <a:spLocks noGrp="1"/>
          </p:cNvSpPr>
          <p:nvPr>
            <p:ph type="subTitle" idx="1"/>
          </p:nvPr>
        </p:nvSpPr>
        <p:spPr>
          <a:xfrm>
            <a:off x="436046" y="4648013"/>
            <a:ext cx="11319908" cy="895185"/>
          </a:xfrm>
        </p:spPr>
        <p:txBody>
          <a:bodyPr>
            <a:normAutofit/>
          </a:bodyPr>
          <a:lstStyle/>
          <a:p>
            <a:pPr algn="ctr"/>
            <a:r>
              <a:rPr lang="en-GB" sz="2400" b="1" dirty="0">
                <a:solidFill>
                  <a:schemeClr val="bg1"/>
                </a:solidFill>
                <a:latin typeface="Times New Roman" panose="02020603050405020304" pitchFamily="18" charset="0"/>
                <a:cs typeface="Times New Roman" panose="02020603050405020304" pitchFamily="18" charset="0"/>
              </a:rPr>
              <a:t>PRESENTATION OF INSIGHTS, RECOMMENDATIONS AND STEPS TAKEN.</a:t>
            </a:r>
            <a:endParaRPr lang="en-NG"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34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7579-5B8F-B8A7-1F6F-7EB903BAB50F}"/>
              </a:ext>
            </a:extLst>
          </p:cNvPr>
          <p:cNvSpPr>
            <a:spLocks noGrp="1"/>
          </p:cNvSpPr>
          <p:nvPr>
            <p:ph type="title"/>
          </p:nvPr>
        </p:nvSpPr>
        <p:spPr>
          <a:xfrm>
            <a:off x="417095" y="938815"/>
            <a:ext cx="11029616" cy="821844"/>
          </a:xfrm>
        </p:spPr>
        <p:txBody>
          <a:bodyPr>
            <a:normAutofit/>
          </a:bodyPr>
          <a:lstStyle/>
          <a:p>
            <a:r>
              <a:rPr lang="en-GB" sz="2000" b="1" dirty="0">
                <a:latin typeface="Times New Roman" panose="02020603050405020304" pitchFamily="18" charset="0"/>
                <a:cs typeface="Times New Roman" panose="02020603050405020304" pitchFamily="18" charset="0"/>
              </a:rPr>
              <a:t>1.0	OVERVIEW OF THE DASHBOARD</a:t>
            </a:r>
            <a:endParaRPr lang="en-NG" sz="2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3C8089C-D56E-1B2C-D8A9-8FA567AB01B0}"/>
              </a:ext>
            </a:extLst>
          </p:cNvPr>
          <p:cNvSpPr>
            <a:spLocks noGrp="1"/>
          </p:cNvSpPr>
          <p:nvPr>
            <p:ph idx="1"/>
          </p:nvPr>
        </p:nvSpPr>
        <p:spPr/>
        <p:txBody>
          <a:bodyPr/>
          <a:lstStyle/>
          <a:p>
            <a:endParaRPr lang="en-NG"/>
          </a:p>
        </p:txBody>
      </p:sp>
      <p:pic>
        <p:nvPicPr>
          <p:cNvPr id="5" name="Picture 4">
            <a:extLst>
              <a:ext uri="{FF2B5EF4-FFF2-40B4-BE49-F238E27FC236}">
                <a16:creationId xmlns:a16="http://schemas.microsoft.com/office/drawing/2014/main" id="{0DDB8A16-6ED5-A295-C7E2-0937D2695B18}"/>
              </a:ext>
            </a:extLst>
          </p:cNvPr>
          <p:cNvPicPr>
            <a:picLocks noChangeAspect="1"/>
          </p:cNvPicPr>
          <p:nvPr/>
        </p:nvPicPr>
        <p:blipFill>
          <a:blip r:embed="rId3"/>
          <a:stretch>
            <a:fillRect/>
          </a:stretch>
        </p:blipFill>
        <p:spPr>
          <a:xfrm>
            <a:off x="417095" y="1993812"/>
            <a:ext cx="11341768" cy="4679704"/>
          </a:xfrm>
          <a:prstGeom prst="rect">
            <a:avLst/>
          </a:prstGeom>
        </p:spPr>
      </p:pic>
    </p:spTree>
    <p:extLst>
      <p:ext uri="{BB962C8B-B14F-4D97-AF65-F5344CB8AC3E}">
        <p14:creationId xmlns:p14="http://schemas.microsoft.com/office/powerpoint/2010/main" val="119070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D6E1-09DC-AC22-42EB-23CEB84EC3DD}"/>
              </a:ext>
            </a:extLst>
          </p:cNvPr>
          <p:cNvSpPr>
            <a:spLocks noGrp="1"/>
          </p:cNvSpPr>
          <p:nvPr>
            <p:ph type="title"/>
          </p:nvPr>
        </p:nvSpPr>
        <p:spPr>
          <a:xfrm>
            <a:off x="439713" y="682152"/>
            <a:ext cx="11029616" cy="1013800"/>
          </a:xfrm>
        </p:spPr>
        <p:txBody>
          <a:bodyPr>
            <a:normAutofit/>
          </a:bodyPr>
          <a:lstStyle/>
          <a:p>
            <a:r>
              <a:rPr lang="en-GB" sz="2000" b="1" dirty="0">
                <a:latin typeface="Times New Roman" panose="02020603050405020304" pitchFamily="18" charset="0"/>
                <a:cs typeface="Times New Roman" panose="02020603050405020304" pitchFamily="18" charset="0"/>
              </a:rPr>
              <a:t>2.1	INSIGHTS DERIVED FROM THE DASHBOARD (CHART I)</a:t>
            </a:r>
            <a:endParaRPr lang="en-NG" sz="20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574A7B23-EFCA-2735-DA5C-9E921E5B481F}"/>
              </a:ext>
            </a:extLst>
          </p:cNvPr>
          <p:cNvSpPr txBox="1"/>
          <p:nvPr/>
        </p:nvSpPr>
        <p:spPr>
          <a:xfrm>
            <a:off x="439714" y="2008680"/>
            <a:ext cx="6089424" cy="1569660"/>
          </a:xfrm>
          <a:prstGeom prst="rect">
            <a:avLst/>
          </a:prstGeom>
          <a:solidFill>
            <a:schemeClr val="tx2">
              <a:lumMod val="40000"/>
              <a:lumOff val="60000"/>
            </a:schemeClr>
          </a:solidFill>
        </p:spPr>
        <p:txBody>
          <a:bodyPr wrap="square" rtlCol="0">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From the chart, we can deduce that Excelsa was the most purchased coffee type, brought in approx. $12,306 sales.</a:t>
            </a:r>
            <a:endParaRPr lang="en-NG" sz="2400" dirty="0">
              <a:latin typeface="Times New Roman" panose="02020603050405020304" pitchFamily="18" charset="0"/>
              <a:cs typeface="Times New Roman" panose="02020603050405020304" pitchFamily="18" charset="0"/>
            </a:endParaRPr>
          </a:p>
          <a:p>
            <a:endParaRPr lang="en-NG" sz="2400" dirty="0"/>
          </a:p>
        </p:txBody>
      </p:sp>
      <p:sp>
        <p:nvSpPr>
          <p:cNvPr id="31" name="TextBox 30">
            <a:extLst>
              <a:ext uri="{FF2B5EF4-FFF2-40B4-BE49-F238E27FC236}">
                <a16:creationId xmlns:a16="http://schemas.microsoft.com/office/drawing/2014/main" id="{03CAAD82-D56B-3245-75A9-5FA83526996D}"/>
              </a:ext>
            </a:extLst>
          </p:cNvPr>
          <p:cNvSpPr txBox="1"/>
          <p:nvPr/>
        </p:nvSpPr>
        <p:spPr>
          <a:xfrm>
            <a:off x="439713" y="3786136"/>
            <a:ext cx="6089424" cy="1152000"/>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total sales made on the four (4) coffee types is approx. $45,134.</a:t>
            </a:r>
            <a:endParaRPr lang="en-NG" sz="2400" dirty="0">
              <a:latin typeface="Times New Roman" panose="02020603050405020304" pitchFamily="18" charset="0"/>
              <a:cs typeface="Times New Roman" panose="02020603050405020304" pitchFamily="18" charset="0"/>
            </a:endParaRPr>
          </a:p>
          <a:p>
            <a:endParaRPr lang="en-NG" sz="2400" dirty="0"/>
          </a:p>
        </p:txBody>
      </p:sp>
      <p:sp>
        <p:nvSpPr>
          <p:cNvPr id="32" name="TextBox 31">
            <a:extLst>
              <a:ext uri="{FF2B5EF4-FFF2-40B4-BE49-F238E27FC236}">
                <a16:creationId xmlns:a16="http://schemas.microsoft.com/office/drawing/2014/main" id="{DBE20433-E6C4-2AEF-D7C2-56281FCA0749}"/>
              </a:ext>
            </a:extLst>
          </p:cNvPr>
          <p:cNvSpPr txBox="1"/>
          <p:nvPr/>
        </p:nvSpPr>
        <p:spPr>
          <a:xfrm>
            <a:off x="439713" y="5555679"/>
            <a:ext cx="6089424" cy="1152000"/>
          </a:xfrm>
          <a:prstGeom prst="rect">
            <a:avLst/>
          </a:prstGeom>
          <a:solidFill>
            <a:schemeClr val="tx2">
              <a:lumMod val="40000"/>
              <a:lumOff val="60000"/>
            </a:schemeClr>
          </a:solidFill>
        </p:spPr>
        <p:txBody>
          <a:bodyPr wrap="square" rtlCol="0">
            <a:spAutoFit/>
          </a:bodyPr>
          <a:lstStyle/>
          <a:p>
            <a:pPr marL="342900"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We could also deduce that each coffee type contributed significantly to the total sales.</a:t>
            </a:r>
            <a:endParaRPr lang="en-NG" sz="2400" dirty="0">
              <a:latin typeface="Times New Roman" panose="02020603050405020304" pitchFamily="18" charset="0"/>
              <a:cs typeface="Times New Roman" panose="02020603050405020304" pitchFamily="18" charset="0"/>
            </a:endParaRPr>
          </a:p>
          <a:p>
            <a:endParaRPr lang="en-NG" sz="2400" dirty="0"/>
          </a:p>
        </p:txBody>
      </p:sp>
      <p:pic>
        <p:nvPicPr>
          <p:cNvPr id="6" name="Content Placeholder 5" descr="A graph of sales for each coffee company">
            <a:extLst>
              <a:ext uri="{FF2B5EF4-FFF2-40B4-BE49-F238E27FC236}">
                <a16:creationId xmlns:a16="http://schemas.microsoft.com/office/drawing/2014/main" id="{7E1C7030-D5F9-E60B-BDA6-CFCCF0051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4742" y="2008679"/>
            <a:ext cx="5017543" cy="4698999"/>
          </a:xfrm>
        </p:spPr>
      </p:pic>
    </p:spTree>
    <p:extLst>
      <p:ext uri="{BB962C8B-B14F-4D97-AF65-F5344CB8AC3E}">
        <p14:creationId xmlns:p14="http://schemas.microsoft.com/office/powerpoint/2010/main" val="37287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C1AF-CFCE-4642-E6BC-1523E57A038B}"/>
              </a:ext>
            </a:extLst>
          </p:cNvPr>
          <p:cNvSpPr>
            <a:spLocks noGrp="1"/>
          </p:cNvSpPr>
          <p:nvPr>
            <p:ph type="title"/>
          </p:nvPr>
        </p:nvSpPr>
        <p:spPr/>
        <p:txBody>
          <a:bodyPr>
            <a:normAutofit/>
          </a:bodyPr>
          <a:lstStyle/>
          <a:p>
            <a:r>
              <a:rPr lang="en-GB" sz="2000" b="1" dirty="0">
                <a:latin typeface="Times New Roman" panose="02020603050405020304" pitchFamily="18" charset="0"/>
                <a:cs typeface="Times New Roman" panose="02020603050405020304" pitchFamily="18" charset="0"/>
              </a:rPr>
              <a:t>2.2	INSIGHTS DERIVED FROM THE DASHBOARD (CHART II)</a:t>
            </a:r>
            <a:endParaRPr lang="en-NG" sz="2000" dirty="0"/>
          </a:p>
        </p:txBody>
      </p:sp>
      <p:sp>
        <p:nvSpPr>
          <p:cNvPr id="14" name="TextBox 13">
            <a:extLst>
              <a:ext uri="{FF2B5EF4-FFF2-40B4-BE49-F238E27FC236}">
                <a16:creationId xmlns:a16="http://schemas.microsoft.com/office/drawing/2014/main" id="{95D49586-4357-08B6-0739-361FEB07DA1F}"/>
              </a:ext>
            </a:extLst>
          </p:cNvPr>
          <p:cNvSpPr txBox="1"/>
          <p:nvPr/>
        </p:nvSpPr>
        <p:spPr>
          <a:xfrm>
            <a:off x="396129" y="2056644"/>
            <a:ext cx="6229260" cy="1015663"/>
          </a:xfrm>
          <a:prstGeom prst="rect">
            <a:avLst/>
          </a:prstGeom>
          <a:solidFill>
            <a:schemeClr val="tx2">
              <a:lumMod val="40000"/>
              <a:lumOff val="60000"/>
            </a:schemeClr>
          </a:solidFill>
        </p:spPr>
        <p:txBody>
          <a:bodyPr wrap="square" rtlCol="0">
            <a:spAutoFit/>
          </a:bodyPr>
          <a:lstStyle/>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Allis Wilmore leads the pack:</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With $317.07 in sales, Allis is the top customer, showing strong loyalty and high purchase value.</a:t>
            </a:r>
            <a:endParaRPr lang="en-NG"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8432216-0614-26F4-5015-1745430791D7}"/>
              </a:ext>
            </a:extLst>
          </p:cNvPr>
          <p:cNvSpPr txBox="1"/>
          <p:nvPr/>
        </p:nvSpPr>
        <p:spPr>
          <a:xfrm>
            <a:off x="396128" y="3541357"/>
            <a:ext cx="6229260" cy="1260000"/>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Close competition at the top</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Terri Farra ($307.05) and Don </a:t>
            </a:r>
            <a:r>
              <a:rPr lang="en-GB" sz="2000" dirty="0" err="1">
                <a:latin typeface="Times New Roman" panose="02020603050405020304" pitchFamily="18" charset="0"/>
                <a:cs typeface="Times New Roman" panose="02020603050405020304" pitchFamily="18" charset="0"/>
              </a:rPr>
              <a:t>Flintiff</a:t>
            </a:r>
            <a:r>
              <a:rPr lang="en-GB" sz="2000" dirty="0">
                <a:latin typeface="Times New Roman" panose="02020603050405020304" pitchFamily="18" charset="0"/>
                <a:cs typeface="Times New Roman" panose="02020603050405020304" pitchFamily="18" charset="0"/>
              </a:rPr>
              <a:t> ($289.11) are not far behind, suggesting a </a:t>
            </a:r>
            <a:r>
              <a:rPr lang="en-GB" sz="2000" i="1" dirty="0">
                <a:latin typeface="Times New Roman" panose="02020603050405020304" pitchFamily="18" charset="0"/>
                <a:cs typeface="Times New Roman" panose="02020603050405020304" pitchFamily="18" charset="0"/>
              </a:rPr>
              <a:t>cluster of high-value customers</a:t>
            </a:r>
            <a:r>
              <a:rPr lang="en-GB" sz="2000" dirty="0">
                <a:latin typeface="Times New Roman" panose="02020603050405020304" pitchFamily="18" charset="0"/>
                <a:cs typeface="Times New Roman" panose="02020603050405020304" pitchFamily="18" charset="0"/>
              </a:rPr>
              <a:t> that drive a big share of revenue.</a:t>
            </a:r>
            <a:endParaRPr lang="en-NG"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93831DB-51D9-ECB5-02F7-183EEA1337F3}"/>
              </a:ext>
            </a:extLst>
          </p:cNvPr>
          <p:cNvSpPr txBox="1"/>
          <p:nvPr/>
        </p:nvSpPr>
        <p:spPr>
          <a:xfrm>
            <a:off x="396128" y="5041652"/>
            <a:ext cx="6229260" cy="1631216"/>
          </a:xfrm>
          <a:prstGeom prst="rect">
            <a:avLst/>
          </a:prstGeom>
          <a:solidFill>
            <a:schemeClr val="tx2">
              <a:lumMod val="40000"/>
              <a:lumOff val="60000"/>
            </a:schemeClr>
          </a:solidFill>
        </p:spPr>
        <p:txBody>
          <a:bodyPr wrap="square" rtlCol="0">
            <a:spAutoFit/>
          </a:bodyPr>
          <a:lstStyle/>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Long-tail of steady contributors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While customers like Brice Romera ($246.21) and Ailey Brash ($206.60) spend less, together they form a valuable mid-tier base that supports overall sales stability.</a:t>
            </a:r>
            <a:endParaRPr lang="en-NG"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B4819B8-34D2-C1FA-68E0-8EF6073BD20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17895" y="2056644"/>
            <a:ext cx="4977976" cy="4616224"/>
          </a:xfrm>
        </p:spPr>
      </p:pic>
    </p:spTree>
    <p:extLst>
      <p:ext uri="{BB962C8B-B14F-4D97-AF65-F5344CB8AC3E}">
        <p14:creationId xmlns:p14="http://schemas.microsoft.com/office/powerpoint/2010/main" val="333003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F4C1-0196-0975-F78C-0D803513994A}"/>
              </a:ext>
            </a:extLst>
          </p:cNvPr>
          <p:cNvSpPr>
            <a:spLocks noGrp="1"/>
          </p:cNvSpPr>
          <p:nvPr>
            <p:ph type="title"/>
          </p:nvPr>
        </p:nvSpPr>
        <p:spPr/>
        <p:txBody>
          <a:bodyPr>
            <a:normAutofit/>
          </a:bodyPr>
          <a:lstStyle/>
          <a:p>
            <a:r>
              <a:rPr lang="en-GB" sz="2000" b="1" dirty="0">
                <a:latin typeface="Times New Roman" panose="02020603050405020304" pitchFamily="18" charset="0"/>
                <a:cs typeface="Times New Roman" panose="02020603050405020304" pitchFamily="18" charset="0"/>
              </a:rPr>
              <a:t>2.3	INSIGHTS DERIVED FROM THE DASHBOARD (CHART III)</a:t>
            </a:r>
            <a:endParaRPr lang="en-NG" sz="2000" dirty="0"/>
          </a:p>
        </p:txBody>
      </p:sp>
      <p:pic>
        <p:nvPicPr>
          <p:cNvPr id="14" name="Content Placeholder 13">
            <a:extLst>
              <a:ext uri="{FF2B5EF4-FFF2-40B4-BE49-F238E27FC236}">
                <a16:creationId xmlns:a16="http://schemas.microsoft.com/office/drawing/2014/main" id="{D697B95B-D56C-8406-92D7-DF4B6AA505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8504" y="1963711"/>
            <a:ext cx="4472239" cy="4736891"/>
          </a:xfrm>
        </p:spPr>
      </p:pic>
      <p:sp>
        <p:nvSpPr>
          <p:cNvPr id="23" name="TextBox 22">
            <a:extLst>
              <a:ext uri="{FF2B5EF4-FFF2-40B4-BE49-F238E27FC236}">
                <a16:creationId xmlns:a16="http://schemas.microsoft.com/office/drawing/2014/main" id="{B51B44FA-489A-4899-6A1E-8BA4C3B5B4E2}"/>
              </a:ext>
            </a:extLst>
          </p:cNvPr>
          <p:cNvSpPr txBox="1"/>
          <p:nvPr/>
        </p:nvSpPr>
        <p:spPr>
          <a:xfrm>
            <a:off x="581193" y="1963711"/>
            <a:ext cx="6229260" cy="1354217"/>
          </a:xfrm>
          <a:prstGeom prst="rect">
            <a:avLst/>
          </a:prstGeom>
          <a:solidFill>
            <a:schemeClr val="tx2">
              <a:lumMod val="40000"/>
              <a:lumOff val="60000"/>
            </a:schemeClr>
          </a:solidFill>
        </p:spPr>
        <p:txBody>
          <a:bodyPr wrap="square" rtlCol="0">
            <a:spAutoFit/>
          </a:bodyPr>
          <a:lstStyle/>
          <a:p>
            <a:pPr marL="342900" lvl="0" indent="-3429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U.S. is the clear growth engine: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With over $35,600 in sales, the United States is the coffee shop’s strongest market, accounting for the majority of total revenue. This shows that American customers are highly engaged and likely represent the business’s core audience</a:t>
            </a:r>
            <a:r>
              <a:rPr lang="en-GB" dirty="0">
                <a:latin typeface="Times New Roman" panose="02020603050405020304" pitchFamily="18" charset="0"/>
                <a:cs typeface="Times New Roman" panose="02020603050405020304" pitchFamily="18" charset="0"/>
              </a:rPr>
              <a:t>.</a:t>
            </a:r>
            <a:endParaRPr lang="en-NG"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F59834F2-EF09-3ADB-AE4E-757B3BFC46B9}"/>
              </a:ext>
            </a:extLst>
          </p:cNvPr>
          <p:cNvSpPr txBox="1"/>
          <p:nvPr/>
        </p:nvSpPr>
        <p:spPr>
          <a:xfrm>
            <a:off x="581192" y="3666156"/>
            <a:ext cx="6229260" cy="1332000"/>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marL="342900" lvl="0" indent="-3429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Ireland is an emerging opportunity: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At $6,696, Ireland generates much less than the U.S., but it still shows meaningful demand. This suggests there’s room for targeted marketing campaigns, partnerships with local cafés, or promotional offers to boost sales further.</a:t>
            </a:r>
            <a:endParaRPr lang="en-NG" sz="1600" dirty="0">
              <a:latin typeface="Times New Roman" panose="02020603050405020304" pitchFamily="18" charset="0"/>
              <a:cs typeface="Times New Roman" panose="02020603050405020304" pitchFamily="18" charset="0"/>
            </a:endParaRPr>
          </a:p>
          <a:p>
            <a:endParaRPr lang="en-NG" sz="24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1F46FBF2-7B71-C787-E3BA-715ECE69A949}"/>
              </a:ext>
            </a:extLst>
          </p:cNvPr>
          <p:cNvSpPr txBox="1"/>
          <p:nvPr/>
        </p:nvSpPr>
        <p:spPr>
          <a:xfrm>
            <a:off x="581192" y="5368602"/>
            <a:ext cx="6229260" cy="1332000"/>
          </a:xfrm>
          <a:prstGeom prst="rect">
            <a:avLst/>
          </a:prstGeom>
          <a:solidFill>
            <a:schemeClr val="tx2">
              <a:lumMod val="40000"/>
              <a:lumOff val="60000"/>
            </a:schemeClr>
          </a:solidFill>
        </p:spPr>
        <p:txBody>
          <a:bodyPr wrap="square" rtlCol="0">
            <a:spAutoFit/>
          </a:bodyPr>
          <a:lstStyle/>
          <a:p>
            <a:pPr marL="342900" lvl="0" indent="-3429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United Kingdom needs more focus: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With just $2,798, the U.K. lags other markets. This might reflect limited brand awareness or distribution issues. Strengthening presence through online sales, social media engagement, or collaborations could help capture more of this market.</a:t>
            </a:r>
            <a:endParaRPr lang="en-NG"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404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29B7-45FE-5A46-421B-BD181B84994E}"/>
              </a:ext>
            </a:extLst>
          </p:cNvPr>
          <p:cNvSpPr>
            <a:spLocks noGrp="1"/>
          </p:cNvSpPr>
          <p:nvPr>
            <p:ph type="title"/>
          </p:nvPr>
        </p:nvSpPr>
        <p:spPr/>
        <p:txBody>
          <a:bodyPr>
            <a:normAutofit/>
          </a:bodyPr>
          <a:lstStyle/>
          <a:p>
            <a:r>
              <a:rPr lang="en-GB" sz="2000" b="1" dirty="0">
                <a:latin typeface="Times New Roman" panose="02020603050405020304" pitchFamily="18" charset="0"/>
                <a:cs typeface="Times New Roman" panose="02020603050405020304" pitchFamily="18" charset="0"/>
              </a:rPr>
              <a:t>2.4	INSIGHTS DERIVED FROM THE DASHBOARD (CHART IV)</a:t>
            </a:r>
            <a:endParaRPr lang="en-NG" sz="2000" dirty="0"/>
          </a:p>
        </p:txBody>
      </p:sp>
      <p:sp>
        <p:nvSpPr>
          <p:cNvPr id="12" name="TextBox 11">
            <a:extLst>
              <a:ext uri="{FF2B5EF4-FFF2-40B4-BE49-F238E27FC236}">
                <a16:creationId xmlns:a16="http://schemas.microsoft.com/office/drawing/2014/main" id="{22EA986A-11D7-8E59-2935-3EF4B77C9ED1}"/>
              </a:ext>
            </a:extLst>
          </p:cNvPr>
          <p:cNvSpPr txBox="1"/>
          <p:nvPr/>
        </p:nvSpPr>
        <p:spPr>
          <a:xfrm>
            <a:off x="429819" y="1936988"/>
            <a:ext cx="6229260" cy="707886"/>
          </a:xfrm>
          <a:prstGeom prst="rect">
            <a:avLst/>
          </a:prstGeom>
          <a:solidFill>
            <a:schemeClr val="tx2">
              <a:lumMod val="40000"/>
              <a:lumOff val="60000"/>
            </a:schemeClr>
          </a:solidFill>
        </p:spPr>
        <p:txBody>
          <a:bodyPr wrap="square" rtlCol="0">
            <a:spAutoFit/>
          </a:bodyPr>
          <a:lstStyle/>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Customer demand is evenly spread across coffee types, showing no single one dominates preferences.</a:t>
            </a:r>
            <a:endParaRPr lang="en-NG"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3A7BA6D-6859-6F59-BE0B-95E10320FD76}"/>
              </a:ext>
            </a:extLst>
          </p:cNvPr>
          <p:cNvSpPr txBox="1"/>
          <p:nvPr/>
        </p:nvSpPr>
        <p:spPr>
          <a:xfrm>
            <a:off x="412170" y="3723320"/>
            <a:ext cx="6229260" cy="1015663"/>
          </a:xfrm>
          <a:prstGeom prst="rect">
            <a:avLst/>
          </a:prstGeom>
          <a:solidFill>
            <a:schemeClr val="tx2">
              <a:lumMod val="40000"/>
              <a:lumOff val="60000"/>
            </a:schemeClr>
          </a:solidFill>
          <a:ln>
            <a:solidFill>
              <a:schemeClr val="tx2">
                <a:lumMod val="40000"/>
                <a:lumOff val="60000"/>
              </a:schemeClr>
            </a:solidFill>
          </a:ln>
        </p:spPr>
        <p:txBody>
          <a:bodyPr wrap="square" rtlCol="0">
            <a:spAutoFit/>
          </a:bodyPr>
          <a:lstStyle/>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Arabica leads slightly at 26.67%, but Excelsa, </a:t>
            </a:r>
            <a:r>
              <a:rPr lang="en-GB" sz="2000" dirty="0" err="1">
                <a:latin typeface="Times New Roman" panose="02020603050405020304" pitchFamily="18" charset="0"/>
                <a:cs typeface="Times New Roman" panose="02020603050405020304" pitchFamily="18" charset="0"/>
              </a:rPr>
              <a:t>Liberica</a:t>
            </a:r>
            <a:r>
              <a:rPr lang="en-GB" sz="2000" dirty="0">
                <a:latin typeface="Times New Roman" panose="02020603050405020304" pitchFamily="18" charset="0"/>
                <a:cs typeface="Times New Roman" panose="02020603050405020304" pitchFamily="18" charset="0"/>
              </a:rPr>
              <a:t>, and Robusta closely follow—suggesting all types are equally valued by customers</a:t>
            </a:r>
            <a:r>
              <a:rPr lang="en-GB" sz="2000" dirty="0"/>
              <a:t>.</a:t>
            </a:r>
            <a:endParaRPr lang="en-NG"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8E154E7-5B5C-6881-20B3-D4162E213C34}"/>
              </a:ext>
            </a:extLst>
          </p:cNvPr>
          <p:cNvSpPr txBox="1"/>
          <p:nvPr/>
        </p:nvSpPr>
        <p:spPr>
          <a:xfrm>
            <a:off x="412170" y="5473652"/>
            <a:ext cx="6229260" cy="1008000"/>
          </a:xfrm>
          <a:prstGeom prst="rect">
            <a:avLst/>
          </a:prstGeom>
          <a:solidFill>
            <a:schemeClr val="tx2">
              <a:lumMod val="40000"/>
              <a:lumOff val="60000"/>
            </a:schemeClr>
          </a:solidFill>
        </p:spPr>
        <p:txBody>
          <a:bodyPr wrap="square" rtlCol="0">
            <a:spAutoFit/>
          </a:bodyPr>
          <a:lstStyle/>
          <a:p>
            <a:pPr marL="342900" lvl="0" indent="-3429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near-balance in orders indicates strong opportunities to market variety packs or promote all coffee types equally, rather than focusing on just one.</a:t>
            </a:r>
            <a:endParaRPr lang="en-NG" sz="2000" dirty="0">
              <a:latin typeface="Times New Roman" panose="02020603050405020304" pitchFamily="18" charset="0"/>
              <a:cs typeface="Times New Roman" panose="02020603050405020304" pitchFamily="18" charset="0"/>
            </a:endParaRPr>
          </a:p>
        </p:txBody>
      </p:sp>
      <p:pic>
        <p:nvPicPr>
          <p:cNvPr id="7" name="Content Placeholder 6" descr="A pie chart with numbers and a circle">
            <a:extLst>
              <a:ext uri="{FF2B5EF4-FFF2-40B4-BE49-F238E27FC236}">
                <a16:creationId xmlns:a16="http://schemas.microsoft.com/office/drawing/2014/main" id="{EF7C107E-F2AB-27F2-BF2C-6E7F76D808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6021" y="1936988"/>
            <a:ext cx="4896160" cy="4544664"/>
          </a:xfrm>
        </p:spPr>
      </p:pic>
    </p:spTree>
    <p:extLst>
      <p:ext uri="{BB962C8B-B14F-4D97-AF65-F5344CB8AC3E}">
        <p14:creationId xmlns:p14="http://schemas.microsoft.com/office/powerpoint/2010/main" val="95665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B45E6-AF58-F145-7075-86D7FD8119D8}"/>
              </a:ext>
            </a:extLst>
          </p:cNvPr>
          <p:cNvSpPr>
            <a:spLocks noGrp="1"/>
          </p:cNvSpPr>
          <p:nvPr>
            <p:ph type="title"/>
          </p:nvPr>
        </p:nvSpPr>
        <p:spPr>
          <a:xfrm>
            <a:off x="436810" y="702156"/>
            <a:ext cx="11173998" cy="1013800"/>
          </a:xfrm>
        </p:spPr>
        <p:txBody>
          <a:bodyPr>
            <a:normAutofit/>
          </a:bodyPr>
          <a:lstStyle/>
          <a:p>
            <a:r>
              <a:rPr lang="en-GB" sz="2000" b="1" dirty="0">
                <a:latin typeface="Times New Roman" panose="02020603050405020304" pitchFamily="18" charset="0"/>
                <a:cs typeface="Times New Roman" panose="02020603050405020304" pitchFamily="18" charset="0"/>
              </a:rPr>
              <a:t>3.0	RECOMMENDATIONs</a:t>
            </a:r>
            <a:endParaRPr lang="en-NG"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A0779D5-8711-D875-A695-F30DD7DF88BE}"/>
              </a:ext>
            </a:extLst>
          </p:cNvPr>
          <p:cNvSpPr txBox="1"/>
          <p:nvPr/>
        </p:nvSpPr>
        <p:spPr>
          <a:xfrm>
            <a:off x="436810" y="3077919"/>
            <a:ext cx="11338092" cy="400110"/>
          </a:xfrm>
          <a:prstGeom prst="rect">
            <a:avLst/>
          </a:prstGeom>
          <a:solidFill>
            <a:schemeClr val="accent2">
              <a:lumMod val="7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2. 	Reward loyalty: Nurture top customers with perks, exclusives, and tailored offers.</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00FD5F-4064-AE79-B3E2-B3E0BA4E6094}"/>
              </a:ext>
            </a:extLst>
          </p:cNvPr>
          <p:cNvSpPr txBox="1"/>
          <p:nvPr/>
        </p:nvSpPr>
        <p:spPr>
          <a:xfrm>
            <a:off x="436811" y="4035887"/>
            <a:ext cx="11338091" cy="400110"/>
          </a:xfrm>
          <a:prstGeom prst="rect">
            <a:avLst/>
          </a:prstGeom>
          <a:solidFill>
            <a:schemeClr val="accent2">
              <a:lumMod val="7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3.	Promote variety: Encourage mix-and-match packs to tap into balanced coffee demand.</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BB39EA5-08B4-BD26-6D24-25AE299E8736}"/>
              </a:ext>
            </a:extLst>
          </p:cNvPr>
          <p:cNvSpPr txBox="1"/>
          <p:nvPr/>
        </p:nvSpPr>
        <p:spPr>
          <a:xfrm>
            <a:off x="436810" y="5031594"/>
            <a:ext cx="11338091" cy="400110"/>
          </a:xfrm>
          <a:prstGeom prst="rect">
            <a:avLst/>
          </a:prstGeom>
          <a:solidFill>
            <a:schemeClr val="accent2">
              <a:lumMod val="7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4.	Grow small spenders: Engage mid-tier customers with targeted promos and education.</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9731F93-400D-A9EF-50BB-EA46E6198D94}"/>
              </a:ext>
            </a:extLst>
          </p:cNvPr>
          <p:cNvSpPr txBox="1"/>
          <p:nvPr/>
        </p:nvSpPr>
        <p:spPr>
          <a:xfrm>
            <a:off x="436810" y="6027301"/>
            <a:ext cx="11338091" cy="400110"/>
          </a:xfrm>
          <a:prstGeom prst="rect">
            <a:avLst/>
          </a:prstGeom>
          <a:solidFill>
            <a:schemeClr val="accent2">
              <a:lumMod val="7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5.	Act on insights: Use the dashboard for quick, data-driven business decisions.</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A0E598-36CB-1C24-9723-2594BB53D337}"/>
              </a:ext>
            </a:extLst>
          </p:cNvPr>
          <p:cNvSpPr txBox="1"/>
          <p:nvPr/>
        </p:nvSpPr>
        <p:spPr>
          <a:xfrm>
            <a:off x="436812" y="2096638"/>
            <a:ext cx="11338089" cy="400110"/>
          </a:xfrm>
          <a:prstGeom prst="rect">
            <a:avLst/>
          </a:prstGeom>
          <a:solidFill>
            <a:schemeClr val="accent2">
              <a:lumMod val="75000"/>
            </a:schemeClr>
          </a:solidFill>
        </p:spPr>
        <p:txBody>
          <a:bodyPr wrap="square" rtlCol="0">
            <a:spAutoFit/>
          </a:bodyPr>
          <a:lstStyle/>
          <a:p>
            <a:pPr marL="457200" indent="-457200">
              <a:buFont typeface="+mj-lt"/>
              <a:buAutoNum type="arabicPeriod"/>
            </a:pPr>
            <a:r>
              <a:rPr lang="en-GB" sz="2000" b="1" dirty="0">
                <a:solidFill>
                  <a:schemeClr val="bg1"/>
                </a:solidFill>
                <a:latin typeface="Times New Roman" panose="02020603050405020304" pitchFamily="18" charset="0"/>
                <a:cs typeface="Times New Roman" panose="02020603050405020304" pitchFamily="18" charset="0"/>
              </a:rPr>
              <a:t>Boost top markets: Strengthen U.S. presence while growing sales in Ireland and the UK.</a:t>
            </a:r>
            <a:endParaRPr lang="en-NG"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86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55F3-2AC9-C3F5-5232-B7B4AD77A148}"/>
              </a:ext>
            </a:extLst>
          </p:cNvPr>
          <p:cNvSpPr>
            <a:spLocks noGrp="1"/>
          </p:cNvSpPr>
          <p:nvPr>
            <p:ph type="title"/>
          </p:nvPr>
        </p:nvSpPr>
        <p:spPr/>
        <p:txBody>
          <a:bodyPr>
            <a:normAutofit/>
          </a:bodyPr>
          <a:lstStyle/>
          <a:p>
            <a:r>
              <a:rPr lang="en-GB" sz="2000" b="1" dirty="0">
                <a:latin typeface="Times New Roman" panose="02020603050405020304" pitchFamily="18" charset="0"/>
                <a:cs typeface="Times New Roman" panose="02020603050405020304" pitchFamily="18" charset="0"/>
              </a:rPr>
              <a:t>4.0		STEPS TAKEN</a:t>
            </a:r>
            <a:endParaRPr lang="en-NG"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5D24348-4AC9-60A0-CC3F-DFBD3CAC021C}"/>
              </a:ext>
            </a:extLst>
          </p:cNvPr>
          <p:cNvSpPr txBox="1"/>
          <p:nvPr/>
        </p:nvSpPr>
        <p:spPr>
          <a:xfrm>
            <a:off x="465217" y="2048495"/>
            <a:ext cx="11261556" cy="720000"/>
          </a:xfrm>
          <a:prstGeom prst="rect">
            <a:avLst/>
          </a:prstGeom>
          <a:solidFill>
            <a:schemeClr val="tx1">
              <a:lumMod val="75000"/>
              <a:lumOff val="2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1.	I merged the datasheet from orders, products, and customers using power query.</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EA3A50-8DE3-8F53-0F7C-DB6A45773A37}"/>
              </a:ext>
            </a:extLst>
          </p:cNvPr>
          <p:cNvSpPr txBox="1"/>
          <p:nvPr/>
        </p:nvSpPr>
        <p:spPr>
          <a:xfrm>
            <a:off x="465217" y="2981280"/>
            <a:ext cx="11261556" cy="720000"/>
          </a:xfrm>
          <a:prstGeom prst="rect">
            <a:avLst/>
          </a:prstGeom>
          <a:solidFill>
            <a:schemeClr val="tx1">
              <a:lumMod val="75000"/>
              <a:lumOff val="2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2.	I cleaned and formatted the merged datasheet and created extra calculated column (Total Sales).</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546A89-456D-7186-75F1-AB715B4A5C94}"/>
              </a:ext>
            </a:extLst>
          </p:cNvPr>
          <p:cNvSpPr txBox="1"/>
          <p:nvPr/>
        </p:nvSpPr>
        <p:spPr>
          <a:xfrm>
            <a:off x="465217" y="4836282"/>
            <a:ext cx="11261556" cy="720000"/>
          </a:xfrm>
          <a:prstGeom prst="rect">
            <a:avLst/>
          </a:prstGeom>
          <a:solidFill>
            <a:schemeClr val="tx1">
              <a:lumMod val="75000"/>
              <a:lumOff val="2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4.	I designed a dashboard and applied slicers.</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632F31-E3E5-CD9B-5400-F93DD2B1CC3B}"/>
              </a:ext>
            </a:extLst>
          </p:cNvPr>
          <p:cNvSpPr txBox="1"/>
          <p:nvPr/>
        </p:nvSpPr>
        <p:spPr>
          <a:xfrm>
            <a:off x="465217" y="3876720"/>
            <a:ext cx="11261556" cy="720000"/>
          </a:xfrm>
          <a:prstGeom prst="rect">
            <a:avLst/>
          </a:prstGeom>
          <a:solidFill>
            <a:schemeClr val="tx1">
              <a:lumMod val="75000"/>
              <a:lumOff val="2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3.	I built Pivot Tables and designed charts for each analysis.</a:t>
            </a:r>
            <a:endParaRPr lang="en-NG" sz="2000"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97FB1D-8C2C-8D9D-FE92-BDA6E7DD2E8C}"/>
              </a:ext>
            </a:extLst>
          </p:cNvPr>
          <p:cNvSpPr txBox="1"/>
          <p:nvPr/>
        </p:nvSpPr>
        <p:spPr>
          <a:xfrm>
            <a:off x="465217" y="5795844"/>
            <a:ext cx="11261556" cy="720000"/>
          </a:xfrm>
          <a:prstGeom prst="rect">
            <a:avLst/>
          </a:prstGeom>
          <a:solidFill>
            <a:schemeClr val="tx1">
              <a:lumMod val="75000"/>
              <a:lumOff val="25000"/>
            </a:schemeClr>
          </a:solidFill>
        </p:spPr>
        <p:txBody>
          <a:bodyPr wrap="square" rtlCol="0">
            <a:spAutoFit/>
          </a:bodyPr>
          <a:lstStyle/>
          <a:p>
            <a:r>
              <a:rPr lang="en-GB" sz="2000" b="1" dirty="0">
                <a:solidFill>
                  <a:schemeClr val="bg1"/>
                </a:solidFill>
                <a:latin typeface="Times New Roman" panose="02020603050405020304" pitchFamily="18" charset="0"/>
                <a:cs typeface="Times New Roman" panose="02020603050405020304" pitchFamily="18" charset="0"/>
              </a:rPr>
              <a:t>5. 	I prepared a detailed presentation of the steps taken, insights and recommendations using 	</a:t>
            </a:r>
            <a:r>
              <a:rPr lang="en-GB" sz="2000" b="1" dirty="0" err="1">
                <a:solidFill>
                  <a:schemeClr val="bg1"/>
                </a:solidFill>
                <a:latin typeface="Times New Roman" panose="02020603050405020304" pitchFamily="18" charset="0"/>
                <a:cs typeface="Times New Roman" panose="02020603050405020304" pitchFamily="18" charset="0"/>
              </a:rPr>
              <a:t>Powerpoint</a:t>
            </a:r>
            <a:r>
              <a:rPr lang="en-GB" sz="2000" b="1" dirty="0">
                <a:solidFill>
                  <a:schemeClr val="bg1"/>
                </a:solidFill>
                <a:latin typeface="Times New Roman" panose="02020603050405020304" pitchFamily="18" charset="0"/>
                <a:cs typeface="Times New Roman" panose="02020603050405020304" pitchFamily="18" charset="0"/>
              </a:rPr>
              <a:t> 	tool.</a:t>
            </a:r>
            <a:endParaRPr lang="en-NG"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9903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464</TotalTime>
  <Words>619</Words>
  <Application>Microsoft Office PowerPoint</Application>
  <PresentationFormat>Widescreen</PresentationFormat>
  <Paragraphs>33</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Gill Sans MT</vt:lpstr>
      <vt:lpstr>Times New Roman</vt:lpstr>
      <vt:lpstr>Wingdings 2</vt:lpstr>
      <vt:lpstr>Dividend</vt:lpstr>
      <vt:lpstr>COFFEE SALES PERFORMANCE DASHBOARD PRESENTATION</vt:lpstr>
      <vt:lpstr>1.0 OVERVIEW OF THE DASHBOARD</vt:lpstr>
      <vt:lpstr>2.1 INSIGHTS DERIVED FROM THE DASHBOARD (CHART I)</vt:lpstr>
      <vt:lpstr>2.2 INSIGHTS DERIVED FROM THE DASHBOARD (CHART II)</vt:lpstr>
      <vt:lpstr>2.3 INSIGHTS DERIVED FROM THE DASHBOARD (CHART III)</vt:lpstr>
      <vt:lpstr>2.4 INSIGHTS DERIVED FROM THE DASHBOARD (CHART IV)</vt:lpstr>
      <vt:lpstr>3.0 RECOMMENDATIONs</vt:lpstr>
      <vt:lpstr>4.0  STEPS TAKEN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Ayomide Akinnawo</dc:creator>
  <cp:lastModifiedBy>Ayomide Akinnawo</cp:lastModifiedBy>
  <cp:revision>16</cp:revision>
  <dcterms:created xsi:type="dcterms:W3CDTF">2025-08-23T08:05:11Z</dcterms:created>
  <dcterms:modified xsi:type="dcterms:W3CDTF">2025-08-25T16:00:09Z</dcterms:modified>
</cp:coreProperties>
</file>