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5" roundtripDataSignature="AMtx7mhcbdWOm15V2V1/kfYQMrBmbD01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94f46422e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94f46422e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2594f46422e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94f46422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94f46422e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594f46422e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198fded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198fded8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3198fded8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94f46422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94f46422e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594f46422e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94f46422e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594f46422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94f46422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594f46422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7"/>
          <p:cNvSpPr txBox="1"/>
          <p:nvPr>
            <p:ph type="ctrTitle"/>
          </p:nvPr>
        </p:nvSpPr>
        <p:spPr>
          <a:xfrm>
            <a:off x="448965" y="1655520"/>
            <a:ext cx="5039265" cy="106893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7"/>
          <p:cNvSpPr txBox="1"/>
          <p:nvPr>
            <p:ph idx="1" type="subTitle"/>
          </p:nvPr>
        </p:nvSpPr>
        <p:spPr>
          <a:xfrm>
            <a:off x="448965" y="2724455"/>
            <a:ext cx="5191970" cy="610820"/>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Clr>
                <a:srgbClr val="92D050"/>
              </a:buClr>
              <a:buSzPts val="2800"/>
              <a:buNone/>
              <a:defRPr b="0" i="0" sz="2800">
                <a:solidFill>
                  <a:srgbClr val="92D05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p:nvPr>
            <p:ph idx="2" type="pic"/>
          </p:nvPr>
        </p:nvSpPr>
        <p:spPr>
          <a:xfrm>
            <a:off x="1792288" y="459581"/>
            <a:ext cx="5486400" cy="3086100"/>
          </a:xfrm>
          <a:prstGeom prst="rect">
            <a:avLst/>
          </a:prstGeom>
          <a:noFill/>
          <a:ln>
            <a:noFill/>
          </a:ln>
        </p:spPr>
      </p:sp>
      <p:sp>
        <p:nvSpPr>
          <p:cNvPr id="75" name="Google Shape;75;p16"/>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7"/>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8"/>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8"/>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1" name="Google Shape;91;p18"/>
          <p:cNvPicPr preferRelativeResize="0"/>
          <p:nvPr/>
        </p:nvPicPr>
        <p:blipFill rotWithShape="1">
          <a:blip r:embed="rId2">
            <a:alphaModFix/>
          </a:blip>
          <a:srcRect b="0" l="0" r="0" t="0"/>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8"/>
          <p:cNvSpPr txBox="1"/>
          <p:nvPr>
            <p:ph type="title"/>
          </p:nvPr>
        </p:nvSpPr>
        <p:spPr>
          <a:xfrm>
            <a:off x="448965" y="281175"/>
            <a:ext cx="8246070" cy="61082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2D050"/>
              </a:buClr>
              <a:buSzPts val="3600"/>
              <a:buFont typeface="Calibri"/>
              <a:buNone/>
              <a:defRPr sz="3600">
                <a:solidFill>
                  <a:srgbClr val="92D05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8"/>
          <p:cNvSpPr txBox="1"/>
          <p:nvPr>
            <p:ph idx="1" type="body"/>
          </p:nvPr>
        </p:nvSpPr>
        <p:spPr>
          <a:xfrm>
            <a:off x="448966" y="1197405"/>
            <a:ext cx="8246070" cy="366491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9"/>
          <p:cNvSpPr txBox="1"/>
          <p:nvPr>
            <p:ph type="title"/>
          </p:nvPr>
        </p:nvSpPr>
        <p:spPr>
          <a:xfrm>
            <a:off x="448965" y="281175"/>
            <a:ext cx="6566314" cy="57264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2D050"/>
              </a:buClr>
              <a:buSzPts val="3600"/>
              <a:buFont typeface="Calibri"/>
              <a:buNone/>
              <a:defRPr sz="3600">
                <a:solidFill>
                  <a:srgbClr val="92D05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448965" y="1197405"/>
            <a:ext cx="6566314" cy="33583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0"/>
          <p:cNvSpPr txBox="1"/>
          <p:nvPr>
            <p:ph type="title"/>
          </p:nvPr>
        </p:nvSpPr>
        <p:spPr>
          <a:xfrm>
            <a:off x="601670" y="281175"/>
            <a:ext cx="7940659" cy="6108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2D050"/>
              </a:buClr>
              <a:buSzPts val="3600"/>
              <a:buFont typeface="Calibri"/>
              <a:buNone/>
              <a:defRPr sz="3600">
                <a:solidFill>
                  <a:srgbClr val="92D05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
          <p:cNvSpPr txBox="1"/>
          <p:nvPr>
            <p:ph idx="1" type="body"/>
          </p:nvPr>
        </p:nvSpPr>
        <p:spPr>
          <a:xfrm>
            <a:off x="536879" y="1502814"/>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10"/>
          <p:cNvSpPr txBox="1"/>
          <p:nvPr>
            <p:ph idx="2" type="body"/>
          </p:nvPr>
        </p:nvSpPr>
        <p:spPr>
          <a:xfrm>
            <a:off x="536879" y="1975211"/>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8" name="Google Shape;38;p10"/>
          <p:cNvSpPr txBox="1"/>
          <p:nvPr>
            <p:ph idx="3" type="body"/>
          </p:nvPr>
        </p:nvSpPr>
        <p:spPr>
          <a:xfrm>
            <a:off x="4572000" y="1502814"/>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0"/>
          <p:cNvSpPr txBox="1"/>
          <p:nvPr>
            <p:ph idx="4" type="body"/>
          </p:nvPr>
        </p:nvSpPr>
        <p:spPr>
          <a:xfrm>
            <a:off x="4572000" y="1975211"/>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12"/>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0" name="Google Shape;50;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3"/>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6" name="Google Shape;56;p13"/>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15"/>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6"/>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448965" y="1655520"/>
            <a:ext cx="5039265" cy="106893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Bacchus Winery</a:t>
            </a:r>
            <a:endParaRPr/>
          </a:p>
        </p:txBody>
      </p:sp>
      <p:sp>
        <p:nvSpPr>
          <p:cNvPr id="97" name="Google Shape;97;p1"/>
          <p:cNvSpPr txBox="1"/>
          <p:nvPr>
            <p:ph idx="1" type="subTitle"/>
          </p:nvPr>
        </p:nvSpPr>
        <p:spPr>
          <a:xfrm>
            <a:off x="448965" y="2724455"/>
            <a:ext cx="5191970" cy="6108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92D050"/>
              </a:buClr>
              <a:buSzPts val="2800"/>
              <a:buNone/>
            </a:pPr>
            <a:r>
              <a:rPr lang="en-US"/>
              <a:t>Group 3</a:t>
            </a:r>
            <a:endParaRPr/>
          </a:p>
        </p:txBody>
      </p:sp>
      <p:sp>
        <p:nvSpPr>
          <p:cNvPr id="98" name="Google Shape;98;p1"/>
          <p:cNvSpPr txBox="1"/>
          <p:nvPr/>
        </p:nvSpPr>
        <p:spPr>
          <a:xfrm>
            <a:off x="448981" y="3212175"/>
            <a:ext cx="24522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C2D59B"/>
                </a:solidFill>
                <a:latin typeface="Calibri"/>
                <a:ea typeface="Calibri"/>
                <a:cs typeface="Calibri"/>
                <a:sym typeface="Calibri"/>
              </a:rPr>
              <a:t>Joshua Gruidl, Jacob Hayes, Anthony Milton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594f46422e_0_11"/>
          <p:cNvSpPr txBox="1"/>
          <p:nvPr>
            <p:ph type="title"/>
          </p:nvPr>
        </p:nvSpPr>
        <p:spPr>
          <a:xfrm>
            <a:off x="448965" y="281175"/>
            <a:ext cx="8246100" cy="610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The Bacchus Winery</a:t>
            </a:r>
            <a:endParaRPr/>
          </a:p>
        </p:txBody>
      </p:sp>
      <p:sp>
        <p:nvSpPr>
          <p:cNvPr id="105" name="Google Shape;105;g2594f46422e_0_11"/>
          <p:cNvSpPr txBox="1"/>
          <p:nvPr>
            <p:ph idx="1" type="body"/>
          </p:nvPr>
        </p:nvSpPr>
        <p:spPr>
          <a:xfrm>
            <a:off x="448966" y="1197405"/>
            <a:ext cx="8246100" cy="36648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n-US"/>
              <a:t>The Bacchus Winery underwent a change in management three years ago, and new business methods are needed to improve the winery’s performance. As a multi-grape vineyard, Bacchus has multiple distributors to carry the varied </a:t>
            </a:r>
            <a:r>
              <a:rPr lang="en-US"/>
              <a:t>options and multiple suppliers to ensure the bottles are available to fill with wines.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594f46422e_0_23"/>
          <p:cNvSpPr txBox="1"/>
          <p:nvPr>
            <p:ph type="title"/>
          </p:nvPr>
        </p:nvSpPr>
        <p:spPr>
          <a:xfrm>
            <a:off x="601670" y="281175"/>
            <a:ext cx="7940700" cy="610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The Situation</a:t>
            </a:r>
            <a:endParaRPr/>
          </a:p>
        </p:txBody>
      </p:sp>
      <p:sp>
        <p:nvSpPr>
          <p:cNvPr id="112" name="Google Shape;112;g2594f46422e_0_23"/>
          <p:cNvSpPr txBox="1"/>
          <p:nvPr>
            <p:ph idx="1" type="body"/>
          </p:nvPr>
        </p:nvSpPr>
        <p:spPr>
          <a:xfrm>
            <a:off x="271125" y="1155578"/>
            <a:ext cx="8897400" cy="255900"/>
          </a:xfrm>
          <a:prstGeom prst="rect">
            <a:avLst/>
          </a:prstGeom>
        </p:spPr>
        <p:txBody>
          <a:bodyPr anchorCtr="0" anchor="b" bIns="45700" lIns="91425" spcFirstLastPara="1" rIns="91425" wrap="square" tIns="45700">
            <a:normAutofit fontScale="92500" lnSpcReduction="20000"/>
          </a:bodyPr>
          <a:lstStyle/>
          <a:p>
            <a:pPr indent="0" lvl="0" marL="0" rtl="0" algn="l">
              <a:lnSpc>
                <a:spcPct val="115000"/>
              </a:lnSpc>
              <a:spcBef>
                <a:spcPts val="0"/>
              </a:spcBef>
              <a:spcAft>
                <a:spcPts val="1200"/>
              </a:spcAft>
              <a:buClr>
                <a:schemeClr val="dk1"/>
              </a:buClr>
              <a:buSzPct val="100000"/>
              <a:buFont typeface="Arial"/>
              <a:buNone/>
            </a:pPr>
            <a:r>
              <a:rPr lang="en-US" sz="1100">
                <a:latin typeface="Arial"/>
                <a:ea typeface="Arial"/>
                <a:cs typeface="Arial"/>
                <a:sym typeface="Arial"/>
              </a:rPr>
              <a:t>To compose a comprehensive business relational diagram, the overarching interactions that make up the winery must be laid bare.</a:t>
            </a:r>
            <a:endParaRPr/>
          </a:p>
        </p:txBody>
      </p:sp>
      <p:sp>
        <p:nvSpPr>
          <p:cNvPr id="113" name="Google Shape;113;g2594f46422e_0_23"/>
          <p:cNvSpPr txBox="1"/>
          <p:nvPr>
            <p:ph idx="2" type="body"/>
          </p:nvPr>
        </p:nvSpPr>
        <p:spPr>
          <a:xfrm>
            <a:off x="-150000" y="1481650"/>
            <a:ext cx="9271500" cy="3661800"/>
          </a:xfrm>
          <a:prstGeom prst="rect">
            <a:avLst/>
          </a:prstGeom>
        </p:spPr>
        <p:txBody>
          <a:bodyPr anchorCtr="0" anchor="t" bIns="45700" lIns="91425" spcFirstLastPara="1" rIns="91425" wrap="square" tIns="45700">
            <a:noAutofit/>
          </a:bodyPr>
          <a:lstStyle/>
          <a:p>
            <a:pPr indent="-311150" lvl="0" marL="457200" rtl="0" algn="l">
              <a:lnSpc>
                <a:spcPct val="115000"/>
              </a:lnSpc>
              <a:spcBef>
                <a:spcPts val="0"/>
              </a:spcBef>
              <a:spcAft>
                <a:spcPts val="0"/>
              </a:spcAft>
              <a:buSzPts val="1300"/>
              <a:buAutoNum type="arabicPeriod"/>
            </a:pPr>
            <a:r>
              <a:rPr b="1" lang="en-US" sz="1300">
                <a:latin typeface="Arial"/>
                <a:ea typeface="Arial"/>
                <a:cs typeface="Arial"/>
                <a:sym typeface="Arial"/>
              </a:rPr>
              <a:t>Business Rules:</a:t>
            </a:r>
            <a:endParaRPr b="1"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An </a:t>
            </a:r>
            <a:r>
              <a:rPr b="1" lang="en-US" sz="1300">
                <a:latin typeface="Arial"/>
                <a:ea typeface="Arial"/>
                <a:cs typeface="Arial"/>
                <a:sym typeface="Arial"/>
              </a:rPr>
              <a:t>Employee </a:t>
            </a:r>
            <a:r>
              <a:rPr lang="en-US" sz="1300">
                <a:latin typeface="Arial"/>
                <a:ea typeface="Arial"/>
                <a:cs typeface="Arial"/>
                <a:sym typeface="Arial"/>
              </a:rPr>
              <a:t>is on one or many </a:t>
            </a:r>
            <a:r>
              <a:rPr b="1" lang="en-US" sz="1300">
                <a:latin typeface="Arial"/>
                <a:ea typeface="Arial"/>
                <a:cs typeface="Arial"/>
                <a:sym typeface="Arial"/>
              </a:rPr>
              <a:t>Payroll </a:t>
            </a:r>
            <a:r>
              <a:rPr lang="en-US" sz="1300">
                <a:latin typeface="Arial"/>
                <a:ea typeface="Arial"/>
                <a:cs typeface="Arial"/>
                <a:sym typeface="Arial"/>
              </a:rPr>
              <a:t>reports.</a:t>
            </a:r>
            <a:endParaRPr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A </a:t>
            </a:r>
            <a:r>
              <a:rPr b="1" lang="en-US" sz="1300">
                <a:latin typeface="Arial"/>
                <a:ea typeface="Arial"/>
                <a:cs typeface="Arial"/>
                <a:sym typeface="Arial"/>
              </a:rPr>
              <a:t>Supplier </a:t>
            </a:r>
            <a:r>
              <a:rPr lang="en-US" sz="1300">
                <a:latin typeface="Arial"/>
                <a:ea typeface="Arial"/>
                <a:cs typeface="Arial"/>
                <a:sym typeface="Arial"/>
              </a:rPr>
              <a:t>may have one or many </a:t>
            </a:r>
            <a:r>
              <a:rPr b="1" lang="en-US" sz="1300">
                <a:latin typeface="Arial"/>
                <a:ea typeface="Arial"/>
                <a:cs typeface="Arial"/>
                <a:sym typeface="Arial"/>
              </a:rPr>
              <a:t>Supplies </a:t>
            </a:r>
            <a:r>
              <a:rPr lang="en-US" sz="1300">
                <a:latin typeface="Arial"/>
                <a:ea typeface="Arial"/>
                <a:cs typeface="Arial"/>
                <a:sym typeface="Arial"/>
              </a:rPr>
              <a:t>deliveries.</a:t>
            </a:r>
            <a:endParaRPr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One or many </a:t>
            </a:r>
            <a:r>
              <a:rPr b="1" lang="en-US" sz="1300">
                <a:latin typeface="Arial"/>
                <a:ea typeface="Arial"/>
                <a:cs typeface="Arial"/>
                <a:sym typeface="Arial"/>
              </a:rPr>
              <a:t>Distributors </a:t>
            </a:r>
            <a:r>
              <a:rPr lang="en-US" sz="1300">
                <a:latin typeface="Arial"/>
                <a:ea typeface="Arial"/>
                <a:cs typeface="Arial"/>
                <a:sym typeface="Arial"/>
              </a:rPr>
              <a:t>may carry one or many </a:t>
            </a:r>
            <a:r>
              <a:rPr b="1" lang="en-US" sz="1300">
                <a:latin typeface="Arial"/>
                <a:ea typeface="Arial"/>
                <a:cs typeface="Arial"/>
                <a:sym typeface="Arial"/>
              </a:rPr>
              <a:t>Wines</a:t>
            </a:r>
            <a:r>
              <a:rPr lang="en-US" sz="1300">
                <a:latin typeface="Arial"/>
                <a:ea typeface="Arial"/>
                <a:cs typeface="Arial"/>
                <a:sym typeface="Arial"/>
              </a:rPr>
              <a:t>.</a:t>
            </a:r>
            <a:endParaRPr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One type of </a:t>
            </a:r>
            <a:r>
              <a:rPr b="1" lang="en-US" sz="1300">
                <a:latin typeface="Arial"/>
                <a:ea typeface="Arial"/>
                <a:cs typeface="Arial"/>
                <a:sym typeface="Arial"/>
              </a:rPr>
              <a:t>Wine </a:t>
            </a:r>
            <a:r>
              <a:rPr lang="en-US" sz="1300">
                <a:latin typeface="Arial"/>
                <a:ea typeface="Arial"/>
                <a:cs typeface="Arial"/>
                <a:sym typeface="Arial"/>
              </a:rPr>
              <a:t>may be made by one or many </a:t>
            </a:r>
            <a:r>
              <a:rPr b="1" lang="en-US" sz="1300">
                <a:latin typeface="Arial"/>
                <a:ea typeface="Arial"/>
                <a:cs typeface="Arial"/>
                <a:sym typeface="Arial"/>
              </a:rPr>
              <a:t>Harvests</a:t>
            </a:r>
            <a:r>
              <a:rPr lang="en-US" sz="1300">
                <a:latin typeface="Arial"/>
                <a:ea typeface="Arial"/>
                <a:cs typeface="Arial"/>
                <a:sym typeface="Arial"/>
              </a:rPr>
              <a:t>.</a:t>
            </a:r>
            <a:endParaRPr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One or many types of </a:t>
            </a:r>
            <a:r>
              <a:rPr b="1" lang="en-US" sz="1300">
                <a:latin typeface="Arial"/>
                <a:ea typeface="Arial"/>
                <a:cs typeface="Arial"/>
                <a:sym typeface="Arial"/>
              </a:rPr>
              <a:t>Wine </a:t>
            </a:r>
            <a:r>
              <a:rPr lang="en-US" sz="1300">
                <a:latin typeface="Arial"/>
                <a:ea typeface="Arial"/>
                <a:cs typeface="Arial"/>
                <a:sym typeface="Arial"/>
              </a:rPr>
              <a:t>may be supplied by one or many </a:t>
            </a:r>
            <a:r>
              <a:rPr b="1" lang="en-US" sz="1300">
                <a:latin typeface="Arial"/>
                <a:ea typeface="Arial"/>
                <a:cs typeface="Arial"/>
                <a:sym typeface="Arial"/>
              </a:rPr>
              <a:t>Suppliers</a:t>
            </a:r>
            <a:r>
              <a:rPr lang="en-US" sz="1300">
                <a:latin typeface="Arial"/>
                <a:ea typeface="Arial"/>
                <a:cs typeface="Arial"/>
                <a:sym typeface="Arial"/>
              </a:rPr>
              <a:t>.</a:t>
            </a:r>
            <a:endParaRPr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One </a:t>
            </a:r>
            <a:r>
              <a:rPr b="1" lang="en-US" sz="1300">
                <a:latin typeface="Arial"/>
                <a:ea typeface="Arial"/>
                <a:cs typeface="Arial"/>
                <a:sym typeface="Arial"/>
              </a:rPr>
              <a:t>Distributor </a:t>
            </a:r>
            <a:r>
              <a:rPr lang="en-US" sz="1300">
                <a:latin typeface="Arial"/>
                <a:ea typeface="Arial"/>
                <a:cs typeface="Arial"/>
                <a:sym typeface="Arial"/>
              </a:rPr>
              <a:t>can place one or many </a:t>
            </a:r>
            <a:r>
              <a:rPr b="1" lang="en-US" sz="1300">
                <a:latin typeface="Arial"/>
                <a:ea typeface="Arial"/>
                <a:cs typeface="Arial"/>
                <a:sym typeface="Arial"/>
              </a:rPr>
              <a:t>Wine_Orders</a:t>
            </a:r>
            <a:r>
              <a:rPr lang="en-US" sz="1300">
                <a:latin typeface="Arial"/>
                <a:ea typeface="Arial"/>
                <a:cs typeface="Arial"/>
                <a:sym typeface="Arial"/>
              </a:rPr>
              <a:t>.</a:t>
            </a:r>
            <a:endParaRPr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One </a:t>
            </a:r>
            <a:r>
              <a:rPr b="1" lang="en-US" sz="1300">
                <a:latin typeface="Arial"/>
                <a:ea typeface="Arial"/>
                <a:cs typeface="Arial"/>
                <a:sym typeface="Arial"/>
              </a:rPr>
              <a:t>Wine_Order </a:t>
            </a:r>
            <a:r>
              <a:rPr lang="en-US" sz="1300">
                <a:latin typeface="Arial"/>
                <a:ea typeface="Arial"/>
                <a:cs typeface="Arial"/>
                <a:sym typeface="Arial"/>
              </a:rPr>
              <a:t>includes one or many </a:t>
            </a:r>
            <a:r>
              <a:rPr b="1" lang="en-US" sz="1300">
                <a:latin typeface="Arial"/>
                <a:ea typeface="Arial"/>
                <a:cs typeface="Arial"/>
                <a:sym typeface="Arial"/>
              </a:rPr>
              <a:t>Shipments</a:t>
            </a:r>
            <a:r>
              <a:rPr lang="en-US" sz="1300">
                <a:latin typeface="Arial"/>
                <a:ea typeface="Arial"/>
                <a:cs typeface="Arial"/>
                <a:sym typeface="Arial"/>
              </a:rPr>
              <a:t>.</a:t>
            </a:r>
            <a:endParaRPr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One </a:t>
            </a:r>
            <a:r>
              <a:rPr b="1" lang="en-US" sz="1300">
                <a:latin typeface="Arial"/>
                <a:ea typeface="Arial"/>
                <a:cs typeface="Arial"/>
                <a:sym typeface="Arial"/>
              </a:rPr>
              <a:t>Wine </a:t>
            </a:r>
            <a:r>
              <a:rPr lang="en-US" sz="1300">
                <a:latin typeface="Arial"/>
                <a:ea typeface="Arial"/>
                <a:cs typeface="Arial"/>
                <a:sym typeface="Arial"/>
              </a:rPr>
              <a:t>may have zero, one, or many active </a:t>
            </a:r>
            <a:r>
              <a:rPr b="1" lang="en-US" sz="1300">
                <a:latin typeface="Arial"/>
                <a:ea typeface="Arial"/>
                <a:cs typeface="Arial"/>
                <a:sym typeface="Arial"/>
              </a:rPr>
              <a:t>Marketing </a:t>
            </a:r>
            <a:r>
              <a:rPr lang="en-US" sz="1300">
                <a:latin typeface="Arial"/>
                <a:ea typeface="Arial"/>
                <a:cs typeface="Arial"/>
                <a:sym typeface="Arial"/>
              </a:rPr>
              <a:t>campaigns.</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b="1" lang="en-US" sz="1300">
                <a:latin typeface="Arial"/>
                <a:ea typeface="Arial"/>
                <a:cs typeface="Arial"/>
                <a:sym typeface="Arial"/>
              </a:rPr>
              <a:t>Assumptions:</a:t>
            </a:r>
            <a:endParaRPr b="1"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Each supplier provides a unique set of supplies, and there is no overlap in the types of supplies provided.</a:t>
            </a:r>
            <a:endParaRPr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The winery operates on a monthly supply cycle.</a:t>
            </a:r>
            <a:endParaRPr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The winery has a system in place to track employee hours.</a:t>
            </a:r>
            <a:endParaRPr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All wines are distributed through the same distribution channels.</a:t>
            </a:r>
            <a:endParaRPr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The winery has a system in place to track wine sales and distribution.</a:t>
            </a:r>
            <a:endParaRPr sz="1300">
              <a:latin typeface="Arial"/>
              <a:ea typeface="Arial"/>
              <a:cs typeface="Arial"/>
              <a:sym typeface="Arial"/>
            </a:endParaRPr>
          </a:p>
          <a:p>
            <a:pPr indent="-311150" lvl="1" marL="914400" rtl="0" algn="l">
              <a:lnSpc>
                <a:spcPct val="115000"/>
              </a:lnSpc>
              <a:spcBef>
                <a:spcPts val="0"/>
              </a:spcBef>
              <a:spcAft>
                <a:spcPts val="0"/>
              </a:spcAft>
              <a:buSzPts val="1300"/>
              <a:buChar char="○"/>
            </a:pPr>
            <a:r>
              <a:rPr lang="en-US" sz="1300">
                <a:latin typeface="Arial"/>
                <a:ea typeface="Arial"/>
                <a:cs typeface="Arial"/>
                <a:sym typeface="Arial"/>
              </a:rPr>
              <a:t>The winery operates year-round.</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3198fded8a_0_0"/>
          <p:cNvSpPr txBox="1"/>
          <p:nvPr>
            <p:ph type="title"/>
          </p:nvPr>
        </p:nvSpPr>
        <p:spPr>
          <a:xfrm>
            <a:off x="601670" y="281175"/>
            <a:ext cx="7940700" cy="610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Relational Diagram</a:t>
            </a:r>
            <a:endParaRPr/>
          </a:p>
        </p:txBody>
      </p:sp>
      <p:sp>
        <p:nvSpPr>
          <p:cNvPr id="120" name="Google Shape;120;g23198fded8a_0_0"/>
          <p:cNvSpPr txBox="1"/>
          <p:nvPr>
            <p:ph idx="4" type="body"/>
          </p:nvPr>
        </p:nvSpPr>
        <p:spPr>
          <a:xfrm>
            <a:off x="4572000" y="1975211"/>
            <a:ext cx="4041900" cy="2276400"/>
          </a:xfrm>
          <a:prstGeom prst="rect">
            <a:avLst/>
          </a:prstGeom>
        </p:spPr>
        <p:txBody>
          <a:bodyPr anchorCtr="0" anchor="t" bIns="45700" lIns="91425" spcFirstLastPara="1" rIns="91425" wrap="square" tIns="45700">
            <a:normAutofit/>
          </a:bodyPr>
          <a:lstStyle/>
          <a:p>
            <a:pPr indent="0" lvl="0" marL="0" rtl="0" algn="ctr">
              <a:spcBef>
                <a:spcPts val="480"/>
              </a:spcBef>
              <a:spcAft>
                <a:spcPts val="0"/>
              </a:spcAft>
              <a:buNone/>
            </a:pPr>
            <a:r>
              <a:t/>
            </a:r>
            <a:endParaRPr/>
          </a:p>
        </p:txBody>
      </p:sp>
      <p:pic>
        <p:nvPicPr>
          <p:cNvPr id="121" name="Google Shape;121;g23198fded8a_0_0"/>
          <p:cNvPicPr preferRelativeResize="0"/>
          <p:nvPr/>
        </p:nvPicPr>
        <p:blipFill>
          <a:blip r:embed="rId3">
            <a:alphaModFix/>
          </a:blip>
          <a:stretch>
            <a:fillRect/>
          </a:stretch>
        </p:blipFill>
        <p:spPr>
          <a:xfrm>
            <a:off x="0" y="1100550"/>
            <a:ext cx="9144001" cy="404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594f46422e_0_17"/>
          <p:cNvSpPr txBox="1"/>
          <p:nvPr>
            <p:ph type="title"/>
          </p:nvPr>
        </p:nvSpPr>
        <p:spPr>
          <a:xfrm>
            <a:off x="448965" y="281175"/>
            <a:ext cx="8246100" cy="610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The Opportunity</a:t>
            </a:r>
            <a:endParaRPr/>
          </a:p>
        </p:txBody>
      </p:sp>
      <p:sp>
        <p:nvSpPr>
          <p:cNvPr id="128" name="Google Shape;128;g2594f46422e_0_17"/>
          <p:cNvSpPr txBox="1"/>
          <p:nvPr>
            <p:ph idx="1" type="body"/>
          </p:nvPr>
        </p:nvSpPr>
        <p:spPr>
          <a:xfrm>
            <a:off x="448966" y="1197405"/>
            <a:ext cx="8246100" cy="36648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rPr lang="en-US"/>
              <a:t>Database management provides a unique opportunity for insight for Bacchus. With the ability to compile large amounts of data and process reports, we are able to fine-tune a more focused picture of each aspect of the business. Specifically, the owners, Stan and Davis Bacchus, want to have information on supplier delivery times, wine distribution, and employee time. We can provide reports for all of these requests.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448965" y="281175"/>
            <a:ext cx="8246070" cy="610821"/>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92D050"/>
              </a:buClr>
              <a:buSzPct val="100000"/>
              <a:buFont typeface="Calibri"/>
              <a:buNone/>
            </a:pPr>
            <a:r>
              <a:rPr lang="en-US"/>
              <a:t>Snapshot Report Goals</a:t>
            </a:r>
            <a:endParaRPr/>
          </a:p>
        </p:txBody>
      </p:sp>
      <p:sp>
        <p:nvSpPr>
          <p:cNvPr id="134" name="Google Shape;134;p2"/>
          <p:cNvSpPr txBox="1"/>
          <p:nvPr>
            <p:ph idx="1" type="body"/>
          </p:nvPr>
        </p:nvSpPr>
        <p:spPr>
          <a:xfrm>
            <a:off x="448975" y="1197399"/>
            <a:ext cx="8246100" cy="46878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2800"/>
              <a:buChar char="•"/>
            </a:pPr>
            <a:r>
              <a:rPr lang="en-US"/>
              <a:t>Are all suppliers delivering on time?</a:t>
            </a:r>
            <a:endParaRPr/>
          </a:p>
          <a:p>
            <a:pPr indent="-285750" lvl="1" marL="742950" rtl="0" algn="l">
              <a:spcBef>
                <a:spcPts val="0"/>
              </a:spcBef>
              <a:spcAft>
                <a:spcPts val="0"/>
              </a:spcAft>
              <a:buSzPts val="2800"/>
              <a:buChar char="–"/>
            </a:pPr>
            <a:r>
              <a:rPr lang="en-US"/>
              <a:t>Is there a large gap between expected delivery and actual delivery?</a:t>
            </a:r>
            <a:endParaRPr/>
          </a:p>
          <a:p>
            <a:pPr indent="0" lvl="0" marL="0" rtl="0" algn="l">
              <a:spcBef>
                <a:spcPts val="0"/>
              </a:spcBef>
              <a:spcAft>
                <a:spcPts val="0"/>
              </a:spcAft>
              <a:buNone/>
            </a:pPr>
            <a:r>
              <a:t/>
            </a:r>
            <a:endParaRPr/>
          </a:p>
          <a:p>
            <a:pPr indent="-342900" lvl="0" marL="342900" rtl="0" algn="l">
              <a:spcBef>
                <a:spcPts val="560"/>
              </a:spcBef>
              <a:spcAft>
                <a:spcPts val="0"/>
              </a:spcAft>
              <a:buClr>
                <a:schemeClr val="dk1"/>
              </a:buClr>
              <a:buSzPts val="2800"/>
              <a:buChar char="•"/>
            </a:pPr>
            <a:r>
              <a:rPr lang="en-US"/>
              <a:t>What can we know about wine distribution?</a:t>
            </a:r>
            <a:endParaRPr/>
          </a:p>
          <a:p>
            <a:pPr indent="-285750" lvl="1" marL="742950" rtl="0" algn="l">
              <a:spcBef>
                <a:spcPts val="560"/>
              </a:spcBef>
              <a:spcAft>
                <a:spcPts val="0"/>
              </a:spcAft>
              <a:buSzPts val="2800"/>
              <a:buChar char="–"/>
            </a:pPr>
            <a:r>
              <a:rPr lang="en-US"/>
              <a:t>Are all wines selling as expected?</a:t>
            </a:r>
            <a:endParaRPr/>
          </a:p>
          <a:p>
            <a:pPr indent="-285750" lvl="1" marL="742950" rtl="0" algn="l">
              <a:spcBef>
                <a:spcPts val="560"/>
              </a:spcBef>
              <a:spcAft>
                <a:spcPts val="0"/>
              </a:spcAft>
              <a:buSzPts val="2800"/>
              <a:buChar char="–"/>
            </a:pPr>
            <a:r>
              <a:rPr lang="en-US"/>
              <a:t>What distributor carries which wines?</a:t>
            </a:r>
            <a:endParaRPr/>
          </a:p>
          <a:p>
            <a:pPr indent="0" lvl="0" marL="0" rtl="0" algn="l">
              <a:spcBef>
                <a:spcPts val="560"/>
              </a:spcBef>
              <a:spcAft>
                <a:spcPts val="0"/>
              </a:spcAft>
              <a:buNone/>
            </a:pPr>
            <a:r>
              <a:t/>
            </a:r>
            <a:endParaRPr/>
          </a:p>
          <a:p>
            <a:pPr indent="-342900" lvl="0" marL="342900" rtl="0" algn="l">
              <a:spcBef>
                <a:spcPts val="560"/>
              </a:spcBef>
              <a:spcAft>
                <a:spcPts val="0"/>
              </a:spcAft>
              <a:buClr>
                <a:schemeClr val="dk1"/>
              </a:buClr>
              <a:buSzPts val="2800"/>
              <a:buChar char="•"/>
            </a:pPr>
            <a:r>
              <a:rPr lang="en-US"/>
              <a:t>How many hours are each of our employees working during the last four quarters?</a:t>
            </a:r>
            <a:endParaRPr/>
          </a:p>
          <a:p>
            <a:pPr indent="-165100" lvl="0" marL="342900" rtl="0" algn="l">
              <a:spcBef>
                <a:spcPts val="560"/>
              </a:spcBef>
              <a:spcAft>
                <a:spcPts val="0"/>
              </a:spcAft>
              <a:buClr>
                <a:schemeClr val="dk1"/>
              </a:buClr>
              <a:buSzPts val="2800"/>
              <a:buNone/>
            </a:pPr>
            <a:r>
              <a:t/>
            </a:r>
            <a:endParaRPr/>
          </a:p>
          <a:p>
            <a:pPr indent="-165100" lvl="0" marL="342900" rtl="0" algn="l">
              <a:spcBef>
                <a:spcPts val="56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448965" y="281175"/>
            <a:ext cx="6566314"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92D050"/>
              </a:buClr>
              <a:buSzPct val="100000"/>
              <a:buFont typeface="Calibri"/>
              <a:buNone/>
            </a:pPr>
            <a:r>
              <a:rPr lang="en-US"/>
              <a:t>Report 1 - Supplier Delivery Report</a:t>
            </a:r>
            <a:endParaRPr/>
          </a:p>
        </p:txBody>
      </p:sp>
      <p:pic>
        <p:nvPicPr>
          <p:cNvPr id="140" name="Google Shape;140;p3"/>
          <p:cNvPicPr preferRelativeResize="0"/>
          <p:nvPr/>
        </p:nvPicPr>
        <p:blipFill>
          <a:blip r:embed="rId3">
            <a:alphaModFix/>
          </a:blip>
          <a:stretch>
            <a:fillRect/>
          </a:stretch>
        </p:blipFill>
        <p:spPr>
          <a:xfrm>
            <a:off x="501225" y="944569"/>
            <a:ext cx="7715250" cy="386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594f46422e_0_1"/>
          <p:cNvSpPr txBox="1"/>
          <p:nvPr>
            <p:ph type="title"/>
          </p:nvPr>
        </p:nvSpPr>
        <p:spPr>
          <a:xfrm>
            <a:off x="448965" y="281175"/>
            <a:ext cx="6566400" cy="572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92D050"/>
              </a:buClr>
              <a:buSzPct val="100000"/>
              <a:buFont typeface="Calibri"/>
              <a:buNone/>
            </a:pPr>
            <a:r>
              <a:rPr lang="en-US"/>
              <a:t>Report 2 - Wine Distributor Report</a:t>
            </a:r>
            <a:endParaRPr/>
          </a:p>
        </p:txBody>
      </p:sp>
      <p:pic>
        <p:nvPicPr>
          <p:cNvPr id="146" name="Google Shape;146;g2594f46422e_0_1"/>
          <p:cNvPicPr preferRelativeResize="0"/>
          <p:nvPr/>
        </p:nvPicPr>
        <p:blipFill rotWithShape="1">
          <a:blip r:embed="rId3">
            <a:alphaModFix/>
          </a:blip>
          <a:srcRect b="0" l="1783" r="1783" t="0"/>
          <a:stretch/>
        </p:blipFill>
        <p:spPr>
          <a:xfrm>
            <a:off x="506150" y="974069"/>
            <a:ext cx="7715250" cy="386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594f46422e_0_6"/>
          <p:cNvSpPr txBox="1"/>
          <p:nvPr>
            <p:ph type="title"/>
          </p:nvPr>
        </p:nvSpPr>
        <p:spPr>
          <a:xfrm>
            <a:off x="448965" y="281175"/>
            <a:ext cx="6566400" cy="572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92D050"/>
              </a:buClr>
              <a:buSzPct val="100000"/>
              <a:buFont typeface="Calibri"/>
              <a:buNone/>
            </a:pPr>
            <a:r>
              <a:rPr lang="en-US"/>
              <a:t>Report 3 - Employee Hour Report</a:t>
            </a:r>
            <a:endParaRPr/>
          </a:p>
        </p:txBody>
      </p:sp>
      <p:pic>
        <p:nvPicPr>
          <p:cNvPr id="152" name="Google Shape;152;g2594f46422e_0_6"/>
          <p:cNvPicPr preferRelativeResize="0"/>
          <p:nvPr/>
        </p:nvPicPr>
        <p:blipFill>
          <a:blip r:embed="rId3">
            <a:alphaModFix/>
          </a:blip>
          <a:stretch>
            <a:fillRect/>
          </a:stretch>
        </p:blipFill>
        <p:spPr>
          <a:xfrm>
            <a:off x="525275" y="1222437"/>
            <a:ext cx="8403626" cy="3391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2013-08-21T19:17:07Z</dcterms:created>
  <dc:creator>Julian</dc:creator>
</cp:coreProperties>
</file>