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22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73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EB23AD-0ABF-4A4F-B12E-48E4896AD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F443E9-97AE-417D-B7AA-2BF778C32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altLang="ko-KR" sz="6600"/>
              <a:t>The Economic Crysis – Subprime Mortgage</a:t>
            </a:r>
            <a:endParaRPr lang="ko-KR" altLang="en-US" sz="6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4EB23AD-0ABF-4A4F-B12E-48E4896AD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857129-A6A4-4362-87A9-88B71007CA74}"/>
              </a:ext>
            </a:extLst>
          </p:cNvPr>
          <p:cNvSpPr/>
          <p:nvPr/>
        </p:nvSpPr>
        <p:spPr>
          <a:xfrm>
            <a:off x="-228600" y="-10"/>
            <a:ext cx="124206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856CA0D-02EF-4053-B531-70CB4B51C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76" y="1676618"/>
            <a:ext cx="11036808" cy="317296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8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F9E955-7DC0-4FE9-A163-E0CA018E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200"/>
              <a:t>Subprime?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 descr="실외, 버스, 표지판, 준비이(가) 표시된 사진&#10;&#10;자동 생성된 설명">
            <a:extLst>
              <a:ext uri="{FF2B5EF4-FFF2-40B4-BE49-F238E27FC236}">
                <a16:creationId xmlns:a16="http://schemas.microsoft.com/office/drawing/2014/main" id="{0DCA462E-95BE-4C06-AB01-BADEB1A1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09145"/>
            <a:ext cx="5140661" cy="3860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EA0C3E-9440-4786-BC9D-DB899468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87" y="2399494"/>
            <a:ext cx="3117166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56142C-879E-4ABD-84E4-804581A7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 dirty="0"/>
              <a:t>Mortgage?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AFEF-F7CD-4AC9-8F14-20CBAA1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288C1-A21E-4BD7-BC74-F00025EE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580486"/>
          </a:xfrm>
        </p:spPr>
        <p:txBody>
          <a:bodyPr/>
          <a:lstStyle/>
          <a:p>
            <a:r>
              <a:rPr lang="en-US" altLang="ko-KR" dirty="0"/>
              <a:t>Low-interest loan policy was implemented by U.S. gov.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A55CEE-7009-4246-8406-B787AF4401A3}"/>
              </a:ext>
            </a:extLst>
          </p:cNvPr>
          <p:cNvSpPr txBox="1">
            <a:spLocks/>
          </p:cNvSpPr>
          <p:nvPr/>
        </p:nvSpPr>
        <p:spPr>
          <a:xfrm>
            <a:off x="1115568" y="3138757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Many people borrowed money from the bank.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1A480325-C7CF-418B-B608-83B6C22E4B7B}"/>
              </a:ext>
            </a:extLst>
          </p:cNvPr>
          <p:cNvSpPr txBox="1">
            <a:spLocks/>
          </p:cNvSpPr>
          <p:nvPr/>
        </p:nvSpPr>
        <p:spPr>
          <a:xfrm>
            <a:off x="1115568" y="3719243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American housing market was getting hot.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2944F140-2D1E-46E4-9C09-6C72194D4CA7}"/>
              </a:ext>
            </a:extLst>
          </p:cNvPr>
          <p:cNvSpPr txBox="1">
            <a:spLocks/>
          </p:cNvSpPr>
          <p:nvPr/>
        </p:nvSpPr>
        <p:spPr>
          <a:xfrm>
            <a:off x="1115568" y="4299729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Bank started issuing MBS – Mortgage Backed Security.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9A5C8-07A3-42C4-82A3-5E88C08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MBS – The first bubble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76B7A6-1D09-4391-808C-12CC5772181A}"/>
              </a:ext>
            </a:extLst>
          </p:cNvPr>
          <p:cNvSpPr/>
          <p:nvPr/>
        </p:nvSpPr>
        <p:spPr>
          <a:xfrm>
            <a:off x="5196000" y="2524464"/>
            <a:ext cx="1800000" cy="2779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Bank</a:t>
            </a:r>
            <a:endParaRPr lang="ko-KR" altLang="en-US" sz="4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C205D2-3F86-4C41-AC7C-C993CCA6A66A}"/>
              </a:ext>
            </a:extLst>
          </p:cNvPr>
          <p:cNvGrpSpPr/>
          <p:nvPr/>
        </p:nvGrpSpPr>
        <p:grpSpPr>
          <a:xfrm>
            <a:off x="1404256" y="2356654"/>
            <a:ext cx="3494315" cy="925389"/>
            <a:chOff x="1404256" y="2356654"/>
            <a:chExt cx="3494315" cy="9253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BDB74C9-5012-4370-AB4B-C90F15E13AA4}"/>
                </a:ext>
              </a:extLst>
            </p:cNvPr>
            <p:cNvSpPr/>
            <p:nvPr/>
          </p:nvSpPr>
          <p:spPr>
            <a:xfrm>
              <a:off x="1404256" y="2524465"/>
              <a:ext cx="1800000" cy="72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Debtor A</a:t>
              </a:r>
              <a:endParaRPr lang="ko-KR" altLang="en-US" sz="2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BFE2F73-B39E-4716-99F4-D6D85A745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971" y="2726871"/>
              <a:ext cx="1371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D2C4755-4D26-4E9F-8E55-CC717155F4C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971" y="2917122"/>
              <a:ext cx="1371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9C98B9-76F1-4B50-8198-42542CA8F3A1}"/>
                </a:ext>
              </a:extLst>
            </p:cNvPr>
            <p:cNvSpPr/>
            <p:nvPr/>
          </p:nvSpPr>
          <p:spPr>
            <a:xfrm>
              <a:off x="3853542" y="2356654"/>
              <a:ext cx="718457" cy="310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Loan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53668-B227-4358-A657-1FA7B55484CC}"/>
                </a:ext>
              </a:extLst>
            </p:cNvPr>
            <p:cNvSpPr/>
            <p:nvPr/>
          </p:nvSpPr>
          <p:spPr>
            <a:xfrm>
              <a:off x="3771897" y="3026113"/>
              <a:ext cx="865415" cy="25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Repay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012472-350D-43D2-ACB9-EBFCC45CE707}"/>
              </a:ext>
            </a:extLst>
          </p:cNvPr>
          <p:cNvGrpSpPr/>
          <p:nvPr/>
        </p:nvGrpSpPr>
        <p:grpSpPr>
          <a:xfrm>
            <a:off x="7315200" y="2526987"/>
            <a:ext cx="3472544" cy="2779791"/>
            <a:chOff x="7315200" y="2526987"/>
            <a:chExt cx="3472544" cy="277979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5D55696-236B-432A-9B1C-8CBDCEC7C1C9}"/>
                </a:ext>
              </a:extLst>
            </p:cNvPr>
            <p:cNvSpPr/>
            <p:nvPr/>
          </p:nvSpPr>
          <p:spPr>
            <a:xfrm>
              <a:off x="8987744" y="2526987"/>
              <a:ext cx="1800000" cy="27797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Investor</a:t>
              </a:r>
              <a:endParaRPr lang="ko-KR" altLang="en-US" sz="28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B4695F2-3008-45F1-8BA9-98FED59A2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775176"/>
              <a:ext cx="1371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5D0ED17-31D6-413F-AC6D-29A297D1C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965427"/>
              <a:ext cx="1371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32E907-8108-48DF-8786-89A7A6CC8E20}"/>
                </a:ext>
              </a:extLst>
            </p:cNvPr>
            <p:cNvSpPr/>
            <p:nvPr/>
          </p:nvSpPr>
          <p:spPr>
            <a:xfrm>
              <a:off x="7538571" y="3492523"/>
              <a:ext cx="919626" cy="22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Invest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5911975-D5FC-475C-AD70-3A8298D69DFD}"/>
                </a:ext>
              </a:extLst>
            </p:cNvPr>
            <p:cNvSpPr/>
            <p:nvPr/>
          </p:nvSpPr>
          <p:spPr>
            <a:xfrm>
              <a:off x="7554900" y="4074418"/>
              <a:ext cx="865415" cy="25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Repay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EAB121-9970-4D73-8318-130E3D788F95}"/>
              </a:ext>
            </a:extLst>
          </p:cNvPr>
          <p:cNvGrpSpPr/>
          <p:nvPr/>
        </p:nvGrpSpPr>
        <p:grpSpPr>
          <a:xfrm>
            <a:off x="1404256" y="3404959"/>
            <a:ext cx="3494315" cy="925389"/>
            <a:chOff x="1404256" y="3404959"/>
            <a:chExt cx="3494315" cy="92538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40A39D-9C4F-4406-8D9D-C28AB63EA05A}"/>
                </a:ext>
              </a:extLst>
            </p:cNvPr>
            <p:cNvSpPr/>
            <p:nvPr/>
          </p:nvSpPr>
          <p:spPr>
            <a:xfrm>
              <a:off x="1404256" y="3404959"/>
              <a:ext cx="1800000" cy="72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Debtor B</a:t>
              </a:r>
              <a:endParaRPr lang="ko-KR" altLang="en-US" sz="2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ACF7224-1C3B-4499-ADC2-80C7D3808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971" y="3775176"/>
              <a:ext cx="1371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ED74001-BEBB-4DCB-8F90-19EE7F784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971" y="3965427"/>
              <a:ext cx="1371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C76BF4-E5EA-41A5-9B9E-43A1179AA945}"/>
                </a:ext>
              </a:extLst>
            </p:cNvPr>
            <p:cNvSpPr/>
            <p:nvPr/>
          </p:nvSpPr>
          <p:spPr>
            <a:xfrm>
              <a:off x="3853542" y="3404959"/>
              <a:ext cx="718457" cy="310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Loan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4C05F3-6926-45AC-83E1-A2F9E2DDD2D2}"/>
                </a:ext>
              </a:extLst>
            </p:cNvPr>
            <p:cNvSpPr/>
            <p:nvPr/>
          </p:nvSpPr>
          <p:spPr>
            <a:xfrm>
              <a:off x="3771897" y="4074418"/>
              <a:ext cx="865415" cy="25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Repay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6C66821A-2F2F-467E-9D17-959B1E169518}"/>
              </a:ext>
            </a:extLst>
          </p:cNvPr>
          <p:cNvSpPr/>
          <p:nvPr/>
        </p:nvSpPr>
        <p:spPr>
          <a:xfrm>
            <a:off x="1404256" y="4285453"/>
            <a:ext cx="1800000" cy="72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378197-5295-407B-B51F-CC25D10F6A5E}"/>
              </a:ext>
            </a:extLst>
          </p:cNvPr>
          <p:cNvSpPr/>
          <p:nvPr/>
        </p:nvSpPr>
        <p:spPr>
          <a:xfrm>
            <a:off x="3204256" y="5608320"/>
            <a:ext cx="1991744" cy="960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Mortgage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141CB9-F91E-4829-809E-C28B68193381}"/>
              </a:ext>
            </a:extLst>
          </p:cNvPr>
          <p:cNvSpPr/>
          <p:nvPr/>
        </p:nvSpPr>
        <p:spPr>
          <a:xfrm>
            <a:off x="6991735" y="5608320"/>
            <a:ext cx="1991744" cy="960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MBS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AFEF-F7CD-4AC9-8F14-20CBAA1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288C1-A21E-4BD7-BC74-F00025EE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580486"/>
          </a:xfrm>
        </p:spPr>
        <p:txBody>
          <a:bodyPr/>
          <a:lstStyle/>
          <a:p>
            <a:r>
              <a:rPr lang="en-US" altLang="ko-KR" dirty="0"/>
              <a:t>Low-interest loan policy was abolished by U.S. gov.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A55CEE-7009-4246-8406-B787AF4401A3}"/>
              </a:ext>
            </a:extLst>
          </p:cNvPr>
          <p:cNvSpPr txBox="1">
            <a:spLocks/>
          </p:cNvSpPr>
          <p:nvPr/>
        </p:nvSpPr>
        <p:spPr>
          <a:xfrm>
            <a:off x="1115568" y="3138757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Bank started issuing NINJA loan.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1A480325-C7CF-418B-B608-83B6C22E4B7B}"/>
              </a:ext>
            </a:extLst>
          </p:cNvPr>
          <p:cNvSpPr txBox="1">
            <a:spLocks/>
          </p:cNvSpPr>
          <p:nvPr/>
        </p:nvSpPr>
        <p:spPr>
          <a:xfrm>
            <a:off x="1115568" y="3719243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881C1D7-D800-4F70-8DE6-8E8D91F84A07}"/>
              </a:ext>
            </a:extLst>
          </p:cNvPr>
          <p:cNvSpPr txBox="1">
            <a:spLocks/>
          </p:cNvSpPr>
          <p:nvPr/>
        </p:nvSpPr>
        <p:spPr>
          <a:xfrm>
            <a:off x="1115568" y="3799490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More people borrowed money from the bank.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C9AC3-E7D9-46B8-8B72-30A66AD59070}"/>
              </a:ext>
            </a:extLst>
          </p:cNvPr>
          <p:cNvSpPr/>
          <p:nvPr/>
        </p:nvSpPr>
        <p:spPr>
          <a:xfrm>
            <a:off x="8823960" y="4379976"/>
            <a:ext cx="3215640" cy="247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No Income</a:t>
            </a:r>
          </a:p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No Job</a:t>
            </a:r>
          </a:p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No Assets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FC40AE2-C532-4AF8-92B8-79D2D7000F8A}"/>
              </a:ext>
            </a:extLst>
          </p:cNvPr>
          <p:cNvSpPr txBox="1">
            <a:spLocks/>
          </p:cNvSpPr>
          <p:nvPr/>
        </p:nvSpPr>
        <p:spPr>
          <a:xfrm>
            <a:off x="1115568" y="4496799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investors started issuing CDO</a:t>
            </a:r>
            <a:br>
              <a:rPr lang="en-US" altLang="ko-KR" dirty="0"/>
            </a:br>
            <a:r>
              <a:rPr lang="en-US" altLang="ko-KR" dirty="0"/>
              <a:t>- Collateralized Debt Obligation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6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9A5C8-07A3-42C4-82A3-5E88C08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CDO – The second bubble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76B7A6-1D09-4391-808C-12CC5772181A}"/>
              </a:ext>
            </a:extLst>
          </p:cNvPr>
          <p:cNvSpPr/>
          <p:nvPr/>
        </p:nvSpPr>
        <p:spPr>
          <a:xfrm>
            <a:off x="1401240" y="2524464"/>
            <a:ext cx="1800000" cy="2779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Bank</a:t>
            </a:r>
            <a:endParaRPr lang="ko-KR" altLang="en-US" sz="4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012472-350D-43D2-ACB9-EBFCC45CE707}"/>
              </a:ext>
            </a:extLst>
          </p:cNvPr>
          <p:cNvGrpSpPr/>
          <p:nvPr/>
        </p:nvGrpSpPr>
        <p:grpSpPr>
          <a:xfrm>
            <a:off x="3520440" y="2526987"/>
            <a:ext cx="3472544" cy="2779791"/>
            <a:chOff x="7315200" y="2526987"/>
            <a:chExt cx="3472544" cy="277979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5D55696-236B-432A-9B1C-8CBDCEC7C1C9}"/>
                </a:ext>
              </a:extLst>
            </p:cNvPr>
            <p:cNvSpPr/>
            <p:nvPr/>
          </p:nvSpPr>
          <p:spPr>
            <a:xfrm>
              <a:off x="8987744" y="2526987"/>
              <a:ext cx="1800000" cy="27797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Investor</a:t>
              </a:r>
              <a:endParaRPr lang="ko-KR" altLang="en-US" sz="28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B4695F2-3008-45F1-8BA9-98FED59A2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775176"/>
              <a:ext cx="1371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5D0ED17-31D6-413F-AC6D-29A297D1C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965427"/>
              <a:ext cx="1371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32E907-8108-48DF-8786-89A7A6CC8E20}"/>
                </a:ext>
              </a:extLst>
            </p:cNvPr>
            <p:cNvSpPr/>
            <p:nvPr/>
          </p:nvSpPr>
          <p:spPr>
            <a:xfrm>
              <a:off x="7538571" y="3492523"/>
              <a:ext cx="919626" cy="22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Invest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5911975-D5FC-475C-AD70-3A8298D69DFD}"/>
                </a:ext>
              </a:extLst>
            </p:cNvPr>
            <p:cNvSpPr/>
            <p:nvPr/>
          </p:nvSpPr>
          <p:spPr>
            <a:xfrm>
              <a:off x="7554900" y="4074418"/>
              <a:ext cx="865415" cy="25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Repay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B59659-58DE-49FC-B460-1F8CF13B4F9A}"/>
              </a:ext>
            </a:extLst>
          </p:cNvPr>
          <p:cNvGrpSpPr/>
          <p:nvPr/>
        </p:nvGrpSpPr>
        <p:grpSpPr>
          <a:xfrm>
            <a:off x="7293928" y="2526987"/>
            <a:ext cx="3496832" cy="2779791"/>
            <a:chOff x="7293928" y="2526987"/>
            <a:chExt cx="3496832" cy="2779791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F8DAA95-6FB4-41B7-A9BB-DAF7BED0FC67}"/>
                </a:ext>
              </a:extLst>
            </p:cNvPr>
            <p:cNvSpPr/>
            <p:nvPr/>
          </p:nvSpPr>
          <p:spPr>
            <a:xfrm>
              <a:off x="8990760" y="2526987"/>
              <a:ext cx="1800000" cy="277979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Insurance</a:t>
              </a:r>
              <a:endParaRPr lang="ko-KR" altLang="en-US" sz="24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F510313-7E49-4FE8-BD7A-52998A993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8216" y="3775176"/>
              <a:ext cx="1371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7165A6B-4777-4221-BA17-0ED18D8E4311}"/>
                </a:ext>
              </a:extLst>
            </p:cNvPr>
            <p:cNvCxnSpPr>
              <a:cxnSpLocks/>
            </p:cNvCxnSpPr>
            <p:nvPr/>
          </p:nvCxnSpPr>
          <p:spPr>
            <a:xfrm>
              <a:off x="7318216" y="3965427"/>
              <a:ext cx="1371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147716-06EE-4E55-831B-26E3AD907F61}"/>
                </a:ext>
              </a:extLst>
            </p:cNvPr>
            <p:cNvSpPr/>
            <p:nvPr/>
          </p:nvSpPr>
          <p:spPr>
            <a:xfrm>
              <a:off x="7293928" y="3133200"/>
              <a:ext cx="1371600" cy="470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Instead</a:t>
              </a: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repay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AAA8DD-C0BB-441F-945C-058D5D7CED32}"/>
                </a:ext>
              </a:extLst>
            </p:cNvPr>
            <p:cNvSpPr/>
            <p:nvPr/>
          </p:nvSpPr>
          <p:spPr>
            <a:xfrm>
              <a:off x="7318216" y="4266378"/>
              <a:ext cx="1371600" cy="127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Insurance fee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89DC54-6254-47DA-9A0A-F49C3973EFD6}"/>
              </a:ext>
            </a:extLst>
          </p:cNvPr>
          <p:cNvSpPr/>
          <p:nvPr/>
        </p:nvSpPr>
        <p:spPr>
          <a:xfrm>
            <a:off x="3196975" y="5608320"/>
            <a:ext cx="1991744" cy="960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MBS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D95665-81B6-448D-A268-87EE4B8568A5}"/>
              </a:ext>
            </a:extLst>
          </p:cNvPr>
          <p:cNvSpPr/>
          <p:nvPr/>
        </p:nvSpPr>
        <p:spPr>
          <a:xfrm>
            <a:off x="6992984" y="5608320"/>
            <a:ext cx="1991744" cy="960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CDO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AFEF-F7CD-4AC9-8F14-20CBAA1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288C1-A21E-4BD7-BC74-F00025EE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580486"/>
          </a:xfrm>
        </p:spPr>
        <p:txBody>
          <a:bodyPr/>
          <a:lstStyle/>
          <a:p>
            <a:r>
              <a:rPr lang="en-US" altLang="ko-KR" dirty="0"/>
              <a:t>Repaying overdue was getting hard.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A55CEE-7009-4246-8406-B787AF4401A3}"/>
              </a:ext>
            </a:extLst>
          </p:cNvPr>
          <p:cNvSpPr txBox="1">
            <a:spLocks/>
          </p:cNvSpPr>
          <p:nvPr/>
        </p:nvSpPr>
        <p:spPr>
          <a:xfrm>
            <a:off x="1115568" y="3138757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People started to sell their houses (House prices had fallen).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1A480325-C7CF-418B-B608-83B6C22E4B7B}"/>
              </a:ext>
            </a:extLst>
          </p:cNvPr>
          <p:cNvSpPr txBox="1">
            <a:spLocks/>
          </p:cNvSpPr>
          <p:nvPr/>
        </p:nvSpPr>
        <p:spPr>
          <a:xfrm>
            <a:off x="1115568" y="3719243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881C1D7-D800-4F70-8DE6-8E8D91F84A07}"/>
              </a:ext>
            </a:extLst>
          </p:cNvPr>
          <p:cNvSpPr txBox="1">
            <a:spLocks/>
          </p:cNvSpPr>
          <p:nvPr/>
        </p:nvSpPr>
        <p:spPr>
          <a:xfrm>
            <a:off x="1115568" y="3799490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Failed in mortgage, MBS, CDO.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8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AFEF-F7CD-4AC9-8F14-20CBAA1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288C1-A21E-4BD7-BC74-F00025EE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580486"/>
          </a:xfrm>
        </p:spPr>
        <p:txBody>
          <a:bodyPr>
            <a:noAutofit/>
          </a:bodyPr>
          <a:lstStyle/>
          <a:p>
            <a:r>
              <a:rPr lang="en-US" altLang="ko-KR" dirty="0"/>
              <a:t>5 trillion dollars in pension money, real estate value, 401k, savings and bonds had disappeared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A55CEE-7009-4246-8406-B787AF4401A3}"/>
              </a:ext>
            </a:extLst>
          </p:cNvPr>
          <p:cNvSpPr txBox="1">
            <a:spLocks/>
          </p:cNvSpPr>
          <p:nvPr/>
        </p:nvSpPr>
        <p:spPr>
          <a:xfrm>
            <a:off x="1115568" y="3719243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 million people lost their jobs, 6million lost their homes just in USA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1A480325-C7CF-418B-B608-83B6C22E4B7B}"/>
              </a:ext>
            </a:extLst>
          </p:cNvPr>
          <p:cNvSpPr txBox="1">
            <a:spLocks/>
          </p:cNvSpPr>
          <p:nvPr/>
        </p:nvSpPr>
        <p:spPr>
          <a:xfrm>
            <a:off x="1115568" y="3719243"/>
            <a:ext cx="10168128" cy="58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191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The Economic Crysis – Subprime Mortgage</vt:lpstr>
      <vt:lpstr>Subprime?</vt:lpstr>
      <vt:lpstr>Mortgage?</vt:lpstr>
      <vt:lpstr>Threshold</vt:lpstr>
      <vt:lpstr>MBS – The first bubble</vt:lpstr>
      <vt:lpstr>Deepen</vt:lpstr>
      <vt:lpstr>CDO – The second bubble</vt:lpstr>
      <vt:lpstr>Collapse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Economic Crysis – Subprime Mortgage</dc:title>
  <dc:creator>User</dc:creator>
  <cp:lastModifiedBy>User</cp:lastModifiedBy>
  <cp:revision>13</cp:revision>
  <dcterms:created xsi:type="dcterms:W3CDTF">2020-10-15T00:51:26Z</dcterms:created>
  <dcterms:modified xsi:type="dcterms:W3CDTF">2020-10-15T03:52:29Z</dcterms:modified>
</cp:coreProperties>
</file>