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9C6C-318D-465A-B805-E36C4CFE1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2400" dirty="0"/>
              <a:t>Digitalna forenzika</a:t>
            </a:r>
            <a:br>
              <a:rPr lang="sr-Latn-RS" dirty="0"/>
            </a:br>
            <a:br>
              <a:rPr lang="sr-Latn-RS" dirty="0"/>
            </a:br>
            <a:br>
              <a:rPr lang="sr-Latn-RS" dirty="0"/>
            </a:br>
            <a:r>
              <a:rPr lang="sr-Latn-RS" dirty="0"/>
              <a:t>Analiza fajl sistema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29E79-2FF1-405D-BECB-F8C12042B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348" y="5181597"/>
            <a:ext cx="3405810" cy="848139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Profesor:</a:t>
            </a:r>
          </a:p>
          <a:p>
            <a:r>
              <a:rPr lang="sr-Latn-RS" dirty="0"/>
              <a:t>Bratislav Predić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ACB7EA4-0B51-4C7C-8A19-80012B889511}"/>
              </a:ext>
            </a:extLst>
          </p:cNvPr>
          <p:cNvSpPr txBox="1">
            <a:spLocks/>
          </p:cNvSpPr>
          <p:nvPr/>
        </p:nvSpPr>
        <p:spPr>
          <a:xfrm>
            <a:off x="8189842" y="5181597"/>
            <a:ext cx="3405810" cy="84813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Student:</a:t>
            </a:r>
          </a:p>
          <a:p>
            <a:r>
              <a:rPr lang="sr-Latn-RS" dirty="0"/>
              <a:t>Stefan Aćimović 1047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8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19CF-8EF7-4098-9606-24A244410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23685"/>
            <a:ext cx="9905998" cy="5210629"/>
          </a:xfrm>
        </p:spPr>
        <p:txBody>
          <a:bodyPr/>
          <a:lstStyle/>
          <a:p>
            <a:r>
              <a:rPr lang="sr-Latn-RS" dirty="0"/>
              <a:t>Kako bi povećali pouzdanost NTFS-a Microsoft je dodao journaling.</a:t>
            </a:r>
          </a:p>
          <a:p>
            <a:r>
              <a:rPr lang="sr-Latn-RS" dirty="0"/>
              <a:t>Journaling je mehanizam po kome fajl sistem sve promene čuva u okviru log fajla pre nego što ih commit-uje.</a:t>
            </a:r>
          </a:p>
          <a:p>
            <a:r>
              <a:rPr lang="sr-Latn-RS" dirty="0"/>
              <a:t>Journaling doprinosi da nijedan fajl ne bude korumpiran zbog pada sistema u toku njegovog ažuriranja</a:t>
            </a:r>
          </a:p>
          <a:p>
            <a:r>
              <a:rPr lang="sr-Latn-RS" dirty="0"/>
              <a:t>Adresa tog log fajla se nalazi 2 mestu u MFT tabeli sa imenom $LogFile, a sve promene se čuvaju u okviru $DATA atributa.</a:t>
            </a:r>
          </a:p>
          <a:p>
            <a:r>
              <a:rPr lang="sr-Latn-RS" dirty="0"/>
              <a:t>Svaki zapis u log fajlu ima svoj LSN (Logical Sequence Number) koji je 64 bit-na vrednost, informaciju o operaciji koja će se izvršiti i informacije o tome kako da se uradi undo operacije ako dođe do greške.</a:t>
            </a:r>
          </a:p>
          <a:p>
            <a:r>
              <a:rPr lang="sr-Latn-RS" dirty="0"/>
              <a:t>Log fajl ima fiksnu veličinu i ukoliko više nema mesta novi zapisi se stavljaju na početak fajla.</a:t>
            </a:r>
          </a:p>
        </p:txBody>
      </p:sp>
    </p:spTree>
    <p:extLst>
      <p:ext uri="{BB962C8B-B14F-4D97-AF65-F5344CB8AC3E}">
        <p14:creationId xmlns:p14="http://schemas.microsoft.com/office/powerpoint/2010/main" val="155682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3030D-D5F1-4FB7-918C-F69131A5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417285"/>
            <a:ext cx="9905998" cy="3124201"/>
          </a:xfrm>
        </p:spPr>
        <p:txBody>
          <a:bodyPr/>
          <a:lstStyle/>
          <a:p>
            <a:r>
              <a:rPr lang="sr-Latn-RS" dirty="0"/>
              <a:t>Log fajl ima dva glavna dela: restart deo i log deo.</a:t>
            </a:r>
          </a:p>
          <a:p>
            <a:r>
              <a:rPr lang="sr-Latn-RS" dirty="0"/>
              <a:t>Restart deo sadrži informacije koje su potrebne operativnom sistemu da se oporavi usled njegovog pada.</a:t>
            </a:r>
          </a:p>
          <a:p>
            <a:r>
              <a:rPr lang="sr-Latn-RS" dirty="0"/>
              <a:t>Ovaj deo sadrži pointer koji pokazuje na poslednju izvršenu transakciju koja se nalazi u log delu.</a:t>
            </a:r>
          </a:p>
          <a:p>
            <a:r>
              <a:rPr lang="sr-Latn-RS" dirty="0"/>
              <a:t>Svaka transakcija se sastoji iz više zapisa: update i commit</a:t>
            </a:r>
          </a:p>
          <a:p>
            <a:r>
              <a:rPr lang="sr-Latn-RS" dirty="0"/>
              <a:t>Checkpoint zapisi se kreiraju na svakih 5 sekundi i čuvaju se u restart delu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952B1-C4EE-40C8-82FB-7D5B8A20E5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057" y="3875314"/>
            <a:ext cx="5862706" cy="28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6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E9AF-1E0F-461F-9679-11A371E4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Analiza NTFS Fajl 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C1A7-BD45-4EB4-9D58-07B47804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Analiza NTFS fajl sistema svodi se na lociranje MFT tabele i njenog procesiranja.</a:t>
            </a:r>
          </a:p>
          <a:p>
            <a:r>
              <a:rPr lang="sr-Latn-RS" dirty="0"/>
              <a:t>Do početne lokacije mft tabele se može doći analizom boot sektora i to $Boot fajla.</a:t>
            </a:r>
          </a:p>
          <a:p>
            <a:r>
              <a:rPr lang="sr-Latn-RS" dirty="0"/>
              <a:t>Ostatak MFT tabele se locira procesiranjem $MFT vrste u tabeli.</a:t>
            </a:r>
          </a:p>
          <a:p>
            <a:r>
              <a:rPr lang="sr-Latn-RS" dirty="0"/>
              <a:t>Ako je bilo koji podatak korumpiran, a poznata je veličinu particije, izračunava se lokacija središnjeg sektora fajl sistema u kome se nalazi $MFTFirr fajl u kome su backup-ovane prve sistemske vrste MFT tabele.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6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88D9-53AC-41C6-9202-4459A3F32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38629"/>
            <a:ext cx="9905998" cy="5152571"/>
          </a:xfrm>
        </p:spPr>
        <p:txBody>
          <a:bodyPr/>
          <a:lstStyle/>
          <a:p>
            <a:r>
              <a:rPr lang="sr-Latn-RS" dirty="0"/>
              <a:t>Lokacijom MFT tabele moguće je pronaći bilo koji fajl.</a:t>
            </a:r>
          </a:p>
          <a:p>
            <a:endParaRPr lang="sr-Latn-RS" dirty="0"/>
          </a:p>
          <a:p>
            <a:r>
              <a:rPr lang="sr-Latn-RS" dirty="0"/>
              <a:t>Neki fajlovi zbog svoje veličine mogu da zauzimaju više vrsta tako da je neophodno procesirati listu atributa $ATTRIBUTE_LIST kako bi dobili dodatne adrese na kojima se nalaze ostali atributi.</a:t>
            </a:r>
          </a:p>
          <a:p>
            <a:endParaRPr lang="sr-Latn-RS" dirty="0"/>
          </a:p>
          <a:p>
            <a:r>
              <a:rPr lang="sr-Latn-RS" dirty="0"/>
              <a:t>Za svaki atribut se analizira njegovo zaglavlje, određuje njegov tip i procesira njegov sadržaj.</a:t>
            </a:r>
          </a:p>
          <a:p>
            <a:endParaRPr lang="sr-Latn-RS" dirty="0"/>
          </a:p>
          <a:p>
            <a:r>
              <a:rPr lang="sr-Latn-RS" dirty="0"/>
              <a:t>Meta podaci fajla se nalaze u $STANDARD_INFORMATION atributu, a sadržaj u $DATA atributu.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0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8E57-949A-42CB-AD0C-814BFA48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40229"/>
            <a:ext cx="9905998" cy="5050971"/>
          </a:xfrm>
        </p:spPr>
        <p:txBody>
          <a:bodyPr/>
          <a:lstStyle/>
          <a:p>
            <a:r>
              <a:rPr lang="sr-Latn-RS" dirty="0"/>
              <a:t>Fajl se može tražiti i po imenu.</a:t>
            </a:r>
          </a:p>
          <a:p>
            <a:endParaRPr lang="sr-Latn-RS" dirty="0"/>
          </a:p>
          <a:p>
            <a:r>
              <a:rPr lang="sr-Latn-RS" dirty="0"/>
              <a:t>Pretraga po imenu se vrši analizom čvorova u b-stablu koje NTFS koristi za hijararhijsku strukturu fajlova i foldera.</a:t>
            </a:r>
          </a:p>
          <a:p>
            <a:endParaRPr lang="sr-Latn-RS" dirty="0"/>
          </a:p>
          <a:p>
            <a:r>
              <a:rPr lang="sr-Latn-RS" dirty="0"/>
              <a:t>U svakom čvoru se nalazi indeks koji sadrži atribut $FILE_NAME.</a:t>
            </a:r>
          </a:p>
          <a:p>
            <a:endParaRPr lang="sr-Latn-RS" dirty="0"/>
          </a:p>
          <a:p>
            <a:r>
              <a:rPr lang="sr-Latn-RS" dirty="0"/>
              <a:t>Prvo se procesira $Root folder koji je na 5-om mestu u MFT tabeli.</a:t>
            </a:r>
          </a:p>
          <a:p>
            <a:endParaRPr lang="sr-Latn-RS" dirty="0"/>
          </a:p>
          <a:p>
            <a:r>
              <a:rPr lang="sr-Latn-RS" dirty="0"/>
              <a:t>Zatim se procesira sadržaj atributa $INDEX_ROOT i $INDEX_ALLOCATION čime dobijamo informaciju o prvom čvoru odnosno indeksu u stablu nakon čega se vrši pretraga po tom stablu.</a:t>
            </a:r>
          </a:p>
        </p:txBody>
      </p:sp>
    </p:spTree>
    <p:extLst>
      <p:ext uri="{BB962C8B-B14F-4D97-AF65-F5344CB8AC3E}">
        <p14:creationId xmlns:p14="http://schemas.microsoft.com/office/powerpoint/2010/main" val="302847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65F8-398D-4B75-90BB-C1B2FD8B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Ext fajl 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92C5F-96C6-4E9C-8EA8-05D3DE459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Koristi se kod Linux operativnog sistema.</a:t>
            </a:r>
          </a:p>
          <a:p>
            <a:r>
              <a:rPr lang="sr-Latn-RS" dirty="0"/>
              <a:t>Baziran je na UFS (UNIX File System) fajl sistemu.</a:t>
            </a:r>
          </a:p>
          <a:p>
            <a:r>
              <a:rPr lang="sr-Latn-RS" dirty="0"/>
              <a:t>Postoje tri verzije: Ext2 , Ext3 i Ext4.</a:t>
            </a:r>
          </a:p>
          <a:p>
            <a:r>
              <a:rPr lang="sr-Latn-RS" dirty="0"/>
              <a:t>U Ext3 dodat journaling.</a:t>
            </a:r>
          </a:p>
          <a:p>
            <a:r>
              <a:rPr lang="sr-Latn-RS" dirty="0"/>
              <a:t>Ext4 moderan i brži fajl sistem i trenutno podrazumevani fajl sistem kod svih Linux operativnih sistema.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8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5F0A-6B83-4CB6-8E89-D0FCA479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80572"/>
            <a:ext cx="9905998" cy="3512458"/>
          </a:xfrm>
        </p:spPr>
        <p:txBody>
          <a:bodyPr>
            <a:normAutofit fontScale="92500"/>
          </a:bodyPr>
          <a:lstStyle/>
          <a:p>
            <a:r>
              <a:rPr lang="sr-Latn-RS" dirty="0"/>
              <a:t>Prvi deo Ext fajl sistema je rezervisani deo, a ostatak fajl sistema je podeljen na grupe blokova jednake veličine.</a:t>
            </a:r>
          </a:p>
          <a:p>
            <a:r>
              <a:rPr lang="sr-Latn-RS" dirty="0"/>
              <a:t>Svaka grupa blokova se koristi za smeštanje imena, meta podataka i sadržaja fajla.</a:t>
            </a:r>
          </a:p>
          <a:p>
            <a:r>
              <a:rPr lang="sr-Latn-RS" dirty="0"/>
              <a:t>Meta podaci fajla se čuvaju u inode strukturi podataka koja je fiksne dužine i koja se čuva u inode tabeli. Svaka grupa blokova ima svoju inode tabelu.</a:t>
            </a:r>
          </a:p>
          <a:p>
            <a:r>
              <a:rPr lang="sr-Latn-RS" dirty="0"/>
              <a:t>Imena fajlova se čuvaju u okviru strukture directory entries i one pored imena fajla sadrže i pointer na odgovarajuću vrstu u inode tabeli. Ova struktura se nalazi u blokovima koji su deo foldera kome pripada fajl. </a:t>
            </a:r>
          </a:p>
          <a:p>
            <a:r>
              <a:rPr lang="sr-Latn-RS" dirty="0"/>
              <a:t>Sadržaj fajla se čuva u posebnim blokovima koji su ustvari grupa uzastopnih sektora.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D8F5A-DFDB-463D-A3D1-A6C4F3A7975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 b="-1"/>
          <a:stretch/>
        </p:blipFill>
        <p:spPr bwMode="auto">
          <a:xfrm>
            <a:off x="3194390" y="4383314"/>
            <a:ext cx="5803220" cy="20537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079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63CA1-BA5F-4B1B-BF8F-9D1A663D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82171"/>
            <a:ext cx="9905998" cy="5109029"/>
          </a:xfrm>
        </p:spPr>
        <p:txBody>
          <a:bodyPr/>
          <a:lstStyle/>
          <a:p>
            <a:r>
              <a:rPr lang="sr-Latn-RS" dirty="0"/>
              <a:t>Najvažnija struktura podataka kod Ext fajl sistema je superblok.</a:t>
            </a:r>
          </a:p>
          <a:p>
            <a:r>
              <a:rPr lang="sr-Latn-RS" dirty="0"/>
              <a:t>Superblok ima veličinu od 1 KB i veliki broj bajtova je neisorišćeno.</a:t>
            </a:r>
          </a:p>
          <a:p>
            <a:r>
              <a:rPr lang="sr-Latn-RS" dirty="0"/>
              <a:t>Superblok sadrži sve osnovne informacije o veličini i konfiguraciji fajl sistema i nalazi se 1 KB od početka fajl sistema (slično boot sektoru kod NTFS-a).</a:t>
            </a:r>
          </a:p>
          <a:p>
            <a:r>
              <a:rPr lang="sr-Latn-RS" dirty="0"/>
              <a:t>Druga bitna strutkura je group deskriptor sturktura koja opisuje kako su organizovani blokovi u okviru grupe. </a:t>
            </a:r>
          </a:p>
          <a:p>
            <a:r>
              <a:rPr lang="sr-Latn-RS" dirty="0"/>
              <a:t>Ovi deskriptori se nalazae u group deskriptor tabeli koja se nalazi odmah posle subperbloka na fajl sistemu.</a:t>
            </a:r>
          </a:p>
          <a:p>
            <a:r>
              <a:rPr lang="sr-Latn-RS" dirty="0"/>
              <a:t>Pošto su veoma bitni kopije superblok i group deskriptor tabela se nalaze na početku svake grupe blokova.</a:t>
            </a:r>
          </a:p>
        </p:txBody>
      </p:sp>
    </p:spTree>
    <p:extLst>
      <p:ext uri="{BB962C8B-B14F-4D97-AF65-F5344CB8AC3E}">
        <p14:creationId xmlns:p14="http://schemas.microsoft.com/office/powerpoint/2010/main" val="1552341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7EA7-D686-4426-80F4-16DD8FC0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04851"/>
            <a:ext cx="9905998" cy="3047999"/>
          </a:xfrm>
        </p:spPr>
        <p:txBody>
          <a:bodyPr/>
          <a:lstStyle/>
          <a:p>
            <a:r>
              <a:rPr lang="sr-Latn-RS" dirty="0"/>
              <a:t>Blokovi mogu biti veličine 1, 2 i 4 KB i informacija o njihovoj veličini, ukupnom broju i broju blokova po grupi nalazi se u superbloku.</a:t>
            </a:r>
          </a:p>
          <a:p>
            <a:r>
              <a:rPr lang="sr-Latn-RS" dirty="0"/>
              <a:t>Adrese blokova kreću od 0.</a:t>
            </a:r>
          </a:p>
          <a:p>
            <a:r>
              <a:rPr lang="sr-Latn-RS" dirty="0"/>
              <a:t>Svaka grupa blokova sadrži kopiju superbloka, group deskriptor tabele, inode tabele, inode bitmape i blok bitmape.</a:t>
            </a:r>
          </a:p>
          <a:p>
            <a:r>
              <a:rPr lang="sr-Latn-RS" dirty="0"/>
              <a:t>Lokacija Inode tabele, inode bitmape i blok bitmape se nalazi u group deskriptor tabeli.</a:t>
            </a:r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707EE-95F1-43E6-95A8-9C87E27BFB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6" y="3429000"/>
            <a:ext cx="5428774" cy="2419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6FE8E3-5E32-449F-B15A-0E3A2F5B0C6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1"/>
          <a:stretch/>
        </p:blipFill>
        <p:spPr bwMode="auto">
          <a:xfrm>
            <a:off x="6348888" y="3429000"/>
            <a:ext cx="5709761" cy="24193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763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8536-4D85-4270-B533-EC0D10BF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57251"/>
            <a:ext cx="9905998" cy="4933950"/>
          </a:xfrm>
        </p:spPr>
        <p:txBody>
          <a:bodyPr/>
          <a:lstStyle/>
          <a:p>
            <a:r>
              <a:rPr lang="sr-Latn-RS" dirty="0"/>
              <a:t>Ako postoji boot code onda se on nalazi na 1 KB pre superbloka.</a:t>
            </a:r>
          </a:p>
          <a:p>
            <a:endParaRPr lang="sr-Latn-RS" dirty="0"/>
          </a:p>
          <a:p>
            <a:r>
              <a:rPr lang="sr-Latn-RS" dirty="0"/>
              <a:t>Boot code će se izvršiti tek kada dobije kontrolu od strane MBR-a (Master Root record) u nultom sektoru diska.</a:t>
            </a:r>
          </a:p>
          <a:p>
            <a:endParaRPr lang="sr-Latn-RS" dirty="0"/>
          </a:p>
          <a:p>
            <a:r>
              <a:rPr lang="sr-Latn-RS" dirty="0"/>
              <a:t>Boot code zna koji blokovi sadrže kernel i njih učitava u memoriju.</a:t>
            </a:r>
          </a:p>
          <a:p>
            <a:endParaRPr lang="sr-Latn-RS" dirty="0"/>
          </a:p>
          <a:p>
            <a:r>
              <a:rPr lang="sr-Latn-RS" dirty="0"/>
              <a:t>Mnogi današnji Linu sistemi nemaju boot code u fajl sistemu gde se nalazi kernel.</a:t>
            </a:r>
          </a:p>
          <a:p>
            <a:endParaRPr lang="sr-Latn-RS" dirty="0"/>
          </a:p>
          <a:p>
            <a:r>
              <a:rPr lang="sr-Latn-RS" dirty="0"/>
              <a:t>Koristi se boot loader u MBR-u koji sadrži lokaciju u kojim blokovima se kernel nalazi i u tom slučaju MBR učitava kernel u memoriju.</a:t>
            </a:r>
          </a:p>
        </p:txBody>
      </p:sp>
    </p:spTree>
    <p:extLst>
      <p:ext uri="{BB962C8B-B14F-4D97-AF65-F5344CB8AC3E}">
        <p14:creationId xmlns:p14="http://schemas.microsoft.com/office/powerpoint/2010/main" val="224791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9E20-E633-428F-B5B3-3A12AED1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832E-8649-412B-91E8-F7EF1E84C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Fajl Sistem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NTFS i 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Alati za analizu fajl sistema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FileForensiq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7023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1995-4584-4206-B815-79BFD9610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52450"/>
            <a:ext cx="9905998" cy="5848349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I Ext3 i Ext4 fajl sistemi koriste journaling tehniku. </a:t>
            </a:r>
          </a:p>
          <a:p>
            <a:endParaRPr lang="sr-Latn-RS" dirty="0"/>
          </a:p>
          <a:p>
            <a:r>
              <a:rPr lang="sr-Latn-RS" dirty="0"/>
              <a:t>Journaling radi na nivou blokova.</a:t>
            </a:r>
          </a:p>
          <a:p>
            <a:endParaRPr lang="sr-Latn-RS" dirty="0"/>
          </a:p>
          <a:p>
            <a:r>
              <a:rPr lang="sr-Latn-RS" dirty="0"/>
              <a:t>Journal se obično nalazi u inode-u 8 čija lokacija se nalazi u okviru superbloka.</a:t>
            </a:r>
          </a:p>
          <a:p>
            <a:endParaRPr lang="sr-Latn-RS" dirty="0"/>
          </a:p>
          <a:p>
            <a:r>
              <a:rPr lang="sr-Latn-RS" dirty="0"/>
              <a:t>Journal sadrži zapise o operacijama koje će se izvršiti za ažuriranje blokova. </a:t>
            </a:r>
          </a:p>
          <a:p>
            <a:endParaRPr lang="sr-Latn-RS" dirty="0"/>
          </a:p>
          <a:p>
            <a:r>
              <a:rPr lang="sr-Latn-RS" dirty="0"/>
              <a:t>Postoje dva moda rada journal-a: zapisuju se samo ažuriranja meta podataka blokova i zapisuju se sva ažuriranja uključujući i sadržaj blokova.</a:t>
            </a:r>
          </a:p>
          <a:p>
            <a:endParaRPr lang="sr-Latn-RS" dirty="0"/>
          </a:p>
          <a:p>
            <a:r>
              <a:rPr lang="sr-Latn-RS" dirty="0"/>
              <a:t>Trenutne verzije Linuxa koriste prvi mod.</a:t>
            </a:r>
          </a:p>
          <a:p>
            <a:endParaRPr lang="sr-Latn-RS" dirty="0"/>
          </a:p>
          <a:p>
            <a:r>
              <a:rPr lang="sr-Latn-RS" dirty="0"/>
              <a:t>Prvi blok u journal-u je uvek superblok.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48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421B-0CB4-4871-8694-8FFBF121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33401"/>
            <a:ext cx="9905998" cy="2895599"/>
          </a:xfrm>
        </p:spPr>
        <p:txBody>
          <a:bodyPr/>
          <a:lstStyle/>
          <a:p>
            <a:r>
              <a:rPr lang="sr-Latn-RS" dirty="0"/>
              <a:t>Kao kod NTFS-a ažuriranje se vrši u transakcijama i svaka transakcija ima svoj broj.</a:t>
            </a:r>
          </a:p>
          <a:p>
            <a:r>
              <a:rPr lang="sr-Latn-RS" dirty="0"/>
              <a:t>Svaka transakcija počinje sa blok deskriptorom koji sadrži informaciju o broju transakcije i listom blokova koji se ažuriraju. Nakon njega idu svi ažurirani blokovi. </a:t>
            </a:r>
          </a:p>
          <a:p>
            <a:r>
              <a:rPr lang="sr-Latn-RS" dirty="0"/>
              <a:t>Nakon uspešne transakcije dodaje se commit blok.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AE053-A217-42C1-8732-38C76D09389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"/>
          <a:stretch/>
        </p:blipFill>
        <p:spPr bwMode="auto">
          <a:xfrm>
            <a:off x="3457971" y="3981450"/>
            <a:ext cx="5276057" cy="26288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8594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117E-5613-4E49-AA32-FC880EE5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Analiza Ext fajl 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CF10-AF3F-4B7B-AD2D-C71308F7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Analiza Ext fajl sistema se oslanja na lokaciji superbloka i njegovom procesiranju.</a:t>
            </a:r>
          </a:p>
          <a:p>
            <a:r>
              <a:rPr lang="sr-Latn-RS" dirty="0"/>
              <a:t>On se lako locira pošto je uvek na 1 KB od početka fajl sistema.</a:t>
            </a:r>
          </a:p>
          <a:p>
            <a:r>
              <a:rPr lang="sr-Latn-RS" dirty="0"/>
              <a:t>Ukoliko je originalni superblok korumpiran traži se njegova prva validna kopija na početku neke grupe blokova.</a:t>
            </a:r>
          </a:p>
          <a:p>
            <a:r>
              <a:rPr lang="sr-Latn-RS" dirty="0"/>
              <a:t>Iz superbloka možemo da dobijemo informacije o veličini blokova, ukupnom broju blokova i broju blokova po grupi, čime dobijamo veličinu fajl sistema.</a:t>
            </a:r>
          </a:p>
        </p:txBody>
      </p:sp>
    </p:spTree>
    <p:extLst>
      <p:ext uri="{BB962C8B-B14F-4D97-AF65-F5344CB8AC3E}">
        <p14:creationId xmlns:p14="http://schemas.microsoft.com/office/powerpoint/2010/main" val="164573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E6570-749F-4AA7-B59F-665B67972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57200"/>
            <a:ext cx="9905998" cy="5810249"/>
          </a:xfrm>
        </p:spPr>
        <p:txBody>
          <a:bodyPr>
            <a:normAutofit/>
          </a:bodyPr>
          <a:lstStyle/>
          <a:p>
            <a:r>
              <a:rPr lang="sr-Latn-RS" sz="2400" dirty="0"/>
              <a:t>Lociranjem inode tabele se dobijaju meta podaci nekog fajla.</a:t>
            </a:r>
          </a:p>
          <a:p>
            <a:r>
              <a:rPr lang="sr-Latn-RS" sz="2400" dirty="0"/>
              <a:t>Da bi se locirao pravi inode neophodno je da se pronađe kojoj grupi blokova pripada.</a:t>
            </a:r>
          </a:p>
          <a:p>
            <a:r>
              <a:rPr lang="sr-Latn-RS" sz="2400" dirty="0"/>
              <a:t>Zatim se procesira group deskriptor kako bi se pronašla inode tabela grupe.</a:t>
            </a:r>
          </a:p>
          <a:p>
            <a:r>
              <a:rPr lang="sr-Latn-RS" sz="2400" dirty="0"/>
              <a:t>Iz inode tabele se pronađe vrstu koja se odnosi na fajl i iz nje se izvuku metapodaci.</a:t>
            </a:r>
          </a:p>
          <a:p>
            <a:r>
              <a:rPr lang="sr-Latn-RS" sz="2400" dirty="0"/>
              <a:t>Dobro je procesirati ne samo alocirane inodeove već i nealocirane, pošto se u njima najčešće nalaze informacije o obrisanim fajlovima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42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F4DD-3D41-4F1C-99BA-79BEBD8E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Postojeća rešenja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AB26-F7C3-4E2F-A717-2997FF4B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Danas postoji veliki broj alata koji se koriste za analizu fajl sistema.</a:t>
            </a:r>
          </a:p>
          <a:p>
            <a:r>
              <a:rPr lang="sr-Latn-RS" dirty="0"/>
              <a:t>Većina njih su besplatni.</a:t>
            </a:r>
          </a:p>
          <a:p>
            <a:r>
              <a:rPr lang="sr-Latn-RS" dirty="0"/>
              <a:t>Primer: WinDirStat, SpaceSniffer, TreeSize i Everything.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020DE-B077-4724-8760-0B5011295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104311"/>
            <a:ext cx="10612331" cy="6649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69608-A9F7-414E-9032-C97B3CCD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C4C3B-65FD-4EFC-95DF-A28AA8616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162" y="0"/>
            <a:ext cx="806767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C36882-7D8B-4E8B-A7B5-058E029D5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743" y="-1"/>
            <a:ext cx="811251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0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8912-D369-4CC7-B475-F60F882D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File Forensiq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31B0-074B-4DA0-AA86-9BC041DD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Alat za analiziranje fajl sistema razvijen po ugledu na WinDirStat.</a:t>
            </a:r>
          </a:p>
          <a:p>
            <a:r>
              <a:rPr lang="sr-Latn-RS" dirty="0"/>
              <a:t>Kreiran u C# i Windows formama.</a:t>
            </a:r>
          </a:p>
          <a:p>
            <a:r>
              <a:rPr lang="sr-Latn-RS" dirty="0"/>
              <a:t>Koristi Microsoft SQL bazu za keširanje podataka.</a:t>
            </a:r>
          </a:p>
          <a:p>
            <a:r>
              <a:rPr lang="sr-Latn-RS" dirty="0"/>
              <a:t>Koristi se za izlistavanje svih fajlova i foldera u fajl sistemu, kao i njihovo filtriranje po raznim kriterijumima i u određenim periodima.</a:t>
            </a:r>
          </a:p>
          <a:p>
            <a:r>
              <a:rPr lang="sr-Latn-RS" dirty="0"/>
              <a:t>Keširanje podataka omogućava praćenje promene fajlova u periodu od 30 dana, kao i pregled obrisanih fajlova u istom periodu.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7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DC6B77-8924-4B4F-B570-A75FDEA0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7"/>
            <a:ext cx="12192000" cy="6850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ECC2AA-1313-41B4-9BA5-795AA78F7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58"/>
            <a:ext cx="12192000" cy="6850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886EF-2A61-4226-9AEF-FB5E028A0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56"/>
            <a:ext cx="12192000" cy="6843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B6F05-C2A5-4628-BCF2-038308DD3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276322"/>
            <a:ext cx="12192000" cy="27909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A9FB24-5D44-44F8-8E8E-53D35AC94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456"/>
            <a:ext cx="12192000" cy="68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9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A4D9-024C-4046-A3BB-795323CB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sr-Latn-RS" sz="4400" dirty="0"/>
              <a:t>Hvala na pažnji!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8439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3E11-F118-4F0E-BA9D-4389AD19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Fajl 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3934-475E-41DD-88AE-051DE8ED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73998"/>
            <a:ext cx="9905998" cy="3124201"/>
          </a:xfrm>
        </p:spPr>
        <p:txBody>
          <a:bodyPr>
            <a:normAutofit/>
          </a:bodyPr>
          <a:lstStyle/>
          <a:p>
            <a:r>
              <a:rPr lang="sr-Latn-RS" dirty="0"/>
              <a:t>Fajl sistem predstavlja način na koji se podaci smeštaju (organizuju) i čitaju sa nekog medijuma za skladištenje podataka (npr. Hard Disk).</a:t>
            </a:r>
          </a:p>
          <a:p>
            <a:r>
              <a:rPr lang="sr-Latn-RS" dirty="0"/>
              <a:t>U okviru fajl sistema podaci se smeštaju u  fajlove (datoteke), a oni u foldere (direktorijume).</a:t>
            </a:r>
          </a:p>
          <a:p>
            <a:r>
              <a:rPr lang="sr-Latn-RS" dirty="0"/>
              <a:t>Ideja rada fajl sistema može da se uporedi sa radom neke poslovne kancelarije, gde papiri sa podacima predstavljaju fajlove, a fascikle u kojima se čuvaju ti papiri predstavljaju foldere.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A21E8-C207-41B9-B79E-857AF6608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86" y="252231"/>
            <a:ext cx="4406900" cy="271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3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F24E-A955-488C-A9AF-B0031605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41829"/>
            <a:ext cx="9905998" cy="4949371"/>
          </a:xfrm>
        </p:spPr>
        <p:txBody>
          <a:bodyPr/>
          <a:lstStyle/>
          <a:p>
            <a:r>
              <a:rPr lang="sr-Latn-RS" dirty="0"/>
              <a:t>Svaki fajl se sastoji iz tri dela: imena, sadržaja i meta podataka.</a:t>
            </a:r>
          </a:p>
          <a:p>
            <a:endParaRPr lang="sr-Latn-RS" dirty="0"/>
          </a:p>
          <a:p>
            <a:r>
              <a:rPr lang="sr-Latn-RS" dirty="0"/>
              <a:t>Svaki operativni sistem mora da razume fajl sistem kako bi mogao da čita i čuva fajlove na njemu.</a:t>
            </a:r>
          </a:p>
          <a:p>
            <a:endParaRPr lang="sr-Latn-RS" dirty="0"/>
          </a:p>
          <a:p>
            <a:r>
              <a:rPr lang="sr-Latn-RS" dirty="0"/>
              <a:t>Različiti operativni sistemi koriste različite fajl sisteme.</a:t>
            </a:r>
          </a:p>
          <a:p>
            <a:endParaRPr lang="sr-Latn-RS" dirty="0"/>
          </a:p>
          <a:p>
            <a:r>
              <a:rPr lang="sr-Latn-RS" dirty="0"/>
              <a:t>Windows operativni sistemi koriste FAT32 i NTFS fajl sisteme, Mac OS koristi HFS+ fajl sistem, a Linux Ext2, Ext3 i Ext4 (trenutno u razvoju i Btrfs) fajl sistem.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9479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54A3-9A40-4F65-BBCF-473BC1E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Ntfs Fajl 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4FF7-E6C5-4A6B-8CC8-6291D4D4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1"/>
            <a:ext cx="9905998" cy="32766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New Technologies File System (NTFS)</a:t>
            </a:r>
          </a:p>
          <a:p>
            <a:endParaRPr lang="sr-Latn-RS" dirty="0"/>
          </a:p>
          <a:p>
            <a:r>
              <a:rPr lang="sr-Latn-RS" dirty="0"/>
              <a:t>Razvijen od strane Microsoft-a i koristi se u svim Windows operativnim sistemima od Windows XP-a.</a:t>
            </a:r>
          </a:p>
          <a:p>
            <a:endParaRPr lang="sr-Latn-RS" dirty="0"/>
          </a:p>
          <a:p>
            <a:r>
              <a:rPr lang="sr-Latn-RS" dirty="0"/>
              <a:t>Pre njega korišćen je FAT32 koji se sada koristi kod USB fleševa.</a:t>
            </a:r>
          </a:p>
          <a:p>
            <a:endParaRPr lang="sr-Latn-RS" dirty="0"/>
          </a:p>
          <a:p>
            <a:r>
              <a:rPr lang="sr-Latn-RS" dirty="0"/>
              <a:t>NTFS je dizajniran da bude pouzdan, siguran i da ima podršku za uređaje za skladištenje velike količine podataka.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3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FF53-7012-4D1F-873D-DC4E84EB8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607558"/>
            <a:ext cx="9905998" cy="3978956"/>
          </a:xfrm>
        </p:spPr>
        <p:txBody>
          <a:bodyPr>
            <a:normAutofit/>
          </a:bodyPr>
          <a:lstStyle/>
          <a:p>
            <a:r>
              <a:rPr lang="sr-Latn-RS" dirty="0"/>
              <a:t>NTFS je UNICODE fajl sistem.</a:t>
            </a:r>
          </a:p>
          <a:p>
            <a:r>
              <a:rPr lang="sr-Latn-RS" dirty="0"/>
              <a:t>Na početku NTFS fajl sistema nalazi se Boot Sector i MFT tabela.</a:t>
            </a:r>
          </a:p>
          <a:p>
            <a:r>
              <a:rPr lang="sr-Latn-RS" dirty="0"/>
              <a:t>Master File Table (MFT) je tabela koja sadrži informacije o svim fajlovima i folderima.</a:t>
            </a:r>
          </a:p>
          <a:p>
            <a:r>
              <a:rPr lang="sr-Latn-RS" dirty="0"/>
              <a:t>Svaka vrsta u tabeli zauzima 1 KB prostora, a prvih 42 B imaju definisanu svrhu dok ostali bajtovi sadrže atribute koji su ustvari manje strukture podataka.</a:t>
            </a:r>
          </a:p>
          <a:p>
            <a:r>
              <a:rPr lang="sr-Latn-RS" dirty="0"/>
              <a:t>MFT tabela je fajl i prva vrsta se odnosi na nju i nosi ime $MFT i u njoj se nalazi lokacija MFT tabele na disku (jedino mesto gde se nalazi ta lokacija).</a:t>
            </a:r>
          </a:p>
          <a:p>
            <a:r>
              <a:rPr lang="sr-Latn-RS" dirty="0"/>
              <a:t>MFT tabela ima dinamičku veličinu.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93AB6-82AB-4A58-9E9F-C200781B6E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3" y="4586514"/>
            <a:ext cx="6821713" cy="1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5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FF72-0455-469B-905A-8B56C8CDF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8972"/>
            <a:ext cx="9905998" cy="1088572"/>
          </a:xfrm>
        </p:spPr>
        <p:txBody>
          <a:bodyPr/>
          <a:lstStyle/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Prvih 16 vrsta u MFT tabeli su rezervisane za sistemske fajlove.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1C36E-6589-42DF-8412-79EC833B96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61" y="195942"/>
            <a:ext cx="7915501" cy="646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7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27BA7-0A31-4637-9671-6535501B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489856"/>
            <a:ext cx="9905998" cy="3472544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Svaki atribut se sastoji iz zaglavlja i dela za sadržaj.</a:t>
            </a:r>
          </a:p>
          <a:p>
            <a:r>
              <a:rPr lang="sr-Latn-RS" dirty="0"/>
              <a:t>U zaglavlju se nalaze informacije kao što su tip atributa, veličina, ime, kao i flegove koji pokazuju da li je podatak rezidentan ili nerezidenta, kompresovan ili je enkriptovan</a:t>
            </a:r>
          </a:p>
          <a:p>
            <a:r>
              <a:rPr lang="sr-Latn-RS" dirty="0"/>
              <a:t>Rezidentni atributi se čuvaju uvek u MFT tabeli zajedno sa njegovim zaglavljem (jer oni zauzimaju 512 B)</a:t>
            </a:r>
          </a:p>
          <a:p>
            <a:r>
              <a:rPr lang="sr-Latn-RS" dirty="0"/>
              <a:t>A nerezidentni atributi čija je veličina veća od 1 KB se čuvaju u eksternom klasteru na fajl sistemu.</a:t>
            </a:r>
          </a:p>
          <a:p>
            <a:r>
              <a:rPr lang="sr-Latn-RS" dirty="0"/>
              <a:t>Ako je atribut rezidentan onda se odmah posle njegovog zaglavlja nalazi njegov sadržaj, a ako je nerezidentan onda se u zaglavlju nalazi adresa klastera u kome se nalazi njegov sadržaj.</a:t>
            </a:r>
          </a:p>
          <a:p>
            <a:endParaRPr lang="sr-Lat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658E4C-A14B-4E4D-8276-32115276B5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42" y="3962400"/>
            <a:ext cx="5944054" cy="27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1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6C1C-0246-4806-86A2-2C0EB1D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38630"/>
            <a:ext cx="9905998" cy="1480456"/>
          </a:xfrm>
        </p:spPr>
        <p:txBody>
          <a:bodyPr>
            <a:normAutofit/>
          </a:bodyPr>
          <a:lstStyle/>
          <a:p>
            <a:r>
              <a:rPr lang="sr-Latn-RS" dirty="0"/>
              <a:t>Svaki atribut ima svoj tip.</a:t>
            </a:r>
          </a:p>
          <a:p>
            <a:r>
              <a:rPr lang="sr-Latn-RS" dirty="0"/>
              <a:t>Postoji veliki broj standardnih tipova atributa.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2FAB0-FB8C-47CE-AF90-2A1A30CD606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"/>
          <a:stretch/>
        </p:blipFill>
        <p:spPr bwMode="auto">
          <a:xfrm>
            <a:off x="2162629" y="1"/>
            <a:ext cx="7257142" cy="6857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601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187</TotalTime>
  <Words>1764</Words>
  <Application>Microsoft Office PowerPoint</Application>
  <PresentationFormat>Widescreen</PresentationFormat>
  <Paragraphs>143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Mesh</vt:lpstr>
      <vt:lpstr>Digitalna forenzika   Analiza fajl sistema</vt:lpstr>
      <vt:lpstr>Sadržaj</vt:lpstr>
      <vt:lpstr>Fajl Sistem</vt:lpstr>
      <vt:lpstr>PowerPoint Presentation</vt:lpstr>
      <vt:lpstr>Ntfs Fajl sistem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Analiza NTFS Fajl sistema</vt:lpstr>
      <vt:lpstr>PowerPoint Presentation</vt:lpstr>
      <vt:lpstr>PowerPoint Presentation</vt:lpstr>
      <vt:lpstr>Ext fajl sistem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Analiza Ext fajl sistema</vt:lpstr>
      <vt:lpstr>PowerPoint Presentation</vt:lpstr>
      <vt:lpstr>Postojeća rešenja</vt:lpstr>
      <vt:lpstr>File Forensiq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Digitalna forenzika   Analiza fajl sistema</dc:title>
  <dc:creator>Stefan Aćimović</dc:creator>
  <cp:lastModifiedBy>Stefan Aćimović</cp:lastModifiedBy>
  <cp:revision>18</cp:revision>
  <dcterms:created xsi:type="dcterms:W3CDTF">2020-02-11T00:42:19Z</dcterms:created>
  <dcterms:modified xsi:type="dcterms:W3CDTF">2020-02-11T09:48:47Z</dcterms:modified>
</cp:coreProperties>
</file>