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6858000" cx="9144000"/>
  <p:notesSz cx="6858000" cy="9144000"/>
  <p:embeddedFontLst>
    <p:embeddedFont>
      <p:font typeface="Ubuntu"/>
      <p:regular r:id="rId29"/>
      <p:bold r:id="rId30"/>
      <p:italic r:id="rId31"/>
      <p:boldItalic r:id="rId32"/>
    </p:embeddedFont>
    <p:embeddedFont>
      <p:font typeface="Raleway"/>
      <p:regular r:id="rId33"/>
      <p:bold r:id="rId34"/>
      <p:italic r:id="rId35"/>
      <p:boldItalic r:id="rId36"/>
    </p:embeddedFont>
    <p:embeddedFont>
      <p:font typeface="Roboto"/>
      <p:regular r:id="rId37"/>
      <p:bold r:id="rId38"/>
      <p:italic r:id="rId39"/>
      <p:boldItalic r:id="rId40"/>
    </p:embeddedFont>
    <p:embeddedFont>
      <p:font typeface="Roboto Medium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20" Type="http://schemas.openxmlformats.org/officeDocument/2006/relationships/slide" Target="slides/slide14.xml"/><Relationship Id="rId42" Type="http://schemas.openxmlformats.org/officeDocument/2006/relationships/font" Target="fonts/RobotoMedium-bold.fntdata"/><Relationship Id="rId41" Type="http://schemas.openxmlformats.org/officeDocument/2006/relationships/font" Target="fonts/RobotoMedium-regular.fntdata"/><Relationship Id="rId22" Type="http://schemas.openxmlformats.org/officeDocument/2006/relationships/slide" Target="slides/slide16.xml"/><Relationship Id="rId44" Type="http://schemas.openxmlformats.org/officeDocument/2006/relationships/font" Target="fonts/RobotoMedium-boldItalic.fntdata"/><Relationship Id="rId21" Type="http://schemas.openxmlformats.org/officeDocument/2006/relationships/slide" Target="slides/slide15.xml"/><Relationship Id="rId43" Type="http://schemas.openxmlformats.org/officeDocument/2006/relationships/font" Target="fonts/RobotoMedium-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Ubuntu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Ubuntu-italic.fntdata"/><Relationship Id="rId30" Type="http://schemas.openxmlformats.org/officeDocument/2006/relationships/font" Target="fonts/Ubuntu-bold.fntdata"/><Relationship Id="rId11" Type="http://schemas.openxmlformats.org/officeDocument/2006/relationships/slide" Target="slides/slide5.xml"/><Relationship Id="rId33" Type="http://schemas.openxmlformats.org/officeDocument/2006/relationships/font" Target="fonts/Raleway-regular.fntdata"/><Relationship Id="rId10" Type="http://schemas.openxmlformats.org/officeDocument/2006/relationships/slide" Target="slides/slide4.xml"/><Relationship Id="rId32" Type="http://schemas.openxmlformats.org/officeDocument/2006/relationships/font" Target="fonts/Ubuntu-boldItalic.fntdata"/><Relationship Id="rId13" Type="http://schemas.openxmlformats.org/officeDocument/2006/relationships/slide" Target="slides/slide7.xml"/><Relationship Id="rId35" Type="http://schemas.openxmlformats.org/officeDocument/2006/relationships/font" Target="fonts/Raleway-italic.fntdata"/><Relationship Id="rId12" Type="http://schemas.openxmlformats.org/officeDocument/2006/relationships/slide" Target="slides/slide6.xml"/><Relationship Id="rId34" Type="http://schemas.openxmlformats.org/officeDocument/2006/relationships/font" Target="fonts/Raleway-bold.fntdata"/><Relationship Id="rId15" Type="http://schemas.openxmlformats.org/officeDocument/2006/relationships/slide" Target="slides/slide9.xml"/><Relationship Id="rId37" Type="http://schemas.openxmlformats.org/officeDocument/2006/relationships/font" Target="fonts/Roboto-regular.fntdata"/><Relationship Id="rId14" Type="http://schemas.openxmlformats.org/officeDocument/2006/relationships/slide" Target="slides/slide8.xml"/><Relationship Id="rId36" Type="http://schemas.openxmlformats.org/officeDocument/2006/relationships/font" Target="fonts/Raleway-boldItalic.fntdata"/><Relationship Id="rId17" Type="http://schemas.openxmlformats.org/officeDocument/2006/relationships/slide" Target="slides/slide11.xml"/><Relationship Id="rId39" Type="http://schemas.openxmlformats.org/officeDocument/2006/relationships/font" Target="fonts/Roboto-italic.fntdata"/><Relationship Id="rId16" Type="http://schemas.openxmlformats.org/officeDocument/2006/relationships/slide" Target="slides/slide10.xml"/><Relationship Id="rId38" Type="http://schemas.openxmlformats.org/officeDocument/2006/relationships/font" Target="fonts/Roboto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585f837d8a_0_1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585f837d8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585f837d8a_1_13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585f837d8a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a503324c8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a503324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5a66251af9_0_7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5a66251af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5a66251af9_0_8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5a66251af9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5850c2e34d_1_4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5850c2e34d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5850c2e34d_1_5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5850c2e34d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5850c2e34d_1_4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5850c2e34d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5850c2e34d_1_5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5850c2e34d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5850c2e34d_1_5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5850c2e34d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9f24aed9f_0_1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9f24aed9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5850c2e34d_1_6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5850c2e34d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5850c2e34d_1_7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5850c2e34d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5850c2e34d_1_7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5850c2e34d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850c2e34d_0_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850c2e34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197f3f96a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197f3f9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197f3f96a_0_3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197f3f96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197f3f96a_0_3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197f3f96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197f3f96a_0_4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197f3f96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196d0aef3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196d0ae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85f837d8a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585f837d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Ubuntu"/>
              <a:buNone/>
              <a:defRPr sz="2800">
                <a:latin typeface="Ubuntu"/>
                <a:ea typeface="Ubuntu"/>
                <a:cs typeface="Ubuntu"/>
                <a:sym typeface="Ubuntu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aleway"/>
              <a:buNone/>
              <a:defRPr sz="2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b="1" sz="36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b="1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ransition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25.png"/><Relationship Id="rId5" Type="http://schemas.openxmlformats.org/officeDocument/2006/relationships/image" Target="../media/image6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8.png"/><Relationship Id="rId4" Type="http://schemas.openxmlformats.org/officeDocument/2006/relationships/image" Target="../media/image4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3.png"/><Relationship Id="rId4" Type="http://schemas.openxmlformats.org/officeDocument/2006/relationships/image" Target="../media/image28.png"/><Relationship Id="rId5" Type="http://schemas.openxmlformats.org/officeDocument/2006/relationships/image" Target="../media/image4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2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3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6.png"/><Relationship Id="rId4" Type="http://schemas.openxmlformats.org/officeDocument/2006/relationships/image" Target="../media/image42.png"/><Relationship Id="rId5" Type="http://schemas.openxmlformats.org/officeDocument/2006/relationships/image" Target="../media/image3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9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1.png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59.png"/><Relationship Id="rId10" Type="http://schemas.openxmlformats.org/officeDocument/2006/relationships/image" Target="../media/image56.png"/><Relationship Id="rId13" Type="http://schemas.openxmlformats.org/officeDocument/2006/relationships/image" Target="../media/image50.png"/><Relationship Id="rId1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9" Type="http://schemas.openxmlformats.org/officeDocument/2006/relationships/image" Target="../media/image3.png"/><Relationship Id="rId15" Type="http://schemas.openxmlformats.org/officeDocument/2006/relationships/image" Target="../media/image57.png"/><Relationship Id="rId14" Type="http://schemas.openxmlformats.org/officeDocument/2006/relationships/image" Target="../media/image51.png"/><Relationship Id="rId16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5.png"/><Relationship Id="rId8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35.png"/><Relationship Id="rId6" Type="http://schemas.openxmlformats.org/officeDocument/2006/relationships/image" Target="../media/image4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48.png"/><Relationship Id="rId5" Type="http://schemas.openxmlformats.org/officeDocument/2006/relationships/image" Target="../media/image33.png"/><Relationship Id="rId6" Type="http://schemas.openxmlformats.org/officeDocument/2006/relationships/image" Target="../media/image45.png"/><Relationship Id="rId7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6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17.png"/><Relationship Id="rId6" Type="http://schemas.openxmlformats.org/officeDocument/2006/relationships/image" Target="../media/image15.png"/><Relationship Id="rId7" Type="http://schemas.openxmlformats.org/officeDocument/2006/relationships/image" Target="../media/image14.png"/><Relationship Id="rId8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4.png"/><Relationship Id="rId6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311700" y="2107695"/>
            <a:ext cx="8520600" cy="98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>
                <a:latin typeface="Raleway"/>
                <a:ea typeface="Raleway"/>
                <a:cs typeface="Raleway"/>
                <a:sym typeface="Raleway"/>
              </a:rPr>
              <a:t>HELIX SNAKE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0" name="Google Shape;100;p25"/>
          <p:cNvSpPr txBox="1"/>
          <p:nvPr>
            <p:ph idx="1" type="subTitle"/>
          </p:nvPr>
        </p:nvSpPr>
        <p:spPr>
          <a:xfrm>
            <a:off x="311700" y="3096508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2400">
                <a:latin typeface="Roboto"/>
                <a:ea typeface="Roboto"/>
                <a:cs typeface="Roboto"/>
                <a:sym typeface="Roboto"/>
              </a:rPr>
              <a:t>CME1252 Project Based Learning - II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1" name="Google Shape;10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9450" y="272175"/>
            <a:ext cx="1152849" cy="1153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650" y="272525"/>
            <a:ext cx="1152850" cy="115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09000" y="5541194"/>
            <a:ext cx="1753301" cy="98884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5"/>
          <p:cNvSpPr txBox="1"/>
          <p:nvPr/>
        </p:nvSpPr>
        <p:spPr>
          <a:xfrm>
            <a:off x="655850" y="4762100"/>
            <a:ext cx="7627800" cy="6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5"/>
          <p:cNvSpPr txBox="1"/>
          <p:nvPr/>
        </p:nvSpPr>
        <p:spPr>
          <a:xfrm>
            <a:off x="1625500" y="4679150"/>
            <a:ext cx="7000500" cy="8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600">
                <a:latin typeface="Roboto"/>
                <a:ea typeface="Roboto"/>
                <a:cs typeface="Roboto"/>
                <a:sym typeface="Roboto"/>
              </a:rPr>
              <a:t>Rıdvan Özdemir </a:t>
            </a:r>
            <a:r>
              <a:rPr lang="tr">
                <a:latin typeface="Roboto"/>
                <a:ea typeface="Roboto"/>
                <a:cs typeface="Roboto"/>
                <a:sym typeface="Roboto"/>
              </a:rPr>
              <a:t>                          </a:t>
            </a:r>
            <a:r>
              <a:rPr b="1" lang="tr" sz="1600">
                <a:latin typeface="Roboto"/>
                <a:ea typeface="Roboto"/>
                <a:cs typeface="Roboto"/>
                <a:sym typeface="Roboto"/>
              </a:rPr>
              <a:t>Hazar Özyağcı</a:t>
            </a:r>
            <a:r>
              <a:rPr lang="tr">
                <a:latin typeface="Roboto"/>
                <a:ea typeface="Roboto"/>
                <a:cs typeface="Roboto"/>
                <a:sym typeface="Roboto"/>
              </a:rPr>
              <a:t>                         </a:t>
            </a:r>
            <a:r>
              <a:rPr b="1" lang="tr" sz="1600">
                <a:latin typeface="Roboto"/>
                <a:ea typeface="Roboto"/>
                <a:cs typeface="Roboto"/>
                <a:sym typeface="Roboto"/>
              </a:rPr>
              <a:t>İlker Baş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Roboto"/>
                <a:ea typeface="Roboto"/>
                <a:cs typeface="Roboto"/>
                <a:sym typeface="Roboto"/>
              </a:rPr>
              <a:t>   2017510086                                      2017510090                          2017510016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3600">
                <a:latin typeface="Raleway"/>
                <a:ea typeface="Raleway"/>
                <a:cs typeface="Raleway"/>
                <a:sym typeface="Raleway"/>
              </a:rPr>
              <a:t>ALGORITHMS AND SOLUTIONS</a:t>
            </a:r>
            <a:endParaRPr b="1" sz="3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4"/>
          <p:cNvSpPr txBox="1"/>
          <p:nvPr>
            <p:ph idx="1" type="body"/>
          </p:nvPr>
        </p:nvSpPr>
        <p:spPr>
          <a:xfrm>
            <a:off x="1747650" y="1356875"/>
            <a:ext cx="5648700" cy="5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2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Initialization of Map and Snake</a:t>
            </a:r>
            <a:endParaRPr sz="2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7" name="Google Shape;25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300" y="2331012"/>
            <a:ext cx="1399226" cy="1399226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4"/>
          <p:cNvSpPr txBox="1"/>
          <p:nvPr/>
        </p:nvSpPr>
        <p:spPr>
          <a:xfrm>
            <a:off x="2461450" y="2532625"/>
            <a:ext cx="3201300" cy="9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1800">
                <a:latin typeface="Roboto"/>
                <a:ea typeface="Roboto"/>
                <a:cs typeface="Roboto"/>
                <a:sym typeface="Roboto"/>
              </a:rPr>
              <a:t>Map information is being held in a </a:t>
            </a:r>
            <a:r>
              <a:rPr b="1" lang="tr" sz="1800">
                <a:latin typeface="Roboto"/>
                <a:ea typeface="Roboto"/>
                <a:cs typeface="Roboto"/>
                <a:sym typeface="Roboto"/>
              </a:rPr>
              <a:t>two-dimensional array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9" name="Google Shape;25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2487" y="4522163"/>
            <a:ext cx="1399226" cy="1399226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4"/>
          <p:cNvSpPr txBox="1"/>
          <p:nvPr/>
        </p:nvSpPr>
        <p:spPr>
          <a:xfrm>
            <a:off x="4922950" y="4522175"/>
            <a:ext cx="2916900" cy="15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5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8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Snake is created by </a:t>
            </a:r>
            <a:r>
              <a:rPr b="1" lang="tr" sz="18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using SLL</a:t>
            </a:r>
            <a:r>
              <a:rPr lang="tr" sz="18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and placed in a </a:t>
            </a:r>
            <a:r>
              <a:rPr b="1" lang="tr" sz="18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random location</a:t>
            </a:r>
            <a:r>
              <a:rPr lang="tr" sz="18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of the map</a:t>
            </a:r>
            <a:endParaRPr sz="18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5"/>
          <p:cNvSpPr txBox="1"/>
          <p:nvPr>
            <p:ph type="title"/>
          </p:nvPr>
        </p:nvSpPr>
        <p:spPr>
          <a:xfrm>
            <a:off x="311700" y="4409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3600">
                <a:latin typeface="Raleway"/>
                <a:ea typeface="Raleway"/>
                <a:cs typeface="Raleway"/>
                <a:sym typeface="Raleway"/>
              </a:rPr>
              <a:t>ALGORITHMS AND SOLUTIONS</a:t>
            </a:r>
            <a:endParaRPr b="1" sz="3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6" name="Google Shape;266;p35"/>
          <p:cNvSpPr txBox="1"/>
          <p:nvPr/>
        </p:nvSpPr>
        <p:spPr>
          <a:xfrm>
            <a:off x="1861975" y="1010900"/>
            <a:ext cx="51435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2200">
                <a:latin typeface="Raleway"/>
                <a:ea typeface="Raleway"/>
                <a:cs typeface="Raleway"/>
                <a:sym typeface="Raleway"/>
              </a:rPr>
              <a:t>Snake Moving</a:t>
            </a:r>
            <a:endParaRPr sz="22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67" name="Google Shape;26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541513"/>
            <a:ext cx="2619375" cy="17430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8" name="Google Shape;268;p35"/>
          <p:cNvGrpSpPr/>
          <p:nvPr/>
        </p:nvGrpSpPr>
        <p:grpSpPr>
          <a:xfrm>
            <a:off x="2931075" y="2206450"/>
            <a:ext cx="2155500" cy="1206600"/>
            <a:chOff x="2931075" y="2206450"/>
            <a:chExt cx="2155500" cy="1206600"/>
          </a:xfrm>
        </p:grpSpPr>
        <p:cxnSp>
          <p:nvCxnSpPr>
            <p:cNvPr id="269" name="Google Shape;269;p35"/>
            <p:cNvCxnSpPr>
              <a:stCxn id="267" idx="3"/>
            </p:cNvCxnSpPr>
            <p:nvPr/>
          </p:nvCxnSpPr>
          <p:spPr>
            <a:xfrm flipH="1" rot="10800000">
              <a:off x="2931075" y="2206450"/>
              <a:ext cx="524100" cy="1206600"/>
            </a:xfrm>
            <a:prstGeom prst="bentConnector2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0" name="Google Shape;270;p35"/>
            <p:cNvCxnSpPr/>
            <p:nvPr/>
          </p:nvCxnSpPr>
          <p:spPr>
            <a:xfrm>
              <a:off x="3455175" y="2206450"/>
              <a:ext cx="1631400" cy="207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71" name="Google Shape;271;p35"/>
          <p:cNvSpPr txBox="1"/>
          <p:nvPr/>
        </p:nvSpPr>
        <p:spPr>
          <a:xfrm>
            <a:off x="5261050" y="4332775"/>
            <a:ext cx="26193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1800">
                <a:latin typeface="Roboto"/>
                <a:ea typeface="Roboto"/>
                <a:cs typeface="Roboto"/>
                <a:sym typeface="Roboto"/>
              </a:rPr>
              <a:t>According to </a:t>
            </a:r>
            <a:r>
              <a:rPr b="1" lang="tr" sz="1800">
                <a:latin typeface="Roboto"/>
                <a:ea typeface="Roboto"/>
                <a:cs typeface="Roboto"/>
                <a:sym typeface="Roboto"/>
              </a:rPr>
              <a:t>Last </a:t>
            </a:r>
            <a:r>
              <a:rPr lang="tr" sz="1800">
                <a:latin typeface="Roboto"/>
                <a:ea typeface="Roboto"/>
                <a:cs typeface="Roboto"/>
                <a:sym typeface="Roboto"/>
              </a:rPr>
              <a:t>Direction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" name="Google Shape;272;p35"/>
          <p:cNvSpPr txBox="1"/>
          <p:nvPr/>
        </p:nvSpPr>
        <p:spPr>
          <a:xfrm>
            <a:off x="5020000" y="1835050"/>
            <a:ext cx="31014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1800">
                <a:latin typeface="Roboto"/>
                <a:ea typeface="Roboto"/>
                <a:cs typeface="Roboto"/>
                <a:sym typeface="Roboto"/>
              </a:rPr>
              <a:t>According to </a:t>
            </a:r>
            <a:r>
              <a:rPr b="1" lang="tr" sz="1800">
                <a:latin typeface="Roboto"/>
                <a:ea typeface="Roboto"/>
                <a:cs typeface="Roboto"/>
                <a:sym typeface="Roboto"/>
              </a:rPr>
              <a:t>Pressed</a:t>
            </a:r>
            <a:r>
              <a:rPr lang="tr" sz="1800">
                <a:latin typeface="Roboto"/>
                <a:ea typeface="Roboto"/>
                <a:cs typeface="Roboto"/>
                <a:sym typeface="Roboto"/>
              </a:rPr>
              <a:t> Direction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" name="Google Shape;273;p35"/>
          <p:cNvSpPr txBox="1"/>
          <p:nvPr/>
        </p:nvSpPr>
        <p:spPr>
          <a:xfrm>
            <a:off x="812775" y="2541525"/>
            <a:ext cx="16125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1800">
                <a:latin typeface="Roboto"/>
                <a:ea typeface="Roboto"/>
                <a:cs typeface="Roboto"/>
                <a:sym typeface="Roboto"/>
              </a:rPr>
              <a:t>PRESS ?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4" name="Google Shape;274;p35"/>
          <p:cNvCxnSpPr/>
          <p:nvPr/>
        </p:nvCxnSpPr>
        <p:spPr>
          <a:xfrm flipH="1" rot="10800000">
            <a:off x="3459175" y="4704175"/>
            <a:ext cx="1631400" cy="2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5" name="Google Shape;275;p35"/>
          <p:cNvCxnSpPr/>
          <p:nvPr/>
        </p:nvCxnSpPr>
        <p:spPr>
          <a:xfrm>
            <a:off x="3459175" y="3421075"/>
            <a:ext cx="0" cy="13038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6" name="Google Shape;276;p35"/>
          <p:cNvSpPr txBox="1"/>
          <p:nvPr/>
        </p:nvSpPr>
        <p:spPr>
          <a:xfrm>
            <a:off x="1040750" y="5562150"/>
            <a:ext cx="73359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1800">
                <a:latin typeface="Roboto"/>
                <a:ea typeface="Roboto"/>
                <a:cs typeface="Roboto"/>
                <a:sym typeface="Roboto"/>
              </a:rPr>
              <a:t>Coordinates of </a:t>
            </a:r>
            <a:r>
              <a:rPr b="1" lang="tr" sz="1800">
                <a:latin typeface="Roboto"/>
                <a:ea typeface="Roboto"/>
                <a:cs typeface="Roboto"/>
                <a:sym typeface="Roboto"/>
              </a:rPr>
              <a:t>head</a:t>
            </a:r>
            <a:r>
              <a:rPr lang="tr" sz="1800">
                <a:latin typeface="Roboto"/>
                <a:ea typeface="Roboto"/>
                <a:cs typeface="Roboto"/>
                <a:sym typeface="Roboto"/>
              </a:rPr>
              <a:t> changes, </a:t>
            </a:r>
            <a:r>
              <a:rPr b="1" lang="tr" sz="1800">
                <a:latin typeface="Roboto"/>
                <a:ea typeface="Roboto"/>
                <a:cs typeface="Roboto"/>
                <a:sym typeface="Roboto"/>
              </a:rPr>
              <a:t>the others</a:t>
            </a:r>
            <a:r>
              <a:rPr lang="tr" sz="1800">
                <a:latin typeface="Roboto"/>
                <a:ea typeface="Roboto"/>
                <a:cs typeface="Roboto"/>
                <a:sym typeface="Roboto"/>
              </a:rPr>
              <a:t> follow the head.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7" name="Google Shape;27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3125" y="2427997"/>
            <a:ext cx="763500" cy="76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35438" y="3732027"/>
            <a:ext cx="678875" cy="681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6"/>
          <p:cNvSpPr txBox="1"/>
          <p:nvPr>
            <p:ph type="title"/>
          </p:nvPr>
        </p:nvSpPr>
        <p:spPr>
          <a:xfrm>
            <a:off x="311700" y="4611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3600">
                <a:latin typeface="Raleway"/>
                <a:ea typeface="Raleway"/>
                <a:cs typeface="Raleway"/>
                <a:sym typeface="Raleway"/>
              </a:rPr>
              <a:t>ALGORITHMS AND SOLUTIONS</a:t>
            </a:r>
            <a:endParaRPr b="1" sz="3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4" name="Google Shape;284;p36"/>
          <p:cNvSpPr txBox="1"/>
          <p:nvPr>
            <p:ph idx="1" type="body"/>
          </p:nvPr>
        </p:nvSpPr>
        <p:spPr>
          <a:xfrm>
            <a:off x="311700" y="104050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tr" sz="2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Eating and Growing/Expanding</a:t>
            </a:r>
            <a:endParaRPr sz="2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285" name="Google Shape;285;p36"/>
          <p:cNvCxnSpPr/>
          <p:nvPr/>
        </p:nvCxnSpPr>
        <p:spPr>
          <a:xfrm>
            <a:off x="1216875" y="3057175"/>
            <a:ext cx="6329100" cy="1867500"/>
          </a:xfrm>
          <a:prstGeom prst="bentConnector3">
            <a:avLst>
              <a:gd fmla="val 50000" name="adj1"/>
            </a:avLst>
          </a:prstGeom>
          <a:noFill/>
          <a:ln cap="flat" cmpd="sng" w="7620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86" name="Google Shape;286;p36"/>
          <p:cNvSpPr/>
          <p:nvPr/>
        </p:nvSpPr>
        <p:spPr>
          <a:xfrm>
            <a:off x="6736300" y="4379200"/>
            <a:ext cx="1371600" cy="1057500"/>
          </a:xfrm>
          <a:prstGeom prst="flowChartConnector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cxnSp>
        <p:nvCxnSpPr>
          <p:cNvPr id="287" name="Google Shape;287;p36"/>
          <p:cNvCxnSpPr>
            <a:stCxn id="286" idx="0"/>
          </p:cNvCxnSpPr>
          <p:nvPr/>
        </p:nvCxnSpPr>
        <p:spPr>
          <a:xfrm flipH="1" rot="10800000">
            <a:off x="7422100" y="3503500"/>
            <a:ext cx="8400" cy="87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8" name="Google Shape;288;p36"/>
          <p:cNvSpPr txBox="1"/>
          <p:nvPr/>
        </p:nvSpPr>
        <p:spPr>
          <a:xfrm>
            <a:off x="5619450" y="2140913"/>
            <a:ext cx="31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Based on </a:t>
            </a:r>
            <a:r>
              <a:rPr b="1" lang="t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head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1800">
                <a:latin typeface="Roboto"/>
                <a:ea typeface="Roboto"/>
                <a:cs typeface="Roboto"/>
                <a:sym typeface="Roboto"/>
              </a:rPr>
              <a:t>Control the </a:t>
            </a:r>
            <a:r>
              <a:rPr b="1" lang="tr" sz="1800">
                <a:latin typeface="Roboto"/>
                <a:ea typeface="Roboto"/>
                <a:cs typeface="Roboto"/>
                <a:sym typeface="Roboto"/>
              </a:rPr>
              <a:t>next </a:t>
            </a:r>
            <a:r>
              <a:rPr lang="tr" sz="1800">
                <a:latin typeface="Roboto"/>
                <a:ea typeface="Roboto"/>
                <a:cs typeface="Roboto"/>
                <a:sym typeface="Roboto"/>
              </a:rPr>
              <a:t>element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" name="Google Shape;289;p36"/>
          <p:cNvSpPr/>
          <p:nvPr/>
        </p:nvSpPr>
        <p:spPr>
          <a:xfrm rot="5400000">
            <a:off x="2406700" y="3553075"/>
            <a:ext cx="347100" cy="23961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6"/>
          <p:cNvSpPr txBox="1"/>
          <p:nvPr/>
        </p:nvSpPr>
        <p:spPr>
          <a:xfrm>
            <a:off x="927700" y="5238525"/>
            <a:ext cx="3305100" cy="13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1" name="Google Shape;291;p36"/>
          <p:cNvSpPr txBox="1"/>
          <p:nvPr/>
        </p:nvSpPr>
        <p:spPr>
          <a:xfrm>
            <a:off x="5527200" y="2745850"/>
            <a:ext cx="3305100" cy="6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800">
                <a:latin typeface="Roboto"/>
                <a:ea typeface="Roboto"/>
                <a:cs typeface="Roboto"/>
                <a:sym typeface="Roboto"/>
              </a:rPr>
              <a:t>Finish</a:t>
            </a:r>
            <a:r>
              <a:rPr lang="tr" sz="1800">
                <a:latin typeface="Roboto"/>
                <a:ea typeface="Roboto"/>
                <a:cs typeface="Roboto"/>
                <a:sym typeface="Roboto"/>
              </a:rPr>
              <a:t> game whether next element is </a:t>
            </a:r>
            <a:r>
              <a:rPr b="1" lang="tr" sz="1800">
                <a:latin typeface="Roboto"/>
                <a:ea typeface="Roboto"/>
                <a:cs typeface="Roboto"/>
                <a:sym typeface="Roboto"/>
              </a:rPr>
              <a:t>wall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2" name="Google Shape;292;p36"/>
          <p:cNvSpPr txBox="1"/>
          <p:nvPr/>
        </p:nvSpPr>
        <p:spPr>
          <a:xfrm>
            <a:off x="927700" y="5238513"/>
            <a:ext cx="31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 </a:t>
            </a:r>
            <a:r>
              <a:rPr b="1" lang="t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 change</a:t>
            </a:r>
            <a:r>
              <a:rPr lang="t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other elements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7"/>
          <p:cNvSpPr txBox="1"/>
          <p:nvPr>
            <p:ph type="title"/>
          </p:nvPr>
        </p:nvSpPr>
        <p:spPr>
          <a:xfrm>
            <a:off x="311700" y="4611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3600">
                <a:latin typeface="Raleway"/>
                <a:ea typeface="Raleway"/>
                <a:cs typeface="Raleway"/>
                <a:sym typeface="Raleway"/>
              </a:rPr>
              <a:t>ALGORITHMS AND SOLUTIONS</a:t>
            </a:r>
            <a:endParaRPr b="1" sz="3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8" name="Google Shape;298;p37"/>
          <p:cNvSpPr txBox="1"/>
          <p:nvPr>
            <p:ph idx="1" type="body"/>
          </p:nvPr>
        </p:nvSpPr>
        <p:spPr>
          <a:xfrm>
            <a:off x="311700" y="1095182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tr" sz="2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Scoring</a:t>
            </a:r>
            <a:endParaRPr sz="2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99" name="Google Shape;29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4875" y="5106324"/>
            <a:ext cx="1104725" cy="110472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37"/>
          <p:cNvSpPr txBox="1"/>
          <p:nvPr/>
        </p:nvSpPr>
        <p:spPr>
          <a:xfrm>
            <a:off x="968975" y="2429225"/>
            <a:ext cx="3007500" cy="8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1800">
                <a:latin typeface="Roboto"/>
                <a:ea typeface="Roboto"/>
                <a:cs typeface="Roboto"/>
                <a:sym typeface="Roboto"/>
              </a:rPr>
              <a:t>Give </a:t>
            </a:r>
            <a:r>
              <a:rPr b="1" lang="tr" sz="1800">
                <a:latin typeface="Roboto"/>
                <a:ea typeface="Roboto"/>
                <a:cs typeface="Roboto"/>
                <a:sym typeface="Roboto"/>
              </a:rPr>
              <a:t>+5 point </a:t>
            </a:r>
            <a:r>
              <a:rPr lang="tr" sz="1800">
                <a:latin typeface="Roboto"/>
                <a:ea typeface="Roboto"/>
                <a:cs typeface="Roboto"/>
                <a:sym typeface="Roboto"/>
              </a:rPr>
              <a:t>to player for each letter which is ate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1" name="Google Shape;30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2875" y="2429225"/>
            <a:ext cx="624400" cy="6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9475" y="2498388"/>
            <a:ext cx="486075" cy="486075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37"/>
          <p:cNvSpPr txBox="1"/>
          <p:nvPr/>
        </p:nvSpPr>
        <p:spPr>
          <a:xfrm>
            <a:off x="1910925" y="5205150"/>
            <a:ext cx="33546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1800">
                <a:latin typeface="Roboto"/>
                <a:ea typeface="Roboto"/>
                <a:cs typeface="Roboto"/>
                <a:sym typeface="Roboto"/>
              </a:rPr>
              <a:t>Control snake with </a:t>
            </a:r>
            <a:r>
              <a:rPr b="1" lang="tr" sz="1800">
                <a:latin typeface="Roboto"/>
                <a:ea typeface="Roboto"/>
                <a:cs typeface="Roboto"/>
                <a:sym typeface="Roboto"/>
              </a:rPr>
              <a:t>counter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1800">
                <a:latin typeface="Roboto"/>
                <a:ea typeface="Roboto"/>
                <a:cs typeface="Roboto"/>
                <a:sym typeface="Roboto"/>
              </a:rPr>
              <a:t>Take last </a:t>
            </a:r>
            <a:r>
              <a:rPr b="1" lang="tr" sz="1800">
                <a:latin typeface="Roboto"/>
                <a:ea typeface="Roboto"/>
                <a:cs typeface="Roboto"/>
                <a:sym typeface="Roboto"/>
              </a:rPr>
              <a:t>three</a:t>
            </a:r>
            <a:r>
              <a:rPr lang="tr" sz="1800">
                <a:latin typeface="Roboto"/>
                <a:ea typeface="Roboto"/>
                <a:cs typeface="Roboto"/>
                <a:sym typeface="Roboto"/>
              </a:rPr>
              <a:t> letters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1800">
                <a:latin typeface="Roboto"/>
                <a:ea typeface="Roboto"/>
                <a:cs typeface="Roboto"/>
                <a:sym typeface="Roboto"/>
              </a:rPr>
              <a:t>Compare with multi linked list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4" name="Google Shape;304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73475" y="3729475"/>
            <a:ext cx="624400" cy="62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7"/>
          <p:cNvSpPr txBox="1"/>
          <p:nvPr/>
        </p:nvSpPr>
        <p:spPr>
          <a:xfrm>
            <a:off x="4382875" y="3624192"/>
            <a:ext cx="2527500" cy="10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1800">
                <a:latin typeface="Roboto"/>
                <a:ea typeface="Roboto"/>
                <a:cs typeface="Roboto"/>
                <a:sym typeface="Roboto"/>
              </a:rPr>
              <a:t>Read </a:t>
            </a:r>
            <a:r>
              <a:rPr b="1" lang="tr" sz="1800">
                <a:latin typeface="Roboto"/>
                <a:ea typeface="Roboto"/>
                <a:cs typeface="Roboto"/>
                <a:sym typeface="Roboto"/>
              </a:rPr>
              <a:t>codons</a:t>
            </a:r>
            <a:r>
              <a:rPr lang="tr" sz="1800">
                <a:latin typeface="Roboto"/>
                <a:ea typeface="Roboto"/>
                <a:cs typeface="Roboto"/>
                <a:sym typeface="Roboto"/>
              </a:rPr>
              <a:t> with their points from </a:t>
            </a:r>
            <a:r>
              <a:rPr b="1" lang="tr" sz="1800">
                <a:latin typeface="Roboto"/>
                <a:ea typeface="Roboto"/>
                <a:cs typeface="Roboto"/>
                <a:sym typeface="Roboto"/>
              </a:rPr>
              <a:t>txt</a:t>
            </a:r>
            <a:r>
              <a:rPr lang="tr" sz="1800">
                <a:latin typeface="Roboto"/>
                <a:ea typeface="Roboto"/>
                <a:cs typeface="Roboto"/>
                <a:sym typeface="Roboto"/>
              </a:rPr>
              <a:t> file to </a:t>
            </a:r>
            <a:r>
              <a:rPr b="1" lang="tr" sz="1800">
                <a:latin typeface="Roboto"/>
                <a:ea typeface="Roboto"/>
                <a:cs typeface="Roboto"/>
                <a:sym typeface="Roboto"/>
              </a:rPr>
              <a:t>multi</a:t>
            </a:r>
            <a:r>
              <a:rPr lang="tr" sz="1800">
                <a:latin typeface="Roboto"/>
                <a:ea typeface="Roboto"/>
                <a:cs typeface="Roboto"/>
                <a:sym typeface="Roboto"/>
              </a:rPr>
              <a:t> linked list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8"/>
          <p:cNvSpPr txBox="1"/>
          <p:nvPr>
            <p:ph type="title"/>
          </p:nvPr>
        </p:nvSpPr>
        <p:spPr>
          <a:xfrm>
            <a:off x="311700" y="4611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3600">
                <a:latin typeface="Raleway"/>
                <a:ea typeface="Raleway"/>
                <a:cs typeface="Raleway"/>
                <a:sym typeface="Raleway"/>
              </a:rPr>
              <a:t>ALGORITHMS AND SOLUTIONS</a:t>
            </a:r>
            <a:endParaRPr b="1" sz="3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11" name="Google Shape;311;p38"/>
          <p:cNvSpPr txBox="1"/>
          <p:nvPr>
            <p:ph idx="1" type="body"/>
          </p:nvPr>
        </p:nvSpPr>
        <p:spPr>
          <a:xfrm>
            <a:off x="311700" y="1142252"/>
            <a:ext cx="8520600" cy="4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tr" sz="2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Highscore</a:t>
            </a:r>
            <a:endParaRPr sz="2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12" name="Google Shape;31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849813"/>
            <a:ext cx="763500" cy="794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3546" y="2525750"/>
            <a:ext cx="440404" cy="485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16175" y="4775200"/>
            <a:ext cx="763500" cy="7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38"/>
          <p:cNvSpPr txBox="1"/>
          <p:nvPr/>
        </p:nvSpPr>
        <p:spPr>
          <a:xfrm>
            <a:off x="1226550" y="2283963"/>
            <a:ext cx="299790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800">
                <a:latin typeface="Roboto"/>
                <a:ea typeface="Roboto"/>
                <a:cs typeface="Roboto"/>
                <a:sym typeface="Roboto"/>
              </a:rPr>
              <a:t>Read</a:t>
            </a:r>
            <a:r>
              <a:rPr lang="tr" sz="1800">
                <a:latin typeface="Roboto"/>
                <a:ea typeface="Roboto"/>
                <a:cs typeface="Roboto"/>
                <a:sym typeface="Roboto"/>
              </a:rPr>
              <a:t> from txt and </a:t>
            </a:r>
            <a:r>
              <a:rPr b="1" lang="tr" sz="1800">
                <a:latin typeface="Roboto"/>
                <a:ea typeface="Roboto"/>
                <a:cs typeface="Roboto"/>
                <a:sym typeface="Roboto"/>
              </a:rPr>
              <a:t>write</a:t>
            </a:r>
            <a:r>
              <a:rPr lang="tr" sz="1800">
                <a:latin typeface="Roboto"/>
                <a:ea typeface="Roboto"/>
                <a:cs typeface="Roboto"/>
                <a:sym typeface="Roboto"/>
              </a:rPr>
              <a:t> to txt again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1800">
                <a:latin typeface="Roboto"/>
                <a:ea typeface="Roboto"/>
                <a:cs typeface="Roboto"/>
                <a:sym typeface="Roboto"/>
              </a:rPr>
              <a:t>Sort scores with </a:t>
            </a:r>
            <a:r>
              <a:rPr b="1" lang="tr" sz="1800">
                <a:latin typeface="Roboto"/>
                <a:ea typeface="Roboto"/>
                <a:cs typeface="Roboto"/>
                <a:sym typeface="Roboto"/>
              </a:rPr>
              <a:t>double</a:t>
            </a:r>
            <a:r>
              <a:rPr lang="tr" sz="1800">
                <a:latin typeface="Roboto"/>
                <a:ea typeface="Roboto"/>
                <a:cs typeface="Roboto"/>
                <a:sym typeface="Roboto"/>
              </a:rPr>
              <a:t> linked list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1800">
                <a:latin typeface="Roboto"/>
                <a:ea typeface="Roboto"/>
                <a:cs typeface="Roboto"/>
                <a:sym typeface="Roboto"/>
              </a:rPr>
              <a:t>Show </a:t>
            </a:r>
            <a:r>
              <a:rPr b="1" lang="tr" sz="1800">
                <a:latin typeface="Roboto"/>
                <a:ea typeface="Roboto"/>
                <a:cs typeface="Roboto"/>
                <a:sym typeface="Roboto"/>
              </a:rPr>
              <a:t>top 10</a:t>
            </a:r>
            <a:r>
              <a:rPr lang="tr" sz="1800">
                <a:latin typeface="Roboto"/>
                <a:ea typeface="Roboto"/>
                <a:cs typeface="Roboto"/>
                <a:sym typeface="Roboto"/>
              </a:rPr>
              <a:t> scores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6" name="Google Shape;316;p38"/>
          <p:cNvSpPr txBox="1"/>
          <p:nvPr/>
        </p:nvSpPr>
        <p:spPr>
          <a:xfrm>
            <a:off x="3899875" y="4622875"/>
            <a:ext cx="3284100" cy="14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800">
                <a:latin typeface="Roboto"/>
                <a:ea typeface="Roboto"/>
                <a:cs typeface="Roboto"/>
                <a:sym typeface="Roboto"/>
              </a:rPr>
              <a:t>Refresh</a:t>
            </a:r>
            <a:r>
              <a:rPr lang="tr" sz="1800">
                <a:latin typeface="Roboto"/>
                <a:ea typeface="Roboto"/>
                <a:cs typeface="Roboto"/>
                <a:sym typeface="Roboto"/>
              </a:rPr>
              <a:t> the score which have </a:t>
            </a:r>
            <a:r>
              <a:rPr b="1" lang="tr" sz="1800">
                <a:latin typeface="Roboto"/>
                <a:ea typeface="Roboto"/>
                <a:cs typeface="Roboto"/>
                <a:sym typeface="Roboto"/>
              </a:rPr>
              <a:t>same</a:t>
            </a:r>
            <a:r>
              <a:rPr lang="tr" sz="1800">
                <a:latin typeface="Roboto"/>
                <a:ea typeface="Roboto"/>
                <a:cs typeface="Roboto"/>
                <a:sym typeface="Roboto"/>
              </a:rPr>
              <a:t> player name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800">
                <a:latin typeface="Roboto"/>
                <a:ea typeface="Roboto"/>
                <a:cs typeface="Roboto"/>
                <a:sym typeface="Roboto"/>
              </a:rPr>
              <a:t>Disregard the </a:t>
            </a:r>
            <a:r>
              <a:rPr b="1" lang="tr" sz="1800">
                <a:latin typeface="Roboto"/>
                <a:ea typeface="Roboto"/>
                <a:cs typeface="Roboto"/>
                <a:sym typeface="Roboto"/>
              </a:rPr>
              <a:t>smaller</a:t>
            </a:r>
            <a:r>
              <a:rPr lang="tr" sz="1800">
                <a:latin typeface="Roboto"/>
                <a:ea typeface="Roboto"/>
                <a:cs typeface="Roboto"/>
                <a:sym typeface="Roboto"/>
              </a:rPr>
              <a:t> score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7" name="Google Shape;317;p38"/>
          <p:cNvCxnSpPr>
            <a:stCxn id="315" idx="2"/>
            <a:endCxn id="316" idx="1"/>
          </p:cNvCxnSpPr>
          <p:nvPr/>
        </p:nvCxnSpPr>
        <p:spPr>
          <a:xfrm flipH="1" rot="-5400000">
            <a:off x="2664600" y="4107063"/>
            <a:ext cx="1296300" cy="1174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9"/>
          <p:cNvSpPr txBox="1"/>
          <p:nvPr>
            <p:ph type="title"/>
          </p:nvPr>
        </p:nvSpPr>
        <p:spPr>
          <a:xfrm>
            <a:off x="311700" y="4611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3600">
                <a:latin typeface="Raleway"/>
                <a:ea typeface="Raleway"/>
                <a:cs typeface="Raleway"/>
                <a:sym typeface="Raleway"/>
              </a:rPr>
              <a:t>SCREENSHOTS</a:t>
            </a:r>
            <a:endParaRPr b="1" sz="36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23" name="Google Shape;32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400" y="1155298"/>
            <a:ext cx="4702052" cy="2910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224675"/>
            <a:ext cx="4457451" cy="2726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01425" y="3951525"/>
            <a:ext cx="4141151" cy="2726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0"/>
          <p:cNvSpPr txBox="1"/>
          <p:nvPr>
            <p:ph type="title"/>
          </p:nvPr>
        </p:nvSpPr>
        <p:spPr>
          <a:xfrm>
            <a:off x="311700" y="4611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3600">
                <a:latin typeface="Raleway"/>
                <a:ea typeface="Raleway"/>
                <a:cs typeface="Raleway"/>
                <a:sym typeface="Raleway"/>
              </a:rPr>
              <a:t>SCREENSHOTS</a:t>
            </a:r>
            <a:endParaRPr b="1" sz="36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31" name="Google Shape;33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413" y="1017875"/>
            <a:ext cx="8267162" cy="5328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1"/>
          <p:cNvSpPr txBox="1"/>
          <p:nvPr>
            <p:ph type="title"/>
          </p:nvPr>
        </p:nvSpPr>
        <p:spPr>
          <a:xfrm>
            <a:off x="311700" y="4611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3600">
                <a:latin typeface="Raleway"/>
                <a:ea typeface="Raleway"/>
                <a:cs typeface="Raleway"/>
                <a:sym typeface="Raleway"/>
              </a:rPr>
              <a:t>SCREENSHOTS</a:t>
            </a:r>
            <a:endParaRPr b="1" sz="36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37" name="Google Shape;337;p41"/>
          <p:cNvPicPr preferRelativeResize="0"/>
          <p:nvPr/>
        </p:nvPicPr>
        <p:blipFill rotWithShape="1">
          <a:blip r:embed="rId3">
            <a:alphaModFix/>
          </a:blip>
          <a:srcRect b="13509" l="0" r="0" t="0"/>
          <a:stretch/>
        </p:blipFill>
        <p:spPr>
          <a:xfrm>
            <a:off x="816750" y="1224675"/>
            <a:ext cx="7510500" cy="4731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2"/>
          <p:cNvSpPr txBox="1"/>
          <p:nvPr>
            <p:ph type="title"/>
          </p:nvPr>
        </p:nvSpPr>
        <p:spPr>
          <a:xfrm>
            <a:off x="311700" y="4611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3600">
                <a:latin typeface="Raleway"/>
                <a:ea typeface="Raleway"/>
                <a:cs typeface="Raleway"/>
                <a:sym typeface="Raleway"/>
              </a:rPr>
              <a:t>SCREENSHOTS</a:t>
            </a:r>
            <a:endParaRPr b="1" sz="36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43" name="Google Shape;34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50500"/>
            <a:ext cx="8520599" cy="528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3"/>
          <p:cNvSpPr txBox="1"/>
          <p:nvPr>
            <p:ph type="title"/>
          </p:nvPr>
        </p:nvSpPr>
        <p:spPr>
          <a:xfrm>
            <a:off x="311700" y="477492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3600">
                <a:latin typeface="Raleway"/>
                <a:ea typeface="Raleway"/>
                <a:cs typeface="Raleway"/>
                <a:sym typeface="Raleway"/>
              </a:rPr>
              <a:t>CONCLUSION</a:t>
            </a:r>
            <a:endParaRPr b="1" sz="36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49" name="Google Shape;34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6913" y="4011745"/>
            <a:ext cx="2421576" cy="2421576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43"/>
          <p:cNvSpPr txBox="1"/>
          <p:nvPr/>
        </p:nvSpPr>
        <p:spPr>
          <a:xfrm>
            <a:off x="1060225" y="1714525"/>
            <a:ext cx="29508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2000">
                <a:latin typeface="Roboto Medium"/>
                <a:ea typeface="Roboto Medium"/>
                <a:cs typeface="Roboto Medium"/>
                <a:sym typeface="Roboto Medium"/>
              </a:rPr>
              <a:t>The goals are achieved</a:t>
            </a:r>
            <a:endParaRPr sz="20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43"/>
          <p:cNvSpPr txBox="1"/>
          <p:nvPr/>
        </p:nvSpPr>
        <p:spPr>
          <a:xfrm>
            <a:off x="826825" y="2315975"/>
            <a:ext cx="3184200" cy="14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</a:t>
            </a:r>
            <a:r>
              <a:rPr lang="tr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inishing in time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No missed task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Additional Improvements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2" name="Google Shape;352;p43"/>
          <p:cNvCxnSpPr/>
          <p:nvPr/>
        </p:nvCxnSpPr>
        <p:spPr>
          <a:xfrm>
            <a:off x="4647700" y="1809875"/>
            <a:ext cx="0" cy="1730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353" name="Google Shape;353;p43"/>
          <p:cNvSpPr txBox="1"/>
          <p:nvPr/>
        </p:nvSpPr>
        <p:spPr>
          <a:xfrm>
            <a:off x="5543975" y="1714525"/>
            <a:ext cx="28257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2000">
                <a:latin typeface="Roboto Medium"/>
                <a:ea typeface="Roboto Medium"/>
                <a:cs typeface="Roboto Medium"/>
                <a:sym typeface="Roboto Medium"/>
              </a:rPr>
              <a:t>Stayed in standards</a:t>
            </a:r>
            <a:endParaRPr sz="20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43"/>
          <p:cNvSpPr txBox="1"/>
          <p:nvPr/>
        </p:nvSpPr>
        <p:spPr>
          <a:xfrm>
            <a:off x="5364725" y="2315975"/>
            <a:ext cx="3184200" cy="14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Object oriented programming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Entirely teamwork 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Reported progressions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type="title"/>
          </p:nvPr>
        </p:nvSpPr>
        <p:spPr>
          <a:xfrm>
            <a:off x="311700" y="127092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3600">
                <a:latin typeface="Raleway"/>
                <a:ea typeface="Raleway"/>
                <a:cs typeface="Raleway"/>
                <a:sym typeface="Raleway"/>
              </a:rPr>
              <a:t>OUTLINE</a:t>
            </a:r>
            <a:endParaRPr b="1" sz="3600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11" name="Google Shape;111;p26"/>
          <p:cNvCxnSpPr/>
          <p:nvPr/>
        </p:nvCxnSpPr>
        <p:spPr>
          <a:xfrm>
            <a:off x="5083775" y="1024575"/>
            <a:ext cx="16500" cy="555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26"/>
          <p:cNvCxnSpPr/>
          <p:nvPr/>
        </p:nvCxnSpPr>
        <p:spPr>
          <a:xfrm>
            <a:off x="4195100" y="1024575"/>
            <a:ext cx="16500" cy="55524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3" name="Google Shape;11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5425" y="890600"/>
            <a:ext cx="3170527" cy="1641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6125" y="1452323"/>
            <a:ext cx="3170527" cy="1811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35425" y="2159724"/>
            <a:ext cx="3170527" cy="1811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26125" y="2895062"/>
            <a:ext cx="3170538" cy="181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35400" y="3569925"/>
            <a:ext cx="3170549" cy="1811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226125" y="4239225"/>
            <a:ext cx="3233523" cy="1883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503913" y="5010576"/>
            <a:ext cx="3233523" cy="1847413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6"/>
          <p:cNvSpPr txBox="1"/>
          <p:nvPr/>
        </p:nvSpPr>
        <p:spPr>
          <a:xfrm>
            <a:off x="5182925" y="1603050"/>
            <a:ext cx="6609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26"/>
          <p:cNvSpPr txBox="1"/>
          <p:nvPr/>
        </p:nvSpPr>
        <p:spPr>
          <a:xfrm>
            <a:off x="3790225" y="2213725"/>
            <a:ext cx="6609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26"/>
          <p:cNvSpPr txBox="1"/>
          <p:nvPr/>
        </p:nvSpPr>
        <p:spPr>
          <a:xfrm>
            <a:off x="5083775" y="2921138"/>
            <a:ext cx="6609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26"/>
          <p:cNvSpPr txBox="1"/>
          <p:nvPr/>
        </p:nvSpPr>
        <p:spPr>
          <a:xfrm>
            <a:off x="3790225" y="3607188"/>
            <a:ext cx="6609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26"/>
          <p:cNvSpPr txBox="1"/>
          <p:nvPr/>
        </p:nvSpPr>
        <p:spPr>
          <a:xfrm>
            <a:off x="5083775" y="4346563"/>
            <a:ext cx="6609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05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26"/>
          <p:cNvSpPr txBox="1"/>
          <p:nvPr/>
        </p:nvSpPr>
        <p:spPr>
          <a:xfrm>
            <a:off x="3715950" y="5069425"/>
            <a:ext cx="6609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06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26"/>
          <p:cNvSpPr txBox="1"/>
          <p:nvPr/>
        </p:nvSpPr>
        <p:spPr>
          <a:xfrm>
            <a:off x="5083775" y="5741575"/>
            <a:ext cx="6609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07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7" name="Google Shape;127;p2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492425" y="1556100"/>
            <a:ext cx="310501" cy="31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6"/>
          <p:cNvSpPr txBox="1"/>
          <p:nvPr/>
        </p:nvSpPr>
        <p:spPr>
          <a:xfrm>
            <a:off x="5843825" y="1497450"/>
            <a:ext cx="26274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2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sz="2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26"/>
          <p:cNvSpPr txBox="1"/>
          <p:nvPr/>
        </p:nvSpPr>
        <p:spPr>
          <a:xfrm>
            <a:off x="695525" y="2213725"/>
            <a:ext cx="25305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2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Progress Summary</a:t>
            </a:r>
            <a:endParaRPr sz="2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26"/>
          <p:cNvSpPr txBox="1"/>
          <p:nvPr/>
        </p:nvSpPr>
        <p:spPr>
          <a:xfrm>
            <a:off x="5843825" y="3001200"/>
            <a:ext cx="29886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2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Problems Encountered</a:t>
            </a:r>
            <a:endParaRPr sz="2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26"/>
          <p:cNvSpPr txBox="1"/>
          <p:nvPr/>
        </p:nvSpPr>
        <p:spPr>
          <a:xfrm>
            <a:off x="344075" y="3473725"/>
            <a:ext cx="32334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2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tr" sz="2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lgorithms and Solution Strategies</a:t>
            </a:r>
            <a:endParaRPr sz="2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26"/>
          <p:cNvSpPr txBox="1"/>
          <p:nvPr/>
        </p:nvSpPr>
        <p:spPr>
          <a:xfrm>
            <a:off x="5843825" y="4342525"/>
            <a:ext cx="26274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2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Screenshots</a:t>
            </a:r>
            <a:endParaRPr sz="2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6"/>
          <p:cNvSpPr txBox="1"/>
          <p:nvPr/>
        </p:nvSpPr>
        <p:spPr>
          <a:xfrm>
            <a:off x="647075" y="5069413"/>
            <a:ext cx="26274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2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Conclusion</a:t>
            </a:r>
            <a:endParaRPr sz="2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6"/>
          <p:cNvSpPr txBox="1"/>
          <p:nvPr/>
        </p:nvSpPr>
        <p:spPr>
          <a:xfrm>
            <a:off x="5843825" y="5849088"/>
            <a:ext cx="26274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2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References</a:t>
            </a:r>
            <a:endParaRPr sz="2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5" name="Google Shape;135;p2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448895" y="2236525"/>
            <a:ext cx="397579" cy="28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492437" y="2895775"/>
            <a:ext cx="310500" cy="31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492450" y="3596225"/>
            <a:ext cx="310500" cy="31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6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416750" y="4210880"/>
            <a:ext cx="397574" cy="397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6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4448900" y="4912575"/>
            <a:ext cx="397576" cy="397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6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373213" y="5687575"/>
            <a:ext cx="397574" cy="397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4"/>
          <p:cNvSpPr txBox="1"/>
          <p:nvPr>
            <p:ph type="title"/>
          </p:nvPr>
        </p:nvSpPr>
        <p:spPr>
          <a:xfrm>
            <a:off x="311700" y="591792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3600">
                <a:latin typeface="Raleway"/>
                <a:ea typeface="Raleway"/>
                <a:cs typeface="Raleway"/>
                <a:sym typeface="Raleway"/>
              </a:rPr>
              <a:t>REFERENCES</a:t>
            </a:r>
            <a:endParaRPr b="1" sz="3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60" name="Google Shape;360;p44"/>
          <p:cNvSpPr txBox="1"/>
          <p:nvPr/>
        </p:nvSpPr>
        <p:spPr>
          <a:xfrm>
            <a:off x="642950" y="1747150"/>
            <a:ext cx="8086800" cy="42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tr" sz="1800">
                <a:latin typeface="Roboto"/>
                <a:ea typeface="Roboto"/>
                <a:cs typeface="Roboto"/>
                <a:sym typeface="Roboto"/>
              </a:rPr>
              <a:t>Doç. Dr. Fahri VATANSEVER , Algoritma Geliştirme ve Programlamaya Giriş (2017), ISBN 978-975-02-4430-8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II. Dosyalama Komutları (sayfa 396)</a:t>
            </a:r>
            <a:endParaRPr b="1"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tr" sz="1800">
                <a:latin typeface="Roboto"/>
                <a:ea typeface="Roboto"/>
                <a:cs typeface="Roboto"/>
                <a:sym typeface="Roboto"/>
              </a:rPr>
              <a:t>https://www.geeksforgeeks.org/data-structures/linked-list/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Linked List Data Structures (25.04.2019)</a:t>
            </a:r>
            <a:endParaRPr b="1"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tr" sz="1800">
                <a:latin typeface="Roboto"/>
                <a:ea typeface="Roboto"/>
                <a:cs typeface="Roboto"/>
                <a:sym typeface="Roboto"/>
              </a:rPr>
              <a:t>https://docs.oracle.com/javase/7/docs/api/java/util/Timer.html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800"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b="1" lang="tr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Class Timer (23.05.2019)</a:t>
            </a:r>
            <a:endParaRPr b="1"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tr" sz="1800">
                <a:latin typeface="Roboto"/>
                <a:ea typeface="Roboto"/>
                <a:cs typeface="Roboto"/>
                <a:sym typeface="Roboto"/>
              </a:rPr>
              <a:t>https://www.kodlamamerkezi.com/java/java-timer-zamanlayici-kullanimi/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800"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b="1" lang="tr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Java Timer (23.05.2019)</a:t>
            </a:r>
            <a:endParaRPr b="1"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endParaRPr b="1"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5"/>
          <p:cNvSpPr txBox="1"/>
          <p:nvPr>
            <p:ph type="title"/>
          </p:nvPr>
        </p:nvSpPr>
        <p:spPr>
          <a:xfrm>
            <a:off x="311700" y="2824292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3600">
                <a:latin typeface="Raleway"/>
                <a:ea typeface="Raleway"/>
                <a:cs typeface="Raleway"/>
                <a:sym typeface="Raleway"/>
              </a:rPr>
              <a:t>QUESTIONS ?</a:t>
            </a:r>
            <a:endParaRPr b="1" sz="36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6"/>
          <p:cNvSpPr txBox="1"/>
          <p:nvPr>
            <p:ph type="title"/>
          </p:nvPr>
        </p:nvSpPr>
        <p:spPr>
          <a:xfrm>
            <a:off x="311700" y="287461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THANK YOU.</a:t>
            </a:r>
            <a:endParaRPr/>
          </a:p>
        </p:txBody>
      </p:sp>
      <p:sp>
        <p:nvSpPr>
          <p:cNvPr id="371" name="Google Shape;371;p46"/>
          <p:cNvSpPr txBox="1"/>
          <p:nvPr/>
        </p:nvSpPr>
        <p:spPr>
          <a:xfrm>
            <a:off x="753975" y="6161525"/>
            <a:ext cx="14904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999999"/>
                </a:solidFill>
              </a:rPr>
              <a:t>Hazar Özyağcı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372" name="Google Shape;372;p46"/>
          <p:cNvSpPr txBox="1"/>
          <p:nvPr/>
        </p:nvSpPr>
        <p:spPr>
          <a:xfrm>
            <a:off x="3399750" y="6161525"/>
            <a:ext cx="23445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999999"/>
                </a:solidFill>
              </a:rPr>
              <a:t>Rıdvan Özdemir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373" name="Google Shape;373;p46"/>
          <p:cNvSpPr txBox="1"/>
          <p:nvPr/>
        </p:nvSpPr>
        <p:spPr>
          <a:xfrm>
            <a:off x="6899625" y="6161525"/>
            <a:ext cx="14904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999999"/>
                </a:solidFill>
              </a:rPr>
              <a:t>İlker Baş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2596050" y="322250"/>
            <a:ext cx="39519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3600">
                <a:latin typeface="Raleway"/>
                <a:ea typeface="Raleway"/>
                <a:cs typeface="Raleway"/>
                <a:sym typeface="Raleway"/>
              </a:rPr>
              <a:t>INTRODUCTION</a:t>
            </a:r>
            <a:endParaRPr b="1" sz="3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6" name="Google Shape;146;p27"/>
          <p:cNvSpPr txBox="1"/>
          <p:nvPr/>
        </p:nvSpPr>
        <p:spPr>
          <a:xfrm>
            <a:off x="1669925" y="1782100"/>
            <a:ext cx="34869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t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b="1" lang="t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aim</a:t>
            </a:r>
            <a:r>
              <a:rPr lang="t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of the project is to develop a snake </a:t>
            </a:r>
            <a:r>
              <a:rPr b="1" lang="t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game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7"/>
          <p:cNvSpPr txBox="1"/>
          <p:nvPr/>
        </p:nvSpPr>
        <p:spPr>
          <a:xfrm>
            <a:off x="1785900" y="3564638"/>
            <a:ext cx="3089700" cy="12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There are twenty </a:t>
            </a:r>
            <a:r>
              <a:rPr b="1" lang="t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amino acids</a:t>
            </a:r>
            <a:r>
              <a:rPr lang="t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which are represented with </a:t>
            </a:r>
            <a:r>
              <a:rPr b="1" lang="t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codons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7"/>
          <p:cNvSpPr txBox="1"/>
          <p:nvPr/>
        </p:nvSpPr>
        <p:spPr>
          <a:xfrm>
            <a:off x="1868525" y="2728650"/>
            <a:ext cx="3089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t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game is played in 25*60 area</a:t>
            </a:r>
            <a:endParaRPr/>
          </a:p>
        </p:txBody>
      </p:sp>
      <p:pic>
        <p:nvPicPr>
          <p:cNvPr id="149" name="Google Shape;1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10800000">
            <a:off x="5924775" y="2661600"/>
            <a:ext cx="897600" cy="89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7"/>
          <p:cNvSpPr/>
          <p:nvPr/>
        </p:nvSpPr>
        <p:spPr>
          <a:xfrm>
            <a:off x="5156825" y="4925925"/>
            <a:ext cx="231300" cy="687300"/>
          </a:xfrm>
          <a:prstGeom prst="righ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7"/>
          <p:cNvSpPr txBox="1"/>
          <p:nvPr/>
        </p:nvSpPr>
        <p:spPr>
          <a:xfrm>
            <a:off x="5529975" y="4820775"/>
            <a:ext cx="3189300" cy="8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 (Adenine)         C (Cytosine) </a:t>
            </a:r>
            <a:endParaRPr b="1"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G (Guanine)         T (Thymine)</a:t>
            </a:r>
            <a:endParaRPr b="1"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27"/>
          <p:cNvSpPr txBox="1"/>
          <p:nvPr/>
        </p:nvSpPr>
        <p:spPr>
          <a:xfrm>
            <a:off x="1669925" y="4887825"/>
            <a:ext cx="34869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Each codon contains </a:t>
            </a:r>
            <a:r>
              <a:rPr b="1" lang="t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three </a:t>
            </a:r>
            <a:r>
              <a:rPr lang="t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letters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3600">
                <a:latin typeface="Raleway"/>
                <a:ea typeface="Raleway"/>
                <a:cs typeface="Raleway"/>
                <a:sym typeface="Raleway"/>
              </a:rPr>
              <a:t>PROGRESS SUMMARY</a:t>
            </a:r>
            <a:endParaRPr b="1" sz="3600"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158" name="Google Shape;158;p28"/>
          <p:cNvGrpSpPr/>
          <p:nvPr/>
        </p:nvGrpSpPr>
        <p:grpSpPr>
          <a:xfrm>
            <a:off x="4738775" y="3363300"/>
            <a:ext cx="1849500" cy="1792500"/>
            <a:chOff x="4738775" y="3439500"/>
            <a:chExt cx="1849500" cy="1792500"/>
          </a:xfrm>
        </p:grpSpPr>
        <p:sp>
          <p:nvSpPr>
            <p:cNvPr id="159" name="Google Shape;159;p28"/>
            <p:cNvSpPr/>
            <p:nvPr/>
          </p:nvSpPr>
          <p:spPr>
            <a:xfrm>
              <a:off x="4738775" y="3439500"/>
              <a:ext cx="1849500" cy="17925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85725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8"/>
            <p:cNvSpPr txBox="1"/>
            <p:nvPr/>
          </p:nvSpPr>
          <p:spPr>
            <a:xfrm>
              <a:off x="4949075" y="3859650"/>
              <a:ext cx="1428900" cy="95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" sz="2000">
                  <a:latin typeface="Roboto"/>
                  <a:ea typeface="Roboto"/>
                  <a:cs typeface="Roboto"/>
                  <a:sym typeface="Roboto"/>
                </a:rPr>
                <a:t>Completed Tasks</a:t>
              </a:r>
              <a:endParaRPr sz="2000"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61" name="Google Shape;161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390818" y="4610400"/>
              <a:ext cx="545400" cy="545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2" name="Google Shape;162;p28"/>
          <p:cNvGrpSpPr/>
          <p:nvPr/>
        </p:nvGrpSpPr>
        <p:grpSpPr>
          <a:xfrm>
            <a:off x="723300" y="1990950"/>
            <a:ext cx="1935600" cy="1792500"/>
            <a:chOff x="723300" y="2067150"/>
            <a:chExt cx="1935600" cy="1792500"/>
          </a:xfrm>
        </p:grpSpPr>
        <p:sp>
          <p:nvSpPr>
            <p:cNvPr id="163" name="Google Shape;163;p28"/>
            <p:cNvSpPr/>
            <p:nvPr/>
          </p:nvSpPr>
          <p:spPr>
            <a:xfrm>
              <a:off x="766350" y="2067150"/>
              <a:ext cx="1849500" cy="17925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952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8"/>
            <p:cNvSpPr txBox="1"/>
            <p:nvPr/>
          </p:nvSpPr>
          <p:spPr>
            <a:xfrm>
              <a:off x="723300" y="2334900"/>
              <a:ext cx="1935600" cy="95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" sz="2000">
                  <a:latin typeface="Roboto"/>
                  <a:ea typeface="Roboto"/>
                  <a:cs typeface="Roboto"/>
                  <a:sym typeface="Roboto"/>
                </a:rPr>
                <a:t>Changes In Requirements</a:t>
              </a:r>
              <a:endParaRPr sz="2000"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65" name="Google Shape;165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367400" y="3084150"/>
              <a:ext cx="629050" cy="6290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6" name="Google Shape;166;p28"/>
          <p:cNvGrpSpPr/>
          <p:nvPr/>
        </p:nvGrpSpPr>
        <p:grpSpPr>
          <a:xfrm>
            <a:off x="6588275" y="1990950"/>
            <a:ext cx="1849500" cy="1792500"/>
            <a:chOff x="6588275" y="2067150"/>
            <a:chExt cx="1849500" cy="1792500"/>
          </a:xfrm>
        </p:grpSpPr>
        <p:sp>
          <p:nvSpPr>
            <p:cNvPr id="167" name="Google Shape;167;p28"/>
            <p:cNvSpPr/>
            <p:nvPr/>
          </p:nvSpPr>
          <p:spPr>
            <a:xfrm>
              <a:off x="6588275" y="2067150"/>
              <a:ext cx="1849500" cy="17925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952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8"/>
            <p:cNvSpPr txBox="1"/>
            <p:nvPr/>
          </p:nvSpPr>
          <p:spPr>
            <a:xfrm>
              <a:off x="6588275" y="2359350"/>
              <a:ext cx="1849500" cy="90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" sz="2000">
                  <a:latin typeface="Roboto"/>
                  <a:ea typeface="Roboto"/>
                  <a:cs typeface="Roboto"/>
                  <a:sym typeface="Roboto"/>
                </a:rPr>
                <a:t>Additional Improvements</a:t>
              </a:r>
              <a:endParaRPr sz="2000"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69" name="Google Shape;169;p2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240498" y="3118352"/>
              <a:ext cx="629050" cy="6290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0" name="Google Shape;170;p28"/>
          <p:cNvGrpSpPr/>
          <p:nvPr/>
        </p:nvGrpSpPr>
        <p:grpSpPr>
          <a:xfrm>
            <a:off x="2658900" y="3363300"/>
            <a:ext cx="1849500" cy="1792500"/>
            <a:chOff x="2658900" y="3439500"/>
            <a:chExt cx="1849500" cy="1792500"/>
          </a:xfrm>
        </p:grpSpPr>
        <p:sp>
          <p:nvSpPr>
            <p:cNvPr id="171" name="Google Shape;171;p28"/>
            <p:cNvSpPr/>
            <p:nvPr/>
          </p:nvSpPr>
          <p:spPr>
            <a:xfrm>
              <a:off x="2658900" y="3439500"/>
              <a:ext cx="1849500" cy="17925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85725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8"/>
            <p:cNvSpPr txBox="1"/>
            <p:nvPr/>
          </p:nvSpPr>
          <p:spPr>
            <a:xfrm>
              <a:off x="2713800" y="3610925"/>
              <a:ext cx="1739700" cy="95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" sz="2000">
                  <a:latin typeface="Roboto"/>
                  <a:ea typeface="Roboto"/>
                  <a:cs typeface="Roboto"/>
                  <a:sym typeface="Roboto"/>
                </a:rPr>
                <a:t>Task Sharing and Scheduling</a:t>
              </a:r>
              <a:endParaRPr sz="2000"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73" name="Google Shape;173;p2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310950" y="4610400"/>
              <a:ext cx="545400" cy="5454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74" name="Google Shape;174;p28"/>
          <p:cNvCxnSpPr/>
          <p:nvPr/>
        </p:nvCxnSpPr>
        <p:spPr>
          <a:xfrm>
            <a:off x="743725" y="6408325"/>
            <a:ext cx="7752900" cy="10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311700" y="1128792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2200">
                <a:latin typeface="Raleway"/>
                <a:ea typeface="Raleway"/>
                <a:cs typeface="Raleway"/>
                <a:sym typeface="Raleway"/>
              </a:rPr>
              <a:t>CHANGES IN REQUIREMENTS</a:t>
            </a:r>
            <a:endParaRPr sz="2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0" name="Google Shape;180;p29"/>
          <p:cNvSpPr txBox="1"/>
          <p:nvPr>
            <p:ph type="title"/>
          </p:nvPr>
        </p:nvSpPr>
        <p:spPr>
          <a:xfrm>
            <a:off x="311700" y="480692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3600">
                <a:latin typeface="Raleway"/>
                <a:ea typeface="Raleway"/>
                <a:cs typeface="Raleway"/>
                <a:sym typeface="Raleway"/>
              </a:rPr>
              <a:t>PROGRESS SUMMARY</a:t>
            </a:r>
            <a:endParaRPr b="1" sz="3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6175" y="3153600"/>
            <a:ext cx="851625" cy="851651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9"/>
          <p:cNvSpPr txBox="1"/>
          <p:nvPr/>
        </p:nvSpPr>
        <p:spPr>
          <a:xfrm>
            <a:off x="546325" y="3153588"/>
            <a:ext cx="3051000" cy="9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1600">
                <a:latin typeface="Roboto"/>
                <a:ea typeface="Roboto"/>
                <a:cs typeface="Roboto"/>
                <a:sym typeface="Roboto"/>
              </a:rPr>
              <a:t>Reversing the snake for codon scoring by using </a:t>
            </a:r>
            <a:r>
              <a:rPr b="1" lang="tr" sz="1600">
                <a:latin typeface="Roboto"/>
                <a:ea typeface="Roboto"/>
                <a:cs typeface="Roboto"/>
                <a:sym typeface="Roboto"/>
              </a:rPr>
              <a:t>string</a:t>
            </a:r>
            <a:r>
              <a:rPr lang="tr" sz="1600">
                <a:latin typeface="Roboto"/>
                <a:ea typeface="Roboto"/>
                <a:cs typeface="Roboto"/>
                <a:sym typeface="Roboto"/>
              </a:rPr>
              <a:t>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29"/>
          <p:cNvSpPr txBox="1"/>
          <p:nvPr/>
        </p:nvSpPr>
        <p:spPr>
          <a:xfrm>
            <a:off x="5546650" y="3230072"/>
            <a:ext cx="3051000" cy="6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1600">
                <a:latin typeface="Roboto"/>
                <a:ea typeface="Roboto"/>
                <a:cs typeface="Roboto"/>
                <a:sym typeface="Roboto"/>
              </a:rPr>
              <a:t>By using another </a:t>
            </a:r>
            <a:r>
              <a:rPr b="1" lang="tr" sz="1600">
                <a:latin typeface="Roboto"/>
                <a:ea typeface="Roboto"/>
                <a:cs typeface="Roboto"/>
                <a:sym typeface="Roboto"/>
              </a:rPr>
              <a:t>Single Linked List</a:t>
            </a:r>
            <a:r>
              <a:rPr lang="tr" sz="1600">
                <a:latin typeface="Roboto"/>
                <a:ea typeface="Roboto"/>
                <a:cs typeface="Roboto"/>
                <a:sym typeface="Roboto"/>
              </a:rPr>
              <a:t> instead.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311700" y="974723"/>
            <a:ext cx="8520600" cy="5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2200">
                <a:latin typeface="Raleway"/>
                <a:ea typeface="Raleway"/>
                <a:cs typeface="Raleway"/>
                <a:sym typeface="Raleway"/>
              </a:rPr>
              <a:t>TASK SHARING AND SCHEDULING</a:t>
            </a:r>
            <a:endParaRPr sz="2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9" name="Google Shape;189;p30"/>
          <p:cNvSpPr txBox="1"/>
          <p:nvPr>
            <p:ph type="title"/>
          </p:nvPr>
        </p:nvSpPr>
        <p:spPr>
          <a:xfrm>
            <a:off x="311700" y="361328"/>
            <a:ext cx="8520600" cy="4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3600">
                <a:latin typeface="Raleway"/>
                <a:ea typeface="Raleway"/>
                <a:cs typeface="Raleway"/>
                <a:sym typeface="Raleway"/>
              </a:rPr>
              <a:t>PROGRESS SUMMARY</a:t>
            </a:r>
            <a:endParaRPr/>
          </a:p>
        </p:txBody>
      </p:sp>
      <p:pic>
        <p:nvPicPr>
          <p:cNvPr id="190" name="Google Shape;19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125" y="2009125"/>
            <a:ext cx="775800" cy="7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500" y="3681600"/>
            <a:ext cx="831050" cy="83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0125" y="5592325"/>
            <a:ext cx="775800" cy="7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31600" y="4816525"/>
            <a:ext cx="775800" cy="7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31600" y="2784925"/>
            <a:ext cx="775800" cy="775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5" name="Google Shape;195;p30"/>
          <p:cNvCxnSpPr/>
          <p:nvPr/>
        </p:nvCxnSpPr>
        <p:spPr>
          <a:xfrm flipH="1">
            <a:off x="1491975" y="1822900"/>
            <a:ext cx="50400" cy="4746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30"/>
          <p:cNvCxnSpPr/>
          <p:nvPr/>
        </p:nvCxnSpPr>
        <p:spPr>
          <a:xfrm flipH="1">
            <a:off x="6217050" y="1819725"/>
            <a:ext cx="50400" cy="4746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30"/>
          <p:cNvCxnSpPr/>
          <p:nvPr/>
        </p:nvCxnSpPr>
        <p:spPr>
          <a:xfrm>
            <a:off x="1542375" y="3204775"/>
            <a:ext cx="2594400" cy="1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30"/>
          <p:cNvCxnSpPr/>
          <p:nvPr/>
        </p:nvCxnSpPr>
        <p:spPr>
          <a:xfrm>
            <a:off x="1542375" y="5185975"/>
            <a:ext cx="2594400" cy="1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" name="Google Shape;199;p30"/>
          <p:cNvCxnSpPr/>
          <p:nvPr/>
        </p:nvCxnSpPr>
        <p:spPr>
          <a:xfrm>
            <a:off x="6267450" y="4173250"/>
            <a:ext cx="2594400" cy="1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0" name="Google Shape;200;p30"/>
          <p:cNvSpPr txBox="1"/>
          <p:nvPr/>
        </p:nvSpPr>
        <p:spPr>
          <a:xfrm>
            <a:off x="1517475" y="1794475"/>
            <a:ext cx="2796600" cy="13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tr" sz="1600">
                <a:latin typeface="Roboto"/>
                <a:ea typeface="Roboto"/>
                <a:cs typeface="Roboto"/>
                <a:sym typeface="Roboto"/>
              </a:rPr>
              <a:t>Designing necessary classes and data structures.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tr" sz="1600">
                <a:latin typeface="Roboto"/>
                <a:ea typeface="Roboto"/>
                <a:cs typeface="Roboto"/>
                <a:sym typeface="Roboto"/>
              </a:rPr>
              <a:t>Simple Snake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tr" sz="1600">
                <a:latin typeface="Roboto"/>
                <a:ea typeface="Roboto"/>
                <a:cs typeface="Roboto"/>
                <a:sym typeface="Roboto"/>
              </a:rPr>
              <a:t>Simple Screen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30"/>
          <p:cNvSpPr txBox="1"/>
          <p:nvPr/>
        </p:nvSpPr>
        <p:spPr>
          <a:xfrm>
            <a:off x="1539975" y="3282775"/>
            <a:ext cx="2751600" cy="14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tr" sz="1600">
                <a:latin typeface="Roboto"/>
                <a:ea typeface="Roboto"/>
                <a:cs typeface="Roboto"/>
                <a:sym typeface="Roboto"/>
              </a:rPr>
              <a:t>Snake moving, eating and growing/expanding in size.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tr" sz="1600">
                <a:latin typeface="Roboto"/>
                <a:ea typeface="Roboto"/>
                <a:cs typeface="Roboto"/>
                <a:sym typeface="Roboto"/>
              </a:rPr>
              <a:t>Scoring </a:t>
            </a:r>
            <a:r>
              <a:rPr lang="tr" sz="1600">
                <a:latin typeface="Roboto"/>
                <a:ea typeface="Roboto"/>
                <a:cs typeface="Roboto"/>
                <a:sym typeface="Roboto"/>
              </a:rPr>
              <a:t>implementation</a:t>
            </a:r>
            <a:r>
              <a:rPr lang="tr" sz="1600">
                <a:latin typeface="Roboto"/>
                <a:ea typeface="Roboto"/>
                <a:cs typeface="Roboto"/>
                <a:sym typeface="Roboto"/>
              </a:rPr>
              <a:t> for single letter eating.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30"/>
          <p:cNvSpPr txBox="1"/>
          <p:nvPr/>
        </p:nvSpPr>
        <p:spPr>
          <a:xfrm>
            <a:off x="1484625" y="5437225"/>
            <a:ext cx="28623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tr" sz="1600">
                <a:latin typeface="Roboto"/>
                <a:ea typeface="Roboto"/>
                <a:cs typeface="Roboto"/>
                <a:sym typeface="Roboto"/>
              </a:rPr>
              <a:t>All time high-scores(</a:t>
            </a:r>
            <a:r>
              <a:rPr i="1" lang="tr" sz="1500">
                <a:latin typeface="Roboto"/>
                <a:ea typeface="Roboto"/>
                <a:cs typeface="Roboto"/>
                <a:sym typeface="Roboto"/>
              </a:rPr>
              <a:t>TXT-DLL</a:t>
            </a:r>
            <a:r>
              <a:rPr lang="tr" sz="1500">
                <a:latin typeface="Roboto"/>
                <a:ea typeface="Roboto"/>
                <a:cs typeface="Roboto"/>
                <a:sym typeface="Roboto"/>
              </a:rPr>
              <a:t>).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tr" sz="1600">
                <a:latin typeface="Roboto"/>
                <a:ea typeface="Roboto"/>
                <a:cs typeface="Roboto"/>
                <a:sym typeface="Roboto"/>
              </a:rPr>
              <a:t>Scoring implementation with codon points(</a:t>
            </a:r>
            <a:r>
              <a:rPr i="1" lang="tr" sz="1500">
                <a:latin typeface="Roboto"/>
                <a:ea typeface="Roboto"/>
                <a:cs typeface="Roboto"/>
                <a:sym typeface="Roboto"/>
              </a:rPr>
              <a:t>MLL</a:t>
            </a:r>
            <a:r>
              <a:rPr lang="tr" sz="1600">
                <a:latin typeface="Roboto"/>
                <a:ea typeface="Roboto"/>
                <a:cs typeface="Roboto"/>
                <a:sym typeface="Roboto"/>
              </a:rPr>
              <a:t>).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30"/>
          <p:cNvSpPr txBox="1"/>
          <p:nvPr/>
        </p:nvSpPr>
        <p:spPr>
          <a:xfrm>
            <a:off x="6282075" y="2378450"/>
            <a:ext cx="2707800" cy="14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tr" sz="1800">
                <a:latin typeface="Roboto"/>
                <a:ea typeface="Roboto"/>
                <a:cs typeface="Roboto"/>
                <a:sym typeface="Roboto"/>
              </a:rPr>
              <a:t>Additional Improvements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tr" sz="1800">
                <a:latin typeface="Roboto"/>
                <a:ea typeface="Roboto"/>
                <a:cs typeface="Roboto"/>
                <a:sym typeface="Roboto"/>
              </a:rPr>
              <a:t>Visualization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30"/>
          <p:cNvSpPr txBox="1"/>
          <p:nvPr/>
        </p:nvSpPr>
        <p:spPr>
          <a:xfrm>
            <a:off x="6581850" y="4455950"/>
            <a:ext cx="2142000" cy="20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0"/>
          <p:cNvSpPr txBox="1"/>
          <p:nvPr/>
        </p:nvSpPr>
        <p:spPr>
          <a:xfrm>
            <a:off x="6256950" y="4582300"/>
            <a:ext cx="2390700" cy="19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tr" sz="1800">
                <a:latin typeface="Roboto"/>
                <a:ea typeface="Roboto"/>
                <a:cs typeface="Roboto"/>
                <a:sym typeface="Roboto"/>
              </a:rPr>
              <a:t>Error Controls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tr" sz="1800">
                <a:latin typeface="Roboto"/>
                <a:ea typeface="Roboto"/>
                <a:cs typeface="Roboto"/>
                <a:sym typeface="Roboto"/>
              </a:rPr>
              <a:t>Preparing for the presentation of the project.</a:t>
            </a:r>
            <a:r>
              <a:rPr lang="tr" sz="1800"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3600">
                <a:latin typeface="Raleway"/>
                <a:ea typeface="Raleway"/>
                <a:cs typeface="Raleway"/>
                <a:sym typeface="Raleway"/>
              </a:rPr>
              <a:t>PROGRESS SUMMARY</a:t>
            </a:r>
            <a:endParaRPr b="1" sz="36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11" name="Google Shape;21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600" y="2153200"/>
            <a:ext cx="1009201" cy="1009199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1"/>
          <p:cNvSpPr txBox="1"/>
          <p:nvPr/>
        </p:nvSpPr>
        <p:spPr>
          <a:xfrm>
            <a:off x="2074800" y="2282700"/>
            <a:ext cx="19911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1800"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lang="tr" sz="1800">
                <a:latin typeface="Roboto"/>
                <a:ea typeface="Roboto"/>
                <a:cs typeface="Roboto"/>
                <a:sym typeface="Roboto"/>
              </a:rPr>
              <a:t>ating, moving and growing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31"/>
          <p:cNvSpPr txBox="1"/>
          <p:nvPr/>
        </p:nvSpPr>
        <p:spPr>
          <a:xfrm>
            <a:off x="2177475" y="1197875"/>
            <a:ext cx="45855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2200">
                <a:latin typeface="Raleway"/>
                <a:ea typeface="Raleway"/>
                <a:cs typeface="Raleway"/>
                <a:sym typeface="Raleway"/>
              </a:rPr>
              <a:t>COMPLETED TASK</a:t>
            </a:r>
            <a:endParaRPr sz="22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14" name="Google Shape;21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7025" y="4773663"/>
            <a:ext cx="1077750" cy="107775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1"/>
          <p:cNvSpPr txBox="1"/>
          <p:nvPr/>
        </p:nvSpPr>
        <p:spPr>
          <a:xfrm>
            <a:off x="493475" y="4261675"/>
            <a:ext cx="2547900" cy="17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2000">
                <a:latin typeface="Roboto"/>
                <a:ea typeface="Roboto"/>
                <a:cs typeface="Roboto"/>
                <a:sym typeface="Roboto"/>
              </a:rPr>
              <a:t>Scoring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tr" sz="1600">
                <a:latin typeface="Roboto"/>
                <a:ea typeface="Roboto"/>
                <a:cs typeface="Roboto"/>
                <a:sym typeface="Roboto"/>
              </a:rPr>
              <a:t> Single Letter Eating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tr" sz="1600">
                <a:latin typeface="Roboto"/>
                <a:ea typeface="Roboto"/>
                <a:cs typeface="Roboto"/>
                <a:sym typeface="Roboto"/>
              </a:rPr>
              <a:t> Codon Points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6" name="Google Shape;216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25175" y="2153201"/>
            <a:ext cx="1204349" cy="120437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1"/>
          <p:cNvSpPr txBox="1"/>
          <p:nvPr/>
        </p:nvSpPr>
        <p:spPr>
          <a:xfrm>
            <a:off x="6596150" y="2409175"/>
            <a:ext cx="19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1800">
                <a:latin typeface="Roboto"/>
                <a:ea typeface="Roboto"/>
                <a:cs typeface="Roboto"/>
                <a:sym typeface="Roboto"/>
              </a:rPr>
              <a:t>High-Scores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8" name="Google Shape;218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74700" y="4579289"/>
            <a:ext cx="1466476" cy="1466476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1"/>
          <p:cNvSpPr txBox="1"/>
          <p:nvPr/>
        </p:nvSpPr>
        <p:spPr>
          <a:xfrm>
            <a:off x="5254100" y="4579300"/>
            <a:ext cx="1920600" cy="16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1800">
                <a:latin typeface="Roboto"/>
                <a:ea typeface="Roboto"/>
                <a:cs typeface="Roboto"/>
                <a:sym typeface="Roboto"/>
              </a:rPr>
              <a:t>File Operations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1800">
                <a:latin typeface="Roboto"/>
                <a:ea typeface="Roboto"/>
                <a:cs typeface="Roboto"/>
                <a:sym typeface="Roboto"/>
              </a:rPr>
              <a:t>User Interface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1800">
                <a:latin typeface="Roboto"/>
                <a:ea typeface="Roboto"/>
                <a:cs typeface="Roboto"/>
                <a:sym typeface="Roboto"/>
              </a:rPr>
              <a:t>Replay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/>
          <p:nvPr>
            <p:ph type="title"/>
          </p:nvPr>
        </p:nvSpPr>
        <p:spPr>
          <a:xfrm>
            <a:off x="311700" y="4250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3600">
                <a:latin typeface="Raleway"/>
                <a:ea typeface="Raleway"/>
                <a:cs typeface="Raleway"/>
                <a:sym typeface="Raleway"/>
              </a:rPr>
              <a:t>PROGRESS SUMMARY</a:t>
            </a:r>
            <a:endParaRPr b="1" sz="3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Google Shape;22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2513" y="2032712"/>
            <a:ext cx="706576" cy="696901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2"/>
          <p:cNvSpPr txBox="1"/>
          <p:nvPr/>
        </p:nvSpPr>
        <p:spPr>
          <a:xfrm>
            <a:off x="1263625" y="2032713"/>
            <a:ext cx="2376900" cy="6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800">
                <a:latin typeface="Roboto"/>
                <a:ea typeface="Roboto"/>
                <a:cs typeface="Roboto"/>
                <a:sym typeface="Roboto"/>
              </a:rPr>
              <a:t>Coloring the snake and the maps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Google Shape;22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9888" y="2016063"/>
            <a:ext cx="763500" cy="7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2"/>
          <p:cNvSpPr txBox="1"/>
          <p:nvPr/>
        </p:nvSpPr>
        <p:spPr>
          <a:xfrm>
            <a:off x="5082000" y="1980150"/>
            <a:ext cx="2038500" cy="6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800">
                <a:latin typeface="Roboto"/>
                <a:ea typeface="Roboto"/>
                <a:cs typeface="Roboto"/>
                <a:sym typeface="Roboto"/>
              </a:rPr>
              <a:t>Menu, score table and tutorial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9" name="Google Shape;229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54050" y="3421900"/>
            <a:ext cx="763500" cy="7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2"/>
          <p:cNvSpPr txBox="1"/>
          <p:nvPr/>
        </p:nvSpPr>
        <p:spPr>
          <a:xfrm>
            <a:off x="1263625" y="3471850"/>
            <a:ext cx="2149200" cy="6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800">
                <a:latin typeface="Roboto"/>
                <a:ea typeface="Roboto"/>
                <a:cs typeface="Roboto"/>
                <a:sym typeface="Roboto"/>
              </a:rPr>
              <a:t>Two maps, Normal and Advanced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1" name="Google Shape;231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54780" y="3325112"/>
            <a:ext cx="973750" cy="97372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2"/>
          <p:cNvSpPr txBox="1"/>
          <p:nvPr/>
        </p:nvSpPr>
        <p:spPr>
          <a:xfrm>
            <a:off x="4912800" y="3463525"/>
            <a:ext cx="2376900" cy="6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800">
                <a:latin typeface="Roboto"/>
                <a:ea typeface="Roboto"/>
                <a:cs typeface="Roboto"/>
                <a:sym typeface="Roboto"/>
              </a:rPr>
              <a:t>Speed options; Slow, Normal and Fast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3" name="Google Shape;233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54050" y="4877675"/>
            <a:ext cx="763500" cy="7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2"/>
          <p:cNvSpPr txBox="1"/>
          <p:nvPr/>
        </p:nvSpPr>
        <p:spPr>
          <a:xfrm>
            <a:off x="1263625" y="4910975"/>
            <a:ext cx="2149200" cy="6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8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800">
                <a:latin typeface="Roboto"/>
                <a:ea typeface="Roboto"/>
                <a:cs typeface="Roboto"/>
                <a:sym typeface="Roboto"/>
              </a:rPr>
              <a:t>Portal feature for Advanced map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5" name="Google Shape;235;p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59900" y="4844375"/>
            <a:ext cx="763500" cy="7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2"/>
          <p:cNvSpPr txBox="1"/>
          <p:nvPr/>
        </p:nvSpPr>
        <p:spPr>
          <a:xfrm>
            <a:off x="5026650" y="4910975"/>
            <a:ext cx="2149200" cy="6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800">
                <a:latin typeface="Roboto"/>
                <a:ea typeface="Roboto"/>
                <a:cs typeface="Roboto"/>
                <a:sym typeface="Roboto"/>
              </a:rPr>
              <a:t>New game rules for Advanced map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" name="Google Shape;237;p32"/>
          <p:cNvSpPr txBox="1"/>
          <p:nvPr/>
        </p:nvSpPr>
        <p:spPr>
          <a:xfrm>
            <a:off x="1604550" y="1088025"/>
            <a:ext cx="59349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2200">
                <a:latin typeface="Raleway"/>
                <a:ea typeface="Raleway"/>
                <a:cs typeface="Raleway"/>
                <a:sym typeface="Raleway"/>
              </a:rPr>
              <a:t>ADDITIONAL IMPROVEMENTS</a:t>
            </a:r>
            <a:endParaRPr sz="2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3600">
                <a:latin typeface="Raleway"/>
                <a:ea typeface="Raleway"/>
                <a:cs typeface="Raleway"/>
                <a:sym typeface="Raleway"/>
              </a:rPr>
              <a:t>PROBLEMS ENCOUNTERED</a:t>
            </a:r>
            <a:endParaRPr b="1" sz="3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3" name="Google Shape;24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2500" y="1644738"/>
            <a:ext cx="1087575" cy="108757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3"/>
          <p:cNvSpPr txBox="1"/>
          <p:nvPr/>
        </p:nvSpPr>
        <p:spPr>
          <a:xfrm>
            <a:off x="1625400" y="1758850"/>
            <a:ext cx="22671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800">
                <a:latin typeface="Roboto"/>
                <a:ea typeface="Roboto"/>
                <a:cs typeface="Roboto"/>
                <a:sym typeface="Roboto"/>
              </a:rPr>
              <a:t>Using direction keys for movement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5" name="Google Shape;24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0250" y="4329204"/>
            <a:ext cx="763500" cy="7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3"/>
          <p:cNvSpPr txBox="1"/>
          <p:nvPr/>
        </p:nvSpPr>
        <p:spPr>
          <a:xfrm>
            <a:off x="1625400" y="4329200"/>
            <a:ext cx="22671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800">
                <a:latin typeface="Roboto"/>
                <a:ea typeface="Roboto"/>
                <a:cs typeface="Roboto"/>
                <a:sym typeface="Roboto"/>
              </a:rPr>
              <a:t>Duplication of the score table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7" name="Google Shape;247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90250" y="5447025"/>
            <a:ext cx="763475" cy="76347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3"/>
          <p:cNvSpPr txBox="1"/>
          <p:nvPr/>
        </p:nvSpPr>
        <p:spPr>
          <a:xfrm>
            <a:off x="5172800" y="5593550"/>
            <a:ext cx="20277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800">
                <a:latin typeface="Roboto"/>
                <a:ea typeface="Roboto"/>
                <a:cs typeface="Roboto"/>
                <a:sym typeface="Roboto"/>
              </a:rPr>
              <a:t>Repetition errors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9" name="Google Shape;249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99788" y="2623125"/>
            <a:ext cx="1473000" cy="147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3"/>
          <p:cNvSpPr txBox="1"/>
          <p:nvPr/>
        </p:nvSpPr>
        <p:spPr>
          <a:xfrm>
            <a:off x="5172800" y="3124425"/>
            <a:ext cx="21912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800"/>
              <a:t>Placing of letters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