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Amatic SC"/>
      <p:regular r:id="rId27"/>
      <p:bold r:id="rId28"/>
    </p:embeddedFont>
    <p:embeddedFont>
      <p:font typeface="Source Code Pr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54143AB-CD6F-4682-AEAB-99E1E5285C66}">
  <a:tblStyle styleId="{854143AB-CD6F-4682-AEAB-99E1E5285C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AmaticSC-bold.fntdata"/><Relationship Id="rId27" Type="http://schemas.openxmlformats.org/officeDocument/2006/relationships/font" Target="fonts/AmaticSC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SourceCodePr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ourceCodePro-italic.fntdata"/><Relationship Id="rId30" Type="http://schemas.openxmlformats.org/officeDocument/2006/relationships/font" Target="fonts/SourceCodePr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SourceCodePr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2df0126d0_0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2df0126d0_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2df0126d0_0_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2df0126d0_0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2df0126d0_0_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12df0126d0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36d0ea98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36d0ea98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36d0ea981_4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36d0ea981_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36d0ea981_3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136d0ea981_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2df0126d0_0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2df0126d0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36d0ea981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136d0ea981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139a9ac89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139a9ac89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36d0ea981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136d0ea981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2df0126d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2df0126d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2df0126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12df0126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39a9ac89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39a9ac89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2df0126d0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2df0126d0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2df0126d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2df0126d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39a9ac89e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39a9ac89e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39a9ac89e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39a9ac89e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39a9ac89e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39a9ac89e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2df0126d0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2df0126d0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7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youtube.com/watch?v=XUJVTjQBmN8" TargetMode="External"/><Relationship Id="rId4" Type="http://schemas.openxmlformats.org/officeDocument/2006/relationships/image" Target="../media/image1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78D8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7090"/>
              <a:t>Temperature</a:t>
            </a:r>
            <a:endParaRPr sz="709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7090">
                <a:solidFill>
                  <a:srgbClr val="6AA84F"/>
                </a:solidFill>
              </a:rPr>
              <a:t>Fan</a:t>
            </a:r>
            <a:endParaRPr sz="7090">
              <a:solidFill>
                <a:srgbClr val="6AA84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7090"/>
              <a:t>Control</a:t>
            </a:r>
            <a:endParaRPr b="0" sz="709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78275" y="229850"/>
            <a:ext cx="2972100" cy="99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380"/>
              <a:t>Model design </a:t>
            </a:r>
            <a:endParaRPr sz="5380"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428300" y="1649600"/>
            <a:ext cx="3730800" cy="2836500"/>
          </a:xfrm>
          <a:prstGeom prst="rect">
            <a:avLst/>
          </a:prstGeom>
          <a:solidFill>
            <a:srgbClr val="FCE5CD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16" u="sng"/>
              <a:t>Function</a:t>
            </a:r>
            <a:endParaRPr sz="2216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50" u="sng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3C78D8"/>
              </a:buClr>
              <a:buSzPts val="1800"/>
              <a:buChar char="●"/>
            </a:pPr>
            <a:r>
              <a:rPr lang="en" sz="1800"/>
              <a:t>Measure temperature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Temperature sensor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Char char="●"/>
            </a:pPr>
            <a:r>
              <a:rPr lang="en" sz="1800"/>
              <a:t>Show value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7 segment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Char char="●"/>
            </a:pPr>
            <a:r>
              <a:rPr lang="en" sz="1800"/>
              <a:t>Motor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DC fan 5v</a:t>
            </a:r>
            <a:endParaRPr sz="1800"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4159100" y="998600"/>
            <a:ext cx="4746300" cy="34875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16" u="sng"/>
              <a:t>Behavior</a:t>
            </a:r>
            <a:endParaRPr sz="2216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50" u="sng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3C78D8"/>
              </a:buClr>
              <a:buSzPts val="1800"/>
              <a:buChar char="●"/>
            </a:pPr>
            <a:r>
              <a:rPr lang="en" sz="1800"/>
              <a:t>Show value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Range	: 2 digits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Unit	: Celsius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Char char="●"/>
            </a:pPr>
            <a:r>
              <a:rPr lang="en" sz="1800"/>
              <a:t>Measure temperature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operating length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-55 - 125 degrees Celsius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Char char="●"/>
            </a:pPr>
            <a:r>
              <a:rPr lang="en" sz="1800"/>
              <a:t>Indicate status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≥30 degrees Celsius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" name="Google Shape;128;p23"/>
          <p:cNvGraphicFramePr/>
          <p:nvPr/>
        </p:nvGraphicFramePr>
        <p:xfrm>
          <a:off x="830150" y="135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{854143AB-CD6F-4682-AEAB-99E1E5285C66}</a:tableStyleId>
              </a:tblPr>
              <a:tblGrid>
                <a:gridCol w="892750"/>
                <a:gridCol w="425825"/>
                <a:gridCol w="425825"/>
                <a:gridCol w="468800"/>
                <a:gridCol w="382850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  <a:gridCol w="425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Port/pin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6AA84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688" y="4082593"/>
            <a:ext cx="495300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2688" y="4087368"/>
            <a:ext cx="46672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4350" y="4092105"/>
            <a:ext cx="495300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3"/>
          <p:cNvSpPr txBox="1"/>
          <p:nvPr/>
        </p:nvSpPr>
        <p:spPr>
          <a:xfrm>
            <a:off x="1817188" y="4115850"/>
            <a:ext cx="117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7 segment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3" name="Google Shape;133;p23"/>
          <p:cNvSpPr txBox="1"/>
          <p:nvPr/>
        </p:nvSpPr>
        <p:spPr>
          <a:xfrm>
            <a:off x="3497852" y="4115875"/>
            <a:ext cx="7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L293D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4" name="Google Shape;134;p23"/>
          <p:cNvSpPr txBox="1"/>
          <p:nvPr/>
        </p:nvSpPr>
        <p:spPr>
          <a:xfrm>
            <a:off x="4793738" y="4115850"/>
            <a:ext cx="175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DALLAS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DS18B20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5" name="Google Shape;135;p23"/>
          <p:cNvSpPr txBox="1"/>
          <p:nvPr>
            <p:ph type="title"/>
          </p:nvPr>
        </p:nvSpPr>
        <p:spPr>
          <a:xfrm>
            <a:off x="454100" y="223450"/>
            <a:ext cx="2972100" cy="99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380"/>
              <a:t>Model design </a:t>
            </a:r>
            <a:endParaRPr sz="5380"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45750" y="4092118"/>
            <a:ext cx="495300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/>
        </p:nvSpPr>
        <p:spPr>
          <a:xfrm>
            <a:off x="7041038" y="4115838"/>
            <a:ext cx="9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Not use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4"/>
          <p:cNvPicPr preferRelativeResize="0"/>
          <p:nvPr/>
        </p:nvPicPr>
        <p:blipFill rotWithShape="1">
          <a:blip r:embed="rId3">
            <a:alphaModFix/>
          </a:blip>
          <a:srcRect b="0" l="21264" r="22375" t="0"/>
          <a:stretch/>
        </p:blipFill>
        <p:spPr>
          <a:xfrm>
            <a:off x="3867950" y="2069050"/>
            <a:ext cx="1408075" cy="249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225" y="3824387"/>
            <a:ext cx="1263215" cy="84237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/>
          <p:nvPr/>
        </p:nvSpPr>
        <p:spPr>
          <a:xfrm>
            <a:off x="2188563" y="3824385"/>
            <a:ext cx="1040400" cy="6657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L293d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145" name="Google Shape;145;p24"/>
          <p:cNvSpPr/>
          <p:nvPr/>
        </p:nvSpPr>
        <p:spPr>
          <a:xfrm>
            <a:off x="5361250" y="2623450"/>
            <a:ext cx="426900" cy="32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4"/>
          <p:cNvSpPr txBox="1"/>
          <p:nvPr/>
        </p:nvSpPr>
        <p:spPr>
          <a:xfrm>
            <a:off x="2769625" y="4490075"/>
            <a:ext cx="104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PB 4 5 7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7" name="Google Shape;147;p24"/>
          <p:cNvSpPr/>
          <p:nvPr/>
        </p:nvSpPr>
        <p:spPr>
          <a:xfrm rot="-5400000">
            <a:off x="2495325" y="3158213"/>
            <a:ext cx="426900" cy="32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4"/>
          <p:cNvSpPr/>
          <p:nvPr/>
        </p:nvSpPr>
        <p:spPr>
          <a:xfrm rot="10800000">
            <a:off x="3383125" y="3997175"/>
            <a:ext cx="426900" cy="32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70350" y="2163250"/>
            <a:ext cx="1040400" cy="104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/>
          <p:nvPr/>
        </p:nvSpPr>
        <p:spPr>
          <a:xfrm>
            <a:off x="5915000" y="2450650"/>
            <a:ext cx="1263300" cy="6657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7 segment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151" name="Google Shape;151;p24"/>
          <p:cNvSpPr txBox="1"/>
          <p:nvPr/>
        </p:nvSpPr>
        <p:spPr>
          <a:xfrm>
            <a:off x="5522425" y="1835050"/>
            <a:ext cx="258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PB 2 10 11 12 13 14 15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PC 1 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52" name="Google Shape;152;p24"/>
          <p:cNvPicPr preferRelativeResize="0"/>
          <p:nvPr/>
        </p:nvPicPr>
        <p:blipFill rotWithShape="1">
          <a:blip r:embed="rId6">
            <a:alphaModFix/>
          </a:blip>
          <a:srcRect b="7326" l="4796" r="1894" t="13036"/>
          <a:stretch/>
        </p:blipFill>
        <p:spPr>
          <a:xfrm>
            <a:off x="1660725" y="1473526"/>
            <a:ext cx="1568250" cy="133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/>
          <p:nvPr/>
        </p:nvSpPr>
        <p:spPr>
          <a:xfrm>
            <a:off x="5915000" y="3651575"/>
            <a:ext cx="1263300" cy="6657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sensor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154" name="Google Shape;154;p24"/>
          <p:cNvSpPr/>
          <p:nvPr/>
        </p:nvSpPr>
        <p:spPr>
          <a:xfrm>
            <a:off x="5333950" y="3824375"/>
            <a:ext cx="426900" cy="32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69350" y="3563225"/>
            <a:ext cx="842400" cy="84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4"/>
          <p:cNvSpPr txBox="1"/>
          <p:nvPr/>
        </p:nvSpPr>
        <p:spPr>
          <a:xfrm>
            <a:off x="7769350" y="4490075"/>
            <a:ext cx="115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DS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18B20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7" name="Google Shape;157;p24"/>
          <p:cNvSpPr txBox="1"/>
          <p:nvPr/>
        </p:nvSpPr>
        <p:spPr>
          <a:xfrm>
            <a:off x="450200" y="230100"/>
            <a:ext cx="30000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380">
                <a:solidFill>
                  <a:schemeClr val="accent1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rPr>
              <a:t>Model design  </a:t>
            </a:r>
            <a:endParaRPr b="1" sz="5380">
              <a:solidFill>
                <a:schemeClr val="accent1"/>
              </a:solidFill>
              <a:highlight>
                <a:schemeClr val="dk1"/>
              </a:highlight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5915000" y="4405625"/>
            <a:ext cx="76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PB 6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9" name="Google Shape;159;p2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3450" y="152400"/>
            <a:ext cx="3977108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System flowchart</a:t>
            </a:r>
            <a:endParaRPr sz="4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6AA84F"/>
                </a:highlight>
              </a:rPr>
              <a:t>Gantchart</a:t>
            </a:r>
            <a:endParaRPr>
              <a:highlight>
                <a:srgbClr val="6AA84F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975" y="342900"/>
            <a:ext cx="5610225" cy="445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4975" y="2247900"/>
            <a:ext cx="914400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idx="1" type="subTitle"/>
          </p:nvPr>
        </p:nvSpPr>
        <p:spPr>
          <a:xfrm>
            <a:off x="311700" y="4271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Circuit</a:t>
            </a:r>
            <a:endParaRPr sz="3200"/>
          </a:p>
        </p:txBody>
      </p:sp>
      <p:sp>
        <p:nvSpPr>
          <p:cNvPr id="182" name="Google Shape;182;p28"/>
          <p:cNvSpPr/>
          <p:nvPr/>
        </p:nvSpPr>
        <p:spPr>
          <a:xfrm>
            <a:off x="0" y="0"/>
            <a:ext cx="9144000" cy="4063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83" name="Google Shape;1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3875" y="0"/>
            <a:ext cx="5786150" cy="406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Example VDO</a:t>
            </a:r>
            <a:endParaRPr sz="4200"/>
          </a:p>
        </p:txBody>
      </p:sp>
      <p:pic>
        <p:nvPicPr>
          <p:cNvPr id="189" name="Google Shape;189;p29" title="10 February BE 256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0800" y="298938"/>
            <a:ext cx="6060826" cy="454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>
                <a:highlight>
                  <a:srgbClr val="FF9900"/>
                </a:highlight>
              </a:rPr>
              <a:t>Problem And solution</a:t>
            </a:r>
            <a:endParaRPr sz="6800">
              <a:highlight>
                <a:srgbClr val="FF9900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9" name="Google Shape;199;p31"/>
          <p:cNvGraphicFramePr/>
          <p:nvPr/>
        </p:nvGraphicFramePr>
        <p:xfrm>
          <a:off x="487725" y="2615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{854143AB-CD6F-4682-AEAB-99E1E5285C66}</a:tableStyleId>
              </a:tblPr>
              <a:tblGrid>
                <a:gridCol w="2505175"/>
                <a:gridCol w="680300"/>
                <a:gridCol w="607425"/>
                <a:gridCol w="793325"/>
                <a:gridCol w="805725"/>
                <a:gridCol w="942075"/>
                <a:gridCol w="1028800"/>
                <a:gridCol w="979225"/>
              </a:tblGrid>
              <a:tr h="462050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Hardware Component lists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462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Component</a:t>
                      </a:r>
                      <a:r>
                        <a:rPr lang="en"/>
                        <a:t> list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Qty.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มีแล้ว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รอเบิก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รอซื้อ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แหล่งซื้อ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ราคา/ชิ้น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ราคารวม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62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STM32L152RB Board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62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L293D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62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DS18B20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62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 Segment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62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DC Fan 5V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shopee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43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62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Pin Header for DC Fan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shopee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62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Wire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62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74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49650" y="2052150"/>
            <a:ext cx="4045200" cy="103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u="sng"/>
              <a:t>Group Member</a:t>
            </a:r>
            <a:endParaRPr sz="6000" u="sng"/>
          </a:p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49252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Patsawut Phongchoo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1911310454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Kanitin Lim-Usunno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1911310504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Tanarat Phetroeksakul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/>
              <a:t>1911310553</a:t>
            </a:r>
            <a:endParaRPr sz="2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 you</a:t>
            </a:r>
            <a:endParaRPr sz="8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1580850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333"/>
              <a:t>Overview</a:t>
            </a:r>
            <a:endParaRPr sz="12333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40275" y="269875"/>
            <a:ext cx="2972100" cy="99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380"/>
              <a:t>Model design </a:t>
            </a:r>
            <a:endParaRPr sz="538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525300" y="1629075"/>
            <a:ext cx="8093400" cy="31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2000"/>
              <a:buChar char="●"/>
            </a:pPr>
            <a:r>
              <a:rPr lang="en" sz="2000"/>
              <a:t>Temp sensor get temperature in 16 bit value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2000"/>
              <a:buChar char="○"/>
            </a:pPr>
            <a:r>
              <a:rPr lang="en" sz="2000"/>
              <a:t>Change to int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6D9EEB"/>
              </a:buClr>
              <a:buSzPts val="2000"/>
              <a:buChar char="●"/>
            </a:pPr>
            <a:r>
              <a:rPr lang="en" sz="2000"/>
              <a:t>Show value </a:t>
            </a:r>
            <a:r>
              <a:rPr lang="en" sz="2000"/>
              <a:t>in </a:t>
            </a:r>
            <a:r>
              <a:rPr lang="en" sz="2000"/>
              <a:t>7 segment </a:t>
            </a:r>
            <a:endParaRPr sz="20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6D9EEB"/>
              </a:buClr>
              <a:buSzPts val="2000"/>
              <a:buChar char="●"/>
            </a:pPr>
            <a:r>
              <a:rPr lang="en" sz="2000"/>
              <a:t>If value greater than </a:t>
            </a:r>
            <a:r>
              <a:rPr lang="en" sz="2000">
                <a:solidFill>
                  <a:srgbClr val="CC0000"/>
                </a:solidFill>
              </a:rPr>
              <a:t>40 degrees</a:t>
            </a:r>
            <a:r>
              <a:rPr lang="en" sz="2000"/>
              <a:t> Celsius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2000"/>
              <a:buChar char="○"/>
            </a:pPr>
            <a:r>
              <a:rPr lang="en" sz="2000">
                <a:solidFill>
                  <a:srgbClr val="6AA84F"/>
                </a:solidFill>
              </a:rPr>
              <a:t>DC Fan working</a:t>
            </a:r>
            <a:r>
              <a:rPr lang="en" sz="2000"/>
              <a:t>     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40275" y="269875"/>
            <a:ext cx="2585400" cy="99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380"/>
              <a:t>Devices </a:t>
            </a:r>
            <a:r>
              <a:rPr lang="en" sz="5380"/>
              <a:t>Used </a:t>
            </a:r>
            <a:endParaRPr sz="5380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2983950" y="2980038"/>
            <a:ext cx="13473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DC Fan 5V</a:t>
            </a:r>
            <a:endParaRPr sz="1600"/>
          </a:p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 b="7326" l="4796" r="1894" t="13036"/>
          <a:stretch/>
        </p:blipFill>
        <p:spPr>
          <a:xfrm>
            <a:off x="2714075" y="1336163"/>
            <a:ext cx="2045750" cy="174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 rotWithShape="1">
          <a:blip r:embed="rId4">
            <a:alphaModFix/>
          </a:blip>
          <a:srcRect b="0" l="21264" r="22375" t="0"/>
          <a:stretch/>
        </p:blipFill>
        <p:spPr>
          <a:xfrm>
            <a:off x="737625" y="1488575"/>
            <a:ext cx="1408075" cy="24984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661425" y="4079625"/>
            <a:ext cx="15450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STM32L152RB</a:t>
            </a:r>
            <a:endParaRPr sz="1600"/>
          </a:p>
        </p:txBody>
      </p:sp>
      <p:sp>
        <p:nvSpPr>
          <p:cNvPr id="83" name="Google Shape;83;p17"/>
          <p:cNvSpPr txBox="1"/>
          <p:nvPr/>
        </p:nvSpPr>
        <p:spPr>
          <a:xfrm>
            <a:off x="5068600" y="4146425"/>
            <a:ext cx="169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DALLAS DS18B20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44800" y="2530225"/>
            <a:ext cx="1585100" cy="15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29900" y="802400"/>
            <a:ext cx="1936626" cy="193662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7267275" y="2799325"/>
            <a:ext cx="123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7 Segment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27175" y="0"/>
            <a:ext cx="1665275" cy="16652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4786163" y="1665263"/>
            <a:ext cx="13473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L293D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L293D</a:t>
            </a:r>
            <a:endParaRPr sz="4000"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324800"/>
            <a:ext cx="5719500" cy="4493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3063" y="1739113"/>
            <a:ext cx="1665275" cy="166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7 Segment</a:t>
            </a:r>
            <a:endParaRPr sz="4000"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4500" y="323475"/>
            <a:ext cx="5719500" cy="4496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925" y="3585300"/>
            <a:ext cx="2609850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5225" y="1479988"/>
            <a:ext cx="1936626" cy="1936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DALLAS DS18B20</a:t>
            </a:r>
            <a:endParaRPr sz="4000"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6550" y="152400"/>
            <a:ext cx="5304928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775" y="1895475"/>
            <a:ext cx="1987850" cy="198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53075" y="2134650"/>
            <a:ext cx="4045200" cy="87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380" u="sng"/>
              <a:t>Model design</a:t>
            </a:r>
            <a:r>
              <a:rPr lang="en" sz="5380" u="sng"/>
              <a:t> </a:t>
            </a:r>
            <a:endParaRPr sz="5380" u="sng"/>
          </a:p>
        </p:txBody>
      </p:sp>
      <p:sp>
        <p:nvSpPr>
          <p:cNvPr id="116" name="Google Shape;116;p21"/>
          <p:cNvSpPr txBox="1"/>
          <p:nvPr>
            <p:ph idx="2" type="body"/>
          </p:nvPr>
        </p:nvSpPr>
        <p:spPr>
          <a:xfrm>
            <a:off x="4654675" y="724200"/>
            <a:ext cx="4392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16" u="sng"/>
              <a:t>System information</a:t>
            </a:r>
            <a:endParaRPr sz="2216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50" u="sng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3C78D8"/>
              </a:buClr>
              <a:buSzPts val="1800"/>
              <a:buChar char="●"/>
            </a:pPr>
            <a:r>
              <a:rPr lang="en" sz="1800"/>
              <a:t>MCU 		: STM32L152RB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3C78D8"/>
              </a:buClr>
              <a:buSzPts val="1800"/>
              <a:buChar char="●"/>
            </a:pPr>
            <a:r>
              <a:rPr lang="en" sz="1800"/>
              <a:t>Sensor		: </a:t>
            </a:r>
            <a:r>
              <a:rPr lang="en"/>
              <a:t>DALLAS</a:t>
            </a:r>
            <a:r>
              <a:rPr lang="en" sz="1800"/>
              <a:t> </a:t>
            </a:r>
            <a:r>
              <a:rPr lang="en"/>
              <a:t>DS</a:t>
            </a:r>
            <a:r>
              <a:rPr lang="en" sz="1800"/>
              <a:t>18</a:t>
            </a:r>
            <a:r>
              <a:rPr lang="en"/>
              <a:t>B</a:t>
            </a:r>
            <a:r>
              <a:rPr lang="en" sz="1800"/>
              <a:t>20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3C78D8"/>
              </a:buClr>
              <a:buSzPts val="1800"/>
              <a:buChar char="●"/>
            </a:pPr>
            <a:r>
              <a:rPr lang="en" sz="1800"/>
              <a:t>7 segment	: 2-digit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3C78D8"/>
              </a:buClr>
              <a:buSzPts val="1800"/>
              <a:buChar char="●"/>
            </a:pPr>
            <a:r>
              <a:rPr lang="en" sz="1800"/>
              <a:t>Software	: Keil/Language:C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