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1" r:id="rId1"/>
  </p:sldMasterIdLst>
  <p:sldIdLst>
    <p:sldId id="256" r:id="rId2"/>
    <p:sldId id="262" r:id="rId3"/>
    <p:sldId id="259" r:id="rId4"/>
    <p:sldId id="260" r:id="rId5"/>
    <p:sldId id="258" r:id="rId6"/>
    <p:sldId id="261" r:id="rId7"/>
    <p:sldId id="257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0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5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8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0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0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9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1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6600" dirty="0" smtClean="0"/>
              <a:t>Heap sort</a:t>
            </a:r>
            <a:endParaRPr lang="ru-RU" sz="16600" dirty="0"/>
          </a:p>
        </p:txBody>
      </p:sp>
    </p:spTree>
    <p:extLst>
      <p:ext uri="{BB962C8B-B14F-4D97-AF65-F5344CB8AC3E}">
        <p14:creationId xmlns:p14="http://schemas.microsoft.com/office/powerpoint/2010/main" val="29879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</a:t>
            </a:r>
            <a:r>
              <a:rPr lang="en-US" dirty="0" smtClean="0"/>
              <a:t>/</a:t>
            </a:r>
            <a:r>
              <a:rPr lang="ru-RU" dirty="0" smtClean="0"/>
              <a:t>минусы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069848" y="2656114"/>
                <a:ext cx="1098281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ru-RU" sz="3200" dirty="0" smtClean="0"/>
                  <a:t>Не рекомендуется применять для небольших массивов</a:t>
                </a:r>
                <a:r>
                  <a:rPr lang="en-US" sz="3200" dirty="0" smtClean="0"/>
                  <a:t>;</a:t>
                </a:r>
                <a:endParaRPr lang="ru-RU" sz="3200" dirty="0" smtClean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ru-RU" sz="3200" dirty="0" smtClean="0"/>
                  <a:t>Для больших размеров </a:t>
                </a:r>
                <a:r>
                  <a:rPr lang="en-US" sz="3200" dirty="0" smtClean="0"/>
                  <a:t>heap sort </a:t>
                </a:r>
                <a:r>
                  <a:rPr lang="ru-RU" sz="3200" dirty="0" smtClean="0"/>
                  <a:t>очень эффективна</a:t>
                </a:r>
                <a:r>
                  <a:rPr lang="en-US" sz="3200" dirty="0" smtClean="0"/>
                  <a:t>;</a:t>
                </a:r>
                <a:endParaRPr lang="ru-RU" sz="3200" dirty="0" smtClean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ru-RU" sz="3200" dirty="0" smtClean="0"/>
                  <a:t>Даже в самом худшем случае необходимо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ru-RU" sz="3200" dirty="0" smtClean="0"/>
                  <a:t> шагов</a:t>
                </a:r>
                <a:r>
                  <a:rPr lang="en-US" sz="3200" dirty="0"/>
                  <a:t>.</a:t>
                </a:r>
                <a:endParaRPr lang="ru-RU" sz="3200" dirty="0" smtClean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2656114"/>
                <a:ext cx="10982815" cy="1569660"/>
              </a:xfrm>
              <a:prstGeom prst="rect">
                <a:avLst/>
              </a:prstGeom>
              <a:blipFill>
                <a:blip r:embed="rId2"/>
                <a:stretch>
                  <a:fillRect l="-1277" t="-5058" r="-1444" b="-12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8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1069848" y="2656114"/>
            <a:ext cx="109828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3200" dirty="0" smtClean="0"/>
              <a:t>Как будет вести себя </a:t>
            </a:r>
            <a:r>
              <a:rPr lang="en-US" sz="3200" dirty="0" smtClean="0"/>
              <a:t>heap sort </a:t>
            </a:r>
            <a:r>
              <a:rPr lang="ru-RU" sz="3200" dirty="0" smtClean="0"/>
              <a:t>с массивом, отсортированным в обратном порядке</a:t>
            </a:r>
            <a:r>
              <a:rPr lang="en-US" sz="3200" dirty="0" smtClean="0"/>
              <a:t>?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8157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0" y="129254"/>
            <a:ext cx="7620660" cy="6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37" y="790378"/>
            <a:ext cx="8335083" cy="51191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51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построения дерева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1069848" y="2656114"/>
            <a:ext cx="109828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/>
              <a:t>A[1] – </a:t>
            </a:r>
            <a:r>
              <a:rPr lang="ru-RU" sz="3200" dirty="0" smtClean="0"/>
              <a:t>корень дерева</a:t>
            </a:r>
            <a:r>
              <a:rPr lang="en-US" sz="3200" dirty="0" smtClean="0"/>
              <a:t>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3200" dirty="0" smtClean="0"/>
              <a:t>Для </a:t>
            </a:r>
            <a:r>
              <a:rPr lang="en-US" sz="3200" dirty="0" smtClean="0"/>
              <a:t>A[</a:t>
            </a:r>
            <a:r>
              <a:rPr lang="en-US" sz="3200" dirty="0" err="1" smtClean="0"/>
              <a:t>i</a:t>
            </a:r>
            <a:r>
              <a:rPr lang="en-US" sz="3200" dirty="0" smtClean="0"/>
              <a:t>]</a:t>
            </a:r>
            <a:r>
              <a:rPr lang="ru-RU" sz="3200" dirty="0" smtClean="0"/>
              <a:t>: </a:t>
            </a:r>
            <a:endParaRPr lang="en-US" sz="3200" dirty="0" smtClean="0"/>
          </a:p>
          <a:p>
            <a:r>
              <a:rPr lang="en-US" sz="3200" dirty="0" smtClean="0"/>
              <a:t>          -</a:t>
            </a:r>
            <a:r>
              <a:rPr lang="ru-RU" sz="3200" dirty="0" smtClean="0"/>
              <a:t>если (2*</a:t>
            </a:r>
            <a:r>
              <a:rPr lang="en-US" sz="3200" dirty="0" err="1" smtClean="0"/>
              <a:t>i</a:t>
            </a:r>
            <a:r>
              <a:rPr lang="ru-RU" sz="3200" dirty="0" smtClean="0"/>
              <a:t>)</a:t>
            </a:r>
            <a:r>
              <a:rPr lang="en-US" sz="3200" dirty="0" smtClean="0"/>
              <a:t>&lt;</a:t>
            </a:r>
            <a:r>
              <a:rPr lang="ru-RU" sz="3200" dirty="0" smtClean="0"/>
              <a:t>=</a:t>
            </a:r>
            <a:r>
              <a:rPr lang="en-US" sz="3200" dirty="0" smtClean="0"/>
              <a:t>n, </a:t>
            </a:r>
            <a:r>
              <a:rPr lang="ru-RU" sz="3200" dirty="0" smtClean="0"/>
              <a:t>то </a:t>
            </a:r>
            <a:r>
              <a:rPr lang="en-US" sz="3200" dirty="0" smtClean="0"/>
              <a:t>A[2*</a:t>
            </a:r>
            <a:r>
              <a:rPr lang="en-US" sz="3200" dirty="0" err="1" smtClean="0"/>
              <a:t>i</a:t>
            </a:r>
            <a:r>
              <a:rPr lang="en-US" sz="3200" dirty="0" smtClean="0"/>
              <a:t>] – </a:t>
            </a:r>
            <a:r>
              <a:rPr lang="ru-RU" sz="3200" dirty="0" smtClean="0"/>
              <a:t>левый потомок </a:t>
            </a:r>
            <a:r>
              <a:rPr lang="en-US" sz="3200" dirty="0" smtClean="0"/>
              <a:t>A[</a:t>
            </a:r>
            <a:r>
              <a:rPr lang="en-US" sz="3200" dirty="0" err="1" smtClean="0"/>
              <a:t>i</a:t>
            </a:r>
            <a:r>
              <a:rPr lang="en-US" sz="3200" dirty="0" smtClean="0"/>
              <a:t>];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-</a:t>
            </a:r>
            <a:r>
              <a:rPr lang="ru-RU" sz="3200" dirty="0"/>
              <a:t>если (2*</a:t>
            </a:r>
            <a:r>
              <a:rPr lang="en-US" sz="3200" dirty="0" err="1" smtClean="0"/>
              <a:t>i</a:t>
            </a:r>
            <a:r>
              <a:rPr lang="ru-RU" sz="3200" dirty="0" smtClean="0"/>
              <a:t>+1)</a:t>
            </a:r>
            <a:r>
              <a:rPr lang="en-US" sz="3200" dirty="0" smtClean="0"/>
              <a:t>&lt;</a:t>
            </a:r>
            <a:r>
              <a:rPr lang="ru-RU" sz="3200" dirty="0" smtClean="0"/>
              <a:t>=</a:t>
            </a:r>
            <a:r>
              <a:rPr lang="en-US" sz="3200" dirty="0" smtClean="0"/>
              <a:t>n</a:t>
            </a:r>
            <a:r>
              <a:rPr lang="en-US" sz="3200" dirty="0"/>
              <a:t>, </a:t>
            </a:r>
            <a:r>
              <a:rPr lang="ru-RU" sz="3200" dirty="0"/>
              <a:t>то </a:t>
            </a:r>
            <a:r>
              <a:rPr lang="en-US" sz="3200" dirty="0" smtClean="0"/>
              <a:t>A[2*</a:t>
            </a:r>
            <a:r>
              <a:rPr lang="en-US" sz="3200" dirty="0" err="1" smtClean="0"/>
              <a:t>i</a:t>
            </a:r>
            <a:r>
              <a:rPr lang="ru-RU" sz="3200" dirty="0" smtClean="0"/>
              <a:t>+1</a:t>
            </a:r>
            <a:r>
              <a:rPr lang="en-US" sz="3200" dirty="0" smtClean="0"/>
              <a:t>] </a:t>
            </a:r>
            <a:r>
              <a:rPr lang="en-US" sz="3200" dirty="0"/>
              <a:t>– </a:t>
            </a:r>
            <a:r>
              <a:rPr lang="ru-RU" sz="3200" dirty="0" smtClean="0"/>
              <a:t>правый </a:t>
            </a:r>
            <a:r>
              <a:rPr lang="ru-RU" sz="3200" dirty="0"/>
              <a:t>потомок </a:t>
            </a:r>
            <a:r>
              <a:rPr lang="en-US" sz="3200" dirty="0"/>
              <a:t>A[</a:t>
            </a:r>
            <a:r>
              <a:rPr lang="en-US" sz="3200" dirty="0" err="1"/>
              <a:t>i</a:t>
            </a:r>
            <a:r>
              <a:rPr lang="en-US" sz="3200" dirty="0" smtClean="0"/>
              <a:t>]</a:t>
            </a:r>
            <a:r>
              <a:rPr lang="ru-RU" sz="3200" dirty="0" smtClean="0"/>
              <a:t>.</a:t>
            </a:r>
          </a:p>
          <a:p>
            <a:endParaRPr lang="ru-RU" sz="3200" dirty="0"/>
          </a:p>
          <a:p>
            <a:r>
              <a:rPr lang="ru-RU" sz="3200" dirty="0" smtClean="0"/>
              <a:t>Движение от корня к листьям.</a:t>
            </a:r>
          </a:p>
        </p:txBody>
      </p:sp>
    </p:spTree>
    <p:extLst>
      <p:ext uri="{BB962C8B-B14F-4D97-AF65-F5344CB8AC3E}">
        <p14:creationId xmlns:p14="http://schemas.microsoft.com/office/powerpoint/2010/main" val="27566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ru-RU" dirty="0" smtClean="0"/>
              <a:t>Правила построения дерева</a:t>
            </a:r>
            <a:endParaRPr lang="ru-RU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2364916" y="5280355"/>
            <a:ext cx="7468264" cy="781123"/>
            <a:chOff x="2672225" y="5111932"/>
            <a:chExt cx="6968686" cy="728871"/>
          </a:xfrm>
        </p:grpSpPr>
        <p:sp>
          <p:nvSpPr>
            <p:cNvPr id="28" name="Скругленный прямоугольник 27"/>
            <p:cNvSpPr/>
            <p:nvPr/>
          </p:nvSpPr>
          <p:spPr>
            <a:xfrm>
              <a:off x="2672225" y="5111932"/>
              <a:ext cx="697513" cy="7228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 flipH="1">
              <a:off x="2796322" y="5150167"/>
              <a:ext cx="345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/>
                <a:t>1</a:t>
              </a:r>
              <a:endParaRPr lang="ru-RU" sz="3600" dirty="0"/>
            </a:p>
          </p:txBody>
        </p:sp>
        <p:sp>
          <p:nvSpPr>
            <p:cNvPr id="30" name="Скругленный прямоугольник 29"/>
            <p:cNvSpPr/>
            <p:nvPr/>
          </p:nvSpPr>
          <p:spPr>
            <a:xfrm>
              <a:off x="3369738" y="5111932"/>
              <a:ext cx="697513" cy="7228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3493835" y="5150167"/>
              <a:ext cx="345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/>
                <a:t>2</a:t>
              </a:r>
            </a:p>
          </p:txBody>
        </p:sp>
        <p:sp>
          <p:nvSpPr>
            <p:cNvPr id="32" name="Скругленный прямоугольник 31"/>
            <p:cNvSpPr/>
            <p:nvPr/>
          </p:nvSpPr>
          <p:spPr>
            <a:xfrm>
              <a:off x="4067251" y="5111932"/>
              <a:ext cx="697513" cy="7228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4191348" y="5150167"/>
              <a:ext cx="345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/>
                <a:t>3</a:t>
              </a:r>
            </a:p>
          </p:txBody>
        </p:sp>
        <p:sp>
          <p:nvSpPr>
            <p:cNvPr id="34" name="Скругленный прямоугольник 33"/>
            <p:cNvSpPr/>
            <p:nvPr/>
          </p:nvSpPr>
          <p:spPr>
            <a:xfrm>
              <a:off x="4764764" y="5111932"/>
              <a:ext cx="697513" cy="7228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4888861" y="5150167"/>
              <a:ext cx="345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/>
                <a:t>4</a:t>
              </a:r>
            </a:p>
          </p:txBody>
        </p:sp>
        <p:sp>
          <p:nvSpPr>
            <p:cNvPr id="36" name="Скругленный прямоугольник 35"/>
            <p:cNvSpPr/>
            <p:nvPr/>
          </p:nvSpPr>
          <p:spPr>
            <a:xfrm>
              <a:off x="5462277" y="5117992"/>
              <a:ext cx="697513" cy="7228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 flipH="1">
              <a:off x="5586374" y="5156227"/>
              <a:ext cx="345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/>
                <a:t>5</a:t>
              </a:r>
            </a:p>
          </p:txBody>
        </p:sp>
        <p:sp>
          <p:nvSpPr>
            <p:cNvPr id="38" name="Скругленный прямоугольник 37"/>
            <p:cNvSpPr/>
            <p:nvPr/>
          </p:nvSpPr>
          <p:spPr>
            <a:xfrm>
              <a:off x="6159790" y="5117992"/>
              <a:ext cx="697513" cy="7228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 flipH="1">
              <a:off x="6283887" y="5156227"/>
              <a:ext cx="345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/>
                <a:t>6</a:t>
              </a:r>
            </a:p>
          </p:txBody>
        </p:sp>
        <p:sp>
          <p:nvSpPr>
            <p:cNvPr id="40" name="Скругленный прямоугольник 39"/>
            <p:cNvSpPr/>
            <p:nvPr/>
          </p:nvSpPr>
          <p:spPr>
            <a:xfrm>
              <a:off x="6857303" y="5117992"/>
              <a:ext cx="697513" cy="7228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 flipH="1">
              <a:off x="6981400" y="5156227"/>
              <a:ext cx="345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/>
                <a:t>7</a:t>
              </a:r>
            </a:p>
          </p:txBody>
        </p:sp>
        <p:sp>
          <p:nvSpPr>
            <p:cNvPr id="42" name="Скругленный прямоугольник 41"/>
            <p:cNvSpPr/>
            <p:nvPr/>
          </p:nvSpPr>
          <p:spPr>
            <a:xfrm>
              <a:off x="7554816" y="5117992"/>
              <a:ext cx="697513" cy="7228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7678913" y="5156227"/>
              <a:ext cx="345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/>
                <a:t>8</a:t>
              </a:r>
            </a:p>
          </p:txBody>
        </p:sp>
        <p:sp>
          <p:nvSpPr>
            <p:cNvPr id="44" name="Скругленный прямоугольник 43"/>
            <p:cNvSpPr/>
            <p:nvPr/>
          </p:nvSpPr>
          <p:spPr>
            <a:xfrm>
              <a:off x="8245885" y="5111932"/>
              <a:ext cx="697513" cy="7228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8369982" y="5150167"/>
              <a:ext cx="345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/>
                <a:t>9</a:t>
              </a:r>
            </a:p>
          </p:txBody>
        </p:sp>
        <p:sp>
          <p:nvSpPr>
            <p:cNvPr id="46" name="Скругленный прямоугольник 45"/>
            <p:cNvSpPr/>
            <p:nvPr/>
          </p:nvSpPr>
          <p:spPr>
            <a:xfrm>
              <a:off x="8943398" y="5111932"/>
              <a:ext cx="697513" cy="7228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8943398" y="5158876"/>
              <a:ext cx="6910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/>
                <a:t>1</a:t>
              </a:r>
              <a:r>
                <a:rPr lang="ru-RU" sz="3600" dirty="0" smtClean="0"/>
                <a:t>0</a:t>
              </a:r>
              <a:endParaRPr lang="ru-RU" sz="3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69848" y="2656114"/>
            <a:ext cx="109828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3200" dirty="0" smtClean="0"/>
              <a:t>Если </a:t>
            </a:r>
            <a:r>
              <a:rPr lang="en-US" sz="3200" dirty="0" smtClean="0"/>
              <a:t>A[</a:t>
            </a:r>
            <a:r>
              <a:rPr lang="en-US" sz="3200" dirty="0" err="1" smtClean="0"/>
              <a:t>i</a:t>
            </a:r>
            <a:r>
              <a:rPr lang="en-US" sz="3200" dirty="0" smtClean="0"/>
              <a:t>] – </a:t>
            </a:r>
            <a:r>
              <a:rPr lang="ru-RU" sz="3200" dirty="0" smtClean="0"/>
              <a:t>узел дерева и </a:t>
            </a:r>
            <a:r>
              <a:rPr lang="en-US" sz="3200" dirty="0" err="1" smtClean="0"/>
              <a:t>i</a:t>
            </a:r>
            <a:r>
              <a:rPr lang="en-US" sz="3200" dirty="0" smtClean="0"/>
              <a:t>&gt;1</a:t>
            </a:r>
            <a:r>
              <a:rPr lang="ru-RU" sz="3200" dirty="0" smtClean="0"/>
              <a:t>, то </a:t>
            </a:r>
            <a:r>
              <a:rPr lang="en-US" sz="3200" dirty="0" smtClean="0"/>
              <a:t>A[</a:t>
            </a:r>
            <a:r>
              <a:rPr lang="en-US" sz="3200" dirty="0" err="1" smtClean="0"/>
              <a:t>i</a:t>
            </a:r>
            <a:r>
              <a:rPr lang="en-US" sz="3200" dirty="0" smtClean="0"/>
              <a:t> div 2] </a:t>
            </a:r>
            <a:r>
              <a:rPr lang="ru-RU" sz="3200" dirty="0" smtClean="0"/>
              <a:t>– предок узла </a:t>
            </a:r>
            <a:r>
              <a:rPr lang="en-US" sz="3200" dirty="0" smtClean="0"/>
              <a:t>A[</a:t>
            </a:r>
            <a:r>
              <a:rPr lang="en-US" sz="3200" dirty="0" err="1" smtClean="0"/>
              <a:t>i</a:t>
            </a:r>
            <a:r>
              <a:rPr lang="en-US" sz="3200" dirty="0" smtClean="0"/>
              <a:t>].</a:t>
            </a:r>
          </a:p>
          <a:p>
            <a:endParaRPr lang="ru-RU" sz="3200" dirty="0"/>
          </a:p>
          <a:p>
            <a:r>
              <a:rPr lang="ru-RU" sz="3200" dirty="0" smtClean="0"/>
              <a:t>Движение от листьев к корню.</a:t>
            </a:r>
          </a:p>
        </p:txBody>
      </p:sp>
    </p:spTree>
    <p:extLst>
      <p:ext uri="{BB962C8B-B14F-4D97-AF65-F5344CB8AC3E}">
        <p14:creationId xmlns:p14="http://schemas.microsoft.com/office/powerpoint/2010/main" val="23058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309" y="230584"/>
            <a:ext cx="10058400" cy="699734"/>
          </a:xfrm>
        </p:spPr>
        <p:txBody>
          <a:bodyPr>
            <a:noAutofit/>
          </a:bodyPr>
          <a:lstStyle/>
          <a:p>
            <a:pPr algn="just"/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061492" y="1210535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600"/>
          </a:p>
        </p:txBody>
      </p:sp>
      <p:sp>
        <p:nvSpPr>
          <p:cNvPr id="5" name="TextBox 4"/>
          <p:cNvSpPr txBox="1"/>
          <p:nvPr/>
        </p:nvSpPr>
        <p:spPr>
          <a:xfrm>
            <a:off x="6234560" y="1313793"/>
            <a:ext cx="50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1</a:t>
            </a:r>
            <a:endParaRPr lang="ru-RU" sz="3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77170" y="259962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600"/>
          </a:p>
        </p:txBody>
      </p:sp>
      <p:sp>
        <p:nvSpPr>
          <p:cNvPr id="7" name="TextBox 6"/>
          <p:cNvSpPr txBox="1"/>
          <p:nvPr/>
        </p:nvSpPr>
        <p:spPr>
          <a:xfrm>
            <a:off x="4444502" y="2702882"/>
            <a:ext cx="71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2</a:t>
            </a:r>
            <a:endParaRPr lang="ru-RU" sz="32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805074" y="259962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600"/>
          </a:p>
        </p:txBody>
      </p:sp>
      <p:sp>
        <p:nvSpPr>
          <p:cNvPr id="9" name="TextBox 8"/>
          <p:cNvSpPr txBox="1"/>
          <p:nvPr/>
        </p:nvSpPr>
        <p:spPr>
          <a:xfrm>
            <a:off x="7998835" y="2702881"/>
            <a:ext cx="71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3</a:t>
            </a:r>
            <a:endParaRPr lang="ru-RU" sz="32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042876" y="4066652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600"/>
          </a:p>
        </p:txBody>
      </p:sp>
      <p:sp>
        <p:nvSpPr>
          <p:cNvPr id="11" name="TextBox 10"/>
          <p:cNvSpPr txBox="1"/>
          <p:nvPr/>
        </p:nvSpPr>
        <p:spPr>
          <a:xfrm>
            <a:off x="3210208" y="4169910"/>
            <a:ext cx="71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4</a:t>
            </a:r>
            <a:endParaRPr lang="ru-RU" sz="3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526571" y="4066652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600"/>
          </a:p>
        </p:txBody>
      </p:sp>
      <p:sp>
        <p:nvSpPr>
          <p:cNvPr id="13" name="TextBox 12"/>
          <p:cNvSpPr txBox="1"/>
          <p:nvPr/>
        </p:nvSpPr>
        <p:spPr>
          <a:xfrm>
            <a:off x="5716091" y="4169910"/>
            <a:ext cx="71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5</a:t>
            </a:r>
            <a:endParaRPr lang="ru-RU" sz="3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043211" y="537132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600"/>
          </a:p>
        </p:txBody>
      </p:sp>
      <p:sp>
        <p:nvSpPr>
          <p:cNvPr id="15" name="TextBox 14"/>
          <p:cNvSpPr txBox="1"/>
          <p:nvPr/>
        </p:nvSpPr>
        <p:spPr>
          <a:xfrm>
            <a:off x="2210543" y="5465639"/>
            <a:ext cx="71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8</a:t>
            </a:r>
            <a:endParaRPr lang="ru-RU" sz="3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960185" y="537132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600"/>
          </a:p>
        </p:txBody>
      </p:sp>
      <p:sp>
        <p:nvSpPr>
          <p:cNvPr id="17" name="TextBox 16"/>
          <p:cNvSpPr txBox="1"/>
          <p:nvPr/>
        </p:nvSpPr>
        <p:spPr>
          <a:xfrm>
            <a:off x="4127517" y="5486040"/>
            <a:ext cx="71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9</a:t>
            </a:r>
            <a:endParaRPr lang="ru-RU" sz="32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061776" y="537132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600"/>
          </a:p>
        </p:txBody>
      </p:sp>
      <p:sp>
        <p:nvSpPr>
          <p:cNvPr id="19" name="TextBox 18"/>
          <p:cNvSpPr txBox="1"/>
          <p:nvPr/>
        </p:nvSpPr>
        <p:spPr>
          <a:xfrm>
            <a:off x="5120048" y="5483529"/>
            <a:ext cx="71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10</a:t>
            </a:r>
            <a:endParaRPr lang="ru-RU" sz="32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454" y="4066652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600"/>
          </a:p>
        </p:txBody>
      </p:sp>
      <p:sp>
        <p:nvSpPr>
          <p:cNvPr id="21" name="TextBox 20"/>
          <p:cNvSpPr txBox="1"/>
          <p:nvPr/>
        </p:nvSpPr>
        <p:spPr>
          <a:xfrm>
            <a:off x="6986595" y="4170039"/>
            <a:ext cx="71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6</a:t>
            </a:r>
            <a:endParaRPr lang="ru-RU" sz="32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995425" y="406677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600"/>
          </a:p>
        </p:txBody>
      </p:sp>
      <p:sp>
        <p:nvSpPr>
          <p:cNvPr id="23" name="TextBox 22"/>
          <p:cNvSpPr txBox="1"/>
          <p:nvPr/>
        </p:nvSpPr>
        <p:spPr>
          <a:xfrm>
            <a:off x="9171662" y="4170039"/>
            <a:ext cx="71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7</a:t>
            </a:r>
            <a:endParaRPr lang="ru-RU" sz="3200" dirty="0"/>
          </a:p>
        </p:txBody>
      </p:sp>
      <p:cxnSp>
        <p:nvCxnSpPr>
          <p:cNvPr id="25" name="Прямая соединительная линия 24"/>
          <p:cNvCxnSpPr>
            <a:stCxn id="4" idx="2"/>
            <a:endCxn id="6" idx="0"/>
          </p:cNvCxnSpPr>
          <p:nvPr/>
        </p:nvCxnSpPr>
        <p:spPr>
          <a:xfrm flipH="1">
            <a:off x="4657299" y="2001828"/>
            <a:ext cx="1784322" cy="597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4" idx="2"/>
            <a:endCxn id="8" idx="0"/>
          </p:cNvCxnSpPr>
          <p:nvPr/>
        </p:nvCxnSpPr>
        <p:spPr>
          <a:xfrm>
            <a:off x="6441621" y="2001828"/>
            <a:ext cx="1743582" cy="597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22" idx="0"/>
            <a:endCxn id="8" idx="2"/>
          </p:cNvCxnSpPr>
          <p:nvPr/>
        </p:nvCxnSpPr>
        <p:spPr>
          <a:xfrm flipH="1" flipV="1">
            <a:off x="8185203" y="3390917"/>
            <a:ext cx="1190351" cy="675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8" idx="2"/>
            <a:endCxn id="20" idx="0"/>
          </p:cNvCxnSpPr>
          <p:nvPr/>
        </p:nvCxnSpPr>
        <p:spPr>
          <a:xfrm flipH="1">
            <a:off x="7207583" y="3390917"/>
            <a:ext cx="977620" cy="675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6" idx="2"/>
            <a:endCxn id="12" idx="0"/>
          </p:cNvCxnSpPr>
          <p:nvPr/>
        </p:nvCxnSpPr>
        <p:spPr>
          <a:xfrm>
            <a:off x="4657299" y="3390917"/>
            <a:ext cx="1249401" cy="675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6" idx="2"/>
            <a:endCxn id="10" idx="0"/>
          </p:cNvCxnSpPr>
          <p:nvPr/>
        </p:nvCxnSpPr>
        <p:spPr>
          <a:xfrm flipH="1">
            <a:off x="3423005" y="3390917"/>
            <a:ext cx="1234294" cy="675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10" idx="2"/>
            <a:endCxn id="16" idx="0"/>
          </p:cNvCxnSpPr>
          <p:nvPr/>
        </p:nvCxnSpPr>
        <p:spPr>
          <a:xfrm>
            <a:off x="3423005" y="4857945"/>
            <a:ext cx="917309" cy="513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12" idx="2"/>
            <a:endCxn id="18" idx="0"/>
          </p:cNvCxnSpPr>
          <p:nvPr/>
        </p:nvCxnSpPr>
        <p:spPr>
          <a:xfrm flipH="1">
            <a:off x="5441905" y="4857945"/>
            <a:ext cx="464795" cy="513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10" idx="2"/>
            <a:endCxn id="14" idx="0"/>
          </p:cNvCxnSpPr>
          <p:nvPr/>
        </p:nvCxnSpPr>
        <p:spPr>
          <a:xfrm flipH="1">
            <a:off x="2423340" y="4857945"/>
            <a:ext cx="999665" cy="513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29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Условия построения пирамиды</a:t>
            </a:r>
            <a:r>
              <a:rPr lang="en-US" sz="3600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/>
              <a:t> A[</a:t>
            </a:r>
            <a:r>
              <a:rPr lang="en-US" sz="3600" dirty="0" err="1" smtClean="0"/>
              <a:t>i</a:t>
            </a:r>
            <a:r>
              <a:rPr lang="en-US" sz="3600" dirty="0" smtClean="0"/>
              <a:t>]&lt;=A[2*</a:t>
            </a:r>
            <a:r>
              <a:rPr lang="en-US" sz="3600" dirty="0" err="1" smtClean="0"/>
              <a:t>i</a:t>
            </a:r>
            <a:r>
              <a:rPr lang="en-US" sz="3600" dirty="0" smtClean="0"/>
              <a:t>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/>
              <a:t> A[</a:t>
            </a:r>
            <a:r>
              <a:rPr lang="en-US" sz="3600" dirty="0" err="1" smtClean="0"/>
              <a:t>i</a:t>
            </a:r>
            <a:r>
              <a:rPr lang="en-US" sz="3600" dirty="0" smtClean="0"/>
              <a:t>]&lt;=A[2*i+1] </a:t>
            </a:r>
            <a:endParaRPr lang="ru-RU" sz="36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125174" y="3487898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600"/>
          </a:p>
        </p:txBody>
      </p:sp>
      <p:sp>
        <p:nvSpPr>
          <p:cNvPr id="5" name="TextBox 4"/>
          <p:cNvSpPr txBox="1"/>
          <p:nvPr/>
        </p:nvSpPr>
        <p:spPr>
          <a:xfrm>
            <a:off x="6169936" y="3591158"/>
            <a:ext cx="71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13</a:t>
            </a:r>
            <a:endParaRPr lang="ru-RU" sz="3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890880" y="495492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600"/>
          </a:p>
        </p:txBody>
      </p:sp>
      <p:sp>
        <p:nvSpPr>
          <p:cNvPr id="7" name="TextBox 6"/>
          <p:cNvSpPr txBox="1"/>
          <p:nvPr/>
        </p:nvSpPr>
        <p:spPr>
          <a:xfrm>
            <a:off x="4935642" y="5061808"/>
            <a:ext cx="71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42</a:t>
            </a:r>
            <a:endParaRPr lang="ru-RU" sz="32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374575" y="495492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600"/>
          </a:p>
        </p:txBody>
      </p:sp>
      <p:sp>
        <p:nvSpPr>
          <p:cNvPr id="9" name="TextBox 8"/>
          <p:cNvSpPr txBox="1"/>
          <p:nvPr/>
        </p:nvSpPr>
        <p:spPr>
          <a:xfrm>
            <a:off x="7444702" y="5058184"/>
            <a:ext cx="71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99</a:t>
            </a:r>
            <a:endParaRPr lang="ru-RU" sz="3200" dirty="0"/>
          </a:p>
        </p:txBody>
      </p:sp>
      <p:cxnSp>
        <p:nvCxnSpPr>
          <p:cNvPr id="10" name="Прямая соединительная линия 9"/>
          <p:cNvCxnSpPr>
            <a:stCxn id="4" idx="2"/>
            <a:endCxn id="8" idx="0"/>
          </p:cNvCxnSpPr>
          <p:nvPr/>
        </p:nvCxnSpPr>
        <p:spPr>
          <a:xfrm>
            <a:off x="6505303" y="4279191"/>
            <a:ext cx="1249401" cy="675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4" idx="2"/>
            <a:endCxn id="6" idx="0"/>
          </p:cNvCxnSpPr>
          <p:nvPr/>
        </p:nvCxnSpPr>
        <p:spPr>
          <a:xfrm flipH="1">
            <a:off x="5271009" y="4279191"/>
            <a:ext cx="1234294" cy="675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0"/>
          </p:cNvCxnSpPr>
          <p:nvPr/>
        </p:nvCxnSpPr>
        <p:spPr>
          <a:xfrm flipV="1">
            <a:off x="6505303" y="2908662"/>
            <a:ext cx="768141" cy="579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6" idx="2"/>
          </p:cNvCxnSpPr>
          <p:nvPr/>
        </p:nvCxnSpPr>
        <p:spPr>
          <a:xfrm flipH="1">
            <a:off x="4486701" y="5746219"/>
            <a:ext cx="784308" cy="584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6" idx="2"/>
          </p:cNvCxnSpPr>
          <p:nvPr/>
        </p:nvCxnSpPr>
        <p:spPr>
          <a:xfrm>
            <a:off x="5271009" y="5746219"/>
            <a:ext cx="745347" cy="584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8" idx="2"/>
          </p:cNvCxnSpPr>
          <p:nvPr/>
        </p:nvCxnSpPr>
        <p:spPr>
          <a:xfrm flipH="1">
            <a:off x="7130003" y="5746219"/>
            <a:ext cx="624701" cy="584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2"/>
          </p:cNvCxnSpPr>
          <p:nvPr/>
        </p:nvCxnSpPr>
        <p:spPr>
          <a:xfrm>
            <a:off x="7754704" y="5746219"/>
            <a:ext cx="685689" cy="584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Прямая соединительная линия 75"/>
          <p:cNvCxnSpPr/>
          <p:nvPr/>
        </p:nvCxnSpPr>
        <p:spPr>
          <a:xfrm flipH="1">
            <a:off x="4845736" y="2341968"/>
            <a:ext cx="1784322" cy="597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6630058" y="2341968"/>
            <a:ext cx="1743582" cy="597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 flipV="1">
            <a:off x="8373640" y="3731057"/>
            <a:ext cx="1190351" cy="675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flipH="1">
            <a:off x="7291483" y="3731057"/>
            <a:ext cx="1082157" cy="675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4845736" y="3731057"/>
            <a:ext cx="1249401" cy="675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flipH="1">
            <a:off x="3611442" y="3731057"/>
            <a:ext cx="1234294" cy="675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3611442" y="5198085"/>
            <a:ext cx="917309" cy="513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H="1">
            <a:off x="5630342" y="5198085"/>
            <a:ext cx="464795" cy="513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>
            <a:off x="2611777" y="5198085"/>
            <a:ext cx="999665" cy="513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Скругленный прямоугольник 101"/>
          <p:cNvSpPr/>
          <p:nvPr/>
        </p:nvSpPr>
        <p:spPr>
          <a:xfrm>
            <a:off x="2233361" y="303429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34</a:t>
            </a:r>
            <a:endParaRPr lang="ru-RU" sz="3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5388" y="1658752"/>
            <a:ext cx="2750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L:=(n div 2)+1;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hile L&gt;1 do</a:t>
            </a:r>
          </a:p>
          <a:p>
            <a:r>
              <a:rPr lang="en-US" sz="2400" dirty="0" smtClean="0"/>
              <a:t>begin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dec</a:t>
            </a:r>
            <a:r>
              <a:rPr lang="en-US" sz="2400" dirty="0" smtClean="0"/>
              <a:t>(L);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sift(L, n)</a:t>
            </a:r>
          </a:p>
          <a:p>
            <a:r>
              <a:rPr lang="en-US" sz="2400" dirty="0" smtClean="0"/>
              <a:t>end;</a:t>
            </a:r>
            <a:endParaRPr lang="ru-RU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0084749" y="1777043"/>
            <a:ext cx="55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</a:t>
            </a:r>
            <a:r>
              <a:rPr lang="en-US" sz="2400" dirty="0" smtClean="0"/>
              <a:t> = </a:t>
            </a:r>
            <a:endParaRPr lang="ru-RU" sz="2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0541949" y="1777042"/>
            <a:ext cx="43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0084749" y="2238708"/>
            <a:ext cx="1307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2*</a:t>
            </a:r>
            <a:r>
              <a:rPr lang="en-US" sz="2400" dirty="0" err="1" smtClean="0"/>
              <a:t>i</a:t>
            </a:r>
            <a:r>
              <a:rPr lang="en-US" sz="2400" dirty="0" smtClean="0"/>
              <a:t> = </a:t>
            </a:r>
            <a:endParaRPr lang="ru-RU" sz="2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0091094" y="2684254"/>
            <a:ext cx="158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2*</a:t>
            </a:r>
            <a:r>
              <a:rPr lang="en-US" sz="2400" dirty="0" err="1" smtClean="0"/>
              <a:t>i</a:t>
            </a:r>
            <a:r>
              <a:rPr lang="en-US" sz="2400" dirty="0" smtClean="0"/>
              <a:t> +1= </a:t>
            </a:r>
            <a:endParaRPr lang="ru-RU" sz="2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794365" y="2222589"/>
            <a:ext cx="5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endParaRPr lang="ru-RU" sz="2400" dirty="0"/>
          </a:p>
        </p:txBody>
      </p:sp>
      <p:sp>
        <p:nvSpPr>
          <p:cNvPr id="139" name="Скругленный прямоугольник 138"/>
          <p:cNvSpPr/>
          <p:nvPr/>
        </p:nvSpPr>
        <p:spPr>
          <a:xfrm>
            <a:off x="2991905" y="303429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  <a:endParaRPr lang="ru-RU" sz="3600" dirty="0"/>
          </a:p>
        </p:txBody>
      </p:sp>
      <p:sp>
        <p:nvSpPr>
          <p:cNvPr id="140" name="Скругленный прямоугольник 139"/>
          <p:cNvSpPr/>
          <p:nvPr/>
        </p:nvSpPr>
        <p:spPr>
          <a:xfrm>
            <a:off x="3752162" y="303429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</a:t>
            </a:r>
            <a:endParaRPr lang="ru-RU" sz="3600" dirty="0"/>
          </a:p>
        </p:txBody>
      </p:sp>
      <p:sp>
        <p:nvSpPr>
          <p:cNvPr id="141" name="Скругленный прямоугольник 140"/>
          <p:cNvSpPr/>
          <p:nvPr/>
        </p:nvSpPr>
        <p:spPr>
          <a:xfrm>
            <a:off x="4510706" y="303429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23</a:t>
            </a:r>
            <a:endParaRPr lang="ru-RU" sz="3600" dirty="0"/>
          </a:p>
        </p:txBody>
      </p:sp>
      <p:sp>
        <p:nvSpPr>
          <p:cNvPr id="142" name="Скругленный прямоугольник 141"/>
          <p:cNvSpPr/>
          <p:nvPr/>
        </p:nvSpPr>
        <p:spPr>
          <a:xfrm>
            <a:off x="5270963" y="303429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143" name="Скругленный прямоугольник 142"/>
          <p:cNvSpPr/>
          <p:nvPr/>
        </p:nvSpPr>
        <p:spPr>
          <a:xfrm>
            <a:off x="6029507" y="303429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30</a:t>
            </a:r>
            <a:endParaRPr lang="ru-RU" sz="3600" dirty="0"/>
          </a:p>
        </p:txBody>
      </p:sp>
      <p:sp>
        <p:nvSpPr>
          <p:cNvPr id="144" name="Скругленный прямоугольник 143"/>
          <p:cNvSpPr/>
          <p:nvPr/>
        </p:nvSpPr>
        <p:spPr>
          <a:xfrm>
            <a:off x="6789764" y="303429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45" name="Скругленный прямоугольник 144"/>
          <p:cNvSpPr/>
          <p:nvPr/>
        </p:nvSpPr>
        <p:spPr>
          <a:xfrm>
            <a:off x="7548308" y="303429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ru-RU" sz="3600" dirty="0"/>
          </a:p>
        </p:txBody>
      </p:sp>
      <p:sp>
        <p:nvSpPr>
          <p:cNvPr id="146" name="Скругленный прямоугольник 145"/>
          <p:cNvSpPr/>
          <p:nvPr/>
        </p:nvSpPr>
        <p:spPr>
          <a:xfrm>
            <a:off x="8308565" y="303305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147" name="Скругленный прямоугольник 146"/>
          <p:cNvSpPr/>
          <p:nvPr/>
        </p:nvSpPr>
        <p:spPr>
          <a:xfrm>
            <a:off x="9067109" y="303305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ru-RU" sz="3600" dirty="0"/>
          </a:p>
        </p:txBody>
      </p:sp>
      <p:sp>
        <p:nvSpPr>
          <p:cNvPr id="148" name="Скругленный прямоугольник 147"/>
          <p:cNvSpPr/>
          <p:nvPr/>
        </p:nvSpPr>
        <p:spPr>
          <a:xfrm>
            <a:off x="6240099" y="1550675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34</a:t>
            </a:r>
            <a:endParaRPr lang="ru-RU" sz="3600" dirty="0"/>
          </a:p>
        </p:txBody>
      </p:sp>
      <p:sp>
        <p:nvSpPr>
          <p:cNvPr id="149" name="Скругленный прямоугольник 148"/>
          <p:cNvSpPr/>
          <p:nvPr/>
        </p:nvSpPr>
        <p:spPr>
          <a:xfrm>
            <a:off x="4462435" y="293976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  <a:endParaRPr lang="ru-RU" sz="3600" dirty="0"/>
          </a:p>
        </p:txBody>
      </p:sp>
      <p:sp>
        <p:nvSpPr>
          <p:cNvPr id="150" name="Скругленный прямоугольник 149"/>
          <p:cNvSpPr/>
          <p:nvPr/>
        </p:nvSpPr>
        <p:spPr>
          <a:xfrm>
            <a:off x="8003342" y="293976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</a:t>
            </a:r>
            <a:endParaRPr lang="ru-RU" sz="3600" dirty="0"/>
          </a:p>
        </p:txBody>
      </p:sp>
      <p:sp>
        <p:nvSpPr>
          <p:cNvPr id="151" name="Скругленный прямоугольник 150"/>
          <p:cNvSpPr/>
          <p:nvPr/>
        </p:nvSpPr>
        <p:spPr>
          <a:xfrm>
            <a:off x="3231313" y="4406792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23</a:t>
            </a:r>
            <a:endParaRPr lang="ru-RU" sz="3600" dirty="0"/>
          </a:p>
        </p:txBody>
      </p:sp>
      <p:sp>
        <p:nvSpPr>
          <p:cNvPr id="152" name="Скругленный прямоугольник 151"/>
          <p:cNvSpPr/>
          <p:nvPr/>
        </p:nvSpPr>
        <p:spPr>
          <a:xfrm>
            <a:off x="5705178" y="4406792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153" name="Скругленный прямоугольник 152"/>
          <p:cNvSpPr/>
          <p:nvPr/>
        </p:nvSpPr>
        <p:spPr>
          <a:xfrm>
            <a:off x="6893800" y="4406792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30</a:t>
            </a:r>
            <a:endParaRPr lang="ru-RU" sz="3600" dirty="0"/>
          </a:p>
        </p:txBody>
      </p:sp>
      <p:sp>
        <p:nvSpPr>
          <p:cNvPr id="154" name="Скругленный прямоугольник 153"/>
          <p:cNvSpPr/>
          <p:nvPr/>
        </p:nvSpPr>
        <p:spPr>
          <a:xfrm>
            <a:off x="9174032" y="4406175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55" name="Скругленный прямоугольник 154"/>
          <p:cNvSpPr/>
          <p:nvPr/>
        </p:nvSpPr>
        <p:spPr>
          <a:xfrm>
            <a:off x="2231649" y="571146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ru-RU" sz="3600" dirty="0"/>
          </a:p>
        </p:txBody>
      </p:sp>
      <p:sp>
        <p:nvSpPr>
          <p:cNvPr id="156" name="Скругленный прямоугольник 155"/>
          <p:cNvSpPr/>
          <p:nvPr/>
        </p:nvSpPr>
        <p:spPr>
          <a:xfrm>
            <a:off x="4130577" y="571146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157" name="Скругленный прямоугольник 156"/>
          <p:cNvSpPr/>
          <p:nvPr/>
        </p:nvSpPr>
        <p:spPr>
          <a:xfrm>
            <a:off x="5250213" y="571146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ru-RU" sz="3600" dirty="0"/>
          </a:p>
        </p:txBody>
      </p:sp>
      <p:sp>
        <p:nvSpPr>
          <p:cNvPr id="158" name="Скругленный прямоугольник 157"/>
          <p:cNvSpPr/>
          <p:nvPr/>
        </p:nvSpPr>
        <p:spPr>
          <a:xfrm>
            <a:off x="5270107" y="303305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ru-RU" sz="3600" dirty="0"/>
          </a:p>
        </p:txBody>
      </p:sp>
      <p:sp>
        <p:nvSpPr>
          <p:cNvPr id="159" name="Скругленный прямоугольник 158"/>
          <p:cNvSpPr/>
          <p:nvPr/>
        </p:nvSpPr>
        <p:spPr>
          <a:xfrm>
            <a:off x="9067109" y="302935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160" name="Скругленный прямоугольник 159"/>
          <p:cNvSpPr/>
          <p:nvPr/>
        </p:nvSpPr>
        <p:spPr>
          <a:xfrm>
            <a:off x="5250212" y="5708711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161" name="Скругленный прямоугольник 160"/>
          <p:cNvSpPr/>
          <p:nvPr/>
        </p:nvSpPr>
        <p:spPr>
          <a:xfrm>
            <a:off x="5699902" y="440541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ru-RU" sz="36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0541949" y="1793162"/>
            <a:ext cx="43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 </a:t>
            </a:r>
            <a:endParaRPr lang="ru-RU" sz="2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0859973" y="2222588"/>
            <a:ext cx="5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</a:t>
            </a:r>
            <a:endParaRPr lang="ru-RU" sz="2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1219274" y="2684274"/>
            <a:ext cx="5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ru-RU" sz="2400" dirty="0"/>
          </a:p>
        </p:txBody>
      </p:sp>
      <p:sp>
        <p:nvSpPr>
          <p:cNvPr id="168" name="Скругленный прямоугольник 167"/>
          <p:cNvSpPr/>
          <p:nvPr/>
        </p:nvSpPr>
        <p:spPr>
          <a:xfrm>
            <a:off x="7548307" y="302935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23</a:t>
            </a:r>
            <a:endParaRPr lang="ru-RU" sz="3600" dirty="0"/>
          </a:p>
        </p:txBody>
      </p:sp>
      <p:sp>
        <p:nvSpPr>
          <p:cNvPr id="170" name="Скругленный прямоугольник 169"/>
          <p:cNvSpPr/>
          <p:nvPr/>
        </p:nvSpPr>
        <p:spPr>
          <a:xfrm>
            <a:off x="4508992" y="300550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ru-RU" sz="3600" dirty="0"/>
          </a:p>
        </p:txBody>
      </p:sp>
      <p:sp>
        <p:nvSpPr>
          <p:cNvPr id="171" name="Скругленный прямоугольник 170"/>
          <p:cNvSpPr/>
          <p:nvPr/>
        </p:nvSpPr>
        <p:spPr>
          <a:xfrm>
            <a:off x="3231044" y="440541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ru-RU" sz="3600" dirty="0"/>
          </a:p>
        </p:txBody>
      </p:sp>
      <p:sp>
        <p:nvSpPr>
          <p:cNvPr id="172" name="Скругленный прямоугольник 171"/>
          <p:cNvSpPr/>
          <p:nvPr/>
        </p:nvSpPr>
        <p:spPr>
          <a:xfrm>
            <a:off x="2221613" y="5708710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23</a:t>
            </a:r>
            <a:endParaRPr lang="ru-RU" sz="36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1240626" y="2692314"/>
            <a:ext cx="5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ru-RU" sz="2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0887467" y="2222569"/>
            <a:ext cx="5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ru-RU" sz="2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0560943" y="1777023"/>
            <a:ext cx="5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1227213" y="2684234"/>
            <a:ext cx="5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ru-RU" sz="2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0849013" y="2214529"/>
            <a:ext cx="5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ru-RU" sz="2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10549983" y="1768964"/>
            <a:ext cx="5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179" name="Скругленный прямоугольник 178"/>
          <p:cNvSpPr/>
          <p:nvPr/>
        </p:nvSpPr>
        <p:spPr>
          <a:xfrm>
            <a:off x="2977585" y="314293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ru-RU" sz="3600" dirty="0"/>
          </a:p>
        </p:txBody>
      </p:sp>
      <p:sp>
        <p:nvSpPr>
          <p:cNvPr id="183" name="Скругленный прямоугольник 182"/>
          <p:cNvSpPr/>
          <p:nvPr/>
        </p:nvSpPr>
        <p:spPr>
          <a:xfrm>
            <a:off x="4507278" y="297671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  <a:endParaRPr lang="ru-RU" sz="3600" dirty="0"/>
          </a:p>
        </p:txBody>
      </p:sp>
      <p:sp>
        <p:nvSpPr>
          <p:cNvPr id="184" name="Скругленный прямоугольник 183"/>
          <p:cNvSpPr/>
          <p:nvPr/>
        </p:nvSpPr>
        <p:spPr>
          <a:xfrm>
            <a:off x="3228676" y="4399655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  <a:endParaRPr lang="ru-RU" sz="3600" dirty="0"/>
          </a:p>
        </p:txBody>
      </p:sp>
      <p:sp>
        <p:nvSpPr>
          <p:cNvPr id="185" name="Скругленный прямоугольник 184"/>
          <p:cNvSpPr/>
          <p:nvPr/>
        </p:nvSpPr>
        <p:spPr>
          <a:xfrm>
            <a:off x="4473284" y="2939075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ru-RU" sz="3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1218286" y="2704351"/>
            <a:ext cx="5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0560943" y="1785063"/>
            <a:ext cx="5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0860238" y="2215593"/>
            <a:ext cx="5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190" name="Скругленный прямоугольник 189"/>
          <p:cNvSpPr/>
          <p:nvPr/>
        </p:nvSpPr>
        <p:spPr>
          <a:xfrm>
            <a:off x="6233455" y="154998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</a:t>
            </a:r>
            <a:endParaRPr lang="ru-RU" sz="3600" dirty="0"/>
          </a:p>
        </p:txBody>
      </p:sp>
      <p:sp>
        <p:nvSpPr>
          <p:cNvPr id="191" name="Скругленный прямоугольник 190"/>
          <p:cNvSpPr/>
          <p:nvPr/>
        </p:nvSpPr>
        <p:spPr>
          <a:xfrm>
            <a:off x="3747972" y="307687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34</a:t>
            </a:r>
            <a:endParaRPr lang="ru-RU" sz="3600" dirty="0"/>
          </a:p>
        </p:txBody>
      </p:sp>
      <p:sp>
        <p:nvSpPr>
          <p:cNvPr id="192" name="Скругленный прямоугольник 191"/>
          <p:cNvSpPr/>
          <p:nvPr/>
        </p:nvSpPr>
        <p:spPr>
          <a:xfrm>
            <a:off x="7997481" y="293907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34</a:t>
            </a:r>
            <a:endParaRPr lang="ru-RU" sz="3600" dirty="0"/>
          </a:p>
        </p:txBody>
      </p:sp>
      <p:sp>
        <p:nvSpPr>
          <p:cNvPr id="193" name="Скругленный прямоугольник 192"/>
          <p:cNvSpPr/>
          <p:nvPr/>
        </p:nvSpPr>
        <p:spPr>
          <a:xfrm>
            <a:off x="2221612" y="307687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</a:t>
            </a:r>
            <a:endParaRPr lang="ru-RU" sz="3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10887467" y="2201218"/>
            <a:ext cx="5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ru-RU" sz="2400" dirty="0"/>
          </a:p>
        </p:txBody>
      </p:sp>
      <p:sp>
        <p:nvSpPr>
          <p:cNvPr id="195" name="TextBox 194"/>
          <p:cNvSpPr txBox="1"/>
          <p:nvPr/>
        </p:nvSpPr>
        <p:spPr>
          <a:xfrm>
            <a:off x="11199565" y="2724617"/>
            <a:ext cx="5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ru-RU" sz="24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0566423" y="1764944"/>
            <a:ext cx="5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197" name="Скругленный прямоугольник 196"/>
          <p:cNvSpPr/>
          <p:nvPr/>
        </p:nvSpPr>
        <p:spPr>
          <a:xfrm>
            <a:off x="6890223" y="4406175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34</a:t>
            </a:r>
            <a:endParaRPr lang="ru-RU" sz="3600" dirty="0"/>
          </a:p>
        </p:txBody>
      </p:sp>
      <p:sp>
        <p:nvSpPr>
          <p:cNvPr id="198" name="Скругленный прямоугольник 197"/>
          <p:cNvSpPr/>
          <p:nvPr/>
        </p:nvSpPr>
        <p:spPr>
          <a:xfrm>
            <a:off x="7999372" y="2935183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30</a:t>
            </a:r>
            <a:endParaRPr lang="ru-RU" sz="3600" dirty="0"/>
          </a:p>
        </p:txBody>
      </p:sp>
      <p:sp>
        <p:nvSpPr>
          <p:cNvPr id="201" name="Скругленный прямоугольник 200"/>
          <p:cNvSpPr/>
          <p:nvPr/>
        </p:nvSpPr>
        <p:spPr>
          <a:xfrm>
            <a:off x="3745307" y="31344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30</a:t>
            </a:r>
            <a:endParaRPr lang="ru-RU" sz="3600" dirty="0"/>
          </a:p>
        </p:txBody>
      </p:sp>
      <p:sp>
        <p:nvSpPr>
          <p:cNvPr id="202" name="Скругленный прямоугольник 201"/>
          <p:cNvSpPr/>
          <p:nvPr/>
        </p:nvSpPr>
        <p:spPr>
          <a:xfrm>
            <a:off x="6030091" y="307687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34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983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65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69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47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51" dur="1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7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9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01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7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11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15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19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3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7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7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7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8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8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9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9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9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13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319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323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6" dur="1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327" dur="1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8" dur="1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331" dur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3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4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5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6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6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7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7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8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4" dur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5" dur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6" dur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1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9" dur="1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1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4" dur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405" dur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6" dur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1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409" dur="1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1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413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4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6" dur="1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417" dur="1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8" dur="1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421" dur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4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425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6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3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3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5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5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61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6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7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7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9" dur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0" dur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2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3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4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499" dur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0" dur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2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503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4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6" dur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507" dur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8" dur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511" dur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4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515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6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8" dur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519" dur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0" dur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7" grpId="1"/>
      <p:bldP spid="128" grpId="0"/>
      <p:bldP spid="129" grpId="0"/>
      <p:bldP spid="129" grpId="1"/>
      <p:bldP spid="130" grpId="0"/>
      <p:bldP spid="131" grpId="0"/>
      <p:bldP spid="132" grpId="0"/>
      <p:bldP spid="132" grpId="1"/>
      <p:bldP spid="151" grpId="0" animBg="1"/>
      <p:bldP spid="158" grpId="0" animBg="1"/>
      <p:bldP spid="159" grpId="0" animBg="1"/>
      <p:bldP spid="164" grpId="0"/>
      <p:bldP spid="164" grpId="1"/>
      <p:bldP spid="165" grpId="0"/>
      <p:bldP spid="165" grpId="1"/>
      <p:bldP spid="166" grpId="0"/>
      <p:bldP spid="166" grpId="1"/>
      <p:bldP spid="168" grpId="0" animBg="1"/>
      <p:bldP spid="170" grpId="0" animBg="1"/>
      <p:bldP spid="171" grpId="0" animBg="1"/>
      <p:bldP spid="172" grpId="0" animBg="1"/>
      <p:bldP spid="173" grpId="0"/>
      <p:bldP spid="173" grpId="1"/>
      <p:bldP spid="174" grpId="0"/>
      <p:bldP spid="174" grpId="1"/>
      <p:bldP spid="175" grpId="0"/>
      <p:bldP spid="175" grpId="1"/>
      <p:bldP spid="176" grpId="0"/>
      <p:bldP spid="176" grpId="1"/>
      <p:bldP spid="177" grpId="0"/>
      <p:bldP spid="177" grpId="1"/>
      <p:bldP spid="178" grpId="0"/>
      <p:bldP spid="178" grpId="1"/>
      <p:bldP spid="179" grpId="0" animBg="1"/>
      <p:bldP spid="183" grpId="0" animBg="1"/>
      <p:bldP spid="184" grpId="0" animBg="1"/>
      <p:bldP spid="185" grpId="0" animBg="1"/>
      <p:bldP spid="186" grpId="0"/>
      <p:bldP spid="186" grpId="1"/>
      <p:bldP spid="188" grpId="0"/>
      <p:bldP spid="188" grpId="1"/>
      <p:bldP spid="189" grpId="0"/>
      <p:bldP spid="189" grpId="1"/>
      <p:bldP spid="190" grpId="0" animBg="1"/>
      <p:bldP spid="191" grpId="0" animBg="1"/>
      <p:bldP spid="192" grpId="0" animBg="1"/>
      <p:bldP spid="193" grpId="0" animBg="1"/>
      <p:bldP spid="194" grpId="0"/>
      <p:bldP spid="195" grpId="0"/>
      <p:bldP spid="196" grpId="0"/>
      <p:bldP spid="197" grpId="0" animBg="1"/>
      <p:bldP spid="198" grpId="0" animBg="1"/>
      <p:bldP spid="201" grpId="0" animBg="1"/>
      <p:bldP spid="2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H="1">
            <a:off x="4845736" y="2341968"/>
            <a:ext cx="1784322" cy="597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6630058" y="2341968"/>
            <a:ext cx="1743582" cy="597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 flipV="1">
            <a:off x="8373640" y="3731057"/>
            <a:ext cx="1190351" cy="675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7291483" y="3731057"/>
            <a:ext cx="1082157" cy="675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4845736" y="3731057"/>
            <a:ext cx="1249401" cy="675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3611442" y="3731057"/>
            <a:ext cx="1234294" cy="675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611442" y="5198085"/>
            <a:ext cx="917309" cy="513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5630342" y="5198085"/>
            <a:ext cx="464795" cy="513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611777" y="5198085"/>
            <a:ext cx="999665" cy="513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9150659" y="4394412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121692" y="5707758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250213" y="5707758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724618" y="4404937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ru-RU" sz="3600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2231648" y="5707758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23</a:t>
            </a:r>
            <a:endParaRPr lang="ru-RU" sz="3600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3231314" y="4404938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  <a:endParaRPr lang="ru-RU" sz="3600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465607" y="293171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ru-RU" sz="3600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249929" y="155501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</a:t>
            </a:r>
            <a:endParaRPr lang="ru-RU" sz="3600" dirty="0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6958912" y="4400300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34</a:t>
            </a:r>
            <a:endParaRPr lang="ru-RU" sz="3600" dirty="0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8002208" y="293171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30</a:t>
            </a:r>
            <a:endParaRPr lang="ru-RU" sz="3600" dirty="0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6782304" y="306749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8297385" y="30662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64" name="Скругленный прямоугольник 63"/>
          <p:cNvSpPr/>
          <p:nvPr/>
        </p:nvSpPr>
        <p:spPr>
          <a:xfrm>
            <a:off x="9059682" y="306500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65" name="Скругленный прямоугольник 64"/>
          <p:cNvSpPr/>
          <p:nvPr/>
        </p:nvSpPr>
        <p:spPr>
          <a:xfrm>
            <a:off x="5267223" y="306749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ru-RU" sz="3600" dirty="0"/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7541208" y="306748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23</a:t>
            </a:r>
            <a:endParaRPr lang="ru-RU" sz="3600" dirty="0"/>
          </a:p>
        </p:txBody>
      </p:sp>
      <p:sp>
        <p:nvSpPr>
          <p:cNvPr id="67" name="Скругленный прямоугольник 66"/>
          <p:cNvSpPr/>
          <p:nvPr/>
        </p:nvSpPr>
        <p:spPr>
          <a:xfrm>
            <a:off x="4509350" y="30489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  <a:endParaRPr lang="ru-RU" sz="3600" dirty="0"/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2990532" y="306751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ru-RU" sz="3600" dirty="0"/>
          </a:p>
        </p:txBody>
      </p:sp>
      <p:sp>
        <p:nvSpPr>
          <p:cNvPr id="69" name="Скругленный прямоугольник 68"/>
          <p:cNvSpPr/>
          <p:nvPr/>
        </p:nvSpPr>
        <p:spPr>
          <a:xfrm>
            <a:off x="2232315" y="306751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</a:t>
            </a:r>
            <a:endParaRPr lang="ru-RU" sz="3600" dirty="0"/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6026127" y="308291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34</a:t>
            </a:r>
            <a:endParaRPr lang="ru-RU" sz="3600" dirty="0"/>
          </a:p>
        </p:txBody>
      </p:sp>
      <p:sp>
        <p:nvSpPr>
          <p:cNvPr id="71" name="Скругленный прямоугольник 70"/>
          <p:cNvSpPr/>
          <p:nvPr/>
        </p:nvSpPr>
        <p:spPr>
          <a:xfrm>
            <a:off x="3750789" y="306750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30</a:t>
            </a:r>
            <a:endParaRPr lang="ru-RU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195381" y="1607717"/>
            <a:ext cx="3088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R:=n;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hile R&gt;1 do</a:t>
            </a:r>
          </a:p>
          <a:p>
            <a:r>
              <a:rPr lang="en-US" sz="2400" dirty="0" smtClean="0"/>
              <a:t>begin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swap(A[1],A[R]);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dec</a:t>
            </a:r>
            <a:r>
              <a:rPr lang="en-US" sz="2400" dirty="0" smtClean="0"/>
              <a:t>(R);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sift(1, </a:t>
            </a:r>
            <a:r>
              <a:rPr lang="en-US" sz="2400" dirty="0"/>
              <a:t>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end;</a:t>
            </a:r>
            <a:endParaRPr lang="ru-RU" sz="2400" dirty="0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6249929" y="1558723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5250212" y="5705903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</a:t>
            </a:r>
            <a:endParaRPr lang="ru-RU" sz="3600" dirty="0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2227548" y="299358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9059682" y="305822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</a:t>
            </a:r>
            <a:endParaRPr lang="ru-RU" sz="3600" dirty="0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4465606" y="2931715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2991542" y="304897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6249929" y="1555013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ru-RU" sz="3600" dirty="0"/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2221085" y="305822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ru-RU" sz="3600" dirty="0"/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7534745" y="299357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2227548" y="5705902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3231313" y="4404936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4511733" y="303352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4465949" y="293171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  <a:endParaRPr lang="ru-RU" sz="3600" dirty="0"/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2986442" y="305823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  <a:endParaRPr lang="ru-RU" sz="3600" dirty="0"/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4510713" y="299357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23</a:t>
            </a:r>
            <a:endParaRPr lang="ru-RU" sz="3600" dirty="0"/>
          </a:p>
        </p:txBody>
      </p:sp>
      <p:sp>
        <p:nvSpPr>
          <p:cNvPr id="75" name="Скругленный прямоугольник 74"/>
          <p:cNvSpPr/>
          <p:nvPr/>
        </p:nvSpPr>
        <p:spPr>
          <a:xfrm>
            <a:off x="3231312" y="4404935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23</a:t>
            </a:r>
            <a:endParaRPr lang="ru-RU" sz="3600" dirty="0"/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2227547" y="5705902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77" name="Скругленный прямоугольник 76"/>
          <p:cNvSpPr/>
          <p:nvPr/>
        </p:nvSpPr>
        <p:spPr>
          <a:xfrm>
            <a:off x="7536785" y="302600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79" name="Скругленный прямоугольник 78"/>
          <p:cNvSpPr/>
          <p:nvPr/>
        </p:nvSpPr>
        <p:spPr>
          <a:xfrm>
            <a:off x="4115758" y="5705901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ru-RU" sz="3600" dirty="0"/>
          </a:p>
        </p:txBody>
      </p:sp>
      <p:sp>
        <p:nvSpPr>
          <p:cNvPr id="80" name="Скругленный прямоугольник 79"/>
          <p:cNvSpPr/>
          <p:nvPr/>
        </p:nvSpPr>
        <p:spPr>
          <a:xfrm>
            <a:off x="2221600" y="29935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81" name="Скругленный прямоугольник 80"/>
          <p:cNvSpPr/>
          <p:nvPr/>
        </p:nvSpPr>
        <p:spPr>
          <a:xfrm>
            <a:off x="8297384" y="305843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ru-RU" sz="3600" dirty="0"/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6249929" y="1558723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2989340" y="306748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86" name="Скругленный прямоугольник 85"/>
          <p:cNvSpPr/>
          <p:nvPr/>
        </p:nvSpPr>
        <p:spPr>
          <a:xfrm>
            <a:off x="4465606" y="2931713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87" name="Скругленный прямоугольник 86"/>
          <p:cNvSpPr/>
          <p:nvPr/>
        </p:nvSpPr>
        <p:spPr>
          <a:xfrm>
            <a:off x="2223458" y="29657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  <a:endParaRPr lang="ru-RU" sz="3600" dirty="0"/>
          </a:p>
        </p:txBody>
      </p:sp>
      <p:sp>
        <p:nvSpPr>
          <p:cNvPr id="88" name="Скругленный прямоугольник 87"/>
          <p:cNvSpPr/>
          <p:nvPr/>
        </p:nvSpPr>
        <p:spPr>
          <a:xfrm>
            <a:off x="6249588" y="1559650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  <a:endParaRPr lang="ru-RU" sz="3600" dirty="0"/>
          </a:p>
        </p:txBody>
      </p:sp>
      <p:sp>
        <p:nvSpPr>
          <p:cNvPr id="89" name="Скругленный прямоугольник 88"/>
          <p:cNvSpPr/>
          <p:nvPr/>
        </p:nvSpPr>
        <p:spPr>
          <a:xfrm>
            <a:off x="2989168" y="303351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ru-RU" sz="3600" dirty="0"/>
          </a:p>
        </p:txBody>
      </p:sp>
      <p:sp>
        <p:nvSpPr>
          <p:cNvPr id="90" name="Скругленный прямоугольник 89"/>
          <p:cNvSpPr/>
          <p:nvPr/>
        </p:nvSpPr>
        <p:spPr>
          <a:xfrm>
            <a:off x="4465606" y="2928931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ru-RU" sz="3600" dirty="0"/>
          </a:p>
        </p:txBody>
      </p:sp>
      <p:sp>
        <p:nvSpPr>
          <p:cNvPr id="91" name="Скругленный прямоугольник 90"/>
          <p:cNvSpPr/>
          <p:nvPr/>
        </p:nvSpPr>
        <p:spPr>
          <a:xfrm>
            <a:off x="5269950" y="308288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92" name="Скругленный прямоугольник 91"/>
          <p:cNvSpPr/>
          <p:nvPr/>
        </p:nvSpPr>
        <p:spPr>
          <a:xfrm>
            <a:off x="5724616" y="4404934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5724616" y="4402153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84" name="Скругленный прямоугольник 83"/>
          <p:cNvSpPr/>
          <p:nvPr/>
        </p:nvSpPr>
        <p:spPr>
          <a:xfrm>
            <a:off x="5270122" y="307347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93" name="Скругленный прямоугольник 92"/>
          <p:cNvSpPr/>
          <p:nvPr/>
        </p:nvSpPr>
        <p:spPr>
          <a:xfrm>
            <a:off x="7536785" y="302928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  <a:endParaRPr lang="ru-RU" sz="3600" dirty="0"/>
          </a:p>
        </p:txBody>
      </p:sp>
      <p:sp>
        <p:nvSpPr>
          <p:cNvPr id="94" name="Скругленный прямоугольник 93"/>
          <p:cNvSpPr/>
          <p:nvPr/>
        </p:nvSpPr>
        <p:spPr>
          <a:xfrm>
            <a:off x="2225154" y="303051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95" name="Скругленный прямоугольник 94"/>
          <p:cNvSpPr/>
          <p:nvPr/>
        </p:nvSpPr>
        <p:spPr>
          <a:xfrm>
            <a:off x="2227546" y="5703052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  <a:endParaRPr lang="ru-RU" sz="3600" dirty="0"/>
          </a:p>
        </p:txBody>
      </p:sp>
      <p:sp>
        <p:nvSpPr>
          <p:cNvPr id="96" name="Скругленный прямоугольник 95"/>
          <p:cNvSpPr/>
          <p:nvPr/>
        </p:nvSpPr>
        <p:spPr>
          <a:xfrm>
            <a:off x="6246817" y="1555940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99" name="Скругленный прямоугольник 98"/>
          <p:cNvSpPr/>
          <p:nvPr/>
        </p:nvSpPr>
        <p:spPr>
          <a:xfrm>
            <a:off x="4505076" y="302927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100" name="Скругленный прямоугольник 99"/>
          <p:cNvSpPr/>
          <p:nvPr/>
        </p:nvSpPr>
        <p:spPr>
          <a:xfrm>
            <a:off x="3229832" y="4408646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101" name="Скругленный прямоугольник 100"/>
          <p:cNvSpPr/>
          <p:nvPr/>
        </p:nvSpPr>
        <p:spPr>
          <a:xfrm>
            <a:off x="2988300" y="304666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102" name="Скругленный прямоугольник 101"/>
          <p:cNvSpPr/>
          <p:nvPr/>
        </p:nvSpPr>
        <p:spPr>
          <a:xfrm>
            <a:off x="4467160" y="2928930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2221084" y="301088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ru-RU" sz="3600" dirty="0"/>
          </a:p>
        </p:txBody>
      </p:sp>
      <p:sp>
        <p:nvSpPr>
          <p:cNvPr id="104" name="Скругленный прямоугольник 103"/>
          <p:cNvSpPr/>
          <p:nvPr/>
        </p:nvSpPr>
        <p:spPr>
          <a:xfrm>
            <a:off x="6243594" y="155779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ru-RU" sz="3600" dirty="0"/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2988642" y="305202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23</a:t>
            </a:r>
            <a:endParaRPr lang="ru-RU" sz="3600" dirty="0"/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4464052" y="2928929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23</a:t>
            </a:r>
            <a:endParaRPr lang="ru-RU" sz="3600" dirty="0"/>
          </a:p>
        </p:txBody>
      </p:sp>
      <p:sp>
        <p:nvSpPr>
          <p:cNvPr id="97" name="Скругленный прямоугольник 96"/>
          <p:cNvSpPr/>
          <p:nvPr/>
        </p:nvSpPr>
        <p:spPr>
          <a:xfrm>
            <a:off x="3232698" y="440864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4511539" y="30292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2221493" y="302045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09" name="Скругленный прямоугольник 108"/>
          <p:cNvSpPr/>
          <p:nvPr/>
        </p:nvSpPr>
        <p:spPr>
          <a:xfrm>
            <a:off x="6780950" y="302925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ru-RU" sz="3600" dirty="0"/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9150659" y="4394412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ru-RU" sz="3600" dirty="0"/>
          </a:p>
        </p:txBody>
      </p:sp>
      <p:sp>
        <p:nvSpPr>
          <p:cNvPr id="111" name="Скругленный прямоугольник 110"/>
          <p:cNvSpPr/>
          <p:nvPr/>
        </p:nvSpPr>
        <p:spPr>
          <a:xfrm>
            <a:off x="6244046" y="1558720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12" name="Скругленный прямоугольник 111"/>
          <p:cNvSpPr/>
          <p:nvPr/>
        </p:nvSpPr>
        <p:spPr>
          <a:xfrm>
            <a:off x="4509156" y="296573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13" name="Скругленный прямоугольник 112"/>
          <p:cNvSpPr/>
          <p:nvPr/>
        </p:nvSpPr>
        <p:spPr>
          <a:xfrm>
            <a:off x="2221492" y="29884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23</a:t>
            </a:r>
            <a:endParaRPr lang="ru-RU" sz="3600" dirty="0"/>
          </a:p>
        </p:txBody>
      </p:sp>
      <p:sp>
        <p:nvSpPr>
          <p:cNvPr id="114" name="Скругленный прямоугольник 113"/>
          <p:cNvSpPr/>
          <p:nvPr/>
        </p:nvSpPr>
        <p:spPr>
          <a:xfrm>
            <a:off x="4510348" y="296572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16" name="Скругленный прямоугольник 115"/>
          <p:cNvSpPr/>
          <p:nvPr/>
        </p:nvSpPr>
        <p:spPr>
          <a:xfrm>
            <a:off x="4464052" y="2926147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17" name="Скругленный прямоугольник 116"/>
          <p:cNvSpPr/>
          <p:nvPr/>
        </p:nvSpPr>
        <p:spPr>
          <a:xfrm>
            <a:off x="6246476" y="1558720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23</a:t>
            </a:r>
            <a:endParaRPr lang="ru-RU" sz="3600" dirty="0"/>
          </a:p>
        </p:txBody>
      </p:sp>
      <p:sp>
        <p:nvSpPr>
          <p:cNvPr id="115" name="Скругленный прямоугольник 114"/>
          <p:cNvSpPr/>
          <p:nvPr/>
        </p:nvSpPr>
        <p:spPr>
          <a:xfrm>
            <a:off x="2981748" y="308608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19" name="Скругленный прямоугольник 118"/>
          <p:cNvSpPr/>
          <p:nvPr/>
        </p:nvSpPr>
        <p:spPr>
          <a:xfrm>
            <a:off x="4471491" y="292614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120" name="Скругленный прямоугольник 119"/>
          <p:cNvSpPr/>
          <p:nvPr/>
        </p:nvSpPr>
        <p:spPr>
          <a:xfrm>
            <a:off x="2978313" y="305178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121" name="Скругленный прямоугольник 120"/>
          <p:cNvSpPr/>
          <p:nvPr/>
        </p:nvSpPr>
        <p:spPr>
          <a:xfrm>
            <a:off x="3226299" y="4402152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22" name="Скругленный прямоугольник 121"/>
          <p:cNvSpPr/>
          <p:nvPr/>
        </p:nvSpPr>
        <p:spPr>
          <a:xfrm>
            <a:off x="3235564" y="4398858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23" name="Скругленный прямоугольник 122"/>
          <p:cNvSpPr/>
          <p:nvPr/>
        </p:nvSpPr>
        <p:spPr>
          <a:xfrm>
            <a:off x="6958912" y="4402152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23</a:t>
            </a:r>
            <a:endParaRPr lang="ru-RU" sz="3600" dirty="0"/>
          </a:p>
        </p:txBody>
      </p:sp>
      <p:sp>
        <p:nvSpPr>
          <p:cNvPr id="124" name="Скругленный прямоугольник 123"/>
          <p:cNvSpPr/>
          <p:nvPr/>
        </p:nvSpPr>
        <p:spPr>
          <a:xfrm>
            <a:off x="6240371" y="1558720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34</a:t>
            </a:r>
            <a:endParaRPr lang="ru-RU" sz="3600" dirty="0"/>
          </a:p>
        </p:txBody>
      </p:sp>
      <p:sp>
        <p:nvSpPr>
          <p:cNvPr id="125" name="Скругленный прямоугольник 124"/>
          <p:cNvSpPr/>
          <p:nvPr/>
        </p:nvSpPr>
        <p:spPr>
          <a:xfrm>
            <a:off x="6020219" y="30547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23</a:t>
            </a:r>
            <a:endParaRPr lang="ru-RU" sz="3600" dirty="0"/>
          </a:p>
        </p:txBody>
      </p:sp>
      <p:sp>
        <p:nvSpPr>
          <p:cNvPr id="126" name="Скругленный прямоугольник 125"/>
          <p:cNvSpPr/>
          <p:nvPr/>
        </p:nvSpPr>
        <p:spPr>
          <a:xfrm>
            <a:off x="2225287" y="29075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34</a:t>
            </a:r>
            <a:endParaRPr lang="ru-RU" sz="3600" dirty="0"/>
          </a:p>
        </p:txBody>
      </p:sp>
      <p:sp>
        <p:nvSpPr>
          <p:cNvPr id="127" name="Скругленный прямоугольник 126"/>
          <p:cNvSpPr/>
          <p:nvPr/>
        </p:nvSpPr>
        <p:spPr>
          <a:xfrm>
            <a:off x="6243142" y="1555939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30</a:t>
            </a:r>
            <a:endParaRPr lang="ru-RU" sz="3600" dirty="0"/>
          </a:p>
        </p:txBody>
      </p:sp>
      <p:sp>
        <p:nvSpPr>
          <p:cNvPr id="128" name="Скругленный прямоугольник 127"/>
          <p:cNvSpPr/>
          <p:nvPr/>
        </p:nvSpPr>
        <p:spPr>
          <a:xfrm>
            <a:off x="3742049" y="305202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34</a:t>
            </a:r>
            <a:endParaRPr lang="ru-RU" sz="3600" dirty="0"/>
          </a:p>
        </p:txBody>
      </p:sp>
      <p:sp>
        <p:nvSpPr>
          <p:cNvPr id="129" name="Скругленный прямоугольник 128"/>
          <p:cNvSpPr/>
          <p:nvPr/>
        </p:nvSpPr>
        <p:spPr>
          <a:xfrm>
            <a:off x="2227742" y="292998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30</a:t>
            </a:r>
            <a:endParaRPr lang="ru-RU" sz="3600" dirty="0"/>
          </a:p>
        </p:txBody>
      </p:sp>
      <p:sp>
        <p:nvSpPr>
          <p:cNvPr id="130" name="Скругленный прямоугольник 129"/>
          <p:cNvSpPr/>
          <p:nvPr/>
        </p:nvSpPr>
        <p:spPr>
          <a:xfrm>
            <a:off x="8002208" y="2936177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34</a:t>
            </a:r>
            <a:endParaRPr lang="ru-RU" sz="3600" dirty="0"/>
          </a:p>
        </p:txBody>
      </p:sp>
      <p:sp>
        <p:nvSpPr>
          <p:cNvPr id="131" name="Скругленный прямоугольник 130"/>
          <p:cNvSpPr/>
          <p:nvPr/>
        </p:nvSpPr>
        <p:spPr>
          <a:xfrm>
            <a:off x="8001865" y="293744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34</a:t>
            </a:r>
            <a:endParaRPr lang="ru-RU" sz="3600" dirty="0"/>
          </a:p>
        </p:txBody>
      </p:sp>
      <p:sp>
        <p:nvSpPr>
          <p:cNvPr id="132" name="Скругленный прямоугольник 131"/>
          <p:cNvSpPr/>
          <p:nvPr/>
        </p:nvSpPr>
        <p:spPr>
          <a:xfrm>
            <a:off x="3748400" y="298123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34</a:t>
            </a:r>
            <a:endParaRPr lang="ru-RU" sz="3600" dirty="0"/>
          </a:p>
        </p:txBody>
      </p:sp>
      <p:sp>
        <p:nvSpPr>
          <p:cNvPr id="133" name="Скругленный прямоугольник 132"/>
          <p:cNvSpPr/>
          <p:nvPr/>
        </p:nvSpPr>
        <p:spPr>
          <a:xfrm>
            <a:off x="5725822" y="4396429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30</a:t>
            </a:r>
            <a:endParaRPr lang="ru-RU" sz="3600" dirty="0"/>
          </a:p>
        </p:txBody>
      </p:sp>
      <p:sp>
        <p:nvSpPr>
          <p:cNvPr id="134" name="Скругленный прямоугольник 133"/>
          <p:cNvSpPr/>
          <p:nvPr/>
        </p:nvSpPr>
        <p:spPr>
          <a:xfrm>
            <a:off x="6246817" y="1552995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135" name="Скругленный прямоугольник 134"/>
          <p:cNvSpPr/>
          <p:nvPr/>
        </p:nvSpPr>
        <p:spPr>
          <a:xfrm>
            <a:off x="5262789" y="298241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30</a:t>
            </a:r>
            <a:endParaRPr lang="ru-RU" sz="3600" dirty="0"/>
          </a:p>
        </p:txBody>
      </p:sp>
      <p:sp>
        <p:nvSpPr>
          <p:cNvPr id="136" name="Скругленный прямоугольник 135"/>
          <p:cNvSpPr/>
          <p:nvPr/>
        </p:nvSpPr>
        <p:spPr>
          <a:xfrm>
            <a:off x="2223381" y="29935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139" name="Скругленный прямоугольник 138"/>
          <p:cNvSpPr/>
          <p:nvPr/>
        </p:nvSpPr>
        <p:spPr>
          <a:xfrm>
            <a:off x="7999053" y="2937320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140" name="Скругленный прямоугольник 139"/>
          <p:cNvSpPr/>
          <p:nvPr/>
        </p:nvSpPr>
        <p:spPr>
          <a:xfrm>
            <a:off x="3735991" y="295670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141" name="Скругленный прямоугольник 140"/>
          <p:cNvSpPr/>
          <p:nvPr/>
        </p:nvSpPr>
        <p:spPr>
          <a:xfrm>
            <a:off x="2223531" y="297182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34</a:t>
            </a:r>
            <a:endParaRPr lang="ru-RU" sz="3600" dirty="0"/>
          </a:p>
        </p:txBody>
      </p:sp>
      <p:sp>
        <p:nvSpPr>
          <p:cNvPr id="142" name="Скругленный прямоугольник 141"/>
          <p:cNvSpPr/>
          <p:nvPr/>
        </p:nvSpPr>
        <p:spPr>
          <a:xfrm>
            <a:off x="6243142" y="1564293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34</a:t>
            </a:r>
            <a:endParaRPr lang="ru-RU" sz="3600" dirty="0"/>
          </a:p>
        </p:txBody>
      </p:sp>
      <p:sp>
        <p:nvSpPr>
          <p:cNvPr id="137" name="Скругленный прямоугольник 136"/>
          <p:cNvSpPr/>
          <p:nvPr/>
        </p:nvSpPr>
        <p:spPr>
          <a:xfrm>
            <a:off x="7999053" y="2939357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138" name="Скругленный прямоугольник 137"/>
          <p:cNvSpPr/>
          <p:nvPr/>
        </p:nvSpPr>
        <p:spPr>
          <a:xfrm>
            <a:off x="3736162" y="292775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143" name="Скругленный прямоугольник 142"/>
          <p:cNvSpPr/>
          <p:nvPr/>
        </p:nvSpPr>
        <p:spPr>
          <a:xfrm>
            <a:off x="3229165" y="4404010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34</a:t>
            </a:r>
            <a:endParaRPr lang="ru-RU" sz="3600" dirty="0"/>
          </a:p>
        </p:txBody>
      </p:sp>
      <p:sp>
        <p:nvSpPr>
          <p:cNvPr id="144" name="Скругленный прямоугольник 143"/>
          <p:cNvSpPr/>
          <p:nvPr/>
        </p:nvSpPr>
        <p:spPr>
          <a:xfrm>
            <a:off x="6246817" y="1546421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45" name="Скругленный прямоугольник 144"/>
          <p:cNvSpPr/>
          <p:nvPr/>
        </p:nvSpPr>
        <p:spPr>
          <a:xfrm>
            <a:off x="2231664" y="297741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46" name="Скругленный прямоугольник 145"/>
          <p:cNvSpPr/>
          <p:nvPr/>
        </p:nvSpPr>
        <p:spPr>
          <a:xfrm>
            <a:off x="4511197" y="29712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34</a:t>
            </a:r>
            <a:endParaRPr lang="ru-RU" sz="3600" dirty="0"/>
          </a:p>
        </p:txBody>
      </p:sp>
      <p:sp>
        <p:nvSpPr>
          <p:cNvPr id="147" name="Скругленный прямоугольник 146"/>
          <p:cNvSpPr/>
          <p:nvPr/>
        </p:nvSpPr>
        <p:spPr>
          <a:xfrm>
            <a:off x="2984464" y="296889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48" name="Скругленный прямоугольник 147"/>
          <p:cNvSpPr/>
          <p:nvPr/>
        </p:nvSpPr>
        <p:spPr>
          <a:xfrm>
            <a:off x="2227326" y="297125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149" name="Скругленный прямоугольник 148"/>
          <p:cNvSpPr/>
          <p:nvPr/>
        </p:nvSpPr>
        <p:spPr>
          <a:xfrm>
            <a:off x="4470622" y="2934080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52" name="Скругленный прямоугольник 151"/>
          <p:cNvSpPr/>
          <p:nvPr/>
        </p:nvSpPr>
        <p:spPr>
          <a:xfrm>
            <a:off x="6248840" y="155097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150" name="Скругленный прямоугольник 149"/>
          <p:cNvSpPr/>
          <p:nvPr/>
        </p:nvSpPr>
        <p:spPr>
          <a:xfrm>
            <a:off x="2990816" y="294959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51" name="Скругленный прямоугольник 150"/>
          <p:cNvSpPr/>
          <p:nvPr/>
        </p:nvSpPr>
        <p:spPr>
          <a:xfrm>
            <a:off x="4464052" y="293125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53" name="Скругленный прямоугольник 152"/>
          <p:cNvSpPr/>
          <p:nvPr/>
        </p:nvSpPr>
        <p:spPr>
          <a:xfrm>
            <a:off x="2216316" y="299287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154" name="Скругленный прямоугольник 153"/>
          <p:cNvSpPr/>
          <p:nvPr/>
        </p:nvSpPr>
        <p:spPr>
          <a:xfrm>
            <a:off x="8004595" y="2930935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155" name="Скругленный прямоугольник 154"/>
          <p:cNvSpPr/>
          <p:nvPr/>
        </p:nvSpPr>
        <p:spPr>
          <a:xfrm>
            <a:off x="6246817" y="1559183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156" name="Скругленный прямоугольник 155"/>
          <p:cNvSpPr/>
          <p:nvPr/>
        </p:nvSpPr>
        <p:spPr>
          <a:xfrm>
            <a:off x="3751088" y="295190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42</a:t>
            </a:r>
            <a:endParaRPr lang="ru-RU" sz="3600" dirty="0"/>
          </a:p>
        </p:txBody>
      </p:sp>
      <p:sp>
        <p:nvSpPr>
          <p:cNvPr id="158" name="Скругленный прямоугольник 157"/>
          <p:cNvSpPr/>
          <p:nvPr/>
        </p:nvSpPr>
        <p:spPr>
          <a:xfrm>
            <a:off x="6253604" y="1557178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60" name="Скругленный прямоугольник 159"/>
          <p:cNvSpPr/>
          <p:nvPr/>
        </p:nvSpPr>
        <p:spPr>
          <a:xfrm>
            <a:off x="2222766" y="29934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61" name="Скругленный прямоугольник 160"/>
          <p:cNvSpPr/>
          <p:nvPr/>
        </p:nvSpPr>
        <p:spPr>
          <a:xfrm>
            <a:off x="4460065" y="2927728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162" name="Скругленный прямоугольник 161"/>
          <p:cNvSpPr/>
          <p:nvPr/>
        </p:nvSpPr>
        <p:spPr>
          <a:xfrm>
            <a:off x="2985332" y="299280"/>
            <a:ext cx="760257" cy="79129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157" name="Скругленный прямоугольник 156"/>
          <p:cNvSpPr/>
          <p:nvPr/>
        </p:nvSpPr>
        <p:spPr>
          <a:xfrm>
            <a:off x="4459037" y="2934134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159" name="Скругленный прямоугольник 158"/>
          <p:cNvSpPr/>
          <p:nvPr/>
        </p:nvSpPr>
        <p:spPr>
          <a:xfrm>
            <a:off x="2981488" y="297107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163" name="Скругленный прямоугольник 162"/>
          <p:cNvSpPr/>
          <p:nvPr/>
        </p:nvSpPr>
        <p:spPr>
          <a:xfrm>
            <a:off x="4465417" y="2925309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64" name="Скругленный прямоугольник 163"/>
          <p:cNvSpPr/>
          <p:nvPr/>
        </p:nvSpPr>
        <p:spPr>
          <a:xfrm>
            <a:off x="2207840" y="297106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  <p:sp>
        <p:nvSpPr>
          <p:cNvPr id="165" name="Скругленный прямоугольник 164"/>
          <p:cNvSpPr/>
          <p:nvPr/>
        </p:nvSpPr>
        <p:spPr>
          <a:xfrm>
            <a:off x="2978761" y="297105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56</a:t>
            </a:r>
            <a:endParaRPr lang="ru-RU" sz="3600" dirty="0"/>
          </a:p>
        </p:txBody>
      </p:sp>
      <p:sp>
        <p:nvSpPr>
          <p:cNvPr id="166" name="Скругленный прямоугольник 165"/>
          <p:cNvSpPr/>
          <p:nvPr/>
        </p:nvSpPr>
        <p:spPr>
          <a:xfrm>
            <a:off x="6249247" y="1555188"/>
            <a:ext cx="760257" cy="7912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72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4693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3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1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5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7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8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5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9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239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7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7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87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1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1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41" dur="1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1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45" dur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6" dur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6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6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6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1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385" dur="1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1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1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389" dur="1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1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9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0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2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2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0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1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2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5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6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5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5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5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6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7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9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2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3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4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0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0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0" dur="1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531" dur="1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2" dur="1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4" dur="1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535" dur="1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6" dur="1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4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4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5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5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6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6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7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6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87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8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0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91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2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9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0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0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0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1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1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2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33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4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6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37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8" dur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4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8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669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0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2" dur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673" dur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4" dur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7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8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8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9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9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0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0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6" dur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17" dur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8" dur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0" dur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21" dur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2" dur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4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4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5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8" dur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769" dur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0" dur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2" dur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773" dur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4" dur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7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8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8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9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9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0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0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1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6" dur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17" dur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8" dur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0" dur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21" dur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2" dur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4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4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0" dur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861" dur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2" dur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4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865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6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7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7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8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8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8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9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9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0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5" fill="hold">
                      <p:stCondLst>
                        <p:cond delay="indefinite"/>
                      </p:stCondLst>
                      <p:childTnLst>
                        <p:par>
                          <p:cTn id="906" fill="hold">
                            <p:stCondLst>
                              <p:cond delay="0"/>
                            </p:stCondLst>
                            <p:childTnLst>
                              <p:par>
                                <p:cTn id="9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6" dur="1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17" dur="1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8" dur="1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0" dur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21" dur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2" dur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9" fill="hold">
                      <p:stCondLst>
                        <p:cond delay="indefinite"/>
                      </p:stCondLst>
                      <p:childTnLst>
                        <p:par>
                          <p:cTn id="930" fill="hold">
                            <p:stCondLst>
                              <p:cond delay="0"/>
                            </p:stCondLst>
                            <p:childTnLst>
                              <p:par>
                                <p:cTn id="9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3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3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4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4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7" fill="hold">
                      <p:stCondLst>
                        <p:cond delay="indefinite"/>
                      </p:stCondLst>
                      <p:childTnLst>
                        <p:par>
                          <p:cTn id="958" fill="hold">
                            <p:stCondLst>
                              <p:cond delay="0"/>
                            </p:stCondLst>
                            <p:childTnLst>
                              <p:par>
                                <p:cTn id="9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0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961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2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4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965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6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7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7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7" fill="hold">
                      <p:stCondLst>
                        <p:cond delay="indefinite"/>
                      </p:stCondLst>
                      <p:childTnLst>
                        <p:par>
                          <p:cTn id="978" fill="hold">
                            <p:stCondLst>
                              <p:cond delay="0"/>
                            </p:stCondLst>
                            <p:childTnLst>
                              <p:par>
                                <p:cTn id="9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8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8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9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9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7" fill="hold">
                      <p:stCondLst>
                        <p:cond delay="indefinite"/>
                      </p:stCondLst>
                      <p:childTnLst>
                        <p:par>
                          <p:cTn id="998" fill="hold">
                            <p:stCondLst>
                              <p:cond delay="0"/>
                            </p:stCondLst>
                            <p:childTnLst>
                              <p:par>
                                <p:cTn id="9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3" fill="hold">
                      <p:stCondLst>
                        <p:cond delay="indefinite"/>
                      </p:stCondLst>
                      <p:childTnLst>
                        <p:par>
                          <p:cTn id="1014" fill="hold">
                            <p:stCondLst>
                              <p:cond delay="0"/>
                            </p:stCondLst>
                            <p:childTnLst>
                              <p:par>
                                <p:cTn id="10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1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2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2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2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1" fill="hold">
                      <p:stCondLst>
                        <p:cond delay="indefinite"/>
                      </p:stCondLst>
                      <p:childTnLst>
                        <p:par>
                          <p:cTn id="1032" fill="hold">
                            <p:stCondLst>
                              <p:cond delay="0"/>
                            </p:stCondLst>
                            <p:childTnLst>
                              <p:par>
                                <p:cTn id="10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1" fill="hold">
                      <p:stCondLst>
                        <p:cond delay="indefinite"/>
                      </p:stCondLst>
                      <p:childTnLst>
                        <p:par>
                          <p:cTn id="1042" fill="hold">
                            <p:stCondLst>
                              <p:cond delay="0"/>
                            </p:stCondLst>
                            <p:childTnLst>
                              <p:par>
                                <p:cTn id="10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4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045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6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8" dur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049" dur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0" dur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1" fill="hold">
                      <p:stCondLst>
                        <p:cond delay="indefinite"/>
                      </p:stCondLst>
                      <p:childTnLst>
                        <p:par>
                          <p:cTn id="1052" fill="hold">
                            <p:stCondLst>
                              <p:cond delay="0"/>
                            </p:stCondLst>
                            <p:childTnLst>
                              <p:par>
                                <p:cTn id="10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5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5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1" fill="hold">
                      <p:stCondLst>
                        <p:cond delay="indefinite"/>
                      </p:stCondLst>
                      <p:childTnLst>
                        <p:par>
                          <p:cTn id="1062" fill="hold">
                            <p:stCondLst>
                              <p:cond delay="0"/>
                            </p:stCondLst>
                            <p:childTnLst>
                              <p:par>
                                <p:cTn id="10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4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065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6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8" dur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069" dur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0" dur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6" grpId="0" animBg="1"/>
      <p:bldP spid="37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9" grpId="0" animBg="1"/>
      <p:bldP spid="80" grpId="0" animBg="1"/>
      <p:bldP spid="81" grpId="0" animBg="1"/>
      <p:bldP spid="82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83" grpId="0" animBg="1"/>
      <p:bldP spid="84" grpId="0" animBg="1"/>
      <p:bldP spid="93" grpId="0" animBg="1"/>
      <p:bldP spid="94" grpId="0" animBg="1"/>
      <p:bldP spid="95" grpId="0" animBg="1"/>
      <p:bldP spid="96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97" grpId="0" animBg="1"/>
      <p:bldP spid="98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6" grpId="0" animBg="1"/>
      <p:bldP spid="117" grpId="0" animBg="1"/>
      <p:bldP spid="115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9" grpId="0" animBg="1"/>
      <p:bldP spid="140" grpId="0" animBg="1"/>
      <p:bldP spid="141" grpId="0" animBg="1"/>
      <p:bldP spid="142" grpId="0" animBg="1"/>
      <p:bldP spid="137" grpId="0" animBg="1"/>
      <p:bldP spid="138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2" grpId="0" animBg="1"/>
      <p:bldP spid="150" grpId="0" animBg="1"/>
      <p:bldP spid="151" grpId="0" animBg="1"/>
      <p:bldP spid="153" grpId="0" animBg="1"/>
      <p:bldP spid="154" grpId="0" animBg="1"/>
      <p:bldP spid="155" grpId="0" animBg="1"/>
      <p:bldP spid="156" grpId="0" animBg="1"/>
      <p:bldP spid="158" grpId="0" animBg="1"/>
      <p:bldP spid="160" grpId="0" animBg="1"/>
      <p:bldP spid="161" grpId="0" animBg="1"/>
      <p:bldP spid="162" grpId="0" animBg="1"/>
      <p:bldP spid="157" grpId="0" animBg="1"/>
      <p:bldP spid="159" grpId="0" animBg="1"/>
      <p:bldP spid="163" grpId="0" animBg="1"/>
      <p:bldP spid="164" grpId="0" animBg="1"/>
      <p:bldP spid="165" grpId="0" animBg="1"/>
      <p:bldP spid="1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1069848" y="2656114"/>
            <a:ext cx="10982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3200" dirty="0" smtClean="0"/>
              <a:t>Как отсортировать массив по возрастанию</a:t>
            </a:r>
            <a:r>
              <a:rPr lang="en-US" sz="3200" dirty="0" smtClean="0"/>
              <a:t>?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42879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778</TotalTime>
  <Words>385</Words>
  <Application>Microsoft Office PowerPoint</Application>
  <PresentationFormat>Широкоэкранный</PresentationFormat>
  <Paragraphs>245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Cambria</vt:lpstr>
      <vt:lpstr>Cambria Math</vt:lpstr>
      <vt:lpstr>Courier New</vt:lpstr>
      <vt:lpstr>Rockwell</vt:lpstr>
      <vt:lpstr>Rockwell Condensed</vt:lpstr>
      <vt:lpstr>Wingdings</vt:lpstr>
      <vt:lpstr>Дерево</vt:lpstr>
      <vt:lpstr>Heap sort</vt:lpstr>
      <vt:lpstr>Презентация PowerPoint</vt:lpstr>
      <vt:lpstr>Правила построения дерева</vt:lpstr>
      <vt:lpstr>Правила построения дерева</vt:lpstr>
      <vt:lpstr>Бинарное дерево</vt:lpstr>
      <vt:lpstr>пирамида</vt:lpstr>
      <vt:lpstr>Презентация PowerPoint</vt:lpstr>
      <vt:lpstr>Презентация PowerPoint</vt:lpstr>
      <vt:lpstr>Вопрос</vt:lpstr>
      <vt:lpstr>плюсы/минусы</vt:lpstr>
      <vt:lpstr>Вопрос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70</cp:revision>
  <dcterms:created xsi:type="dcterms:W3CDTF">2019-03-22T14:21:03Z</dcterms:created>
  <dcterms:modified xsi:type="dcterms:W3CDTF">2019-03-25T17:40:59Z</dcterms:modified>
</cp:coreProperties>
</file>